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1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5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(When to use Precision, Recall</a:t>
            </a:r>
            <a:b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</a:b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a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nd when to avoid them)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9715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57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Corbel" panose="020B0503020204020204" pitchFamily="34" charset="0"/>
              </a:rPr>
              <a:t>Precision and recall come from </a:t>
            </a:r>
            <a:r>
              <a:rPr lang="en-US" dirty="0" smtClean="0">
                <a:solidFill>
                  <a:srgbClr val="FF0000"/>
                </a:solidFill>
                <a:latin typeface="Corbel" panose="020B0503020204020204" pitchFamily="34" charset="0"/>
              </a:rPr>
              <a:t>information retrieval.</a:t>
            </a:r>
            <a:endParaRPr lang="en-US" dirty="0" smtClean="0">
              <a:latin typeface="Corbel" panose="020B0503020204020204" pitchFamily="34" charset="0"/>
            </a:endParaRPr>
          </a:p>
          <a:p>
            <a:pPr algn="just"/>
            <a:r>
              <a:rPr lang="en-US" dirty="0">
                <a:latin typeface="Corbel" panose="020B0503020204020204" pitchFamily="34" charset="0"/>
              </a:rPr>
              <a:t>I</a:t>
            </a:r>
            <a:r>
              <a:rPr lang="en-US" dirty="0" smtClean="0">
                <a:latin typeface="Corbel" panose="020B0503020204020204" pitchFamily="34" charset="0"/>
              </a:rPr>
              <a:t>magine we have </a:t>
            </a:r>
            <a:r>
              <a:rPr lang="en-US" dirty="0" smtClean="0"/>
              <a:t>100</a:t>
            </a:r>
            <a:r>
              <a:rPr lang="en-US" dirty="0" smtClean="0">
                <a:latin typeface="Corbel" panose="020B0503020204020204" pitchFamily="34" charset="0"/>
              </a:rPr>
              <a:t> documents in our database, out of which </a:t>
            </a:r>
            <a:r>
              <a:rPr lang="en-US" dirty="0" smtClean="0"/>
              <a:t>25</a:t>
            </a:r>
            <a:r>
              <a:rPr lang="en-US" dirty="0" smtClean="0">
                <a:latin typeface="Corbel" panose="020B0503020204020204" pitchFamily="34" charset="0"/>
              </a:rPr>
              <a:t> contain the results for </a:t>
            </a:r>
            <a:r>
              <a:rPr lang="en-US" i="1" dirty="0" smtClean="0">
                <a:latin typeface="Corbel" panose="020B0503020204020204" pitchFamily="34" charset="0"/>
              </a:rPr>
              <a:t>“f1 score”</a:t>
            </a:r>
            <a:r>
              <a:rPr lang="en-US" dirty="0" smtClean="0">
                <a:latin typeface="Corbel" panose="020B050302020402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orbel" panose="020B0503020204020204" pitchFamily="34" charset="0"/>
              </a:rPr>
              <a:t>Now when we search for </a:t>
            </a:r>
            <a:r>
              <a:rPr lang="en-US" i="1" dirty="0" smtClean="0">
                <a:latin typeface="Corbel" panose="020B0503020204020204" pitchFamily="34" charset="0"/>
              </a:rPr>
              <a:t>“f1 score”</a:t>
            </a:r>
            <a:r>
              <a:rPr lang="en-US" dirty="0" smtClean="0">
                <a:latin typeface="Corbel" panose="020B0503020204020204" pitchFamily="34" charset="0"/>
              </a:rPr>
              <a:t>, imagine our algorithm gives us back </a:t>
            </a:r>
            <a:r>
              <a:rPr lang="en-US" dirty="0" smtClean="0"/>
              <a:t>30</a:t>
            </a:r>
            <a:r>
              <a:rPr lang="en-US" dirty="0" smtClean="0">
                <a:latin typeface="Corbel" panose="020B0503020204020204" pitchFamily="34" charset="0"/>
              </a:rPr>
              <a:t> results, out of which only </a:t>
            </a:r>
            <a:r>
              <a:rPr lang="en-US" dirty="0" smtClean="0"/>
              <a:t>15</a:t>
            </a:r>
            <a:r>
              <a:rPr lang="en-US" dirty="0" smtClean="0">
                <a:latin typeface="Corbel" panose="020B0503020204020204" pitchFamily="34" charset="0"/>
              </a:rPr>
              <a:t> contain relevant results. </a:t>
            </a:r>
            <a:endParaRPr lang="en-US" i="1" dirty="0" smtClean="0">
              <a:latin typeface="Corbel" panose="020B0503020204020204" pitchFamily="34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rbel" panose="020B0503020204020204" pitchFamily="34" charset="0"/>
              </a:rPr>
              <a:t>Precision</a:t>
            </a:r>
            <a:r>
              <a:rPr lang="en-US" dirty="0" smtClean="0">
                <a:latin typeface="Corbel" panose="020B0503020204020204" pitchFamily="34" charset="0"/>
              </a:rPr>
              <a:t> is the ratio of retrieved relevant results and total retrieved results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15/30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 = </a:t>
            </a:r>
            <a:r>
              <a:rPr lang="en-US" dirty="0" smtClean="0">
                <a:sym typeface="Wingdings" panose="05000000000000000000" pitchFamily="2" charset="2"/>
              </a:rPr>
              <a:t>0.5</a:t>
            </a:r>
            <a:r>
              <a:rPr lang="en-US" dirty="0" smtClean="0"/>
              <a:t>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rbel" panose="020B0503020204020204" pitchFamily="34" charset="0"/>
              </a:rPr>
              <a:t>Recall</a:t>
            </a:r>
            <a:r>
              <a:rPr lang="en-US" dirty="0" smtClean="0">
                <a:latin typeface="Corbel" panose="020B0503020204020204" pitchFamily="34" charset="0"/>
              </a:rPr>
              <a:t> is the ratio of retrieved relevant results and </a:t>
            </a:r>
            <a:r>
              <a:rPr lang="en-US" i="1" dirty="0" smtClean="0">
                <a:latin typeface="Corbel" panose="020B0503020204020204" pitchFamily="34" charset="0"/>
              </a:rPr>
              <a:t>all</a:t>
            </a:r>
            <a:r>
              <a:rPr lang="en-US" dirty="0" smtClean="0">
                <a:latin typeface="Corbel" panose="020B0503020204020204" pitchFamily="34" charset="0"/>
              </a:rPr>
              <a:t> relevant results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15/25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 = </a:t>
            </a:r>
            <a:r>
              <a:rPr lang="en-US" dirty="0" smtClean="0">
                <a:sym typeface="Wingdings" panose="05000000000000000000" pitchFamily="2" charset="2"/>
              </a:rPr>
              <a:t>0.6</a:t>
            </a:r>
            <a:endParaRPr lang="en-US" dirty="0" smtClean="0"/>
          </a:p>
          <a:p>
            <a:pPr algn="just"/>
            <a:r>
              <a:rPr lang="en-US" dirty="0" smtClean="0">
                <a:latin typeface="Corbel" panose="020B0503020204020204" pitchFamily="34" charset="0"/>
              </a:rPr>
              <a:t>One thing we notice is that precision and recall don’t particularly care about </a:t>
            </a:r>
            <a:r>
              <a:rPr lang="en-US" dirty="0" smtClean="0">
                <a:solidFill>
                  <a:srgbClr val="FF0000"/>
                </a:solidFill>
                <a:latin typeface="Corbel" panose="020B0503020204020204" pitchFamily="34" charset="0"/>
              </a:rPr>
              <a:t>true negatives</a:t>
            </a:r>
            <a:r>
              <a:rPr lang="en-US" dirty="0" smtClean="0">
                <a:latin typeface="Corbel" panose="020B0503020204020204" pitchFamily="34" charset="0"/>
              </a:rPr>
              <a:t>, i.e. the results </a:t>
            </a:r>
            <a:r>
              <a:rPr lang="en-US" i="1" dirty="0" smtClean="0">
                <a:latin typeface="Corbel" panose="020B0503020204020204" pitchFamily="34" charset="0"/>
              </a:rPr>
              <a:t>not</a:t>
            </a:r>
            <a:r>
              <a:rPr lang="en-US" dirty="0" smtClean="0">
                <a:latin typeface="Corbel" panose="020B0503020204020204" pitchFamily="34" charset="0"/>
              </a:rPr>
              <a:t> useful for the user.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88969"/>
              </p:ext>
            </p:extLst>
          </p:nvPr>
        </p:nvGraphicFramePr>
        <p:xfrm>
          <a:off x="6248400" y="531812"/>
          <a:ext cx="2084219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2447912" imgH="771490" progId="Excel.Sheet.12">
                  <p:embed/>
                </p:oleObj>
              </mc:Choice>
              <mc:Fallback>
                <p:oleObj name="Worksheet" r:id="rId3" imgW="2447912" imgH="77149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1812"/>
                        <a:ext cx="2084219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0600" y="819150"/>
                <a:ext cx="1813125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19150"/>
                <a:ext cx="1813125" cy="485582"/>
              </a:xfrm>
              <a:prstGeom prst="rect">
                <a:avLst/>
              </a:prstGeom>
              <a:blipFill rotWithShape="1">
                <a:blip r:embed="rId6"/>
                <a:stretch>
                  <a:fillRect l="-3030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1275" y="819150"/>
                <a:ext cx="148450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rbel" panose="020B0503020204020204" pitchFamily="34" charset="0"/>
                  </a:rPr>
                  <a:t>recall </a:t>
                </a:r>
                <a:r>
                  <a:rPr lang="en-US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75" y="819150"/>
                <a:ext cx="1484509" cy="485582"/>
              </a:xfrm>
              <a:prstGeom prst="rect">
                <a:avLst/>
              </a:prstGeom>
              <a:blipFill rotWithShape="1">
                <a:blip r:embed="rId7"/>
                <a:stretch>
                  <a:fillRect l="-370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7338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orbel" panose="020B0503020204020204" pitchFamily="34" charset="0"/>
              </a:rPr>
              <a:t>But in our case, imagine the bank has decided to offer </a:t>
            </a:r>
            <a:r>
              <a:rPr lang="en-US" sz="2000" dirty="0" smtClean="0">
                <a:latin typeface="Corbel" panose="020B0503020204020204" pitchFamily="34" charset="0"/>
              </a:rPr>
              <a:t>extra perks </a:t>
            </a:r>
            <a:r>
              <a:rPr lang="en-US" sz="2000" dirty="0">
                <a:latin typeface="Corbel" panose="020B0503020204020204" pitchFamily="34" charset="0"/>
              </a:rPr>
              <a:t>to everyone who is predicted to leave the bank, to possibly try and convince them to </a:t>
            </a:r>
            <a:r>
              <a:rPr lang="en-US" sz="2000" dirty="0" smtClean="0">
                <a:latin typeface="Corbel" panose="020B0503020204020204" pitchFamily="34" charset="0"/>
              </a:rPr>
              <a:t>stay.</a:t>
            </a: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Now our mission </a:t>
            </a:r>
            <a:r>
              <a:rPr lang="en-US" sz="2000" dirty="0">
                <a:latin typeface="Corbel" panose="020B0503020204020204" pitchFamily="34" charset="0"/>
              </a:rPr>
              <a:t>should </a:t>
            </a:r>
            <a:r>
              <a:rPr lang="en-US" sz="2000" dirty="0" smtClean="0">
                <a:latin typeface="Corbel" panose="020B0503020204020204" pitchFamily="34" charset="0"/>
              </a:rPr>
              <a:t>be to try and correctly predict every single “positive” person, </a:t>
            </a:r>
            <a:r>
              <a:rPr lang="en-US" sz="2000" dirty="0">
                <a:latin typeface="Corbel" panose="020B0503020204020204" pitchFamily="34" charset="0"/>
              </a:rPr>
              <a:t>right? </a:t>
            </a:r>
            <a:r>
              <a:rPr lang="en-US" sz="2000" dirty="0" smtClean="0">
                <a:latin typeface="Corbel" panose="020B0503020204020204" pitchFamily="34" charset="0"/>
              </a:rPr>
              <a:t>(increase recall, by minimizing FN)</a:t>
            </a:r>
            <a:r>
              <a:rPr lang="en-US" sz="2000" i="1" dirty="0" smtClean="0">
                <a:latin typeface="Corbel" panose="020B0503020204020204" pitchFamily="34" charset="0"/>
              </a:rPr>
              <a:t> </a:t>
            </a:r>
            <a:endParaRPr lang="en-US" sz="20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But now due to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the precision-recall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trade-off, </a:t>
            </a:r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our model wrongly predicts many happy customers to leave, so it’d be an unnecessarily extra cost for the bank to offer perks to already happy customers!</a:t>
            </a:r>
            <a:endParaRPr lang="en-US" sz="2000" i="1" dirty="0" smtClean="0">
              <a:solidFill>
                <a:schemeClr val="accent5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Hence, precision and recall (</a:t>
            </a:r>
            <a:r>
              <a:rPr lang="en-US" sz="2000" i="1" dirty="0" smtClean="0">
                <a:latin typeface="Corbel" panose="020B0503020204020204" pitchFamily="34" charset="0"/>
              </a:rPr>
              <a:t>and consequently F score</a:t>
            </a:r>
            <a:r>
              <a:rPr lang="en-US" sz="2000" dirty="0" smtClean="0">
                <a:latin typeface="Corbel" panose="020B0503020204020204" pitchFamily="34" charset="0"/>
              </a:rPr>
              <a:t>) are not ideal measures for our case, or in general </a:t>
            </a:r>
            <a:r>
              <a:rPr lang="en-US" sz="2000" dirty="0" smtClean="0">
                <a:solidFill>
                  <a:srgbClr val="00B050"/>
                </a:solidFill>
                <a:latin typeface="Corbel" panose="020B0503020204020204" pitchFamily="34" charset="0"/>
              </a:rPr>
              <a:t>for any case where a model needs to be good at predicting both classes fairly well.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4350"/>
            <a:ext cx="2057400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81915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Churn modeling dataset.</a:t>
            </a:r>
          </a:p>
          <a:p>
            <a:r>
              <a:rPr lang="en-US" sz="800" dirty="0" smtClean="0"/>
              <a:t>Positive: customer exited bank</a:t>
            </a:r>
            <a:endParaRPr lang="en-IN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845566"/>
                <a:ext cx="1268745" cy="3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45566"/>
                <a:ext cx="1268745" cy="354584"/>
              </a:xfrm>
              <a:prstGeom prst="rect">
                <a:avLst/>
              </a:prstGeom>
              <a:blipFill rotWithShape="1">
                <a:blip r:embed="rId3"/>
                <a:stretch>
                  <a:fillRect l="-481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11275" y="845566"/>
                <a:ext cx="1049133" cy="3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latin typeface="Corbel" panose="020B0503020204020204" pitchFamily="34" charset="0"/>
                  </a:rPr>
                  <a:t>recall </a:t>
                </a:r>
                <a:r>
                  <a:rPr lang="en-US" sz="1200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75" y="845566"/>
                <a:ext cx="1049133" cy="354584"/>
              </a:xfrm>
              <a:prstGeom prst="rect">
                <a:avLst/>
              </a:prstGeom>
              <a:blipFill rotWithShape="1">
                <a:blip r:embed="rId4"/>
                <a:stretch>
                  <a:fillRect l="-581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Corbel" panose="020B0503020204020204" pitchFamily="34" charset="0"/>
              </a:rPr>
              <a:t>To summarize:</a:t>
            </a:r>
          </a:p>
          <a:p>
            <a:pPr algn="just"/>
            <a:r>
              <a:rPr lang="en-US" dirty="0" smtClean="0">
                <a:latin typeface="Corbel" panose="020B0503020204020204" pitchFamily="34" charset="0"/>
              </a:rPr>
              <a:t>Avoid Precision, Recall, F-measures when dealing with cases which require predictions of both classes equally well (imagine we are predicting apples and oranges from their images – now we’d ideally want to make a model that predicts both apples and oranges equally well)</a:t>
            </a:r>
            <a:endParaRPr lang="en-US" dirty="0">
              <a:latin typeface="Corbel" panose="020B0503020204020204" pitchFamily="34" charset="0"/>
            </a:endParaRPr>
          </a:p>
          <a:p>
            <a:pPr algn="just"/>
            <a:r>
              <a:rPr lang="en-US" dirty="0" smtClean="0">
                <a:latin typeface="Corbel" panose="020B0503020204020204" pitchFamily="34" charset="0"/>
              </a:rPr>
              <a:t>Use </a:t>
            </a:r>
            <a:r>
              <a:rPr lang="en-US" dirty="0">
                <a:latin typeface="Corbel" panose="020B0503020204020204" pitchFamily="34" charset="0"/>
              </a:rPr>
              <a:t>Precision, Recall, </a:t>
            </a:r>
            <a:r>
              <a:rPr lang="en-US" dirty="0" smtClean="0">
                <a:latin typeface="Corbel" panose="020B0503020204020204" pitchFamily="34" charset="0"/>
              </a:rPr>
              <a:t>F-measures when </a:t>
            </a:r>
            <a:r>
              <a:rPr lang="en-US" dirty="0">
                <a:latin typeface="Corbel" panose="020B0503020204020204" pitchFamily="34" charset="0"/>
              </a:rPr>
              <a:t>dealing with cases which </a:t>
            </a:r>
            <a:r>
              <a:rPr lang="en-US" dirty="0" smtClean="0">
                <a:latin typeface="Corbel" panose="020B0503020204020204" pitchFamily="34" charset="0"/>
              </a:rPr>
              <a:t>do 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NOT</a:t>
            </a:r>
            <a:r>
              <a:rPr lang="en-US" dirty="0" smtClean="0">
                <a:latin typeface="Corbel" panose="020B0503020204020204" pitchFamily="34" charset="0"/>
              </a:rPr>
              <a:t> require </a:t>
            </a:r>
            <a:r>
              <a:rPr lang="en-US" dirty="0">
                <a:latin typeface="Corbel" panose="020B0503020204020204" pitchFamily="34" charset="0"/>
              </a:rPr>
              <a:t>predictions of both classes equally </a:t>
            </a:r>
            <a:r>
              <a:rPr lang="en-US" dirty="0" smtClean="0">
                <a:latin typeface="Corbel" panose="020B0503020204020204" pitchFamily="34" charset="0"/>
              </a:rPr>
              <a:t>well (like information retrieval, i.e. where the number of true negatives does </a:t>
            </a:r>
            <a:r>
              <a:rPr lang="en-US" i="1" dirty="0" smtClean="0">
                <a:latin typeface="Corbel" panose="020B0503020204020204" pitchFamily="34" charset="0"/>
              </a:rPr>
              <a:t>not</a:t>
            </a:r>
            <a:r>
              <a:rPr lang="en-US" dirty="0" smtClean="0">
                <a:latin typeface="Corbel" panose="020B0503020204020204" pitchFamily="34" charset="0"/>
              </a:rPr>
              <a:t> really matter)</a:t>
            </a:r>
          </a:p>
        </p:txBody>
      </p:sp>
    </p:spTree>
    <p:extLst>
      <p:ext uri="{BB962C8B-B14F-4D97-AF65-F5344CB8AC3E}">
        <p14:creationId xmlns:p14="http://schemas.microsoft.com/office/powerpoint/2010/main" val="28416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Matrix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smtClean="0">
                <a:solidFill>
                  <a:schemeClr val="accent3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(Sensitivity, Specificity,</a:t>
            </a:r>
            <a:b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</a:b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Balanced Accuracy)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433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2763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76350"/>
                <a:ext cx="8686800" cy="38862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Sensitivity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: Out of all times the </a:t>
                </a:r>
                <a:r>
                  <a:rPr lang="en-US" sz="1800" b="1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real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class was </a:t>
                </a:r>
                <a:r>
                  <a:rPr lang="en-US" sz="1800" b="1" dirty="0" smtClean="0">
                    <a:solidFill>
                      <a:schemeClr val="accent1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positive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, how many times were we correct?</a:t>
                </a: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Corbel" panose="020B0503020204020204" pitchFamily="3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𝑇𝑃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800" dirty="0">
                    <a:latin typeface="Corbel" panose="020B0503020204020204" pitchFamily="34" charset="0"/>
                  </a:rPr>
                  <a:t>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184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184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223</m:t>
                        </m:r>
                      </m:den>
                    </m:f>
                  </m:oMath>
                </a14:m>
                <a:r>
                  <a:rPr lang="en-US" sz="1800" dirty="0">
                    <a:latin typeface="Corbel" panose="020B050302020402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0.4520</a:t>
                </a:r>
                <a:r>
                  <a:rPr lang="en-US" sz="1800" dirty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    min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18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</a:t>
                </a:r>
              </a:p>
              <a:p>
                <a:pPr marL="0" indent="0" algn="just">
                  <a:buNone/>
                </a:pPr>
                <a:r>
                  <a:rPr lang="en-US" sz="18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THIS IS THE SAME AS 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RECALL!</a:t>
                </a:r>
                <a:r>
                  <a:rPr lang="en-US" sz="18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(for the positive class, by default) </a:t>
                </a:r>
                <a:r>
                  <a:rPr lang="en-US" sz="1800" b="1" i="1" u="sng" dirty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True positive </a:t>
                </a:r>
                <a:r>
                  <a:rPr lang="en-US" sz="1800" b="1" i="1" u="sng" dirty="0" smtClean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rate</a:t>
                </a:r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Specificity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Out of all times the </a:t>
                </a:r>
                <a:r>
                  <a:rPr lang="en-US" sz="1800" b="1" i="1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real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 class was </a:t>
                </a:r>
                <a:r>
                  <a:rPr lang="en-US" sz="1800" b="1" dirty="0" smtClean="0">
                    <a:solidFill>
                      <a:schemeClr val="accent1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negative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,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how many times were we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correct?</a:t>
                </a: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Corbel" panose="020B0503020204020204" pitchFamily="34" charset="0"/>
                  </a:rPr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𝐹𝑃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1543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1543+50</m:t>
                        </m:r>
                      </m:den>
                    </m:f>
                  </m:oMath>
                </a14:m>
                <a:r>
                  <a:rPr lang="en-US" sz="1800" dirty="0">
                    <a:latin typeface="Corbel" panose="020B050302020402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0.9686</a:t>
                </a:r>
                <a:r>
                  <a:rPr lang="en-US" sz="1800" dirty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    min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18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</a:t>
                </a:r>
              </a:p>
              <a:p>
                <a:pPr marL="0" indent="0" algn="just">
                  <a:buNone/>
                </a:pPr>
                <a:r>
                  <a:rPr lang="en-US" sz="18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(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recall</a:t>
                </a:r>
                <a:r>
                  <a:rPr lang="en-US" sz="18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for the negative class) </a:t>
                </a:r>
                <a:r>
                  <a:rPr lang="en-US" sz="1800" b="1" i="1" u="sng" dirty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True negative </a:t>
                </a:r>
                <a:r>
                  <a:rPr lang="en-US" sz="1800" b="1" i="1" u="sng" dirty="0" smtClean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rate</a:t>
                </a:r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i="1" u="sng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Here </a:t>
                </a:r>
                <a:r>
                  <a:rPr lang="en-US" sz="1800" i="1" u="sng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is one way to remember </a:t>
                </a:r>
                <a:r>
                  <a:rPr lang="en-US" sz="1800" b="1" i="1" u="sng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sensitivity</a:t>
                </a:r>
                <a:r>
                  <a:rPr lang="en-US" sz="1800" i="1" u="sng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It is potentially a </a:t>
                </a:r>
                <a:r>
                  <a:rPr lang="en-US" sz="18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sensitive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thing to tell someone that they have tested </a:t>
                </a:r>
                <a:r>
                  <a:rPr lang="en-US" sz="18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“positive”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for a disease, so we need to be extra careful while delivering such test results. </a:t>
                </a:r>
                <a:b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</a:b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Hence 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Sensitivity</a:t>
                </a:r>
                <a:r>
                  <a:rPr lang="en-US" sz="18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is related to the “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positive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” class label.</a:t>
                </a:r>
                <a:endParaRPr lang="en-US" sz="1800" b="1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76350"/>
                <a:ext cx="8686800" cy="3886200"/>
              </a:xfrm>
              <a:blipFill rotWithShape="1">
                <a:blip r:embed="rId2"/>
                <a:stretch>
                  <a:fillRect l="-632" t="-784" r="-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4325"/>
            <a:ext cx="2286000" cy="9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66675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Churn modeling dataset.</a:t>
            </a:r>
          </a:p>
          <a:p>
            <a:r>
              <a:rPr lang="en-US" sz="900" dirty="0" smtClean="0"/>
              <a:t>Positive: customer exited bank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249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76350"/>
                <a:ext cx="8610600" cy="37338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Sensitivity and specificity by themselves don’t convey much information on their own. We need something to combine their properties.</a:t>
                </a: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Balanced Accuracy</a:t>
                </a:r>
                <a:r>
                  <a:rPr lang="en-US" sz="20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: Average of sensitivity and specificity    </a:t>
                </a:r>
                <a:r>
                  <a:rPr lang="en-US" sz="2000" dirty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min</a:t>
                </a:r>
                <a:r>
                  <a:rPr lang="en-US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 max=1</a:t>
                </a:r>
                <a:endParaRPr lang="en-US" sz="2000" i="1" dirty="0" smtClean="0">
                  <a:solidFill>
                    <a:srgbClr val="FF000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latin typeface="Corbel" panose="020B0503020204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𝑆𝑒𝑛𝑠𝑖𝑡𝑖𝑣𝑖𝑡𝑦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0.4520+0.9686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0.7103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latin typeface="Corbel" panose="020B0503020204020204" pitchFamily="34" charset="0"/>
                  </a:rPr>
                  <a:t>Achieves best value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 when both sensitivity and specificity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US" sz="2000" dirty="0" smtClean="0">
                  <a:latin typeface="Corbel" panose="020B0503020204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>
                    <a:latin typeface="Corbel" panose="020B0503020204020204" pitchFamily="34" charset="0"/>
                  </a:rPr>
                  <a:t>Achieves 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worst value </a:t>
                </a:r>
                <a:r>
                  <a:rPr lang="en-US" sz="2000" dirty="0">
                    <a:latin typeface="Corbel" panose="020B0503020204020204" pitchFamily="34" charset="0"/>
                  </a:rPr>
                  <a:t>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orbel" panose="020B0503020204020204" pitchFamily="34" charset="0"/>
                  </a:rPr>
                  <a:t>when both sensitivity and specificity 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latin typeface="Corbel" panose="020B0503020204020204" pitchFamily="34" charset="0"/>
                  </a:rPr>
                  <a:t>Makes use of all four cells (TP, TN, FP, FN), hence is considered more stable than F-measures.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76350"/>
                <a:ext cx="8610600" cy="3733800"/>
              </a:xfrm>
              <a:blipFill rotWithShape="1">
                <a:blip r:embed="rId2"/>
                <a:stretch>
                  <a:fillRect l="-708" t="-816" r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0" y="366383"/>
                <a:ext cx="1347292" cy="986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orbel" panose="020B0503020204020204" pitchFamily="3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200" dirty="0" smtClean="0">
                    <a:latin typeface="Corbel" panose="020B0503020204020204" pitchFamily="34" charset="0"/>
                  </a:rPr>
                  <a:t/>
                </a:r>
                <a:br>
                  <a:rPr lang="en-US" sz="1200" dirty="0" smtClean="0">
                    <a:latin typeface="Corbel" panose="020B0503020204020204" pitchFamily="34" charset="0"/>
                  </a:rPr>
                </a:br>
                <a:r>
                  <a:rPr lang="en-US" sz="1200" dirty="0" smtClean="0">
                    <a:latin typeface="Corbel" panose="020B0503020204020204" pitchFamily="34" charset="0"/>
                  </a:rPr>
                  <a:t/>
                </a:r>
                <a:br>
                  <a:rPr lang="en-US" sz="1200" dirty="0" smtClean="0">
                    <a:latin typeface="Corbel" panose="020B0503020204020204" pitchFamily="34" charset="0"/>
                  </a:rPr>
                </a:br>
                <a:r>
                  <a:rPr lang="en-US" sz="1200" dirty="0" smtClean="0">
                    <a:latin typeface="Corbel" panose="020B0503020204020204" pitchFamily="34" charset="0"/>
                  </a:rPr>
                  <a:t>specificity </a:t>
                </a:r>
                <a:r>
                  <a:rPr lang="en-US" sz="1200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200" dirty="0" smtClean="0"/>
              </a:p>
              <a:p>
                <a:endParaRPr lang="en-IN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6383"/>
                <a:ext cx="1347292" cy="986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4325"/>
            <a:ext cx="2286000" cy="9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83592" y="742950"/>
                <a:ext cx="1181798" cy="332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100" i="1">
                            <a:latin typeface="Cambria Math"/>
                          </a:rPr>
                          <m:t>𝑇𝑃</m:t>
                        </m:r>
                        <m:r>
                          <a:rPr lang="en-US" sz="1100" i="1">
                            <a:latin typeface="Cambria Math"/>
                          </a:rPr>
                          <m:t>+</m:t>
                        </m:r>
                        <m:r>
                          <a:rPr lang="en-US" sz="11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92" y="742950"/>
                <a:ext cx="1181798" cy="332592"/>
              </a:xfrm>
              <a:prstGeom prst="rect">
                <a:avLst/>
              </a:prstGeom>
              <a:blipFill rotWithShape="1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640180" y="742950"/>
                <a:ext cx="979820" cy="332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Corbel" panose="020B0503020204020204" pitchFamily="34" charset="0"/>
                  </a:rPr>
                  <a:t>recall </a:t>
                </a:r>
                <a:r>
                  <a:rPr lang="en-US" sz="1100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100" i="1">
                            <a:latin typeface="Cambria Math"/>
                          </a:rPr>
                          <m:t>𝑇𝑃</m:t>
                        </m:r>
                        <m:r>
                          <a:rPr lang="en-US" sz="1100" i="1">
                            <a:latin typeface="Cambria Math"/>
                          </a:rPr>
                          <m:t>+</m:t>
                        </m:r>
                        <m:r>
                          <a:rPr lang="en-US" sz="11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80" y="742950"/>
                <a:ext cx="979820" cy="332592"/>
              </a:xfrm>
              <a:prstGeom prst="rect">
                <a:avLst/>
              </a:prstGeom>
              <a:blipFill rotWithShape="1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29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Matrix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smtClean="0">
                <a:solidFill>
                  <a:schemeClr val="accent3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(Multi-class Classification)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433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2763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VsAAAEpCAYAAAA9JYEnAAAABHNCSVQICAgIfAhkiAAAAAlwSFlzAAALEgAACxIB0t1+/AAAADl0RVh0U29mdHdhcmUAbWF0cGxvdGxpYiB2ZXJzaW9uIDMuMC4zLCBodHRwOi8vbWF0cGxvdGxpYi5vcmcvnQurowAAIABJREFUeJztnXucVWXVx7+/uXCTm8MgAoLgDS+YKOMF6QJimqVSeatXLTMlChU17dXUwizyzco0NaVMrbxmGmkpqEihggqKtxANAlQuMiAX5TbMrPeP5zlyHIeZMzPn7HNmZn0/n/2ZvffZZ//W3mfPOuus53nWIzPDcRzHyS1F+TbAcRynLeDO1nEcJwHc2TqO4ySAO1vHcZwEcGfrOI6TAO5sHcdxEsCdreM4Tj1I+r2kdyW9mravTNJjkt6Mf3ds6DzubB3HcernduBztfZdAjxhZnsCT8TtepEPanAcx6kfSQOAh81scNyeD4wws2WSegPTzWxQfefwyNZxHKfx9DKzZQDx704NvaEk5ya1Itp162gddu6aH/E3qvKj6zgJs573Ks2sZ3POcfTIHWzV6uqMjp3z8ubXgE1puyaZ2aTm6NeFO9tG0GHnrhx68//kR3zU2/nRdZyEedzuX9zcc1SurubZKbtkdGxp7wWbzKyikRIrJPVOSyO829AbPI3gOE4rxKi2moyWJvI34Otx/evA5Ibe4JGt4zitDgNqyE7jv6S7gRFAuaS3gR8CVwP3SfomsAQ4qaHzuLN1HKdVUkOTo9aPYGZf3c5LoxpzHne2juO0OgyjqukpgpzgztZxnFaHAdVZSiNkC3e2juO0SrKVs80W7mwdx2l1GFBdYKNj3dk6jtMqKayMrTtbx3FaIYYVXM7WBzUkwVtVMGbFtuW4d+Av6xOTrxixjt/NeJ3bnp7HyeesSEzXtV07X5hBVYZLUhSks5VULWmupJckvSDp8Hzb1Cz6lcKkXmH5zU7QXvDJjolIFxUZ4ya+w+WnDuTsEYMYOXoN/ffc1PAbXdu1W5D2xxHVGS5JUZDOFthoZkPM7ADgUuCntQ+QVJy8WVngxc3QpwR6JZPBGXTgBpYuasfyJe3ZWlXE9MndGXb0Wtd27ValXRsDaiyzJSkK1dmm0xV4D0DSCElPSroLeCXuO03SczESviXlhCX9RtJsSa9JujJ1MkmLJE2UNDO+fpCkKZIWSBqb86t5cgMc0SnnMil67FzFyqXtPtyuXFZKee9kKoi5tmsnpV0XhRbZFmoDWUdJc4EOQG/giLTXDgEGm9l/Je0DnAIMN7MqSTcBpwJ/AC4zs9XR+T4h6RNm9nI8x1tmNkzStYQq7MOj1mvAzemGSBoDjAHo0KtL866qyuCZTfDNbs07TyNQHc9SUj1iXNu189X7KgxqSM6RZkKhOtuNZjYEQNIw4A+SBsfXnjOz/8b1UcBQ4HmFT7oj20qdnRwdZQnBYe8LpJzt3+LfV4DOZrYeWC9pk6TuZrYmZUisazkJoOugXs17dJ7bBHuWQllyGZDKZaX07LPlw+3y3lWsWl7q2q7dqrTrosYKy9kWfBrBzGYC5UCqmPAHaS8LuCPmd4eY2SAzmyBpIHARMMrMPgH8nRC5ptgc/9akrae2c/cFNC3ZFALA/Lmd6DtwC736baaktIYRo9cwa2oykbVru3ZS2rWpQWyhOKMlKQo1sv0QSXsDxcCqOl5+Apgs6Voze1dSGdCFkOf9AFgrqRdwDDA9IZPrZlMNzNkMFzQ4CWdWqakWN17Wl4l3LaSoGKbeU8biNzo0/EbXdu0WpF2nPQUW2Raqs03lbCFEr183s2rVSgqZ2b8lXQ5MlVQEVAHjzGyWpBcJOdiFwNMJ2l43HYrgr33yIv38tK48Py0/0/m4tmvnA8/ZZoiZ1Rnbm9l0akWoZnYvcG8dx56xnXMMSFu/ndBA9rHXHMdpyYhqK6wsaUE6W8dxnOYQZmpwZ+s4jpNTzMSWun8g5w13to7jtEpqPGfrOI6TW0IDmacRHMdxcow3kDmO4+QcbyBzHMdJiGof1OA4jpNbDFFlheXeCssax3GcLOANZC2dN6pg1Nt5kd56xNC86AKUTJuTN23HaQqGPI3gOI6TBN5A5jiOk2PM8K5fjuM4uUc+gsxxHCfXGLDFeyM4juPkFkNePNxxHCcJvOuX4zhOjjGgxhvIHMdxco18WhzHcZxcY0BVgRUPL6w423EcJwuYiRorymhpCEkXSHpN0quS7pbUpCmD3dk6jtMqqbaijJb6kNQXOA+oMLPBQDHwlabY42mEBKgYsY6xVy2luMh45O4y7ruhV2LaPcve55Kx/2LHbhsxE39/chAPTNkvMf18Xrtrty3tdEI926zlbEuAjpKqgE7A0qacpKAjW0nVkubG8P3Pkjo18v2LJJXX2jdA0qt1HFsh6frm2lyboiJj3MR3uPzUgZw9YhAjR6+h/56bsi2zXaprirj5rkM4839P4JwJxzH6yHns2ue9RLTzee2u3ba0P44aE9mWS5qdtoxJncXM3gF+DiwBlgFrzWxqUywqaGcLbDSzITF83wKMzfSNkhqVHTez2WZ2XmMNbIhBB25g6aJ2LF/Snq1VRUyf3J1hR6/Ntsx2Wb2mE28uCt83GzeVsnhpd8rLNiSinc9rd+22pV2b0PVLGS1ApZlVpC2TUueRtCMwGhgI9AF2kHRaU2wqdGebzgxgDwBJf5U0JyatP/wWkvS+pB9JehYYlra/o6RHJZ2dfkJJu0l6UdLBkkZIejjbRvfYuYqVS9t9uF25rJTy3lXZlsmIXuXr2WPXVcxb0DMRvXxeu2u3Le3ahOLhxRktDXAk8F8zW2lmVcADwOFNsalFOFtJJcAxwCtx15lmNhSoAM6T1CPu3wF41cwONbOn4r7OwEPAXWb227RzDgL+AnzDzJ6vR3tM6udFFZubYPvH95k1+jTNpkP7KiaMn8ZNfzqUDRvbNfyGLJDPa3fttqVdFzUUZbQ0wBLgMEmdJAkYBcxrij2F3kDWUdLcuD4DuDWunyfpS3G9H7AnsAqoJjjQdCYDPzOzO9P29Yz7TzCz1+ozIP6kmATQVWWNfnQql5XSs8+WD7fLe1exanlpY0/TLIqLa5gwfhpPPLM7T80ekJhuPq/dtduWdm1CicXmN5CZ2bOS7gdeALYCLxL9QWMp9Mg2lbMdYmbnmtkWSSMIof0wMzuAcPGpfm+bzKy61jmeBo6J30op1gJvAcNzbD/z53ai78At9Oq3mZLSGkaMXsOsqd1yLZuGcdFZM1iytBv3PzI4Qd38Xrtrty3tumhEzrZezOyHZra3mQ02s9PNrPE/cSn8yLYuugHvmdkGSXsDhzVw/A+AK4CbgG/HfVuALwJTJL1vZnflytiaanHjZX2ZeNdCioph6j1lLH6jSX2im8TgvVZw1KcWsHDJjtzyk78CcOt9Q3nupX45187ntbt229KuTaj6VVixpCyfSZUGiI6wc6197YG/An2B+YSUwAQzm177eEmLCHndVcDvgZUEp/uwmQ2W1B14DPgxIdq9yMyO3Z49XVVmh2pUNi8xY3wOMqet8LjdP8fMKppzjp779rAT/vj5jI69peJPzdbLhIKObGs72rhvM6GxrMHjzWxA2uY30tYHx9fXAAen7Z/eRFMdxykoCi+yLWhn6ziO01R8WhzHcZwck63eCNnEna3jOK0STyM4juPkGJ+DzHEcJwEM2OqRreM4Tu7xNILjOE6uyXB0WJK4s3Ucp9WR5eLhWcGdreM4rRKPbJ0mkc8hs1OWzm34oBxxdJ8hedPONyW7Dcib9taFi/KmnQ1SxcMLCXe2juO0OgyxtcYbyBzHcXKO52wdx3FyjXkawXEcJ+d4ztZxHCch3Nk6juPkGENUewOZ4zhO7vEGMsdxnBxj3kDmOI6TDObO1nEcJ9d4IRrHcZxEKLTItrCa61opFSPW8bsZr3Pb0/M4+ZwVrVr/Fxf04+T992PMyEEf7lv3XjGXnLI73xi+D5ecsjvr1xTn1IYU+bzv+dIef+mL3PnQI9z4h2mJaaaT72c9hRlU1yijJSlahLOVVC1prqRXJf1ZUqcsnPMMSTdkw776KCoyxk18h8tPHcjZIwYxcvQa+u+5KdeyedM/6pTV/OTOhR/Zd98NO3HgJ9dz29PzOPCT67n3hp1ypp8in/c9n9qP/6MfP/jusES0apPvZ702NSijJSlahLMFNprZEDMbDGwBxmb6RknJhFHbYdCBG1i6qB3Ll7Rna1UR0yd3Z9jRa1ut/v6HfUCXHas/sm/mlG4cefJqAI48eTUzH+2WM/0U+bzv+dR+7aVy1q9rl4hWbfL9rKdjhDRCJktStBRnm84MYA8ASadJei5GvbekHKuk9yX9SNKzwDBJB0t6RtJL8fgu8Vx9JD0q6U1JP8uFsT12rmLl0m0Pf+WyUsp7V+VCqiD1Ad6rLKVHr63Bnl5bWbMq900F+bzuQrjn+aCwrjs0kGWyJEWLcraSSoBjgFck7QOcAgw3syFANXBqPHQH4FUzOxR4DrgXGG9mBwBHAhvjcUPiOfYHTpHUL/s2f3yfWbZVClc/X+Tzuv2ebyOf122W2ZIULaU3QkdJqQrWM4BbgTHAUOB5hU+5I/BuPKYa+EtcHwQsM7PnAcxsHUB8zxNmtjZu/xvYFXgrXVjSmKhFBxqfKq5cVkrPPls+3C7vXcWq5aWNPk9Tybc+wI7lVaxaUUKPXltZtaKE7j225lwzn9ddCPc8HxTadXtvhKaRytkOMbNzzWwLIOCOtP2DzGxCPH6TmaUShyKkcOpic9p6NXV8+ZjZJDOrMLOKUto32vD5czvRd+AWevXbTElpDSNGr2HW1NznLAtFH+Cwo9bx+H1lADx+X1kiebx8Xnch3PN8UEjXHXojFGW0JEVLiWzr4glgsqRrzexdSWVAFzNbXOu41wm52YPN7PmYr934sbPliJpqceNlfZl410KKimHqPWUsfqNDUvKJ6//027vy8szOrF1dwqlD9+X07y7nlHNW8JOxA3j0nh7s1HcLl92yKGf6KfJ53/Op/b0Js9l/SCVdu2/hjgemcOetezP177smop3vZ702hZa6kRWaRXUg6X0z61zH/lOASwkRehUwzsxm1T5e0sHArwmpho2EvO2JQIWZnROPeRj4uZlN354dXVVmh2pU9i6sheBzkOWHtjoH2eN2/xwzq2jOOTru0ccGXPOtjI59/csTmq2XCS0isq3L0cb99xIav+o9PuZrD6t12O1xSR1zbHPtdBynMDCS7daVCS0lZ+s4jtMoLMOlISR1l3S/pNclzZPUpFEjLSKydRzHaRQGlr2huNcBj5rZiZLaQRO6JVGPs5XUtb43prpQOY7jFCLZSCNEP/hp4IxwTttCGMXaaOqLbF8jRNnpFqe2DejfFEHHcZwkyFLb/27ASuA2SQcAcwgDpD5o7Im262zNLOujqRzHcZIgVRshQ8olzU7bnmRmk+J6CXAQcK6ZPSvpOuAS4IrG2pRRzlbSV4DdzGyipF2AXmY2p7FijuM4iWBA5s62sp6uX28Db5vZs3H7foKzbTQN9kaIZQhHAqfHXRuAm5si5jiOkxTZqI1gZsuBtySlCjSPAv7dFHsyiWwPN7ODJL0YxVfHFjnHcZwCRdnsjXAucGf0ewuBbzTlJJk42ypJRcQuaZJ6ADVNEXMcx0mMLA2ONbO5QLNHmGXibG8kVNDqKelK4GTgyuYKOy2HfA6ZXXN6fmYdSFH+9LK8aedzyGyLxwqv6leDztbM/iBpDqGeAMBJZvZqbs1yHMdpJgVW9iXTEWTFhEIvhg/xdRynRVBYkW0mvREuA+4G+gC7AHdJujTXhjmO4zSLbBVHyBKZRLanAUPNbAOApJ8QRlH8NJeGOY7jNBkDEpymPBMycbaLax1XQuj+4DiOU7AUWqnu+grRXEv4ftgAvCZpStw+CngqGfMcx3GaSEtxtkCqx8FrwN/T9s/KnTmO4zhZoqV0/TKzW5M0xHEcJ5uoBUW2AEjaHfgJsC/w4extZrZXDu1yHMdpOqaCayDLpM/s7cBthE5rxwD3Affk0CbHcZzmU2BdvzJxtp3MbAqAmS0ws8sJVcAcx3EKlwJztpl0/dosScACSWOBd4CdcmtW66JixDrGXrWU4iLjkbvLuO+GXm1GP1/a7Uq2cvPYybQrrqG4uIZpr+zGbx87OBHt8Ze+yCGHL2fNe+0Z97UjEtFMpy1+3nVSYDnbTCLbC4DOwHnAcOBs4MxcGtVYJFVLmivpVUl/ltQp7n8m/h0h6eF82FZUZIyb+A6XnzqQs0cMYuToNfTfc1Ob0M+n9patxYybdDynXXcSp/3qRA7b6y0G91+RiPbj/+jHD76bnwI6bfXz/hip4uGZLAnRoLM1s2fNbL2ZLTGz083seDN7OgnjGsFGMxtiZoMJk7GNBTCzw/NrFgw6cANLF7Vj+ZL2bK0qYvrk7gw7em2b0M/vtYuNW0oBKCmuoaS4JrFO7q+9VM76dfkp+dx2P++PI8tsSYr6BjU8SD2BuJl9OScWNZ8ZwCcAJL1vZp3TX5R0MDAJOAFYAfwa2J9wLyaY2eRsGtNj5ypWLt32j1e5rJS9D9qQTYmC1c/3tRephjvO+wu79FjL/TMH89pbefxJmxBt+fP+GAWWRqgvZ3tDYlZkCUklhB4Tj27n9cMJznW0mS2RNBGYZmZnSuoOPCfp8abMnLl9mz6+L8lhhPnUz/e111gRp193Ep07bOZnX5vCbr1Ws3BFWXIG5IG2/HnXpsX0szWzJ5I0pJl0lDQ3rs8A6hqQsQ8hoj3KzJbGfUcBx0u6KG53IEzRPi/1JkljgDHhxU6NNqxyWSk9+2ybZr68dxWrlpc2+jxNJZ/6+b72FO9vas+chX0YNmhJq3e2/nmnUWAjyFpLbdpUznaImZ1rZlvqOGYZsAk4MG2fgBPS3tvfzOalv8nMJplZhZlVlNK+0YbNn9uJvgO30KvfZkpKaxgxeg2zpnZr9HmaSj7186ndfYeNdO6wGYD2JVs5ZI+3WfTujolo55O2+nl/jEy7fRVCzrYVsgb4JjBV0gdmNh2YApwr6VwzM0kHmtmL2RStqRY3XtaXiXctpKgYpt5TxuI3OjT8xlagn0/t8i4b+MHJ0ygqMopkPPHy7jz9+q6JaH9vwmz2H1JJ1+5buOOBKdx5695M/Xsy2m31866TAksjyDJMqkhqb2abc2xPk6irISx9v6QRwEVmdqyk/sAjhO5rLwO/Ag4nRLmLzOzY7el0VZkdqlE5uQanbnwOsrbH43b/HDNr1gSL7fv1s13OvyCjYxde9N1m62VCJrURDiHkQLsB/SUdAJxlZufm2rhMqcvRpu+PUez0uL4E2C/tsG/l2DzHcfJBgUW2meRsrweOBVYBmNlL+HBdx3EKmEz72BZEP9s0isxssT7ar6M6R/Y4juNkhwLrjZCJs30rphJMUjFwLvBGbs1yHMdpJgWWRsjE2X6bkEroTxhx9Xjc5ziOU7C0mEENKczsXeArCdjiOI6THQxUk28jPkomvRF+Sx0BuZmNyYlFjuM42aClRbaEtEGKDsCXgLdyY47jOE6WaGnO1szuTd+W9EfgsZxZ5DiOkwUKLWfblNoIA4Fkxh46juO0EjLJ2b7HtoC8CFgNXJJLoxzHcZpNgUW29TrbOPfYAYR5xwBqLNNiCo6TBbr/cWZe9TcdMTRv2iV5rI2wNY/XzRP3N/8cBdgbod40QnSsD5pZdVzc0TqO0zIosBKLmeRsn5N0UM4tcRzHyRKiBdVGkFRiZluBTwJnS1oAfEC4DjMzd8CO4xQuWXSksVTBbOCd+sqw1kd9OdvngIOALzblxI7jOHkj+1HreMJ0WV2beoL6nK0AzGxBU0/uOI6TN7LUQCZpF+ALwE+AC5t6nvqcbU9J2z2xmf2yqaKO4zi5phGRbbmk2Wnbk8xsUtr2r4DvAV2aY099zrYY6EyMcB3HcVoUmTvbyu1NiyPpWOBdM5sTp9dqMvU522Vm9qPmnNxxHCcvZK9b13DgeEmfJ9SG6SrpT2Z2WmNPVF/XL49oHcdpsWSj65eZXWpmu5jZAEKp2WlNcbRQf2Tr08g6jtNyKbAhWNt1tma2OklDWjMVI9Yx9qqlFBcZj9xdxn039Goz+m1Ru2fZ+1wy9l/s2G0jZuLvTw7igSn7NfzGLNFWr7s22R6umz5Ld1PIpJ5t3pBUDbxCsPO/wOlmtiaL578deNjMsjAYu26KioxxE9/h0q/sRuWyUn79jzeZNaUbS97skCvJgtFvq9rVNUXcfNchvLmonI4dqrj5qsnMeaUPi5fumHPttnrdHyPhobiZ0JQSi0my0cyGmNlgQrWxcfk2qLEMOnADSxe1Y/mS9mytKmL65O4MO3ptm9Bvq9qr13TizUXlAGzcVMripd0pL9uQiHZbve7aqBFLUhS6s01nJtAXQjUySddIelXSK5JOifs7S3pC0gtx/+jUmyV9TdLLkl6KBdBTfFrSM5IWSjox20b32LmKlUvbfbhduayU8t5V2ZYpSP22qp1Or/L17LHrKuYt6JmIXlu97jopsEI0BZ1GSBHHJY8Cbo27vgwMIZR/LAeel/QvYCXwJTNbJ6kcmCXpb8C+wGXAcDOrlFSWdvrehPoPewN/A7KaUlAdX51J1k7Lp35b1U7RoX0VE8ZP46Y/HcqGje0afkMWaKvXXRetYaaGJOkoaS6wCihj23Q8nwTujmUfVwD/BA4m/CqYKOllwtxpfYFewBHA/WZWCR9r/PurmdWY2b/jsR9B0hhJsyXNrmJzoy+gclkpPfts+XC7vHcVq5aXNvo8TSWf+m1VG6C4uIYJ46fxxDO789TsAYnpttXrrpMCi2wL3dluNLMhhGl42rEtZ7u9VMupQE9gaHzfCkJHZLH925ruQT92XjObZGYVZlZRSvtGX8D8uZ3oO3ALvfptpqS0hhGj1zBrardGn6ep5FO/rWqDcdFZM1iytBv3PzI4Ic1AW73uOkxBNZktSdEi0ghmtlbSecBkSb8B/gV8S9IdhIj308DFwCmEoXVVkkayba60J4AHJV1rZqsklSXVta2mWtx4WV8m3rWQomKYek8Zi99IpidCvvXbqvbgvVZw1KcWsHDJjtzyk78CcOt9Q3nupX45126r110nBZZGUCFPviDpfTPrnLb9EHAf8CfgZ8AxhFv6YzO7N+ZpHwJKgbmEoXbHmNkiSV8nOORq4EUzO6N216/aerXpqjI7VD7Woy2Rz+lhSqbNyZt2Pq97+hOXztlerYJM6bRTPxt0UmYFuubedGGz9TKhoCPb2o7PzI5L27w4LumvVwLDtnOuO4A7au07oz49x3FaMAUWRxa0s3Ucx2kqhdYbwZ2t4zitDyNrxcOzhTtbx3FaHakJHwsJd7aO47RO3Nk6juPkHhVYTyt3to7jtD4KsOqXO1vHcVolnrN1HMdJgCSH4maCO1vHcVonHtk6juPkmAwmc0wad7aOUw/5rE+w5vQ6R54nQvc/zsybdtZwZ+s4jpNbfFCD4zhOUng/W8dxnBxj3hvBcRwnEdzZOo7jJEFhZRHc2TqO0zrxBjLHcZxcY3gDmeM4ThJ4ztZxHCfHeD9bx3GcJDDzNEJbpGLEOsZetZTiIuORu8u474ZebUbftZPVbleylZvHTqZdcQ3FxTVMe2U3fvvYwYloQ/6f9XQKLbItyrcBmSDpMkmvSXpZ0lxJh2bhnO/HvwMk/U/zrayboiJj3MR3uPzUgZw9YhAjR6+h/56bciVXUPqunbz2lq3FjJt0PKdddxKn/epEDtvrLQb3X5GIdr6f9Y9hGS4JUfDOVtIw4FjgIDP7BHAk8FYWJQYAOXO2gw7cwNJF7Vi+pD1bq4qYPrk7w45emyu5gtJ37Xx85mLjllIASoprKCmuSezXdL6f9drIMluSouCdLdAbqDSzzQBmVmlmSyUtkjRR0kxJsyUdJGmKpAWSxqbeLOliSc/HqPjKOs5/NfCpGDFfkG3je+xcxcql7T7crlxWSnnvqmzLFKS+ayevDVCkGv44/s88esUdPPfmLrz2VjI/5fN93R/BgGrLbEmIluBspwL9JL0h6SZJn0l77S0zGwbMAG4HTgQOA34EIOkoYE/gEGAIMFTSp2ud/xJghpkNMbNrs2289PF9Sebt86nv2slrA9RYEadfdxLHTTyd/fq9y269Vieim+/rrk02IltJ/SQ9KWleTGWOb6o9Be9szex9YCgwBlgJ3CvpjPjy3+LfV4BnzWy9ma0ENknqDhwVlxeBF4C9Cc43YySNiZHz7Co2N9r+ymWl9Oyz5cPt8t5VrFpe2ujzNJV86rt28trpvL+pPXMW9mHYoCWJ6BXKdX9IqkdCQ0v9bAW+a2b7EAK5cZL2bYo5Be9sAcys2symm9kPgXOAE+JLKe9Xk7ae2i4hdLf7aYxah5jZHmZ2ayO1J5lZhZlVlNK+0bbPn9uJvgO30KvfZkpKaxgxeg2zpnZr9HmaSj71XTt57e47bKRzh/Cv0L5kK4fs8TaL3t0xEe18P+u1yUZka2bLzOyFuL4emAf0bYo9Bd/1S9IgoMbM3oy7hgCLgf0zePsU4CpJd5rZ+5L6AlVm9m7aMeuBLlk1Oo2aanHjZX2ZeNdCioph6j1lLH6jQ67kCkrftZPXLu+ygR+cPI2iIqNIxhMv787Tr++aiHa+n/WPkIOeBpIGAAcCzzbp/VZgHX9rI2ko8GugOyGk/w8hpTAbqDCzyphWqDCzc+J7FqW9Nh44K57ufeA0M1sg6X0z6yypFHgUKAdury9v21VldqhG5eQ6Hac2bXVanMft/jlmVtGcc3TtuotVHHxORsc+Oe3SxUBl2q5JZjYp/RhJnYF/Aj8xsweaYlPBR7ZmNgc4vI6XBqQdczuhgSy1nf7adcB1dZy3c/xbBbgHdZxWhjIPJCvrc+4xIPsLcGdTHS20AGfrOI7TaLKURpAk4FZgnpn9sjnnahENZI7jOI0jw54IDUe/w4HTgSNiX/y5kj7fFIs8snUcp1WSjdFhZvYUoVdTs3Fn6zhO66TAGv/d2TqO0/owUIJDcTPBna3jOK2TwvK17mwdx2mdNKLrVyK4s3Ucp3XiztbjL8BwAAAYx0lEQVRxHCfHGKFCSgHhztZxnFaHME8jOI6TGfmsT1Cy24C8abMgS+epKazQ1p2t4zitD08jOI7jJIOnERzHcZLAna3jOE6uyajITKK4s3Ucp/WRml23gHBn6zhOq8Rzto7jOEngztZxHCfHGFDjztZxHCfHeAOZ4zhOMhSYs/U5yBKgYsQ6fjfjdW57eh4nn7OiTem7dtvRHn/pi9z50CPc+IdpiWluFwOqazJbEiJnzlbStZLOT9ueIul3adu/kHShpIe38/7fSdo3rn8/Q82TJM2T9KSkCknX13PsiO1pZ5OiImPcxHe4/NSBnD1iECNHr6H/nptyLVsQ+q7dtrQf/0c/fvDdYYloNYyB1WS2JEQuI9tngMMBJBUB5cB+aa8fDpRu781mdpaZ/TtuZuRsgW8C3zGzkWY228zOa7zZ2WXQgRtYuqgdy5e0Z2tVEdMnd2fY0WvbhL5rty3t114qZ/26doloZUR2ZtfNGrl0tk8TnS3Byb4KrJe0o6T2wD7Ai0BnSfdLel3SnXGediRNj9Hp1UDHOIXwnfG10yQ9F/fdIqlY0g+ATwI3S7omPXKV9Jm0aYhflNQl2lWndjbpsXMVK5duewArl5VS3rsq2zIFqe/abUu7oEj1RshkSYicNZCZ2VJJWyX1JzjdmUBfYBiwFngZ2AIcSHDGSwkOejjwVNp5LpF0jpkNAZC0D3AKMNzMqiTdBJxqZj+SdARwkZnNljQizZyLgHFm9rSkzkDqd1W92tmgLvedZN4+n/qu3ba0C44Cu/BcN5ClotuUs52Ztv1MPOY5M3vbzGqAucCABs45ChgKPC9pbtzeLQM7finpPKC7mW3NVFvSGEmzJc2uYnMDMh+nclkpPfts+XC7vHcVq5ZvN3uSdfKp79ptS7vgaENpBNiWt92fkEaYRYhsDyc4QOAjHqyahqNtAXeY2ZC4DDKzCfW9wcyuBs4COgKzJO2dqbaZTTKzCjOrKKV9A6Z9nPlzO9F34BZ69dtMSWkNI0avYdbUbo0+T1PJp75rty3tgsIMqqszWxIi1/1snwa+Cyw0s2pgtaTuhJ/uZwODMzxPlaRSM6sCngAmS7rWzN6VVAZ0MbPF23uzpN3N7BXgFUnDgL2BNc24roypqRY3XtaXiXctpKgYpt5TxuI3OiQhnXd9125b2t+bMJv9h1TStfsW7nhgCnfeujdT/75rItp1UmBphFw721cIvRDuqrWvs5lVNqI9ahLwsqQXzOxUSZcDU2MvhypgHLBdZwucL2kkIXr9N/AIIcJOhOendeX5aV2TkisofdduO9o/m1CRuGa9FJizlRWYQYVMV5XZoRqVbzMcJ+fkcw6yRxf8fI6ZNctzdyvtaYd3PyEzvcpbmq2XCT5c13Gc1oeBJThgIRPc2TqO0zpJcChuJrizdRyn9WHmU5k7juMkQoG1R7mzdRynVWIe2TqO4+QaLx7uOI6TewpwWhwvHu44TqvDAKuuzmhpCEmfkzRf0n8kXdJUm9zZOo7T+rDsFA+XVAzcCBwD7At8NTWpQWNxZ+s4TqvEaiyjpQEOAf5jZgvNbAtwDzC6Kfb4cN1GIGkl9ddgaIhyoDJL5ri2a7dW7V3NrGdzDJD0aLQjEzqwrcY1wCQzmxTPcyLwOTM7K26fDhxqZuc01iZvIGsEWXgAZicxBtu1Xbutaqcws89l6VR1VctqUoTqaQTHcZzt8zbQL217F8LMLo3Gna3jOM72eR7YU9JASe2ArwB/a8qJPI2QLJNc27Vdu+VgZlslnQNMAYqB35vZa005lzeQOY7jJICnERzHcRLAna3jOE4CuLN1HMdJAHe2bRhJQyV9Md92OE5bwJ1tnlEjphjOsm4R0BGYJSnR+aZT1yypfZJ6hUS8/6n1nNsnqYek/nG9QlL+pnveZlNRre2C+5yyifdGKBAk7QmYmf0nAS1Z/OAl7UQY732vmd2SY909gVVmtlrSGOCTwHTgLjPbVO+bm66Zfq1fA7oD68zs9lzo1WPHzsAmM1sj6VtAf8K9+GVtO3OkPww4C9gA7ASMMbO1udLLwJ4SM9sa1z9JGN77XzPbnC+bco1HtgWApO8RHN4USecnIFkUdYcRhiP+Cjha0lm5EpS0IzAWuETSN4DTgceAbwPjojPKOmmOdgwwBpgL/F7SV3OhVxeSegM/Bz4n6TRgHPAScI6k61J25iKykzRS0h5mNhPoAfwPcL+ZrY0VrRJH0t7AzXH968BvgT8A45taUasl4IMa8kCtaKuUEOUMBwYCD8bXr82B7mHAMjNbHB3Ar4GRhA7b1cAYSdVmdlu2tc3sPUn/iHqnAD8ys8ckvQJMiPbdbWZNGgpZm9Q9jj9VuxLu7ynAUcDjwH25jiZTmNkySf8klOnbDFxsZlMkPQbMkVRjZhfkyJbDgcvjr4pJwIuEMoGVZvYkgKR2saJVkkjSnQQftC+wP3A28MX4scxL2J7cY2a+JLgQUzdxfRzhW30qsEvcdwDwGvD9HGhPAF4FBsTtp4D2cb0z8HngSeBrObreUkLJuvuBvwA7xf2fiLrnAcXZ1E3TuAK4C3gYKE3b95lcfta1rv8L8bP+MdAr7isD1gBX5/A5+z7wDjAwbo+P92EwMAI4EyjK1X1Is6MobX0v4DrgP0DHuK+CEAD8GBiUa3uSXvJuQFtdCPnKqdHh3gv8H9A/vjaUMCa7LEta6f94lwCzgN3iQ53+Wg/gyJTjz/L1Xkj4KV1CiLZ+BvwU6Blf3y8buimHEtePBB6K698HFqR90ZxAiPL2TOCz/hYwMa5/BbiDEGWnrr07sEcW9VTHvv8F3gV2j9vnAHOAecBeCdyD9OfsM4Shr7vFZ/+3QKf42mHxOemRa5uSXvJuQFtcgJOAZ4EvxO3h0fH8X5ozaJ9FvVSUdyCwIyHCfQuoAX4JPATcBlwJdMjB9X4LmAnsk7bv08DVwPVAeTauMTqtB4Afxn37A79JO2YSIaJ+MNqzfwKf9djo1PZN23c68Hvg69m49ro+67h+POGn+ZC4fSGwIs3h7gP0y/U9qPUMjgNeT+kSItxfx89mh7gva89+IS15N6AtLLUjDaBvjKpuT9s3LDqeqwjRX7N/1tX6Bx9CyM12idvjCeXjjo7/dIeSpeiqjuv9KXB4XE9FMCL8hP0xMcJrpuZu8e8IQmPjRYT0xOW1jtsH2BvoncDn3g64Kc3ZdUx77fToYLrmSPt8YAZwOSEtlfpiv5iQn895NBv10n9pjAJeYFtqZzDQO34p/g64rq7np7Us3kCWY2o1hh1A6P4zX9LRhN4HV5vZJWY2U1I1ofvL1uZqEpzZrZLmm9kZwEJgFVAVG41uIjQc/RI4zsyebY5mmnaRWZjYSdIpwJsE59YBeMbMNsRDRwFPAzOtGd19Yot6B+B3kkab2XRJW4FzgS8CO0paQqhJ+j7wkplNb6peA7Z8pMHNzLZI6kJokHrJzDbG4z5L+EJ40Mzez4Ed/YEKM/uUpG8T8rWPxe5W10hKpDFMUhlwhqRfWuhm9gHhC/9kSbsAXyakMa4gfOlugm09SFob3vUrx6Q52ouAa4FfSboSqAI+C4yUdEM89jkzW5kFWUWHNwLYTdL1hChrOdDOzGrMrIqQN/01Taw8XxdpjnYYIS85F7gA2CPeAySdSphEr0dzHG2k2Mw+MLMjgMMlXWlmTxGuaxXQCVhPeNZ3BpY1U69Oan2pDpK0X3zpt1H7tPjaKYQ0zk7ZcrR1dBmrBColPUBIJRxjobfB6ZL6m9l1ZvZGNrTrsWk04dfFT4G9JF1MiGo7EtJZjxB6IawG9jOzRWa2PJc25RuPbBNA0snAUWZ2hKTfEnK2pYQc7fHAvZJ2MrN3s6D1YWRJaIT7PvAL4B+EHO3NkjYQPvt3gCsti91+4j/+cOBfwIVmViOpkhC53CypAtgD+LKZvd1Mrc8CZ0p6GXgO+DfhXq4zs19EH/RtQh78quZoNUSao70A+BKwRdJrhOseCJwU+9j2BL5uZu9kQ7eWk989mrJQYb68g4DzzaxaYe6s7wJPZEO3AZv6Aj8k3PtyQjvBSEK3w/PTjhtNSPX8ONc2FQT5zmO0xoVtjQGpvyOA3QktwI8Qehu8SGiU6kUOut0QcsCT43ox8FdCR/oKQiv9ycTeD9m63lr7rgNWktbgRviCKQN2zILm5wgO9lxCnvtPhFz4HlH34njcSELrf3lddmb5np8GzIjrE4GNwA2ENEdJfAZy0soOfI/Qg2Uh8DVC3+3rCbMK3AW8Qoggk3j+dwH+SIhq7473/ghCw+T58ZhjCV/IOW+kLJQl7wa0tiX9HxrYMzq6dnH79tTDFf8Rbs32Px8hV3s4IYo9P21/B8LQ2JtyeL0nEHoeDI/bNwBvsK1RLlt9aMvi9R0Xt/sRuhCdFLf3IkTtP4jbHbOhW9+1x+1PRCc3DpgMdIvO736y3MJe6763I4zI6kD4In8T+CrhJ/v+5Kg7XwP2/Z4wNPh/0mwcBdwHjI/7dkrSpnwveTegtS6EDvqPEobCXhH/Ea4hDCQYHx3fgCxp1RVZ3kLo5tM+bd8OhMi6T7Y1Cd2KniTk6WYDo+P+XxNyiDtk+f5+gdDK3jVu/yk6+uK4vU90OmV13Z9sXn90qik7ighDT4+J2z8i9Gtudo+L7djxHUJj5yNsa+U/jNC96oJcaGb4PJxAyNX/A/hs3FdCGEV3J9AtKdsKZfGcbQ6Q9HnCw3YkIcJZamabJP0M+AYh8hxnZouyoJWesxsGdDazx8zsWzFn+YqkoWa23sw+IDzs2aCE0MiXanU+0MxGSrqQ8DP+0Zg/PlfSZkLj1IIsaWNmf5dUQxjuOoXQEHaHhfxkiZnNk7SvhYbArJN2z78LfAoYIOka4J+En+zHSjqE0L3pRMtOwyeSOlns0SHp04QW/YcI6agLJF1vZrMU6lxcJ+l2YE3K3lxQ6xk8mfBZvGVmf5G0HrhY0lYzezIOUf6nbeuV0mbwql9ZoHaXn+hsdyH81D0JON7MNksabGavZmMseh2a50ettwmR1ngLXcyuA04Fdo3OttmkGqYIOeCXzOwRSbcRGkJKgC+ZWZVCkZF/mdl/s6G7HVuOJIzE29nM3pXUwWIFsWzXPqjjnh9FaNw5kpBDHkUYLDGPEF0eCVxiTZwgsA79LxB6sPyMMCjkXEKNiSnR8X6B8MzdaGZvp9+LJIhftMcR8sSnEYYg/1mhCNBZwEVm9q+k7Ck0vOtXM6n1rX6hpMuAJYSfUN80s6Ojoz0XOF9S++Y62siHv0riP+GXzWw4oXvNYOAqSXuZ2XhC/iwrVbUkfQ74CfAMIS1xSozgno8aE6OjPYPQaFOdDd3tYWaPE5zMk7FHx6a017IdSbSrtb0TMN/M1pnZfYTRaf8LrDSz6wifSbYc7bGERrcnLRTreZrQT/qLANGJPRT3nRX7H+e8P22q21n8dXOAmY0kOPyVwGRJpWY2CfgNsCjX9hQ0+c5jtJaF0Lr6B8KImBJCru46wkihbxCGbA7OktZnCa28lxCipw6ERqIzCbm7IkK+eDZpQ2SzoLu9hqkvEBqGLifkJ28jFLxJpPU72jKa8EVTRG5ytEcRWtN/CJwQ9x1IaPQ8NO243wOfjOtZsYPwJfYkcHDcTg1r/RTwX+DctGOHkUDDE2k5aOAT8e9tBIf/MFAS951BKywq05TFI9smolD5fse43oXQ+nuomS2zMALsbkLXlmMJLcRfN7NXs6BbO7L8GsGJv0Uo5vI3C/1sHyJ04F/VXM0UZraa8DPxakldo+ZWoK+ZLSF8uZxFGIb6OctSVJehbZOBT1sYsJHViDbe86sIpRmLCHVpBxBy0CuAEyX9b4zmP0OM4LJox2ZCfnyTpA6EHOh0QlfCt4DvSfpR1JxpWeivnQFHSPqrQiH0iZK6Eb5oewA/M7OtMY10MaELXJvHc7ZNIOZkJxD+qeab2RVxxNA1wAIzOzftWBH60Tb753T8qVZJaOl/SFI/QoWke83sAUlfIRQe+TehG9IZloN8qaRjCF3XpgB9gNPMbEO2c6SFQB33fBfCl93NFoZYdybUlxhOyFn/PNtfMvEZupAQXe9HcPpPEXLDx0X7vkjIlWelIa4eWwYD71ioTzw72rOXmb0l6ROE4OI4whfREOCUJL90Cxl3to0kRjmXExzrYkJXpzMtjIPfm/BNvtbMLsyR/hcIDSTDzGydpD8ROtLfolAQvILQ4+DXlsMCzPU1TLU26rjn/yC0uL9M6GL1ZzNbGfOTOen9EJ36/oTUzWSLw5wl/YEwgODxXH/RRad/FaGr2RrCF/sowqCFT1noCVIM7ErIHa+0LI2Uaw24s20EaVHOCWb2YGwYmkzI5RmhdXhPQgv1m2b2/RzZUTuyPNVikZMkiXb8HBiZ0E/XvJF2zx8l9OG9hZDDPovQ1Wu8ma1P2KaTCHn7UyyBuevSdA8htENMMLMVkv5MqO5VIel4QnH2vyRlT0vBnW0jiVHOjwmJ/58Tcqe3An8mONjTFOZRes/MclL0JNpRO7LsmCeHO5rQaFRBSFO22gcq7Z73NrMVcV8Roch7ZYJ29CYU+Tmb4Gib3RbQgF56vQ0kdSI0hq0jdG1bJWkyYbh0u2hT65vWppm4s20CMZXwD8LUNVfHfZ0J/Qu/ZAnNWlookaWkzpaDUoGFSNo9PyLlcPNgQ0dCrYH5uY5o07/EY//q1OCEUkJFs62EOhTvxb6+Czx1UDfubJtIfPBuIPRAWKMwY+zZwNFJ/pxsS5FloZB+z9MjvtZGbIP4EfBNQqPXZYRylTMIjva/hJoMOxDSKHn58mkpuLNtBjHKuYbQYPAV4Du5/km3HTvaTGRZKLT2e65QrvEkYBDQhVBz4kuSygkDN2oIsyssItT/+HEu02atAXe2zSSO7HmAUBvAu7g4rYIY1V5PGIwznxBUDDezN2If43GEqmK/SrJxriXjzjYLKK04iOO0ZCQNBFab2VpJIwkNv+cSItz9CPnZRTHy/QZwfWvviZIt3Nk6jgOApL0Iw6/nE2ohL49tEZ8hDEP+FKHuxmUWZoMosWbOl9eW8OG6juOkWEioETwc+L84UnIDYfBOd0IdiBXAFZJKyHGRodaGR7aO08ZRmI23Q8zHlhPSBkWEcp17Eso5/odQ6Kg0HpvTYcGtES8e7jhtGEk7EGYSaSfpQTP7q6SFhGnFpxJGKO5D6G2zxsy+Q+j+5TQSd7aO04Yxsw8kXUGocXBjHJ32H2As8B8zmyPpTGAMoZKd00Q8jeA4DgCSDgL+D3iMkLftRiiAv6D2kF2n8XgDmeM4AJjZC4TuXKsJ+dpPA8fH+g8elTUTj2wdx/kIse5BB+AXwC/MbH6eTWoVuLN1HMdJAE8jOI7jJIA7W8dxnARwZ+s4jpMA7mwdx3ESwJ2t4zhOArizdbKKpGpJcyW9KunPcb6qpp5rhKSH4/rxki6p59jukr7TBI0Jki7KdH+tY26XdGIjtAZISry4vFMYuLN1ss1GMxtiZoOBLYRhnx+iQKOfOzP7W2q+t+3QHWi0s3WcpHBn6+SSGcAeMaKbJ+km4AWgn6SjJM2U9EKMgDtDmExT0uuSngK+nDqRpDMk3RDXe0l6UNJLcTkcuBrYPUbV18TjLpb0vKSXJV2Zdq7LJM2X9DihKHa9SDo7nuclSX+pFa0fKWmGpDfirB1IKpZ0TZr2t5p7I52WjztbJyfEeqfHAK/EXYOAP5jZgcAHwOXAkWZ2EDAbuFBSB8JEgscRClXvvJ3TXw/808wOAA4i1GC9hDCz6xAzu1jSUYTygIcAQ4Chkj4taSihgtWBBGd+cAaX84CZHRz15hEmQEwxgFBc+wvAzfEavgmsNbOD4/nPjjMgOG0Yr/rlZJuOkubG9RnArYQyfYvNbFbcfxiwL/C0JIB2wExgb+C/ZvYmgKQ/EapN1eYI4GsAZlYNrJW0Y61jjorLi3G7M8H5dgEeTE1jJOlvGVzTYEk/JqQqOgNT0l67LxZoeTOWJtw76n4iLZ/bLWq/kYGW00pxZ+tkm41mNiR9R3SoH6TvAh4zs6/WOm4I2St4IuCnZnZLLY3zm6BxO/BFM3tJ0hnAiLTXap/Lova5ZpbulIkTJTptFE8jOPlgFjBc0h4QJsyM81+9DgyMkwkCfHU7738C+HZ8b7GkroSC1l3SjpkCnJmWC+4raSfgX8CXJHWU1IWQsmiILsCyWKDl1FqvnSSpKNq8G2H+rinAt+PxSNorFul22jAe2TqJY2YrY4R4t6T2cfflcVqWMcDfJVUCTxEmGKzNeGCSpG8S5sH6tpnNlPR07Fr1SMzb7gPMjJH1+8BpZvaCpHuBuYS5tWZkYPIVwLPx+Ff4qFOfD/wT6AWMNbNNkn5HyOW+oCC+EvhiZnfHaa141S/HcZwE8DSC4zhOArizdRzHSQB3to7jOAngztZxHCcB3Nk6juMkgDtbx3GcBHBn6ziOkwDubB3HcRLg/wEs+WngiSya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65759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Although we’ve seen only for binary classification, confusion matrix works equally well for </a:t>
            </a:r>
            <a:r>
              <a:rPr lang="en-IN" sz="1600" dirty="0" smtClean="0">
                <a:latin typeface="Corbel" panose="020B0503020204020204" pitchFamily="34" charset="0"/>
              </a:rPr>
              <a:t>multi-class classification.</a:t>
            </a:r>
          </a:p>
          <a:p>
            <a:r>
              <a:rPr lang="en-US" sz="1600" dirty="0" smtClean="0">
                <a:latin typeface="Corbel" panose="020B0503020204020204" pitchFamily="34" charset="0"/>
              </a:rPr>
              <a:t>We’ll look at a fish dataset, classifying fishes into various types.</a:t>
            </a:r>
            <a:endParaRPr lang="en-IN" sz="1600" dirty="0">
              <a:latin typeface="Corbel" panose="020B0503020204020204" pitchFamily="34" charset="0"/>
            </a:endParaRPr>
          </a:p>
          <a:p>
            <a:endParaRPr lang="en-IN" sz="1600" dirty="0"/>
          </a:p>
        </p:txBody>
      </p:sp>
      <p:pic>
        <p:nvPicPr>
          <p:cNvPr id="6148" name="Picture 4" descr="C:\Users\Rachit\Desktop\cl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66" y="1200150"/>
            <a:ext cx="396546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3114675" cy="167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0621" y="4400550"/>
                <a:ext cx="1449179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1" y="4400550"/>
                <a:ext cx="1449179" cy="398186"/>
              </a:xfrm>
              <a:prstGeom prst="rect">
                <a:avLst/>
              </a:prstGeom>
              <a:blipFill rotWithShape="1">
                <a:blip r:embed="rId4"/>
                <a:stretch>
                  <a:fillRect l="-1261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10899" y="4400550"/>
                <a:ext cx="1194301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r</a:t>
                </a:r>
                <a:r>
                  <a:rPr lang="en-US" sz="1400" dirty="0" smtClean="0">
                    <a:latin typeface="Corbel" panose="020B0503020204020204" pitchFamily="34" charset="0"/>
                  </a:rPr>
                  <a:t>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9" y="4400550"/>
                <a:ext cx="1194301" cy="398186"/>
              </a:xfrm>
              <a:prstGeom prst="rect">
                <a:avLst/>
              </a:prstGeom>
              <a:blipFill rotWithShape="1">
                <a:blip r:embed="rId5"/>
                <a:stretch>
                  <a:fillRect l="-1020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732</Words>
  <Application>Microsoft Office PowerPoint</Application>
  <PresentationFormat>On-screen Show (16:9)</PresentationFormat>
  <Paragraphs>49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Worksheet</vt:lpstr>
      <vt:lpstr>Confusion Matrix Metrics Part 5 (When to use Precision, Recall and when to avoid them)</vt:lpstr>
      <vt:lpstr>PowerPoint Presentation</vt:lpstr>
      <vt:lpstr>PowerPoint Presentation</vt:lpstr>
      <vt:lpstr>PowerPoint Presentation</vt:lpstr>
      <vt:lpstr>Confusion Matrix Metrics Part 6 (Sensitivity, Specificity, Balanced Accuracy)</vt:lpstr>
      <vt:lpstr>PowerPoint Presentation</vt:lpstr>
      <vt:lpstr>PowerPoint Presentation</vt:lpstr>
      <vt:lpstr>Confusion Matrix Metrics Part 7 (Multi-class Classification)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 Metrics Part 4 (When to use Precision, Recall and when to avoid them)</dc:title>
  <dc:creator>Rachit Toshniwal</dc:creator>
  <cp:lastModifiedBy>Rachit</cp:lastModifiedBy>
  <cp:revision>14</cp:revision>
  <dcterms:created xsi:type="dcterms:W3CDTF">2006-08-16T00:00:00Z</dcterms:created>
  <dcterms:modified xsi:type="dcterms:W3CDTF">2020-09-01T11:07:36Z</dcterms:modified>
</cp:coreProperties>
</file>