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8" r:id="rId10"/>
    <p:sldId id="264" r:id="rId11"/>
    <p:sldId id="279" r:id="rId12"/>
    <p:sldId id="269" r:id="rId13"/>
    <p:sldId id="263" r:id="rId14"/>
    <p:sldId id="280" r:id="rId15"/>
    <p:sldId id="267" r:id="rId16"/>
    <p:sldId id="270" r:id="rId17"/>
    <p:sldId id="271" r:id="rId18"/>
    <p:sldId id="266" r:id="rId19"/>
    <p:sldId id="274" r:id="rId20"/>
    <p:sldId id="273" r:id="rId21"/>
    <p:sldId id="282" r:id="rId22"/>
    <p:sldId id="276" r:id="rId23"/>
    <p:sldId id="277" r:id="rId24"/>
    <p:sldId id="283" r:id="rId25"/>
    <p:sldId id="284" r:id="rId26"/>
    <p:sldId id="275"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102"/>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7C86BCA-7C8C-4572-91B4-F4498AAFEFE4}"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5AFFC-48FC-40FB-BB90-5650AA96708E}" type="slidenum">
              <a:rPr lang="en-IN" smtClean="0"/>
              <a:t>‹#›</a:t>
            </a:fld>
            <a:endParaRPr lang="en-IN"/>
          </a:p>
        </p:txBody>
      </p:sp>
    </p:spTree>
    <p:extLst>
      <p:ext uri="{BB962C8B-B14F-4D97-AF65-F5344CB8AC3E}">
        <p14:creationId xmlns:p14="http://schemas.microsoft.com/office/powerpoint/2010/main" val="67149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C86BCA-7C8C-4572-91B4-F4498AAFEFE4}"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5AFFC-48FC-40FB-BB90-5650AA96708E}" type="slidenum">
              <a:rPr lang="en-IN" smtClean="0"/>
              <a:t>‹#›</a:t>
            </a:fld>
            <a:endParaRPr lang="en-IN"/>
          </a:p>
        </p:txBody>
      </p:sp>
    </p:spTree>
    <p:extLst>
      <p:ext uri="{BB962C8B-B14F-4D97-AF65-F5344CB8AC3E}">
        <p14:creationId xmlns:p14="http://schemas.microsoft.com/office/powerpoint/2010/main" val="420932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C86BCA-7C8C-4572-91B4-F4498AAFEFE4}"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5AFFC-48FC-40FB-BB90-5650AA96708E}" type="slidenum">
              <a:rPr lang="en-IN" smtClean="0"/>
              <a:t>‹#›</a:t>
            </a:fld>
            <a:endParaRPr lang="en-IN"/>
          </a:p>
        </p:txBody>
      </p:sp>
    </p:spTree>
    <p:extLst>
      <p:ext uri="{BB962C8B-B14F-4D97-AF65-F5344CB8AC3E}">
        <p14:creationId xmlns:p14="http://schemas.microsoft.com/office/powerpoint/2010/main" val="385350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C86BCA-7C8C-4572-91B4-F4498AAFEFE4}"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5AFFC-48FC-40FB-BB90-5650AA96708E}" type="slidenum">
              <a:rPr lang="en-IN" smtClean="0"/>
              <a:t>‹#›</a:t>
            </a:fld>
            <a:endParaRPr lang="en-IN"/>
          </a:p>
        </p:txBody>
      </p:sp>
    </p:spTree>
    <p:extLst>
      <p:ext uri="{BB962C8B-B14F-4D97-AF65-F5344CB8AC3E}">
        <p14:creationId xmlns:p14="http://schemas.microsoft.com/office/powerpoint/2010/main" val="341534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C86BCA-7C8C-4572-91B4-F4498AAFEFE4}" type="datetimeFigureOut">
              <a:rPr lang="en-IN" smtClean="0"/>
              <a:t>28-07-2020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5AFFC-48FC-40FB-BB90-5650AA96708E}" type="slidenum">
              <a:rPr lang="en-IN" smtClean="0"/>
              <a:t>‹#›</a:t>
            </a:fld>
            <a:endParaRPr lang="en-IN"/>
          </a:p>
        </p:txBody>
      </p:sp>
    </p:spTree>
    <p:extLst>
      <p:ext uri="{BB962C8B-B14F-4D97-AF65-F5344CB8AC3E}">
        <p14:creationId xmlns:p14="http://schemas.microsoft.com/office/powerpoint/2010/main" val="338524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7C86BCA-7C8C-4572-91B4-F4498AAFEFE4}"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35AFFC-48FC-40FB-BB90-5650AA96708E}" type="slidenum">
              <a:rPr lang="en-IN" smtClean="0"/>
              <a:t>‹#›</a:t>
            </a:fld>
            <a:endParaRPr lang="en-IN"/>
          </a:p>
        </p:txBody>
      </p:sp>
    </p:spTree>
    <p:extLst>
      <p:ext uri="{BB962C8B-B14F-4D97-AF65-F5344CB8AC3E}">
        <p14:creationId xmlns:p14="http://schemas.microsoft.com/office/powerpoint/2010/main" val="326396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7C86BCA-7C8C-4572-91B4-F4498AAFEFE4}" type="datetimeFigureOut">
              <a:rPr lang="en-IN" smtClean="0"/>
              <a:t>28-07-2020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35AFFC-48FC-40FB-BB90-5650AA96708E}" type="slidenum">
              <a:rPr lang="en-IN" smtClean="0"/>
              <a:t>‹#›</a:t>
            </a:fld>
            <a:endParaRPr lang="en-IN"/>
          </a:p>
        </p:txBody>
      </p:sp>
    </p:spTree>
    <p:extLst>
      <p:ext uri="{BB962C8B-B14F-4D97-AF65-F5344CB8AC3E}">
        <p14:creationId xmlns:p14="http://schemas.microsoft.com/office/powerpoint/2010/main" val="355724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7C86BCA-7C8C-4572-91B4-F4498AAFEFE4}" type="datetimeFigureOut">
              <a:rPr lang="en-IN" smtClean="0"/>
              <a:t>28-07-2020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35AFFC-48FC-40FB-BB90-5650AA96708E}" type="slidenum">
              <a:rPr lang="en-IN" smtClean="0"/>
              <a:t>‹#›</a:t>
            </a:fld>
            <a:endParaRPr lang="en-IN"/>
          </a:p>
        </p:txBody>
      </p:sp>
    </p:spTree>
    <p:extLst>
      <p:ext uri="{BB962C8B-B14F-4D97-AF65-F5344CB8AC3E}">
        <p14:creationId xmlns:p14="http://schemas.microsoft.com/office/powerpoint/2010/main" val="261781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86BCA-7C8C-4572-91B4-F4498AAFEFE4}" type="datetimeFigureOut">
              <a:rPr lang="en-IN" smtClean="0"/>
              <a:t>28-07-2020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35AFFC-48FC-40FB-BB90-5650AA96708E}" type="slidenum">
              <a:rPr lang="en-IN" smtClean="0"/>
              <a:t>‹#›</a:t>
            </a:fld>
            <a:endParaRPr lang="en-IN"/>
          </a:p>
        </p:txBody>
      </p:sp>
    </p:spTree>
    <p:extLst>
      <p:ext uri="{BB962C8B-B14F-4D97-AF65-F5344CB8AC3E}">
        <p14:creationId xmlns:p14="http://schemas.microsoft.com/office/powerpoint/2010/main" val="360539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86BCA-7C8C-4572-91B4-F4498AAFEFE4}"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35AFFC-48FC-40FB-BB90-5650AA96708E}" type="slidenum">
              <a:rPr lang="en-IN" smtClean="0"/>
              <a:t>‹#›</a:t>
            </a:fld>
            <a:endParaRPr lang="en-IN"/>
          </a:p>
        </p:txBody>
      </p:sp>
    </p:spTree>
    <p:extLst>
      <p:ext uri="{BB962C8B-B14F-4D97-AF65-F5344CB8AC3E}">
        <p14:creationId xmlns:p14="http://schemas.microsoft.com/office/powerpoint/2010/main" val="378763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86BCA-7C8C-4572-91B4-F4498AAFEFE4}" type="datetimeFigureOut">
              <a:rPr lang="en-IN" smtClean="0"/>
              <a:t>28-07-2020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35AFFC-48FC-40FB-BB90-5650AA96708E}" type="slidenum">
              <a:rPr lang="en-IN" smtClean="0"/>
              <a:t>‹#›</a:t>
            </a:fld>
            <a:endParaRPr lang="en-IN"/>
          </a:p>
        </p:txBody>
      </p:sp>
    </p:spTree>
    <p:extLst>
      <p:ext uri="{BB962C8B-B14F-4D97-AF65-F5344CB8AC3E}">
        <p14:creationId xmlns:p14="http://schemas.microsoft.com/office/powerpoint/2010/main" val="267091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86BCA-7C8C-4572-91B4-F4498AAFEFE4}" type="datetimeFigureOut">
              <a:rPr lang="en-IN" smtClean="0"/>
              <a:t>28-07-2020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5AFFC-48FC-40FB-BB90-5650AA96708E}" type="slidenum">
              <a:rPr lang="en-IN" smtClean="0"/>
              <a:t>‹#›</a:t>
            </a:fld>
            <a:endParaRPr lang="en-IN"/>
          </a:p>
        </p:txBody>
      </p:sp>
    </p:spTree>
    <p:extLst>
      <p:ext uri="{BB962C8B-B14F-4D97-AF65-F5344CB8AC3E}">
        <p14:creationId xmlns:p14="http://schemas.microsoft.com/office/powerpoint/2010/main" val="3649072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ebastianraschka.com/Articles/2014_about_feature_scaling.html" TargetMode="External"/><Relationship Id="rId2" Type="http://schemas.openxmlformats.org/officeDocument/2006/relationships/hyperlink" Target="https://scikit-learn.org/stable/auto_examples/preprocessing/plot_all_scaling.html" TargetMode="External"/><Relationship Id="rId1" Type="http://schemas.openxmlformats.org/officeDocument/2006/relationships/slideLayout" Target="../slideLayouts/slideLayout2.xml"/><Relationship Id="rId6" Type="http://schemas.openxmlformats.org/officeDocument/2006/relationships/hyperlink" Target="https://towardsai.net/p/data-science/how-when-and-why-should-you-normalize-standardize-rescale-your-data-3f083def38ff" TargetMode="External"/><Relationship Id="rId5" Type="http://schemas.openxmlformats.org/officeDocument/2006/relationships/hyperlink" Target="https://machinelearningmastery.com/standardscaler-and-minmaxscaler-transforms-in-python/" TargetMode="External"/><Relationship Id="rId4" Type="http://schemas.openxmlformats.org/officeDocument/2006/relationships/hyperlink" Target="https://www.quora.com/Which-machine-algorithms-require-data-scaling-normaliza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8032" y="2420888"/>
            <a:ext cx="7772400" cy="1470025"/>
          </a:xfrm>
        </p:spPr>
        <p:txBody>
          <a:bodyPr/>
          <a:lstStyle/>
          <a:p>
            <a:r>
              <a:rPr lang="en-US" b="1" dirty="0" smtClean="0">
                <a:solidFill>
                  <a:srgbClr val="FF0000"/>
                </a:solidFill>
                <a:latin typeface="Adobe Fan Heiti Std B" pitchFamily="34" charset="-128"/>
                <a:ea typeface="Adobe Fan Heiti Std B" pitchFamily="34" charset="-128"/>
              </a:rPr>
              <a:t>Feature Scaling Techniques</a:t>
            </a:r>
            <a:endParaRPr lang="en-IN" b="1" dirty="0">
              <a:solidFill>
                <a:srgbClr val="FF0000"/>
              </a:solidFill>
              <a:latin typeface="Adobe Fan Heiti Std B" pitchFamily="34" charset="-128"/>
              <a:ea typeface="Adobe Fan Heiti Std B" pitchFamily="34" charset="-128"/>
            </a:endParaRPr>
          </a:p>
        </p:txBody>
      </p:sp>
      <p:sp>
        <p:nvSpPr>
          <p:cNvPr id="3" name="Subtitle 2"/>
          <p:cNvSpPr>
            <a:spLocks noGrp="1"/>
          </p:cNvSpPr>
          <p:nvPr>
            <p:ph type="subTitle" idx="1"/>
          </p:nvPr>
        </p:nvSpPr>
        <p:spPr/>
        <p:txBody>
          <a:bodyPr/>
          <a:lstStyle/>
          <a:p>
            <a:r>
              <a:rPr lang="en-US" dirty="0" smtClean="0"/>
              <a:t>Machine Learning</a:t>
            </a:r>
            <a:endParaRPr lang="en-IN" dirty="0"/>
          </a:p>
        </p:txBody>
      </p:sp>
      <p:pic>
        <p:nvPicPr>
          <p:cNvPr id="1026" name="Picture 2" descr="C:\Users\Rachit\Desktop\scikit-learn-logo-no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184920"/>
            <a:ext cx="2814638"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912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0728"/>
            <a:ext cx="8229600" cy="1143000"/>
          </a:xfrm>
        </p:spPr>
        <p:txBody>
          <a:bodyPr/>
          <a:lstStyle/>
          <a:p>
            <a:r>
              <a:rPr lang="en-US" b="1" dirty="0" err="1" smtClean="0"/>
              <a:t>MinMaxScaler</a:t>
            </a:r>
            <a:endParaRPr lang="en-IN" dirty="0"/>
          </a:p>
        </p:txBody>
      </p:sp>
      <p:sp>
        <p:nvSpPr>
          <p:cNvPr id="3" name="Content Placeholder 2"/>
          <p:cNvSpPr>
            <a:spLocks noGrp="1"/>
          </p:cNvSpPr>
          <p:nvPr>
            <p:ph idx="1"/>
          </p:nvPr>
        </p:nvSpPr>
        <p:spPr>
          <a:xfrm>
            <a:off x="457200" y="2143397"/>
            <a:ext cx="8229600" cy="4525963"/>
          </a:xfrm>
        </p:spPr>
        <p:txBody>
          <a:bodyPr>
            <a:normAutofit/>
          </a:bodyPr>
          <a:lstStyle/>
          <a:p>
            <a:pPr algn="just"/>
            <a:r>
              <a:rPr lang="en-US" sz="2800" dirty="0" smtClean="0"/>
              <a:t>Scales the range of features between 0 and 1.</a:t>
            </a:r>
          </a:p>
          <a:p>
            <a:pPr algn="just"/>
            <a:r>
              <a:rPr lang="en-US" sz="2800" dirty="0" smtClean="0"/>
              <a:t>Could work well on data that is NOT normally distributed (bell shaped)</a:t>
            </a:r>
          </a:p>
          <a:p>
            <a:pPr algn="just"/>
            <a:r>
              <a:rPr lang="en-US" sz="2800" dirty="0" smtClean="0">
                <a:solidFill>
                  <a:srgbClr val="FF0000"/>
                </a:solidFill>
              </a:rPr>
              <a:t>It does NOT perform well on features that have  outliers.</a:t>
            </a:r>
          </a:p>
          <a:p>
            <a:pPr algn="just"/>
            <a:r>
              <a:rPr lang="en-US" sz="2800" dirty="0"/>
              <a:t>Does not change shape of distribution of the feature</a:t>
            </a:r>
            <a:r>
              <a:rPr lang="en-US" sz="2800" dirty="0" smtClean="0"/>
              <a:t>.</a:t>
            </a:r>
          </a:p>
        </p:txBody>
      </p:sp>
    </p:spTree>
    <p:extLst>
      <p:ext uri="{BB962C8B-B14F-4D97-AF65-F5344CB8AC3E}">
        <p14:creationId xmlns:p14="http://schemas.microsoft.com/office/powerpoint/2010/main" val="701965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0728"/>
            <a:ext cx="8229600" cy="1143000"/>
          </a:xfrm>
        </p:spPr>
        <p:txBody>
          <a:bodyPr/>
          <a:lstStyle/>
          <a:p>
            <a:r>
              <a:rPr lang="en-US" b="1" dirty="0" err="1" smtClean="0"/>
              <a:t>MinMaxScaler</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143397"/>
                <a:ext cx="8229600" cy="4525963"/>
              </a:xfrm>
            </p:spPr>
            <p:txBody>
              <a:bodyPr>
                <a:normAutofit/>
              </a:bodyPr>
              <a:lstStyle/>
              <a:p>
                <a:pPr algn="just"/>
                <a:r>
                  <a:rPr lang="en-US" sz="2800" dirty="0" smtClean="0"/>
                  <a:t>For each feature X, we calculate the minimum value, (</a:t>
                </a:r>
                <a:r>
                  <a:rPr lang="en-US" sz="2800" dirty="0" err="1" smtClean="0"/>
                  <a:t>X</a:t>
                </a:r>
                <a:r>
                  <a:rPr lang="en-US" sz="1800" dirty="0" err="1" smtClean="0"/>
                  <a:t>min</a:t>
                </a:r>
                <a:r>
                  <a:rPr lang="en-US" sz="2800" dirty="0" smtClean="0"/>
                  <a:t>) and max value (</a:t>
                </a:r>
                <a:r>
                  <a:rPr lang="en-US" sz="2800" dirty="0" err="1" smtClean="0"/>
                  <a:t>X</a:t>
                </a:r>
                <a:r>
                  <a:rPr lang="en-US" sz="1800" dirty="0" err="1" smtClean="0"/>
                  <a:t>max</a:t>
                </a:r>
                <a:r>
                  <a:rPr lang="en-US" sz="2800" dirty="0" smtClean="0"/>
                  <a:t>)</a:t>
                </a:r>
              </a:p>
              <a:p>
                <a:pPr algn="just"/>
                <a:r>
                  <a:rPr lang="en-US" sz="2800" dirty="0" smtClean="0"/>
                  <a:t>For each value in that feature X (X</a:t>
                </a:r>
                <a:r>
                  <a:rPr lang="en-US" sz="1800" dirty="0" smtClean="0"/>
                  <a:t>i</a:t>
                </a:r>
                <a:r>
                  <a:rPr lang="en-US" sz="2800" dirty="0" smtClean="0"/>
                  <a:t>), calculate:</a:t>
                </a:r>
              </a:p>
              <a:p>
                <a:pPr algn="just"/>
                <a:r>
                  <a:rPr lang="en-US" dirty="0" smtClean="0"/>
                  <a:t>New X</a:t>
                </a:r>
                <a:r>
                  <a:rPr lang="en-US" sz="1800" i="1" dirty="0" smtClean="0"/>
                  <a:t>i</a:t>
                </a:r>
                <a:r>
                  <a:rPr lang="en-US" dirty="0" smtClean="0"/>
                  <a:t> = </a:t>
                </a:r>
                <a14:m>
                  <m:oMath xmlns:m="http://schemas.openxmlformats.org/officeDocument/2006/math">
                    <m:f>
                      <m:fPr>
                        <m:ctrlPr>
                          <a:rPr lang="en-US" i="1" smtClean="0">
                            <a:latin typeface="Cambria Math"/>
                          </a:rPr>
                        </m:ctrlPr>
                      </m:fPr>
                      <m:num>
                        <m:r>
                          <m:rPr>
                            <m:nor/>
                          </m:rPr>
                          <a:rPr lang="en-US" dirty="0" smtClean="0"/>
                          <m:t>X</m:t>
                        </m:r>
                        <m:r>
                          <m:rPr>
                            <m:nor/>
                          </m:rPr>
                          <a:rPr lang="en-US" i="1" dirty="0" smtClean="0"/>
                          <m:t>i</m:t>
                        </m:r>
                        <m:r>
                          <a:rPr lang="en-US" b="0" i="1" dirty="0" smtClean="0">
                            <a:latin typeface="Cambria Math"/>
                          </a:rPr>
                          <m:t> −</m:t>
                        </m:r>
                        <m:r>
                          <m:rPr>
                            <m:nor/>
                          </m:rPr>
                          <a:rPr lang="en-US" dirty="0" smtClean="0"/>
                          <m:t>X</m:t>
                        </m:r>
                        <m:r>
                          <m:rPr>
                            <m:nor/>
                          </m:rPr>
                          <a:rPr lang="en-US" b="0" i="1" dirty="0" smtClean="0"/>
                          <m:t>min</m:t>
                        </m:r>
                      </m:num>
                      <m:den>
                        <m:r>
                          <m:rPr>
                            <m:nor/>
                          </m:rPr>
                          <a:rPr lang="en-US" dirty="0" smtClean="0"/>
                          <m:t>X</m:t>
                        </m:r>
                        <m:r>
                          <m:rPr>
                            <m:nor/>
                          </m:rPr>
                          <a:rPr lang="en-US" b="0" i="1" dirty="0" smtClean="0"/>
                          <m:t>max</m:t>
                        </m:r>
                        <m:r>
                          <m:rPr>
                            <m:nor/>
                          </m:rPr>
                          <a:rPr lang="en-US" b="0" i="0" dirty="0" smtClean="0"/>
                          <m:t> − </m:t>
                        </m:r>
                        <m:r>
                          <m:rPr>
                            <m:nor/>
                          </m:rPr>
                          <a:rPr lang="en-US" b="0" i="0" dirty="0" smtClean="0"/>
                          <m:t>X</m:t>
                        </m:r>
                        <m:r>
                          <m:rPr>
                            <m:nor/>
                          </m:rPr>
                          <a:rPr lang="en-US" b="0" i="1" dirty="0" smtClean="0"/>
                          <m:t>min</m:t>
                        </m:r>
                      </m:den>
                    </m:f>
                  </m:oMath>
                </a14:m>
                <a:endParaRPr lang="en-US" dirty="0" smtClean="0"/>
              </a:p>
              <a:p>
                <a:pPr algn="just"/>
                <a:r>
                  <a:rPr lang="en-US" dirty="0" err="1" smtClean="0"/>
                  <a:t>X</a:t>
                </a:r>
                <a:r>
                  <a:rPr lang="en-US" sz="2400" dirty="0" err="1" smtClean="0"/>
                  <a:t>min</a:t>
                </a:r>
                <a:r>
                  <a:rPr lang="en-US" dirty="0" smtClean="0"/>
                  <a:t> = 5</a:t>
                </a:r>
              </a:p>
              <a:p>
                <a:pPr algn="just"/>
                <a:r>
                  <a:rPr lang="en-US" dirty="0" err="1" smtClean="0"/>
                  <a:t>X</a:t>
                </a:r>
                <a:r>
                  <a:rPr lang="en-US" sz="2400" dirty="0" err="1" smtClean="0"/>
                  <a:t>max</a:t>
                </a:r>
                <a:r>
                  <a:rPr lang="en-US" dirty="0" smtClean="0"/>
                  <a:t> = 49</a:t>
                </a:r>
              </a:p>
              <a:p>
                <a:pPr algn="just"/>
                <a:endParaRPr lang="en-US" sz="2800" i="1"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143397"/>
                <a:ext cx="8229600" cy="4525963"/>
              </a:xfrm>
              <a:blipFill rotWithShape="1">
                <a:blip r:embed="rId2"/>
                <a:stretch>
                  <a:fillRect l="-1630" t="-1213" r="-1481"/>
                </a:stretch>
              </a:blipFill>
            </p:spPr>
            <p:txBody>
              <a:bodyPr/>
              <a:lstStyle/>
              <a:p>
                <a:r>
                  <a:rPr lang="en-IN">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533336652"/>
              </p:ext>
            </p:extLst>
          </p:nvPr>
        </p:nvGraphicFramePr>
        <p:xfrm>
          <a:off x="5868144" y="3861048"/>
          <a:ext cx="1761728" cy="1914128"/>
        </p:xfrm>
        <a:graphic>
          <a:graphicData uri="http://schemas.openxmlformats.org/drawingml/2006/table">
            <a:tbl>
              <a:tblPr>
                <a:tableStyleId>{5C22544A-7EE6-4342-B048-85BDC9FD1C3A}</a:tableStyleId>
              </a:tblPr>
              <a:tblGrid>
                <a:gridCol w="880864"/>
                <a:gridCol w="880864"/>
              </a:tblGrid>
              <a:tr h="239266">
                <a:tc>
                  <a:txBody>
                    <a:bodyPr/>
                    <a:lstStyle/>
                    <a:p>
                      <a:pPr algn="ctr" fontAlgn="b"/>
                      <a:r>
                        <a:rPr lang="en-IN" sz="1100" b="1" u="none" strike="noStrike" dirty="0">
                          <a:effectLst/>
                        </a:rPr>
                        <a:t>original</a:t>
                      </a:r>
                      <a:endParaRPr lang="en-IN" sz="1100" b="1" i="0" u="none" strike="noStrike" dirty="0">
                        <a:solidFill>
                          <a:srgbClr val="000000"/>
                        </a:solidFill>
                        <a:effectLst/>
                        <a:latin typeface="Calibri"/>
                      </a:endParaRPr>
                    </a:p>
                  </a:txBody>
                  <a:tcPr marL="9525" marR="9525" marT="9525" marB="0" anchor="b"/>
                </a:tc>
                <a:tc>
                  <a:txBody>
                    <a:bodyPr/>
                    <a:lstStyle/>
                    <a:p>
                      <a:pPr algn="ctr" fontAlgn="b"/>
                      <a:r>
                        <a:rPr lang="en-IN" sz="1100" b="1" u="none" strike="noStrike" dirty="0">
                          <a:effectLst/>
                        </a:rPr>
                        <a:t>scaled</a:t>
                      </a:r>
                      <a:endParaRPr lang="en-IN" sz="1100" b="1" i="0" u="none" strike="noStrike" dirty="0">
                        <a:solidFill>
                          <a:srgbClr val="000000"/>
                        </a:solidFill>
                        <a:effectLst/>
                        <a:latin typeface="Calibri"/>
                      </a:endParaRPr>
                    </a:p>
                  </a:txBody>
                  <a:tcPr marL="9525" marR="9525" marT="9525" marB="0" anchor="b"/>
                </a:tc>
              </a:tr>
              <a:tr h="239266">
                <a:tc>
                  <a:txBody>
                    <a:bodyPr/>
                    <a:lstStyle/>
                    <a:p>
                      <a:pPr algn="ctr" fontAlgn="b"/>
                      <a:r>
                        <a:rPr lang="en-IN" sz="1100" u="none" strike="noStrike" dirty="0">
                          <a:effectLst/>
                        </a:rPr>
                        <a:t>5</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a:endParaRPr>
                    </a:p>
                  </a:txBody>
                  <a:tcPr marL="9525" marR="9525" marT="9525" marB="0" anchor="b"/>
                </a:tc>
              </a:tr>
              <a:tr h="239266">
                <a:tc>
                  <a:txBody>
                    <a:bodyPr/>
                    <a:lstStyle/>
                    <a:p>
                      <a:pPr algn="ctr" fontAlgn="b"/>
                      <a:r>
                        <a:rPr lang="en-IN" sz="1100" u="none" strike="noStrike">
                          <a:effectLst/>
                        </a:rPr>
                        <a:t>10</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0.113636</a:t>
                      </a:r>
                      <a:endParaRPr lang="en-IN" sz="1100" b="0" i="0" u="none" strike="noStrike" dirty="0">
                        <a:solidFill>
                          <a:srgbClr val="000000"/>
                        </a:solidFill>
                        <a:effectLst/>
                        <a:latin typeface="Calibri"/>
                      </a:endParaRPr>
                    </a:p>
                  </a:txBody>
                  <a:tcPr marL="9525" marR="9525" marT="9525" marB="0" anchor="b"/>
                </a:tc>
              </a:tr>
              <a:tr h="239266">
                <a:tc>
                  <a:txBody>
                    <a:bodyPr/>
                    <a:lstStyle/>
                    <a:p>
                      <a:pPr algn="ctr" fontAlgn="b"/>
                      <a:r>
                        <a:rPr lang="en-IN" sz="1100" u="none" strike="noStrike">
                          <a:effectLst/>
                        </a:rPr>
                        <a:t>12</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0.159091</a:t>
                      </a:r>
                      <a:endParaRPr lang="en-IN" sz="1100" b="0" i="0" u="none" strike="noStrike" dirty="0">
                        <a:solidFill>
                          <a:srgbClr val="000000"/>
                        </a:solidFill>
                        <a:effectLst/>
                        <a:latin typeface="Calibri"/>
                      </a:endParaRPr>
                    </a:p>
                  </a:txBody>
                  <a:tcPr marL="9525" marR="9525" marT="9525" marB="0" anchor="b"/>
                </a:tc>
              </a:tr>
              <a:tr h="239266">
                <a:tc>
                  <a:txBody>
                    <a:bodyPr/>
                    <a:lstStyle/>
                    <a:p>
                      <a:pPr algn="ctr" fontAlgn="b"/>
                      <a:r>
                        <a:rPr lang="en-IN" sz="1100" u="none" strike="noStrike">
                          <a:effectLst/>
                        </a:rPr>
                        <a:t>14</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0.204545</a:t>
                      </a:r>
                      <a:endParaRPr lang="en-IN" sz="1100" b="0" i="0" u="none" strike="noStrike" dirty="0">
                        <a:solidFill>
                          <a:srgbClr val="000000"/>
                        </a:solidFill>
                        <a:effectLst/>
                        <a:latin typeface="Calibri"/>
                      </a:endParaRPr>
                    </a:p>
                  </a:txBody>
                  <a:tcPr marL="9525" marR="9525" marT="9525" marB="0" anchor="b"/>
                </a:tc>
              </a:tr>
              <a:tr h="239266">
                <a:tc>
                  <a:txBody>
                    <a:bodyPr/>
                    <a:lstStyle/>
                    <a:p>
                      <a:pPr algn="ctr" fontAlgn="b"/>
                      <a:r>
                        <a:rPr lang="en-IN" sz="1100" u="none" strike="noStrike">
                          <a:effectLst/>
                        </a:rPr>
                        <a:t>18</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0.295455</a:t>
                      </a:r>
                      <a:endParaRPr lang="en-IN" sz="1100" b="0" i="0" u="none" strike="noStrike" dirty="0">
                        <a:solidFill>
                          <a:srgbClr val="000000"/>
                        </a:solidFill>
                        <a:effectLst/>
                        <a:latin typeface="Calibri"/>
                      </a:endParaRPr>
                    </a:p>
                  </a:txBody>
                  <a:tcPr marL="9525" marR="9525" marT="9525" marB="0" anchor="b"/>
                </a:tc>
              </a:tr>
              <a:tr h="239266">
                <a:tc>
                  <a:txBody>
                    <a:bodyPr/>
                    <a:lstStyle/>
                    <a:p>
                      <a:pPr algn="ctr" fontAlgn="b"/>
                      <a:r>
                        <a:rPr lang="en-IN" sz="1100" u="none" strike="noStrike">
                          <a:effectLst/>
                        </a:rPr>
                        <a:t>23</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0.409091</a:t>
                      </a:r>
                      <a:endParaRPr lang="en-IN" sz="1100" b="0" i="0" u="none" strike="noStrike" dirty="0">
                        <a:solidFill>
                          <a:srgbClr val="000000"/>
                        </a:solidFill>
                        <a:effectLst/>
                        <a:latin typeface="Calibri"/>
                      </a:endParaRPr>
                    </a:p>
                  </a:txBody>
                  <a:tcPr marL="9525" marR="9525" marT="9525" marB="0" anchor="b"/>
                </a:tc>
              </a:tr>
              <a:tr h="239266">
                <a:tc>
                  <a:txBody>
                    <a:bodyPr/>
                    <a:lstStyle/>
                    <a:p>
                      <a:pPr algn="ctr" fontAlgn="b"/>
                      <a:r>
                        <a:rPr lang="en-IN" sz="1100" u="none" strike="noStrike">
                          <a:effectLst/>
                        </a:rPr>
                        <a:t>49</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090855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0728"/>
            <a:ext cx="8229600" cy="1143000"/>
          </a:xfrm>
        </p:spPr>
        <p:txBody>
          <a:bodyPr/>
          <a:lstStyle/>
          <a:p>
            <a:r>
              <a:rPr lang="en-US" b="1" dirty="0" err="1" smtClean="0"/>
              <a:t>MinMaxScaler</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242756"/>
            <a:ext cx="8316416" cy="3436446"/>
          </a:xfrm>
          <a:prstGeom prst="rect">
            <a:avLst/>
          </a:prstGeom>
        </p:spPr>
      </p:pic>
    </p:spTree>
    <p:extLst>
      <p:ext uri="{BB962C8B-B14F-4D97-AF65-F5344CB8AC3E}">
        <p14:creationId xmlns:p14="http://schemas.microsoft.com/office/powerpoint/2010/main" val="1685460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err="1" smtClean="0"/>
              <a:t>RobustScaler</a:t>
            </a:r>
            <a:endParaRPr lang="en-IN" dirty="0"/>
          </a:p>
        </p:txBody>
      </p:sp>
      <p:sp>
        <p:nvSpPr>
          <p:cNvPr id="3" name="Content Placeholder 2"/>
          <p:cNvSpPr>
            <a:spLocks noGrp="1"/>
          </p:cNvSpPr>
          <p:nvPr>
            <p:ph idx="1"/>
          </p:nvPr>
        </p:nvSpPr>
        <p:spPr>
          <a:xfrm>
            <a:off x="457200" y="2143397"/>
            <a:ext cx="8229600" cy="4525963"/>
          </a:xfrm>
        </p:spPr>
        <p:txBody>
          <a:bodyPr>
            <a:normAutofit fontScale="92500"/>
          </a:bodyPr>
          <a:lstStyle/>
          <a:p>
            <a:pPr algn="just"/>
            <a:r>
              <a:rPr lang="en-US" sz="2800" dirty="0" smtClean="0">
                <a:solidFill>
                  <a:srgbClr val="FF0000"/>
                </a:solidFill>
              </a:rPr>
              <a:t>Useful when feature has marginal outliers.</a:t>
            </a:r>
          </a:p>
          <a:p>
            <a:pPr algn="just"/>
            <a:r>
              <a:rPr lang="en-US" sz="2800" dirty="0" smtClean="0"/>
              <a:t>Subtracts the median, and not mean.</a:t>
            </a:r>
          </a:p>
          <a:p>
            <a:pPr algn="just"/>
            <a:r>
              <a:rPr lang="en-US" sz="2800" dirty="0" smtClean="0"/>
              <a:t>Does not take into account the min and max values, instead uses Inter Quantile Range (IQR).</a:t>
            </a:r>
          </a:p>
          <a:p>
            <a:pPr algn="just"/>
            <a:r>
              <a:rPr lang="en-US" sz="2800" dirty="0" smtClean="0"/>
              <a:t>Hence is generally “robust” to outliers.</a:t>
            </a:r>
          </a:p>
          <a:p>
            <a:pPr algn="just"/>
            <a:r>
              <a:rPr lang="en-US" sz="2800" dirty="0" smtClean="0"/>
              <a:t>But it will not completely remove outliers.</a:t>
            </a:r>
          </a:p>
          <a:p>
            <a:pPr algn="just"/>
            <a:r>
              <a:rPr lang="en-US" sz="2800" dirty="0" smtClean="0"/>
              <a:t>Could be used when neither </a:t>
            </a:r>
            <a:r>
              <a:rPr lang="en-US" sz="2800" dirty="0" err="1" smtClean="0"/>
              <a:t>StandardScaler</a:t>
            </a:r>
            <a:r>
              <a:rPr lang="en-US" sz="2800" dirty="0" smtClean="0"/>
              <a:t> nor </a:t>
            </a:r>
            <a:r>
              <a:rPr lang="en-US" sz="2800" dirty="0" err="1" smtClean="0"/>
              <a:t>MinMaxScaler</a:t>
            </a:r>
            <a:r>
              <a:rPr lang="en-US" sz="2800" dirty="0" smtClean="0"/>
              <a:t> is appropriate, due to presence of outliers. </a:t>
            </a:r>
            <a:endParaRPr lang="en-US" sz="2800" dirty="0"/>
          </a:p>
          <a:p>
            <a:pPr algn="just"/>
            <a:r>
              <a:rPr lang="en-US" sz="2800" dirty="0" smtClean="0"/>
              <a:t>Does little </a:t>
            </a:r>
            <a:r>
              <a:rPr lang="en-US" sz="2800" dirty="0"/>
              <a:t>to change shape of distribution </a:t>
            </a:r>
            <a:r>
              <a:rPr lang="en-US" sz="2800" dirty="0" smtClean="0"/>
              <a:t>of a feature.</a:t>
            </a:r>
          </a:p>
        </p:txBody>
      </p:sp>
    </p:spTree>
    <p:extLst>
      <p:ext uri="{BB962C8B-B14F-4D97-AF65-F5344CB8AC3E}">
        <p14:creationId xmlns:p14="http://schemas.microsoft.com/office/powerpoint/2010/main" val="1981860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err="1" smtClean="0"/>
              <a:t>RobustScaler</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143397"/>
                <a:ext cx="8229600" cy="4525963"/>
              </a:xfrm>
            </p:spPr>
            <p:txBody>
              <a:bodyPr>
                <a:normAutofit/>
              </a:bodyPr>
              <a:lstStyle/>
              <a:p>
                <a:pPr algn="just"/>
                <a:r>
                  <a:rPr lang="en-US" sz="2800" dirty="0"/>
                  <a:t>For each feature X, we calculate the median (</a:t>
                </a:r>
                <a:r>
                  <a:rPr lang="en-US" sz="2800" dirty="0" err="1"/>
                  <a:t>Xmd</a:t>
                </a:r>
                <a:r>
                  <a:rPr lang="en-US" sz="2800" dirty="0"/>
                  <a:t>) and two quantiles: (</a:t>
                </a:r>
                <a:r>
                  <a:rPr lang="en-US" sz="2800" dirty="0">
                    <a:solidFill>
                      <a:prstClr val="black"/>
                    </a:solidFill>
                  </a:rPr>
                  <a:t>X</a:t>
                </a:r>
                <a:r>
                  <a:rPr lang="en-US" sz="2000" dirty="0">
                    <a:solidFill>
                      <a:prstClr val="black"/>
                    </a:solidFill>
                  </a:rPr>
                  <a:t>0.25</a:t>
                </a:r>
                <a:r>
                  <a:rPr lang="en-US" sz="2800" dirty="0">
                    <a:solidFill>
                      <a:prstClr val="black"/>
                    </a:solidFill>
                  </a:rPr>
                  <a:t> </a:t>
                </a:r>
                <a:r>
                  <a:rPr lang="en-US" sz="2800" dirty="0"/>
                  <a:t>and X</a:t>
                </a:r>
                <a:r>
                  <a:rPr lang="en-US" sz="2000" dirty="0"/>
                  <a:t>0.75</a:t>
                </a:r>
                <a:r>
                  <a:rPr lang="en-US" sz="2800" dirty="0"/>
                  <a:t>)</a:t>
                </a:r>
                <a:endParaRPr lang="en-US" sz="2800" i="1" dirty="0"/>
              </a:p>
              <a:p>
                <a:pPr algn="just"/>
                <a:r>
                  <a:rPr lang="en-US" sz="2800" dirty="0"/>
                  <a:t>For each value in that feature X (Xi), calculate:</a:t>
                </a:r>
              </a:p>
              <a:p>
                <a:pPr algn="just"/>
                <a:r>
                  <a:rPr lang="en-US" sz="2800" dirty="0"/>
                  <a:t>(</a:t>
                </a:r>
                <a:r>
                  <a:rPr lang="en-US" sz="2800" dirty="0">
                    <a:solidFill>
                      <a:prstClr val="black"/>
                    </a:solidFill>
                  </a:rPr>
                  <a:t>X</a:t>
                </a:r>
                <a:r>
                  <a:rPr lang="en-US" sz="2000" dirty="0">
                    <a:solidFill>
                      <a:prstClr val="black"/>
                    </a:solidFill>
                  </a:rPr>
                  <a:t>0.75</a:t>
                </a:r>
                <a:r>
                  <a:rPr lang="en-US" sz="2800" dirty="0">
                    <a:solidFill>
                      <a:prstClr val="black"/>
                    </a:solidFill>
                  </a:rPr>
                  <a:t> </a:t>
                </a:r>
                <a:r>
                  <a:rPr lang="en-US" sz="2800" dirty="0"/>
                  <a:t>– X</a:t>
                </a:r>
                <a:r>
                  <a:rPr lang="en-US" sz="2000" dirty="0"/>
                  <a:t>0.25</a:t>
                </a:r>
                <a:r>
                  <a:rPr lang="en-US" sz="2800" dirty="0"/>
                  <a:t>) is </a:t>
                </a:r>
                <a:r>
                  <a:rPr lang="en-US" sz="2800" dirty="0" smtClean="0"/>
                  <a:t>called </a:t>
                </a:r>
                <a:r>
                  <a:rPr lang="en-US" sz="2800" dirty="0"/>
                  <a:t>Inter Quantile Range </a:t>
                </a:r>
                <a:r>
                  <a:rPr lang="en-US" sz="2800" i="1" dirty="0"/>
                  <a:t>(IQR</a:t>
                </a:r>
                <a:r>
                  <a:rPr lang="en-US" sz="2800" i="1" dirty="0" smtClean="0"/>
                  <a:t>)</a:t>
                </a:r>
                <a:endParaRPr lang="en-US" sz="2800" dirty="0" smtClean="0"/>
              </a:p>
              <a:p>
                <a:pPr algn="just"/>
                <a:r>
                  <a:rPr lang="en-US" sz="2800" dirty="0" smtClean="0"/>
                  <a:t>New </a:t>
                </a:r>
                <a:r>
                  <a:rPr lang="en-US" sz="2800" dirty="0"/>
                  <a:t>Xi = </a:t>
                </a:r>
                <a14:m>
                  <m:oMath xmlns:m="http://schemas.openxmlformats.org/officeDocument/2006/math">
                    <m:f>
                      <m:fPr>
                        <m:ctrlPr>
                          <a:rPr lang="en-US" sz="2800" i="1">
                            <a:latin typeface="Cambria Math"/>
                          </a:rPr>
                        </m:ctrlPr>
                      </m:fPr>
                      <m:num>
                        <m:r>
                          <m:rPr>
                            <m:nor/>
                          </m:rPr>
                          <a:rPr lang="en-US" sz="2800" dirty="0"/>
                          <m:t>Xi</m:t>
                        </m:r>
                        <m:r>
                          <a:rPr lang="en-US" sz="2800" i="1" dirty="0">
                            <a:latin typeface="Cambria Math"/>
                          </a:rPr>
                          <m:t> −</m:t>
                        </m:r>
                        <m:r>
                          <m:rPr>
                            <m:nor/>
                          </m:rPr>
                          <a:rPr lang="en-US" sz="2800" dirty="0"/>
                          <m:t>Xmd</m:t>
                        </m:r>
                      </m:num>
                      <m:den>
                        <m:r>
                          <m:rPr>
                            <m:nor/>
                          </m:rPr>
                          <a:rPr lang="en-US" sz="2800" dirty="0"/>
                          <m:t>X</m:t>
                        </m:r>
                        <m:r>
                          <a:rPr lang="en-US" sz="2800" i="1" dirty="0">
                            <a:latin typeface="Cambria Math"/>
                          </a:rPr>
                          <m:t>0.75 −</m:t>
                        </m:r>
                        <m:r>
                          <a:rPr lang="en-US" sz="2800" i="1" dirty="0">
                            <a:latin typeface="Cambria Math"/>
                          </a:rPr>
                          <m:t>𝑋</m:t>
                        </m:r>
                        <m:r>
                          <a:rPr lang="en-US" sz="2800" i="1" dirty="0">
                            <a:latin typeface="Cambria Math"/>
                          </a:rPr>
                          <m:t>0.25</m:t>
                        </m:r>
                      </m:den>
                    </m:f>
                  </m:oMath>
                </a14:m>
                <a:endParaRPr lang="en-US" sz="2800" dirty="0"/>
              </a:p>
              <a:p>
                <a:pPr algn="just"/>
                <a:r>
                  <a:rPr lang="en-US" sz="2800" dirty="0" err="1" smtClean="0"/>
                  <a:t>Xmd</a:t>
                </a:r>
                <a:r>
                  <a:rPr lang="en-US" sz="2800" dirty="0" smtClean="0"/>
                  <a:t> = 14</a:t>
                </a:r>
              </a:p>
              <a:p>
                <a:pPr algn="just"/>
                <a:r>
                  <a:rPr lang="en-US" sz="2800" dirty="0" smtClean="0"/>
                  <a:t>X</a:t>
                </a:r>
                <a:r>
                  <a:rPr lang="en-US" sz="2000" dirty="0" smtClean="0"/>
                  <a:t>0.75</a:t>
                </a:r>
                <a:r>
                  <a:rPr lang="en-US" sz="2800" dirty="0" smtClean="0"/>
                  <a:t> = 20.5</a:t>
                </a:r>
              </a:p>
              <a:p>
                <a:pPr algn="just"/>
                <a:r>
                  <a:rPr lang="en-US" sz="2800" dirty="0" smtClean="0"/>
                  <a:t>X</a:t>
                </a:r>
                <a:r>
                  <a:rPr lang="en-US" sz="2000" dirty="0" smtClean="0"/>
                  <a:t>0.25</a:t>
                </a:r>
                <a:r>
                  <a:rPr lang="en-US" sz="2800" dirty="0" smtClean="0"/>
                  <a:t> = 11</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143397"/>
                <a:ext cx="8229600" cy="4525963"/>
              </a:xfrm>
              <a:blipFill rotWithShape="1">
                <a:blip r:embed="rId2"/>
                <a:stretch>
                  <a:fillRect l="-1259" t="-1213" r="-1481"/>
                </a:stretch>
              </a:blipFill>
            </p:spPr>
            <p:txBody>
              <a:bodyPr/>
              <a:lstStyle/>
              <a:p>
                <a:r>
                  <a:rPr lang="en-IN">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525105278"/>
              </p:ext>
            </p:extLst>
          </p:nvPr>
        </p:nvGraphicFramePr>
        <p:xfrm>
          <a:off x="5076056" y="4365104"/>
          <a:ext cx="1761728" cy="1914128"/>
        </p:xfrm>
        <a:graphic>
          <a:graphicData uri="http://schemas.openxmlformats.org/drawingml/2006/table">
            <a:tbl>
              <a:tblPr>
                <a:tableStyleId>{5C22544A-7EE6-4342-B048-85BDC9FD1C3A}</a:tableStyleId>
              </a:tblPr>
              <a:tblGrid>
                <a:gridCol w="880864"/>
                <a:gridCol w="880864"/>
              </a:tblGrid>
              <a:tr h="239266">
                <a:tc>
                  <a:txBody>
                    <a:bodyPr/>
                    <a:lstStyle/>
                    <a:p>
                      <a:pPr algn="ctr" fontAlgn="b"/>
                      <a:r>
                        <a:rPr lang="en-IN" sz="1100" b="1" u="none" strike="noStrike" dirty="0">
                          <a:effectLst/>
                        </a:rPr>
                        <a:t>original</a:t>
                      </a:r>
                      <a:endParaRPr lang="en-IN" sz="1100" b="1" i="0" u="none" strike="noStrike" dirty="0">
                        <a:solidFill>
                          <a:srgbClr val="000000"/>
                        </a:solidFill>
                        <a:effectLst/>
                        <a:latin typeface="Calibri"/>
                      </a:endParaRPr>
                    </a:p>
                  </a:txBody>
                  <a:tcPr marL="9525" marR="9525" marT="9525" marB="0" anchor="b"/>
                </a:tc>
                <a:tc>
                  <a:txBody>
                    <a:bodyPr/>
                    <a:lstStyle/>
                    <a:p>
                      <a:pPr algn="ctr" fontAlgn="b"/>
                      <a:r>
                        <a:rPr lang="en-IN" sz="1100" b="1" u="none" strike="noStrike" dirty="0">
                          <a:effectLst/>
                        </a:rPr>
                        <a:t>scaled</a:t>
                      </a:r>
                      <a:endParaRPr lang="en-IN" sz="1100" b="1" i="0" u="none" strike="noStrike" dirty="0">
                        <a:solidFill>
                          <a:srgbClr val="000000"/>
                        </a:solidFill>
                        <a:effectLst/>
                        <a:latin typeface="Calibri"/>
                      </a:endParaRPr>
                    </a:p>
                  </a:txBody>
                  <a:tcPr marL="9525" marR="9525" marT="9525" marB="0" anchor="b"/>
                </a:tc>
              </a:tr>
              <a:tr h="239266">
                <a:tc>
                  <a:txBody>
                    <a:bodyPr/>
                    <a:lstStyle/>
                    <a:p>
                      <a:pPr algn="ctr" fontAlgn="b"/>
                      <a:r>
                        <a:rPr lang="en-IN" sz="1100" u="none" strike="noStrike" dirty="0">
                          <a:effectLst/>
                        </a:rPr>
                        <a:t>5</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i="0" u="none" strike="noStrike">
                          <a:solidFill>
                            <a:srgbClr val="000000"/>
                          </a:solidFill>
                          <a:effectLst/>
                          <a:latin typeface="Calibri"/>
                        </a:rPr>
                        <a:t>-0.94737</a:t>
                      </a:r>
                    </a:p>
                  </a:txBody>
                  <a:tcPr marL="9525" marR="9525" marT="9525" marB="0" anchor="b"/>
                </a:tc>
              </a:tr>
              <a:tr h="239266">
                <a:tc>
                  <a:txBody>
                    <a:bodyPr/>
                    <a:lstStyle/>
                    <a:p>
                      <a:pPr algn="ctr" fontAlgn="b"/>
                      <a:r>
                        <a:rPr lang="en-IN" sz="1100" u="none" strike="noStrike">
                          <a:effectLst/>
                        </a:rPr>
                        <a:t>10</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b="0" i="0" u="none" strike="noStrike">
                          <a:solidFill>
                            <a:srgbClr val="000000"/>
                          </a:solidFill>
                          <a:effectLst/>
                          <a:latin typeface="Calibri"/>
                        </a:rPr>
                        <a:t>-0.42105</a:t>
                      </a:r>
                    </a:p>
                  </a:txBody>
                  <a:tcPr marL="9525" marR="9525" marT="9525" marB="0" anchor="b"/>
                </a:tc>
              </a:tr>
              <a:tr h="239266">
                <a:tc>
                  <a:txBody>
                    <a:bodyPr/>
                    <a:lstStyle/>
                    <a:p>
                      <a:pPr algn="ctr" fontAlgn="b"/>
                      <a:r>
                        <a:rPr lang="en-IN" sz="1100" u="none" strike="noStrike">
                          <a:effectLst/>
                        </a:rPr>
                        <a:t>12</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b="0" i="0" u="none" strike="noStrike">
                          <a:solidFill>
                            <a:srgbClr val="000000"/>
                          </a:solidFill>
                          <a:effectLst/>
                          <a:latin typeface="Calibri"/>
                        </a:rPr>
                        <a:t>-0.21053</a:t>
                      </a:r>
                    </a:p>
                  </a:txBody>
                  <a:tcPr marL="9525" marR="9525" marT="9525" marB="0" anchor="b"/>
                </a:tc>
              </a:tr>
              <a:tr h="239266">
                <a:tc>
                  <a:txBody>
                    <a:bodyPr/>
                    <a:lstStyle/>
                    <a:p>
                      <a:pPr algn="ctr" fontAlgn="b"/>
                      <a:r>
                        <a:rPr lang="en-IN" sz="1100" u="none" strike="noStrike">
                          <a:effectLst/>
                        </a:rPr>
                        <a:t>14</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b="0" i="0" u="none" strike="noStrike">
                          <a:solidFill>
                            <a:srgbClr val="000000"/>
                          </a:solidFill>
                          <a:effectLst/>
                          <a:latin typeface="Calibri"/>
                        </a:rPr>
                        <a:t>0</a:t>
                      </a:r>
                    </a:p>
                  </a:txBody>
                  <a:tcPr marL="9525" marR="9525" marT="9525" marB="0" anchor="b"/>
                </a:tc>
              </a:tr>
              <a:tr h="239266">
                <a:tc>
                  <a:txBody>
                    <a:bodyPr/>
                    <a:lstStyle/>
                    <a:p>
                      <a:pPr algn="ctr" fontAlgn="b"/>
                      <a:r>
                        <a:rPr lang="en-IN" sz="1100" u="none" strike="noStrike">
                          <a:effectLst/>
                        </a:rPr>
                        <a:t>18</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b="0" i="0" u="none" strike="noStrike">
                          <a:solidFill>
                            <a:srgbClr val="000000"/>
                          </a:solidFill>
                          <a:effectLst/>
                          <a:latin typeface="Calibri"/>
                        </a:rPr>
                        <a:t>0.421053</a:t>
                      </a:r>
                    </a:p>
                  </a:txBody>
                  <a:tcPr marL="9525" marR="9525" marT="9525" marB="0" anchor="b"/>
                </a:tc>
              </a:tr>
              <a:tr h="239266">
                <a:tc>
                  <a:txBody>
                    <a:bodyPr/>
                    <a:lstStyle/>
                    <a:p>
                      <a:pPr algn="ctr" fontAlgn="b"/>
                      <a:r>
                        <a:rPr lang="en-IN" sz="1100" u="none" strike="noStrike">
                          <a:effectLst/>
                        </a:rPr>
                        <a:t>23</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b="0" i="0" u="none" strike="noStrike">
                          <a:solidFill>
                            <a:srgbClr val="000000"/>
                          </a:solidFill>
                          <a:effectLst/>
                          <a:latin typeface="Calibri"/>
                        </a:rPr>
                        <a:t>0.947368</a:t>
                      </a:r>
                    </a:p>
                  </a:txBody>
                  <a:tcPr marL="9525" marR="9525" marT="9525" marB="0" anchor="b"/>
                </a:tc>
              </a:tr>
              <a:tr h="239266">
                <a:tc>
                  <a:txBody>
                    <a:bodyPr/>
                    <a:lstStyle/>
                    <a:p>
                      <a:pPr algn="ctr" fontAlgn="b"/>
                      <a:r>
                        <a:rPr lang="en-IN" sz="1100" u="none" strike="noStrike">
                          <a:effectLst/>
                        </a:rPr>
                        <a:t>49</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b="0" i="0" u="none" strike="noStrike" dirty="0">
                          <a:solidFill>
                            <a:srgbClr val="000000"/>
                          </a:solidFill>
                          <a:effectLst/>
                          <a:latin typeface="Calibri"/>
                        </a:rPr>
                        <a:t>3.684211</a:t>
                      </a:r>
                    </a:p>
                  </a:txBody>
                  <a:tcPr marL="9525" marR="9525" marT="9525" marB="0" anchor="b"/>
                </a:tc>
              </a:tr>
            </a:tbl>
          </a:graphicData>
        </a:graphic>
      </p:graphicFrame>
    </p:spTree>
    <p:extLst>
      <p:ext uri="{BB962C8B-B14F-4D97-AF65-F5344CB8AC3E}">
        <p14:creationId xmlns:p14="http://schemas.microsoft.com/office/powerpoint/2010/main" val="3603325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err="1" smtClean="0"/>
              <a:t>RobustScaler</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62895"/>
            <a:ext cx="8229600" cy="3400572"/>
          </a:xfrm>
        </p:spPr>
      </p:pic>
    </p:spTree>
    <p:extLst>
      <p:ext uri="{BB962C8B-B14F-4D97-AF65-F5344CB8AC3E}">
        <p14:creationId xmlns:p14="http://schemas.microsoft.com/office/powerpoint/2010/main" val="294456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err="1" smtClean="0"/>
              <a:t>MaxAbsScaler</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143397"/>
                <a:ext cx="8229600" cy="4525963"/>
              </a:xfrm>
            </p:spPr>
            <p:txBody>
              <a:bodyPr>
                <a:normAutofit/>
              </a:bodyPr>
              <a:lstStyle/>
              <a:p>
                <a:pPr algn="just"/>
                <a:r>
                  <a:rPr lang="en-US" sz="2800" dirty="0" smtClean="0">
                    <a:solidFill>
                      <a:srgbClr val="FF0000"/>
                    </a:solidFill>
                  </a:rPr>
                  <a:t>Not so useful when feature has outliers.</a:t>
                </a:r>
              </a:p>
              <a:p>
                <a:pPr algn="just"/>
                <a:r>
                  <a:rPr lang="en-US" sz="2800" dirty="0" smtClean="0"/>
                  <a:t>For each feature X, we calculate the max value (</a:t>
                </a:r>
                <a:r>
                  <a:rPr lang="en-US" sz="2800" dirty="0" err="1" smtClean="0"/>
                  <a:t>Xmax</a:t>
                </a:r>
                <a:r>
                  <a:rPr lang="en-US" sz="2800" dirty="0" smtClean="0"/>
                  <a:t>) (in absolute terms)</a:t>
                </a:r>
                <a:endParaRPr lang="en-US" sz="2800" i="1" dirty="0" smtClean="0"/>
              </a:p>
              <a:p>
                <a:pPr algn="just"/>
                <a:r>
                  <a:rPr lang="en-US" sz="2800" dirty="0" smtClean="0"/>
                  <a:t>For each value in that feature X (Xi), calculate:</a:t>
                </a:r>
              </a:p>
              <a:p>
                <a:pPr algn="just"/>
                <a:r>
                  <a:rPr lang="en-US" sz="2800" dirty="0" smtClean="0"/>
                  <a:t>New Xi = </a:t>
                </a:r>
                <a14:m>
                  <m:oMath xmlns:m="http://schemas.openxmlformats.org/officeDocument/2006/math">
                    <m:f>
                      <m:fPr>
                        <m:ctrlPr>
                          <a:rPr lang="en-US" sz="2800" i="1" smtClean="0">
                            <a:latin typeface="Cambria Math"/>
                          </a:rPr>
                        </m:ctrlPr>
                      </m:fPr>
                      <m:num>
                        <m:r>
                          <m:rPr>
                            <m:nor/>
                          </m:rPr>
                          <a:rPr lang="en-US" sz="2800" dirty="0" smtClean="0"/>
                          <m:t>Xi</m:t>
                        </m:r>
                      </m:num>
                      <m:den>
                        <m:r>
                          <m:rPr>
                            <m:nor/>
                          </m:rPr>
                          <a:rPr lang="en-US" sz="2800" b="0" i="0" dirty="0" smtClean="0">
                            <a:latin typeface="Cambria Math"/>
                          </a:rPr>
                          <m:t>absolute</m:t>
                        </m:r>
                        <m:r>
                          <m:rPr>
                            <m:nor/>
                          </m:rPr>
                          <a:rPr lang="en-US" sz="2800" b="0" i="0" dirty="0" smtClean="0">
                            <a:latin typeface="Cambria Math"/>
                          </a:rPr>
                          <m:t> </m:t>
                        </m:r>
                        <m:r>
                          <m:rPr>
                            <m:nor/>
                          </m:rPr>
                          <a:rPr lang="en-US" sz="2800" dirty="0" smtClean="0"/>
                          <m:t>X</m:t>
                        </m:r>
                        <m:r>
                          <a:rPr lang="en-US" sz="2800" b="0" i="1" dirty="0" smtClean="0">
                            <a:latin typeface="Cambria Math"/>
                          </a:rPr>
                          <m:t>𝑚𝑎𝑥</m:t>
                        </m:r>
                      </m:den>
                    </m:f>
                  </m:oMath>
                </a14:m>
                <a:endParaRPr lang="en-US" sz="2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143397"/>
                <a:ext cx="8229600" cy="4525963"/>
              </a:xfrm>
              <a:blipFill rotWithShape="1">
                <a:blip r:embed="rId2"/>
                <a:stretch>
                  <a:fillRect l="-1259" t="-1213" r="-1481"/>
                </a:stretch>
              </a:blipFill>
            </p:spPr>
            <p:txBody>
              <a:bodyPr/>
              <a:lstStyle/>
              <a:p>
                <a:r>
                  <a:rPr lang="en-IN">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950537607"/>
              </p:ext>
            </p:extLst>
          </p:nvPr>
        </p:nvGraphicFramePr>
        <p:xfrm>
          <a:off x="4860032" y="4149080"/>
          <a:ext cx="1800200" cy="2346176"/>
        </p:xfrm>
        <a:graphic>
          <a:graphicData uri="http://schemas.openxmlformats.org/drawingml/2006/table">
            <a:tbl>
              <a:tblPr>
                <a:tableStyleId>{5C22544A-7EE6-4342-B048-85BDC9FD1C3A}</a:tableStyleId>
              </a:tblPr>
              <a:tblGrid>
                <a:gridCol w="900100"/>
                <a:gridCol w="900100"/>
              </a:tblGrid>
              <a:tr h="293272">
                <a:tc>
                  <a:txBody>
                    <a:bodyPr/>
                    <a:lstStyle/>
                    <a:p>
                      <a:pPr algn="ctr" fontAlgn="b"/>
                      <a:r>
                        <a:rPr lang="en-IN" sz="1100" u="none" strike="noStrike">
                          <a:effectLst/>
                        </a:rPr>
                        <a:t>original</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scaled</a:t>
                      </a:r>
                      <a:endParaRPr lang="en-IN" sz="1100" b="1" i="0" u="none" strike="noStrike">
                        <a:solidFill>
                          <a:srgbClr val="000000"/>
                        </a:solidFill>
                        <a:effectLst/>
                        <a:latin typeface="Calibri"/>
                      </a:endParaRPr>
                    </a:p>
                  </a:txBody>
                  <a:tcPr marL="9525" marR="9525" marT="9525" marB="0" anchor="b"/>
                </a:tc>
              </a:tr>
              <a:tr h="293272">
                <a:tc>
                  <a:txBody>
                    <a:bodyPr/>
                    <a:lstStyle/>
                    <a:p>
                      <a:pPr algn="ctr" fontAlgn="b"/>
                      <a:r>
                        <a:rPr lang="en-IN" sz="1100" u="none" strike="noStrike">
                          <a:effectLst/>
                        </a:rPr>
                        <a:t>-5</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-0.10204</a:t>
                      </a:r>
                      <a:endParaRPr lang="en-IN" sz="1100" b="0" i="0" u="none" strike="noStrike">
                        <a:solidFill>
                          <a:srgbClr val="000000"/>
                        </a:solidFill>
                        <a:effectLst/>
                        <a:latin typeface="Calibri"/>
                      </a:endParaRPr>
                    </a:p>
                  </a:txBody>
                  <a:tcPr marL="9525" marR="9525" marT="9525" marB="0" anchor="b"/>
                </a:tc>
              </a:tr>
              <a:tr h="293272">
                <a:tc>
                  <a:txBody>
                    <a:bodyPr/>
                    <a:lstStyle/>
                    <a:p>
                      <a:pPr algn="ctr" fontAlgn="b"/>
                      <a:r>
                        <a:rPr lang="en-IN" sz="1100" u="none" strike="noStrike">
                          <a:effectLst/>
                        </a:rPr>
                        <a:t>10</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0.204082</a:t>
                      </a:r>
                      <a:endParaRPr lang="en-IN" sz="1100" b="0" i="0" u="none" strike="noStrike">
                        <a:solidFill>
                          <a:srgbClr val="000000"/>
                        </a:solidFill>
                        <a:effectLst/>
                        <a:latin typeface="Calibri"/>
                      </a:endParaRPr>
                    </a:p>
                  </a:txBody>
                  <a:tcPr marL="9525" marR="9525" marT="9525" marB="0" anchor="b"/>
                </a:tc>
              </a:tr>
              <a:tr h="293272">
                <a:tc>
                  <a:txBody>
                    <a:bodyPr/>
                    <a:lstStyle/>
                    <a:p>
                      <a:pPr algn="ctr" fontAlgn="b"/>
                      <a:r>
                        <a:rPr lang="en-IN" sz="1100" u="none" strike="noStrike">
                          <a:effectLst/>
                        </a:rPr>
                        <a:t>12</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0.244898</a:t>
                      </a:r>
                      <a:endParaRPr lang="en-IN" sz="1100" b="0" i="0" u="none" strike="noStrike">
                        <a:solidFill>
                          <a:srgbClr val="000000"/>
                        </a:solidFill>
                        <a:effectLst/>
                        <a:latin typeface="Calibri"/>
                      </a:endParaRPr>
                    </a:p>
                  </a:txBody>
                  <a:tcPr marL="9525" marR="9525" marT="9525" marB="0" anchor="b"/>
                </a:tc>
              </a:tr>
              <a:tr h="293272">
                <a:tc>
                  <a:txBody>
                    <a:bodyPr/>
                    <a:lstStyle/>
                    <a:p>
                      <a:pPr algn="ctr" fontAlgn="b"/>
                      <a:r>
                        <a:rPr lang="en-IN" sz="1100" u="none" strike="noStrike">
                          <a:effectLst/>
                        </a:rPr>
                        <a:t>-14</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-0.28571</a:t>
                      </a:r>
                      <a:endParaRPr lang="en-IN" sz="1100" b="0" i="0" u="none" strike="noStrike">
                        <a:solidFill>
                          <a:srgbClr val="000000"/>
                        </a:solidFill>
                        <a:effectLst/>
                        <a:latin typeface="Calibri"/>
                      </a:endParaRPr>
                    </a:p>
                  </a:txBody>
                  <a:tcPr marL="9525" marR="9525" marT="9525" marB="0" anchor="b"/>
                </a:tc>
              </a:tr>
              <a:tr h="293272">
                <a:tc>
                  <a:txBody>
                    <a:bodyPr/>
                    <a:lstStyle/>
                    <a:p>
                      <a:pPr algn="ctr" fontAlgn="b"/>
                      <a:r>
                        <a:rPr lang="en-IN" sz="1100" u="none" strike="noStrike">
                          <a:effectLst/>
                        </a:rPr>
                        <a:t>18</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0.367347</a:t>
                      </a:r>
                      <a:endParaRPr lang="en-IN" sz="1100" b="0" i="0" u="none" strike="noStrike">
                        <a:solidFill>
                          <a:srgbClr val="000000"/>
                        </a:solidFill>
                        <a:effectLst/>
                        <a:latin typeface="Calibri"/>
                      </a:endParaRPr>
                    </a:p>
                  </a:txBody>
                  <a:tcPr marL="9525" marR="9525" marT="9525" marB="0" anchor="b"/>
                </a:tc>
              </a:tr>
              <a:tr h="293272">
                <a:tc>
                  <a:txBody>
                    <a:bodyPr/>
                    <a:lstStyle/>
                    <a:p>
                      <a:pPr algn="ctr" fontAlgn="b"/>
                      <a:r>
                        <a:rPr lang="en-IN" sz="1100" u="none" strike="noStrike">
                          <a:effectLst/>
                        </a:rPr>
                        <a:t>23</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0.469388</a:t>
                      </a:r>
                      <a:endParaRPr lang="en-IN" sz="1100" b="0" i="0" u="none" strike="noStrike">
                        <a:solidFill>
                          <a:srgbClr val="000000"/>
                        </a:solidFill>
                        <a:effectLst/>
                        <a:latin typeface="Calibri"/>
                      </a:endParaRPr>
                    </a:p>
                  </a:txBody>
                  <a:tcPr marL="9525" marR="9525" marT="9525" marB="0" anchor="b"/>
                </a:tc>
              </a:tr>
              <a:tr h="293272">
                <a:tc>
                  <a:txBody>
                    <a:bodyPr/>
                    <a:lstStyle/>
                    <a:p>
                      <a:pPr algn="ctr" fontAlgn="b"/>
                      <a:r>
                        <a:rPr lang="en-IN" sz="1100" u="none" strike="noStrike">
                          <a:effectLst/>
                        </a:rPr>
                        <a:t>-49</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758219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err="1" smtClean="0"/>
              <a:t>MaxAbsScaler</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62895"/>
            <a:ext cx="8229600" cy="3400572"/>
          </a:xfrm>
        </p:spPr>
      </p:pic>
    </p:spTree>
    <p:extLst>
      <p:ext uri="{BB962C8B-B14F-4D97-AF65-F5344CB8AC3E}">
        <p14:creationId xmlns:p14="http://schemas.microsoft.com/office/powerpoint/2010/main" val="2016681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err="1" smtClean="0"/>
              <a:t>PowerTransformer</a:t>
            </a:r>
            <a:endParaRPr lang="en-IN" dirty="0"/>
          </a:p>
        </p:txBody>
      </p:sp>
      <p:sp>
        <p:nvSpPr>
          <p:cNvPr id="3" name="Content Placeholder 2"/>
          <p:cNvSpPr>
            <a:spLocks noGrp="1"/>
          </p:cNvSpPr>
          <p:nvPr>
            <p:ph idx="1"/>
          </p:nvPr>
        </p:nvSpPr>
        <p:spPr>
          <a:xfrm>
            <a:off x="457200" y="2143397"/>
            <a:ext cx="8229600" cy="4525963"/>
          </a:xfrm>
        </p:spPr>
        <p:txBody>
          <a:bodyPr>
            <a:normAutofit/>
          </a:bodyPr>
          <a:lstStyle/>
          <a:p>
            <a:pPr algn="just"/>
            <a:r>
              <a:rPr lang="en-US" sz="2800" dirty="0" smtClean="0"/>
              <a:t>When desired output is more “</a:t>
            </a:r>
            <a:r>
              <a:rPr lang="en-US" sz="2800" i="1" dirty="0" smtClean="0"/>
              <a:t>Gaussian</a:t>
            </a:r>
            <a:r>
              <a:rPr lang="en-US" sz="2800" dirty="0" smtClean="0"/>
              <a:t>” like</a:t>
            </a:r>
          </a:p>
          <a:p>
            <a:pPr algn="just"/>
            <a:r>
              <a:rPr lang="en-US" sz="2800" dirty="0" smtClean="0"/>
              <a:t>Currently has ‘Box-Cox’ and ‘Yeo-Johnson’  transforms</a:t>
            </a:r>
          </a:p>
          <a:p>
            <a:pPr algn="just"/>
            <a:r>
              <a:rPr lang="en-US" sz="2800" dirty="0" smtClean="0"/>
              <a:t>Box-Cox requires the input data to be strictly positive (not even zero is acceptable).</a:t>
            </a:r>
          </a:p>
          <a:p>
            <a:pPr algn="just"/>
            <a:r>
              <a:rPr lang="en-US" sz="2800" dirty="0" smtClean="0"/>
              <a:t>For features which have zeroes or negative values, Yeo-Johnson comes to the rescue.</a:t>
            </a:r>
          </a:p>
        </p:txBody>
      </p:sp>
    </p:spTree>
    <p:extLst>
      <p:ext uri="{BB962C8B-B14F-4D97-AF65-F5344CB8AC3E}">
        <p14:creationId xmlns:p14="http://schemas.microsoft.com/office/powerpoint/2010/main" val="525787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err="1" smtClean="0"/>
              <a:t>PowerTransformer</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62895"/>
            <a:ext cx="8229600" cy="3400572"/>
          </a:xfrm>
        </p:spPr>
      </p:pic>
    </p:spTree>
    <p:extLst>
      <p:ext uri="{BB962C8B-B14F-4D97-AF65-F5344CB8AC3E}">
        <p14:creationId xmlns:p14="http://schemas.microsoft.com/office/powerpoint/2010/main" val="653607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lgn="just">
              <a:buNone/>
            </a:pPr>
            <a:r>
              <a:rPr lang="en-US" sz="2800" dirty="0" smtClean="0">
                <a:latin typeface="Gill Sans MT" panose="020B0502020104020203" pitchFamily="34" charset="0"/>
              </a:rPr>
              <a:t>Taken from </a:t>
            </a:r>
            <a:r>
              <a:rPr lang="en-US" sz="2800" b="1" dirty="0" smtClean="0">
                <a:latin typeface="Gill Sans MT" panose="020B0502020104020203" pitchFamily="34" charset="0"/>
              </a:rPr>
              <a:t>Wikipedia,</a:t>
            </a:r>
            <a:r>
              <a:rPr lang="en-US" sz="2800" dirty="0" smtClean="0">
                <a:latin typeface="Gill Sans MT" panose="020B0502020104020203" pitchFamily="34" charset="0"/>
              </a:rPr>
              <a:t> </a:t>
            </a:r>
            <a:endParaRPr lang="en-IN" sz="2800" dirty="0" smtClean="0">
              <a:latin typeface="Gill Sans MT" panose="020B0502020104020203" pitchFamily="34" charset="0"/>
            </a:endParaRPr>
          </a:p>
          <a:p>
            <a:pPr marL="0" indent="0" algn="just">
              <a:buNone/>
            </a:pPr>
            <a:r>
              <a:rPr lang="en-IN" sz="2800" b="1" dirty="0" smtClean="0">
                <a:latin typeface="Gill Sans MT" panose="020B0502020104020203" pitchFamily="34" charset="0"/>
              </a:rPr>
              <a:t>Feature </a:t>
            </a:r>
            <a:r>
              <a:rPr lang="en-IN" sz="2800" b="1" dirty="0">
                <a:latin typeface="Gill Sans MT" panose="020B0502020104020203" pitchFamily="34" charset="0"/>
              </a:rPr>
              <a:t>scaling</a:t>
            </a:r>
            <a:r>
              <a:rPr lang="en-IN" sz="2800" dirty="0">
                <a:latin typeface="Gill Sans MT" panose="020B0502020104020203" pitchFamily="34" charset="0"/>
              </a:rPr>
              <a:t> is a method used to normalize the range of independent variables or features of data. In data processing, it is also known as data normalization and is generally performed during the data </a:t>
            </a:r>
            <a:r>
              <a:rPr lang="en-IN" sz="2800" dirty="0" smtClean="0">
                <a:latin typeface="Gill Sans MT" panose="020B0502020104020203" pitchFamily="34" charset="0"/>
              </a:rPr>
              <a:t>pre-processing step.</a:t>
            </a:r>
            <a:endParaRPr lang="en-IN" sz="2800" dirty="0">
              <a:latin typeface="Gill Sans MT" panose="020B0502020104020203" pitchFamily="34" charset="0"/>
            </a:endParaRPr>
          </a:p>
        </p:txBody>
      </p:sp>
    </p:spTree>
    <p:extLst>
      <p:ext uri="{BB962C8B-B14F-4D97-AF65-F5344CB8AC3E}">
        <p14:creationId xmlns:p14="http://schemas.microsoft.com/office/powerpoint/2010/main" val="1668816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err="1" smtClean="0"/>
              <a:t>QuantileTransformer</a:t>
            </a:r>
            <a:endParaRPr lang="en-IN" dirty="0"/>
          </a:p>
        </p:txBody>
      </p:sp>
      <p:sp>
        <p:nvSpPr>
          <p:cNvPr id="3" name="Content Placeholder 2"/>
          <p:cNvSpPr>
            <a:spLocks noGrp="1"/>
          </p:cNvSpPr>
          <p:nvPr>
            <p:ph idx="1"/>
          </p:nvPr>
        </p:nvSpPr>
        <p:spPr>
          <a:xfrm>
            <a:off x="457200" y="2143397"/>
            <a:ext cx="8229600" cy="4525963"/>
          </a:xfrm>
        </p:spPr>
        <p:txBody>
          <a:bodyPr>
            <a:normAutofit/>
          </a:bodyPr>
          <a:lstStyle/>
          <a:p>
            <a:pPr algn="just"/>
            <a:r>
              <a:rPr lang="en-US" sz="2800" dirty="0" smtClean="0">
                <a:solidFill>
                  <a:srgbClr val="FF0000"/>
                </a:solidFill>
              </a:rPr>
              <a:t>Useful when feature has outliers.</a:t>
            </a:r>
          </a:p>
          <a:p>
            <a:pPr algn="just"/>
            <a:r>
              <a:rPr lang="en-IN" sz="2800" dirty="0"/>
              <a:t>This method transforms the features to follow a uniform or a normal distribution. Therefore, for a given feature, this transformation tends to spread out the most frequent values. It also reduces the impact of (marginal) outliers: this is therefore a robust </a:t>
            </a:r>
            <a:r>
              <a:rPr lang="en-IN" sz="2800" dirty="0" err="1"/>
              <a:t>preprocessing</a:t>
            </a:r>
            <a:r>
              <a:rPr lang="en-IN" sz="2800" dirty="0"/>
              <a:t> scheme</a:t>
            </a:r>
            <a:r>
              <a:rPr lang="en-IN" sz="2800" dirty="0" smtClean="0"/>
              <a:t>.</a:t>
            </a:r>
          </a:p>
          <a:p>
            <a:pPr algn="just"/>
            <a:r>
              <a:rPr lang="en-US" sz="2800" dirty="0" smtClean="0"/>
              <a:t>Makes data more </a:t>
            </a:r>
            <a:r>
              <a:rPr lang="en-US" sz="2800" smtClean="0"/>
              <a:t>Gaussian-like.</a:t>
            </a:r>
            <a:endParaRPr lang="en-IN" sz="2800" dirty="0" smtClean="0"/>
          </a:p>
        </p:txBody>
      </p:sp>
    </p:spTree>
    <p:extLst>
      <p:ext uri="{BB962C8B-B14F-4D97-AF65-F5344CB8AC3E}">
        <p14:creationId xmlns:p14="http://schemas.microsoft.com/office/powerpoint/2010/main" val="1945441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err="1" smtClean="0"/>
              <a:t>QuantileTransformer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51" y="2780928"/>
            <a:ext cx="8471944" cy="3500712"/>
          </a:xfrm>
          <a:prstGeom prst="rect">
            <a:avLst/>
          </a:prstGeom>
        </p:spPr>
      </p:pic>
    </p:spTree>
    <p:extLst>
      <p:ext uri="{BB962C8B-B14F-4D97-AF65-F5344CB8AC3E}">
        <p14:creationId xmlns:p14="http://schemas.microsoft.com/office/powerpoint/2010/main" val="1185384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smtClean="0"/>
              <a:t>Normalizer</a:t>
            </a:r>
            <a:endParaRPr lang="en-IN" dirty="0"/>
          </a:p>
        </p:txBody>
      </p:sp>
      <p:sp>
        <p:nvSpPr>
          <p:cNvPr id="3" name="Content Placeholder 2"/>
          <p:cNvSpPr>
            <a:spLocks noGrp="1"/>
          </p:cNvSpPr>
          <p:nvPr>
            <p:ph idx="1"/>
          </p:nvPr>
        </p:nvSpPr>
        <p:spPr>
          <a:xfrm>
            <a:off x="457200" y="2143397"/>
            <a:ext cx="8229600" cy="4525963"/>
          </a:xfrm>
        </p:spPr>
        <p:txBody>
          <a:bodyPr>
            <a:normAutofit/>
          </a:bodyPr>
          <a:lstStyle/>
          <a:p>
            <a:pPr algn="just"/>
            <a:r>
              <a:rPr lang="en-US" sz="2800" dirty="0" smtClean="0"/>
              <a:t>Computes row-wise calculations, instead of the column-wise we’ve been seeing all along</a:t>
            </a:r>
          </a:p>
          <a:p>
            <a:pPr algn="just"/>
            <a:r>
              <a:rPr lang="en-US" sz="2800" dirty="0" smtClean="0"/>
              <a:t>Useful for clustering and text-classification tasks</a:t>
            </a:r>
          </a:p>
          <a:p>
            <a:pPr algn="just"/>
            <a:r>
              <a:rPr lang="en-US" sz="2800" dirty="0" smtClean="0"/>
              <a:t>Can use l1 (Manhattan), l2 (Euclidean) distances as “norm” parameter.</a:t>
            </a:r>
          </a:p>
          <a:p>
            <a:pPr algn="just"/>
            <a:r>
              <a:rPr lang="en-US" sz="2800" dirty="0" smtClean="0"/>
              <a:t>Also an option for norm=‘max’, to scale values by simply dividing element in each row by the max value in that entire row.</a:t>
            </a:r>
          </a:p>
        </p:txBody>
      </p:sp>
    </p:spTree>
    <p:extLst>
      <p:ext uri="{BB962C8B-B14F-4D97-AF65-F5344CB8AC3E}">
        <p14:creationId xmlns:p14="http://schemas.microsoft.com/office/powerpoint/2010/main" val="2378632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smtClean="0"/>
              <a:t>Normalizer</a:t>
            </a:r>
            <a:endParaRPr lang="en-IN" dirty="0"/>
          </a:p>
        </p:txBody>
      </p:sp>
      <p:sp>
        <p:nvSpPr>
          <p:cNvPr id="7" name="TextBox 6"/>
          <p:cNvSpPr txBox="1"/>
          <p:nvPr/>
        </p:nvSpPr>
        <p:spPr>
          <a:xfrm>
            <a:off x="1075676" y="5908630"/>
            <a:ext cx="1728192" cy="369332"/>
          </a:xfrm>
          <a:prstGeom prst="rect">
            <a:avLst/>
          </a:prstGeom>
          <a:noFill/>
        </p:spPr>
        <p:txBody>
          <a:bodyPr wrap="square" rtlCol="0">
            <a:spAutoFit/>
          </a:bodyPr>
          <a:lstStyle/>
          <a:p>
            <a:r>
              <a:rPr lang="en-US" dirty="0" smtClean="0"/>
              <a:t>norm=‘max’</a:t>
            </a:r>
            <a:endParaRPr lang="en-IN" dirty="0"/>
          </a:p>
        </p:txBody>
      </p:sp>
      <p:sp>
        <p:nvSpPr>
          <p:cNvPr id="8" name="Rectangle 7"/>
          <p:cNvSpPr/>
          <p:nvPr/>
        </p:nvSpPr>
        <p:spPr>
          <a:xfrm>
            <a:off x="6871453" y="5908630"/>
            <a:ext cx="1093569" cy="369332"/>
          </a:xfrm>
          <a:prstGeom prst="rect">
            <a:avLst/>
          </a:prstGeom>
        </p:spPr>
        <p:txBody>
          <a:bodyPr wrap="none">
            <a:spAutoFit/>
          </a:bodyPr>
          <a:lstStyle/>
          <a:p>
            <a:r>
              <a:rPr lang="en-US" dirty="0" smtClean="0"/>
              <a:t>norm=‘l2’</a:t>
            </a:r>
            <a:endParaRPr lang="en-IN" dirty="0"/>
          </a:p>
        </p:txBody>
      </p:sp>
      <p:sp>
        <p:nvSpPr>
          <p:cNvPr id="15" name="Rectangle 14"/>
          <p:cNvSpPr/>
          <p:nvPr/>
        </p:nvSpPr>
        <p:spPr>
          <a:xfrm>
            <a:off x="4093625" y="5908630"/>
            <a:ext cx="1093569" cy="369332"/>
          </a:xfrm>
          <a:prstGeom prst="rect">
            <a:avLst/>
          </a:prstGeom>
        </p:spPr>
        <p:txBody>
          <a:bodyPr wrap="none">
            <a:spAutoFit/>
          </a:bodyPr>
          <a:lstStyle/>
          <a:p>
            <a:r>
              <a:rPr lang="en-US" dirty="0" smtClean="0"/>
              <a:t>norm=‘l1’</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937" y="1919214"/>
            <a:ext cx="2548055" cy="1725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224" y="3941802"/>
            <a:ext cx="24860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917" y="3894177"/>
            <a:ext cx="250507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268" y="3894177"/>
            <a:ext cx="2317556"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600725665"/>
              </p:ext>
            </p:extLst>
          </p:nvPr>
        </p:nvGraphicFramePr>
        <p:xfrm>
          <a:off x="6175224" y="2060848"/>
          <a:ext cx="1828800" cy="571500"/>
        </p:xfrm>
        <a:graphic>
          <a:graphicData uri="http://schemas.openxmlformats.org/drawingml/2006/table">
            <a:tbl>
              <a:tblPr>
                <a:tableStyleId>{5C22544A-7EE6-4342-B048-85BDC9FD1C3A}</a:tableStyleId>
              </a:tblPr>
              <a:tblGrid>
                <a:gridCol w="609600"/>
                <a:gridCol w="609600"/>
                <a:gridCol w="609600"/>
              </a:tblGrid>
              <a:tr h="190500">
                <a:tc>
                  <a:txBody>
                    <a:bodyPr/>
                    <a:lstStyle/>
                    <a:p>
                      <a:pPr algn="ctr" fontAlgn="b"/>
                      <a:r>
                        <a:rPr lang="en-IN" sz="1100" u="none" strike="noStrike">
                          <a:effectLst/>
                        </a:rPr>
                        <a:t>max</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l1</a:t>
                      </a:r>
                      <a:endParaRPr lang="en-IN" sz="1100" b="1"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l2</a:t>
                      </a:r>
                      <a:endParaRPr lang="en-IN" sz="1100" b="1" i="0" u="none" strike="noStrike">
                        <a:solidFill>
                          <a:srgbClr val="000000"/>
                        </a:solidFill>
                        <a:effectLst/>
                        <a:latin typeface="Calibri"/>
                      </a:endParaRPr>
                    </a:p>
                  </a:txBody>
                  <a:tcPr marL="9525" marR="9525" marT="9525" marB="0" anchor="b"/>
                </a:tc>
              </a:tr>
              <a:tr h="190500">
                <a:tc>
                  <a:txBody>
                    <a:bodyPr/>
                    <a:lstStyle/>
                    <a:p>
                      <a:pPr algn="ctr" fontAlgn="b"/>
                      <a:r>
                        <a:rPr lang="en-IN" sz="1100" u="none" strike="noStrike">
                          <a:effectLst/>
                        </a:rPr>
                        <a:t>680</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800.69</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688.5</a:t>
                      </a:r>
                      <a:endParaRPr lang="en-IN" sz="1100" b="0" i="0" u="none" strike="noStrike">
                        <a:solidFill>
                          <a:srgbClr val="000000"/>
                        </a:solidFill>
                        <a:effectLst/>
                        <a:latin typeface="Calibri"/>
                      </a:endParaRPr>
                    </a:p>
                  </a:txBody>
                  <a:tcPr marL="9525" marR="9525" marT="9525" marB="0" anchor="b"/>
                </a:tc>
              </a:tr>
              <a:tr h="190500">
                <a:tc>
                  <a:txBody>
                    <a:bodyPr/>
                    <a:lstStyle/>
                    <a:p>
                      <a:pPr algn="ctr" fontAlgn="b"/>
                      <a:r>
                        <a:rPr lang="en-IN" sz="1100" u="none" strike="noStrike">
                          <a:effectLst/>
                        </a:rPr>
                        <a:t>495</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587.69</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501.58</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4" name="TextBox 3"/>
          <p:cNvSpPr txBox="1"/>
          <p:nvPr/>
        </p:nvSpPr>
        <p:spPr>
          <a:xfrm>
            <a:off x="6381724" y="2758465"/>
            <a:ext cx="2073025" cy="646331"/>
          </a:xfrm>
          <a:prstGeom prst="rect">
            <a:avLst/>
          </a:prstGeom>
          <a:noFill/>
        </p:spPr>
        <p:txBody>
          <a:bodyPr wrap="square" rtlCol="0">
            <a:spAutoFit/>
          </a:bodyPr>
          <a:lstStyle/>
          <a:p>
            <a:pPr algn="ctr"/>
            <a:r>
              <a:rPr lang="en-US" dirty="0" smtClean="0"/>
              <a:t>Dividing factor for first two rows</a:t>
            </a:r>
            <a:endParaRPr lang="en-IN" dirty="0"/>
          </a:p>
        </p:txBody>
      </p:sp>
    </p:spTree>
    <p:extLst>
      <p:ext uri="{BB962C8B-B14F-4D97-AF65-F5344CB8AC3E}">
        <p14:creationId xmlns:p14="http://schemas.microsoft.com/office/powerpoint/2010/main" val="37112762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smtClean="0"/>
              <a:t>Exponential and log transformer</a:t>
            </a:r>
            <a:endParaRPr lang="en-IN" dirty="0"/>
          </a:p>
        </p:txBody>
      </p:sp>
      <p:sp>
        <p:nvSpPr>
          <p:cNvPr id="3" name="Content Placeholder 2"/>
          <p:cNvSpPr>
            <a:spLocks noGrp="1"/>
          </p:cNvSpPr>
          <p:nvPr>
            <p:ph idx="1"/>
          </p:nvPr>
        </p:nvSpPr>
        <p:spPr>
          <a:xfrm>
            <a:off x="457200" y="2143397"/>
            <a:ext cx="8229600" cy="4525963"/>
          </a:xfrm>
        </p:spPr>
        <p:txBody>
          <a:bodyPr>
            <a:normAutofit lnSpcReduction="10000"/>
          </a:bodyPr>
          <a:lstStyle/>
          <a:p>
            <a:pPr algn="just"/>
            <a:r>
              <a:rPr lang="en-US" sz="2800" dirty="0" smtClean="0"/>
              <a:t>Just like any other feature scaling technique really – applying a mathematical formula to the columns and scaling them accordingly.</a:t>
            </a:r>
          </a:p>
          <a:p>
            <a:pPr algn="just"/>
            <a:r>
              <a:rPr lang="en-US" sz="2800" dirty="0"/>
              <a:t>Utilizes </a:t>
            </a:r>
            <a:r>
              <a:rPr lang="en-US" sz="2800" dirty="0" err="1"/>
              <a:t>sklearn’s</a:t>
            </a:r>
            <a:r>
              <a:rPr lang="en-US" sz="2800" dirty="0"/>
              <a:t> </a:t>
            </a:r>
            <a:r>
              <a:rPr lang="en-US" sz="2800" dirty="0" err="1"/>
              <a:t>FunctionTransformer</a:t>
            </a:r>
            <a:r>
              <a:rPr lang="en-US" sz="2800" dirty="0"/>
              <a:t> class to do the mathematical </a:t>
            </a:r>
            <a:r>
              <a:rPr lang="en-US" sz="2800" dirty="0" smtClean="0"/>
              <a:t>calculations</a:t>
            </a:r>
          </a:p>
          <a:p>
            <a:pPr algn="just"/>
            <a:r>
              <a:rPr lang="en-US" sz="2800" dirty="0" smtClean="0"/>
              <a:t>Here, we make use of the simple mathematical transformations like taking log, squaring, taking square roots, cube roots etc.</a:t>
            </a:r>
          </a:p>
          <a:p>
            <a:pPr algn="just"/>
            <a:r>
              <a:rPr lang="en-US" sz="2800" dirty="0"/>
              <a:t>Could be useful on a case by case </a:t>
            </a:r>
            <a:r>
              <a:rPr lang="en-US" sz="2800" dirty="0" smtClean="0"/>
              <a:t>basis, we just need to check different things.</a:t>
            </a:r>
            <a:endParaRPr lang="en-US" sz="2800" dirty="0"/>
          </a:p>
        </p:txBody>
      </p:sp>
    </p:spTree>
    <p:extLst>
      <p:ext uri="{BB962C8B-B14F-4D97-AF65-F5344CB8AC3E}">
        <p14:creationId xmlns:p14="http://schemas.microsoft.com/office/powerpoint/2010/main" val="452391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smtClean="0"/>
              <a:t>Exponential and log transformer</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432611593"/>
              </p:ext>
            </p:extLst>
          </p:nvPr>
        </p:nvGraphicFramePr>
        <p:xfrm>
          <a:off x="3275856" y="2780928"/>
          <a:ext cx="1800200" cy="2346176"/>
        </p:xfrm>
        <a:graphic>
          <a:graphicData uri="http://schemas.openxmlformats.org/drawingml/2006/table">
            <a:tbl>
              <a:tblPr>
                <a:tableStyleId>{5C22544A-7EE6-4342-B048-85BDC9FD1C3A}</a:tableStyleId>
              </a:tblPr>
              <a:tblGrid>
                <a:gridCol w="900100"/>
                <a:gridCol w="900100"/>
              </a:tblGrid>
              <a:tr h="293272">
                <a:tc>
                  <a:txBody>
                    <a:bodyPr/>
                    <a:lstStyle/>
                    <a:p>
                      <a:pPr algn="ctr" fontAlgn="b"/>
                      <a:r>
                        <a:rPr lang="en-IN" sz="1100" u="none" strike="noStrike" dirty="0">
                          <a:effectLst/>
                        </a:rPr>
                        <a:t>original</a:t>
                      </a:r>
                      <a:endParaRPr lang="en-IN" sz="1100" b="1"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scaled</a:t>
                      </a:r>
                      <a:endParaRPr lang="en-IN" sz="1100" b="1" i="0" u="none" strike="noStrike">
                        <a:solidFill>
                          <a:srgbClr val="000000"/>
                        </a:solidFill>
                        <a:effectLst/>
                        <a:latin typeface="Calibri"/>
                      </a:endParaRPr>
                    </a:p>
                  </a:txBody>
                  <a:tcPr marL="9525" marR="9525" marT="9525" marB="0" anchor="b"/>
                </a:tc>
              </a:tr>
              <a:tr h="293272">
                <a:tc>
                  <a:txBody>
                    <a:bodyPr/>
                    <a:lstStyle/>
                    <a:p>
                      <a:pPr algn="ctr" fontAlgn="b"/>
                      <a:r>
                        <a:rPr lang="en-IN" sz="1100" u="none" strike="noStrike" dirty="0" smtClean="0">
                          <a:effectLst/>
                        </a:rPr>
                        <a:t>5</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2.236</a:t>
                      </a:r>
                      <a:endParaRPr lang="en-IN" sz="1100" b="0" i="0" u="none" strike="noStrike" dirty="0">
                        <a:solidFill>
                          <a:srgbClr val="000000"/>
                        </a:solidFill>
                        <a:effectLst/>
                        <a:latin typeface="Calibri"/>
                      </a:endParaRPr>
                    </a:p>
                  </a:txBody>
                  <a:tcPr marL="9525" marR="9525" marT="9525" marB="0" anchor="b"/>
                </a:tc>
              </a:tr>
              <a:tr h="293272">
                <a:tc>
                  <a:txBody>
                    <a:bodyPr/>
                    <a:lstStyle/>
                    <a:p>
                      <a:pPr algn="ctr" fontAlgn="b"/>
                      <a:r>
                        <a:rPr lang="en-IN" sz="1100" u="none" strike="noStrike" dirty="0">
                          <a:effectLst/>
                        </a:rPr>
                        <a:t>10</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3.162</a:t>
                      </a:r>
                      <a:endParaRPr lang="en-IN" sz="1100" b="0" i="0" u="none" strike="noStrike" dirty="0">
                        <a:solidFill>
                          <a:srgbClr val="000000"/>
                        </a:solidFill>
                        <a:effectLst/>
                        <a:latin typeface="Calibri"/>
                      </a:endParaRPr>
                    </a:p>
                  </a:txBody>
                  <a:tcPr marL="9525" marR="9525" marT="9525" marB="0" anchor="b"/>
                </a:tc>
              </a:tr>
              <a:tr h="293272">
                <a:tc>
                  <a:txBody>
                    <a:bodyPr/>
                    <a:lstStyle/>
                    <a:p>
                      <a:pPr algn="ctr" fontAlgn="b"/>
                      <a:r>
                        <a:rPr lang="en-IN" sz="1100" u="none" strike="noStrike" dirty="0">
                          <a:effectLst/>
                        </a:rPr>
                        <a:t>12</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3.464</a:t>
                      </a:r>
                      <a:endParaRPr lang="en-IN" sz="1100" b="0" i="0" u="none" strike="noStrike" dirty="0">
                        <a:solidFill>
                          <a:srgbClr val="000000"/>
                        </a:solidFill>
                        <a:effectLst/>
                        <a:latin typeface="Calibri"/>
                      </a:endParaRPr>
                    </a:p>
                  </a:txBody>
                  <a:tcPr marL="9525" marR="9525" marT="9525" marB="0" anchor="b"/>
                </a:tc>
              </a:tr>
              <a:tr h="293272">
                <a:tc>
                  <a:txBody>
                    <a:bodyPr/>
                    <a:lstStyle/>
                    <a:p>
                      <a:pPr algn="ctr" fontAlgn="b"/>
                      <a:r>
                        <a:rPr lang="en-IN" sz="1100" u="none" strike="noStrike" dirty="0" smtClean="0">
                          <a:effectLst/>
                        </a:rPr>
                        <a:t>14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3.741</a:t>
                      </a:r>
                      <a:endParaRPr lang="en-IN" sz="1100" b="0" i="0" u="none" strike="noStrike" dirty="0">
                        <a:solidFill>
                          <a:srgbClr val="000000"/>
                        </a:solidFill>
                        <a:effectLst/>
                        <a:latin typeface="Calibri"/>
                      </a:endParaRPr>
                    </a:p>
                  </a:txBody>
                  <a:tcPr marL="9525" marR="9525" marT="9525" marB="0" anchor="b"/>
                </a:tc>
              </a:tr>
              <a:tr h="293272">
                <a:tc>
                  <a:txBody>
                    <a:bodyPr/>
                    <a:lstStyle/>
                    <a:p>
                      <a:pPr algn="ctr" fontAlgn="b"/>
                      <a:r>
                        <a:rPr lang="en-IN" sz="1100" u="none" strike="noStrike" dirty="0">
                          <a:effectLst/>
                        </a:rPr>
                        <a:t>18</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4.242</a:t>
                      </a:r>
                      <a:endParaRPr lang="en-IN" sz="1100" b="0" i="0" u="none" strike="noStrike" dirty="0">
                        <a:solidFill>
                          <a:srgbClr val="000000"/>
                        </a:solidFill>
                        <a:effectLst/>
                        <a:latin typeface="Calibri"/>
                      </a:endParaRPr>
                    </a:p>
                  </a:txBody>
                  <a:tcPr marL="9525" marR="9525" marT="9525" marB="0" anchor="b"/>
                </a:tc>
              </a:tr>
              <a:tr h="293272">
                <a:tc>
                  <a:txBody>
                    <a:bodyPr/>
                    <a:lstStyle/>
                    <a:p>
                      <a:pPr algn="ctr" fontAlgn="b"/>
                      <a:r>
                        <a:rPr lang="en-IN" sz="1100" u="none" strike="noStrike" dirty="0">
                          <a:effectLst/>
                        </a:rPr>
                        <a:t>23</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4.795</a:t>
                      </a:r>
                      <a:endParaRPr lang="en-IN" sz="1100" b="0" i="0" u="none" strike="noStrike" dirty="0">
                        <a:solidFill>
                          <a:srgbClr val="000000"/>
                        </a:solidFill>
                        <a:effectLst/>
                        <a:latin typeface="Calibri"/>
                      </a:endParaRPr>
                    </a:p>
                  </a:txBody>
                  <a:tcPr marL="9525" marR="9525" marT="9525" marB="0" anchor="b"/>
                </a:tc>
              </a:tr>
              <a:tr h="293272">
                <a:tc>
                  <a:txBody>
                    <a:bodyPr/>
                    <a:lstStyle/>
                    <a:p>
                      <a:pPr algn="ctr" fontAlgn="b"/>
                      <a:r>
                        <a:rPr lang="en-IN" sz="1100" u="none" strike="noStrike" dirty="0" smtClean="0">
                          <a:effectLst/>
                        </a:rPr>
                        <a:t>49</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dirty="0" smtClean="0">
                          <a:effectLst/>
                        </a:rPr>
                        <a:t>7</a:t>
                      </a:r>
                      <a:endParaRPr lang="en-IN" sz="1100" b="0" i="0" u="none" strike="noStrike" dirty="0">
                        <a:solidFill>
                          <a:srgbClr val="000000"/>
                        </a:solidFill>
                        <a:effectLst/>
                        <a:latin typeface="Calibri"/>
                      </a:endParaRPr>
                    </a:p>
                  </a:txBody>
                  <a:tcPr marL="9525" marR="9525" marT="9525" marB="0" anchor="b"/>
                </a:tc>
              </a:tr>
            </a:tbl>
          </a:graphicData>
        </a:graphic>
      </p:graphicFrame>
      <p:sp>
        <p:nvSpPr>
          <p:cNvPr id="6" name="TextBox 5"/>
          <p:cNvSpPr txBox="1"/>
          <p:nvPr/>
        </p:nvSpPr>
        <p:spPr>
          <a:xfrm>
            <a:off x="3059832" y="5229200"/>
            <a:ext cx="2160240" cy="646331"/>
          </a:xfrm>
          <a:prstGeom prst="rect">
            <a:avLst/>
          </a:prstGeom>
          <a:noFill/>
        </p:spPr>
        <p:txBody>
          <a:bodyPr wrap="square" rtlCol="0">
            <a:spAutoFit/>
          </a:bodyPr>
          <a:lstStyle/>
          <a:p>
            <a:pPr algn="ctr"/>
            <a:r>
              <a:rPr lang="en-US" dirty="0" smtClean="0"/>
              <a:t>Square root transformer</a:t>
            </a:r>
            <a:endParaRPr lang="en-IN" dirty="0"/>
          </a:p>
        </p:txBody>
      </p:sp>
    </p:spTree>
    <p:extLst>
      <p:ext uri="{BB962C8B-B14F-4D97-AF65-F5344CB8AC3E}">
        <p14:creationId xmlns:p14="http://schemas.microsoft.com/office/powerpoint/2010/main" val="3762221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hlinkClick r:id="rId2"/>
              </a:rPr>
              <a:t>https://scikit-learn.org/stable/auto_examples/preprocessing/plot_all_scaling.html</a:t>
            </a:r>
            <a:endParaRPr lang="en-IN" dirty="0" smtClean="0"/>
          </a:p>
          <a:p>
            <a:r>
              <a:rPr lang="en-IN" dirty="0" smtClean="0">
                <a:hlinkClick r:id="rId3"/>
              </a:rPr>
              <a:t>https://sebastianraschka.com/Articles/2014_about_feature_scaling.html</a:t>
            </a:r>
            <a:endParaRPr lang="en-IN" dirty="0" smtClean="0"/>
          </a:p>
          <a:p>
            <a:r>
              <a:rPr lang="en-IN" dirty="0" smtClean="0">
                <a:hlinkClick r:id="rId4"/>
              </a:rPr>
              <a:t>https://www.quora.com/Which-machine-algorithms-require-data-scaling-normalization</a:t>
            </a:r>
            <a:endParaRPr lang="en-IN" dirty="0" smtClean="0"/>
          </a:p>
          <a:p>
            <a:r>
              <a:rPr lang="en-IN" dirty="0">
                <a:hlinkClick r:id="rId5"/>
              </a:rPr>
              <a:t>https://machinelearningmastery.com/standardscaler-and-minmaxscaler-transforms-in-python</a:t>
            </a:r>
            <a:r>
              <a:rPr lang="en-IN" dirty="0" smtClean="0">
                <a:hlinkClick r:id="rId5"/>
              </a:rPr>
              <a:t>/</a:t>
            </a:r>
            <a:endParaRPr lang="en-IN" dirty="0" smtClean="0"/>
          </a:p>
          <a:p>
            <a:r>
              <a:rPr lang="en-IN" dirty="0">
                <a:hlinkClick r:id="rId6"/>
              </a:rPr>
              <a:t>https://</a:t>
            </a:r>
            <a:r>
              <a:rPr lang="en-IN" dirty="0" smtClean="0">
                <a:hlinkClick r:id="rId6"/>
              </a:rPr>
              <a:t>towardsai.net/p/data-science/how-when-and-why-should-you-normalize-standardize-rescale-your-data-3f083def38ff</a:t>
            </a:r>
            <a:endParaRPr lang="en-IN" dirty="0" smtClean="0"/>
          </a:p>
          <a:p>
            <a:r>
              <a:rPr lang="en-IN" dirty="0">
                <a:hlinkClick r:id="rId5"/>
              </a:rPr>
              <a:t>https://machinelearningmastery.com/standardscaler-and-minmaxscaler-transforms-in-python/</a:t>
            </a:r>
            <a:endParaRPr lang="en-IN" dirty="0"/>
          </a:p>
        </p:txBody>
      </p:sp>
    </p:spTree>
    <p:extLst>
      <p:ext uri="{BB962C8B-B14F-4D97-AF65-F5344CB8AC3E}">
        <p14:creationId xmlns:p14="http://schemas.microsoft.com/office/powerpoint/2010/main" val="478389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702007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46856" y="1600200"/>
            <a:ext cx="8229600" cy="4525963"/>
          </a:xfrm>
        </p:spPr>
        <p:txBody>
          <a:bodyPr>
            <a:noAutofit/>
          </a:bodyPr>
          <a:lstStyle/>
          <a:p>
            <a:pPr algn="just"/>
            <a:r>
              <a:rPr lang="en-IN" sz="2400" dirty="0">
                <a:latin typeface="Gill Sans MT" panose="020B0502020104020203" pitchFamily="34" charset="0"/>
              </a:rPr>
              <a:t>Since the range of values of raw data varies widely, in some machine learning algorithms, objective functions will not work properly without normalization. For example, many classifiers calculate the distance between two points by the Euclidean distance. If one of the features has a broad range of values, the distance will be governed by this particular feature. Therefore, the range of all features should be normalized so that each feature contributes approximately proportionately to the final distance.</a:t>
            </a:r>
          </a:p>
          <a:p>
            <a:pPr algn="just"/>
            <a:r>
              <a:rPr lang="en-IN" sz="2400" dirty="0">
                <a:latin typeface="Gill Sans MT" panose="020B0502020104020203" pitchFamily="34" charset="0"/>
              </a:rPr>
              <a:t>Another reason why feature scaling is applied is that gradient descent converges much faster with feature scaling than without it.</a:t>
            </a:r>
          </a:p>
        </p:txBody>
      </p:sp>
    </p:spTree>
    <p:extLst>
      <p:ext uri="{BB962C8B-B14F-4D97-AF65-F5344CB8AC3E}">
        <p14:creationId xmlns:p14="http://schemas.microsoft.com/office/powerpoint/2010/main" val="4009033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just">
              <a:buNone/>
            </a:pPr>
            <a:r>
              <a:rPr lang="en-US" dirty="0" smtClean="0">
                <a:latin typeface="Gill Sans MT" panose="020B0502020104020203" pitchFamily="34" charset="0"/>
              </a:rPr>
              <a:t>So the question arises… which algorithms need feature scaling?</a:t>
            </a:r>
          </a:p>
          <a:p>
            <a:pPr marL="0" indent="0" algn="just">
              <a:buNone/>
            </a:pPr>
            <a:endParaRPr lang="en-US" dirty="0">
              <a:latin typeface="Gill Sans MT" panose="020B0502020104020203" pitchFamily="34" charset="0"/>
            </a:endParaRPr>
          </a:p>
          <a:p>
            <a:pPr algn="just"/>
            <a:r>
              <a:rPr lang="en-US" dirty="0" smtClean="0">
                <a:latin typeface="Gill Sans MT" panose="020B0502020104020203" pitchFamily="34" charset="0"/>
              </a:rPr>
              <a:t>Linear based models, ones which calculate distances as a part of their algorithm need data to be scaled.</a:t>
            </a:r>
          </a:p>
          <a:p>
            <a:pPr algn="just"/>
            <a:r>
              <a:rPr lang="en-US" dirty="0" smtClean="0">
                <a:latin typeface="Gill Sans MT" panose="020B0502020104020203" pitchFamily="34" charset="0"/>
              </a:rPr>
              <a:t>For example, Linear and Logistic Regression, SVMs, PCA, LDA, KNN, K-Means clustering</a:t>
            </a:r>
          </a:p>
        </p:txBody>
      </p:sp>
    </p:spTree>
    <p:extLst>
      <p:ext uri="{BB962C8B-B14F-4D97-AF65-F5344CB8AC3E}">
        <p14:creationId xmlns:p14="http://schemas.microsoft.com/office/powerpoint/2010/main" val="2768821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dirty="0" smtClean="0">
                <a:latin typeface="Gill Sans MT" panose="020B0502020104020203" pitchFamily="34" charset="0"/>
              </a:rPr>
              <a:t>And which algorithms do </a:t>
            </a:r>
            <a:r>
              <a:rPr lang="en-US" i="1" dirty="0" smtClean="0">
                <a:latin typeface="Gill Sans MT" panose="020B0502020104020203" pitchFamily="34" charset="0"/>
              </a:rPr>
              <a:t>NOT</a:t>
            </a:r>
            <a:r>
              <a:rPr lang="en-US" dirty="0" smtClean="0">
                <a:latin typeface="Gill Sans MT" panose="020B0502020104020203" pitchFamily="34" charset="0"/>
              </a:rPr>
              <a:t> need feature scaling?</a:t>
            </a:r>
          </a:p>
          <a:p>
            <a:pPr marL="0" indent="0">
              <a:buNone/>
            </a:pPr>
            <a:endParaRPr lang="en-US" dirty="0">
              <a:latin typeface="Gill Sans MT" panose="020B0502020104020203" pitchFamily="34" charset="0"/>
            </a:endParaRPr>
          </a:p>
          <a:p>
            <a:r>
              <a:rPr lang="en-US" dirty="0" smtClean="0">
                <a:latin typeface="Gill Sans MT" panose="020B0502020104020203" pitchFamily="34" charset="0"/>
              </a:rPr>
              <a:t>Tree based models, which essentially ask “inequality” based questions to make splits at each node, do NOT need data to be scaled.</a:t>
            </a:r>
          </a:p>
          <a:p>
            <a:r>
              <a:rPr lang="en-US" dirty="0" smtClean="0">
                <a:latin typeface="Gill Sans MT" panose="020B0502020104020203" pitchFamily="34" charset="0"/>
              </a:rPr>
              <a:t>For example, Decision Trees, Random Forests, Gradient Boosting Trees etc.</a:t>
            </a:r>
          </a:p>
        </p:txBody>
      </p:sp>
    </p:spTree>
    <p:extLst>
      <p:ext uri="{BB962C8B-B14F-4D97-AF65-F5344CB8AC3E}">
        <p14:creationId xmlns:p14="http://schemas.microsoft.com/office/powerpoint/2010/main" val="1714163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smtClean="0"/>
              <a:t>Different Feature Scaling Techniques:</a:t>
            </a:r>
          </a:p>
          <a:p>
            <a:r>
              <a:rPr lang="en-US" dirty="0" err="1" smtClean="0"/>
              <a:t>StandardScaler</a:t>
            </a:r>
            <a:endParaRPr lang="en-US" dirty="0" smtClean="0"/>
          </a:p>
          <a:p>
            <a:r>
              <a:rPr lang="en-US" dirty="0" err="1" smtClean="0"/>
              <a:t>MinMaxScaler</a:t>
            </a:r>
            <a:endParaRPr lang="en-US" dirty="0" smtClean="0"/>
          </a:p>
          <a:p>
            <a:r>
              <a:rPr lang="en-US" dirty="0" err="1" smtClean="0"/>
              <a:t>RobustScaler</a:t>
            </a:r>
            <a:endParaRPr lang="en-US" dirty="0" smtClean="0"/>
          </a:p>
          <a:p>
            <a:r>
              <a:rPr lang="en-US" dirty="0" err="1" smtClean="0"/>
              <a:t>MaxAbsScaler</a:t>
            </a:r>
            <a:endParaRPr lang="en-US" dirty="0" smtClean="0"/>
          </a:p>
          <a:p>
            <a:r>
              <a:rPr lang="en-US" dirty="0" err="1" smtClean="0"/>
              <a:t>PowerTransformer</a:t>
            </a:r>
            <a:endParaRPr lang="en-US" dirty="0" smtClean="0"/>
          </a:p>
          <a:p>
            <a:r>
              <a:rPr lang="en-US" dirty="0" err="1" smtClean="0"/>
              <a:t>QuantileTransformer</a:t>
            </a:r>
            <a:endParaRPr lang="en-US" dirty="0" smtClean="0"/>
          </a:p>
          <a:p>
            <a:r>
              <a:rPr lang="en-US" dirty="0" smtClean="0"/>
              <a:t>Normalizer</a:t>
            </a:r>
            <a:endParaRPr lang="en-IN" dirty="0"/>
          </a:p>
        </p:txBody>
      </p:sp>
    </p:spTree>
    <p:extLst>
      <p:ext uri="{BB962C8B-B14F-4D97-AF65-F5344CB8AC3E}">
        <p14:creationId xmlns:p14="http://schemas.microsoft.com/office/powerpoint/2010/main" val="3448398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err="1" smtClean="0"/>
              <a:t>StandardScaler</a:t>
            </a:r>
            <a:endParaRPr lang="en-IN" dirty="0"/>
          </a:p>
        </p:txBody>
      </p:sp>
      <p:sp>
        <p:nvSpPr>
          <p:cNvPr id="3" name="Content Placeholder 2"/>
          <p:cNvSpPr>
            <a:spLocks noGrp="1"/>
          </p:cNvSpPr>
          <p:nvPr>
            <p:ph idx="1"/>
          </p:nvPr>
        </p:nvSpPr>
        <p:spPr>
          <a:xfrm>
            <a:off x="467544" y="2143397"/>
            <a:ext cx="8229600" cy="4525963"/>
          </a:xfrm>
        </p:spPr>
        <p:txBody>
          <a:bodyPr>
            <a:normAutofit lnSpcReduction="10000"/>
          </a:bodyPr>
          <a:lstStyle/>
          <a:p>
            <a:pPr algn="just"/>
            <a:r>
              <a:rPr lang="en-US" dirty="0" smtClean="0"/>
              <a:t>Useful when the feature follows a normal-like distribution, not so much otherwise.</a:t>
            </a:r>
          </a:p>
          <a:p>
            <a:pPr algn="just"/>
            <a:r>
              <a:rPr lang="en-US" dirty="0" smtClean="0"/>
              <a:t>Scales the features to have zero mean and standard deviation of one, to give it a feel and properties of “standard” normal distribution</a:t>
            </a:r>
          </a:p>
          <a:p>
            <a:pPr algn="just"/>
            <a:r>
              <a:rPr lang="en-US" dirty="0" smtClean="0">
                <a:solidFill>
                  <a:srgbClr val="FF0000"/>
                </a:solidFill>
              </a:rPr>
              <a:t>It does NOT perform well on features that have  outliers.</a:t>
            </a:r>
          </a:p>
          <a:p>
            <a:pPr algn="just"/>
            <a:r>
              <a:rPr lang="en-US" dirty="0" smtClean="0"/>
              <a:t>Does not change shape of distribution of the feature.</a:t>
            </a:r>
          </a:p>
        </p:txBody>
      </p:sp>
    </p:spTree>
    <p:extLst>
      <p:ext uri="{BB962C8B-B14F-4D97-AF65-F5344CB8AC3E}">
        <p14:creationId xmlns:p14="http://schemas.microsoft.com/office/powerpoint/2010/main" val="365548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err="1" smtClean="0"/>
              <a:t>StandardScaler</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143397"/>
                <a:ext cx="8229600" cy="4525963"/>
              </a:xfrm>
            </p:spPr>
            <p:txBody>
              <a:bodyPr/>
              <a:lstStyle/>
              <a:p>
                <a:pPr algn="just"/>
                <a:r>
                  <a:rPr lang="en-US" dirty="0" smtClean="0"/>
                  <a:t>For each feature X, we calculate the mean (</a:t>
                </a:r>
                <a:r>
                  <a:rPr lang="en-US" dirty="0" err="1" smtClean="0"/>
                  <a:t>X</a:t>
                </a:r>
                <a:r>
                  <a:rPr lang="en-US" sz="2000" dirty="0" err="1" smtClean="0"/>
                  <a:t>m</a:t>
                </a:r>
                <a:r>
                  <a:rPr lang="en-US" dirty="0" smtClean="0"/>
                  <a:t>) and standard deviation (</a:t>
                </a:r>
                <a:r>
                  <a:rPr lang="en-US" dirty="0" err="1" smtClean="0"/>
                  <a:t>X</a:t>
                </a:r>
                <a:r>
                  <a:rPr lang="en-US" sz="2000" dirty="0" err="1" smtClean="0"/>
                  <a:t>s</a:t>
                </a:r>
                <a:r>
                  <a:rPr lang="en-US" dirty="0" smtClean="0"/>
                  <a:t>)</a:t>
                </a:r>
              </a:p>
              <a:p>
                <a:pPr algn="just"/>
                <a:r>
                  <a:rPr lang="en-US" dirty="0" smtClean="0"/>
                  <a:t>For each value in that feature X (X</a:t>
                </a:r>
                <a:r>
                  <a:rPr lang="en-US" sz="2000" dirty="0" smtClean="0"/>
                  <a:t>i</a:t>
                </a:r>
                <a:r>
                  <a:rPr lang="en-US" dirty="0" smtClean="0"/>
                  <a:t>), calculate:</a:t>
                </a:r>
              </a:p>
              <a:p>
                <a:pPr algn="just"/>
                <a:r>
                  <a:rPr lang="en-US" sz="3600" dirty="0" smtClean="0"/>
                  <a:t>New X</a:t>
                </a:r>
                <a:r>
                  <a:rPr lang="en-US" sz="2000" dirty="0" smtClean="0"/>
                  <a:t>i</a:t>
                </a:r>
                <a:r>
                  <a:rPr lang="en-US" sz="3600" dirty="0" smtClean="0"/>
                  <a:t> = </a:t>
                </a:r>
                <a14:m>
                  <m:oMath xmlns:m="http://schemas.openxmlformats.org/officeDocument/2006/math">
                    <m:f>
                      <m:fPr>
                        <m:ctrlPr>
                          <a:rPr lang="en-US" sz="3600" i="1" smtClean="0">
                            <a:latin typeface="Cambria Math"/>
                          </a:rPr>
                        </m:ctrlPr>
                      </m:fPr>
                      <m:num>
                        <m:r>
                          <m:rPr>
                            <m:nor/>
                          </m:rPr>
                          <a:rPr lang="en-US" sz="3600" dirty="0" smtClean="0"/>
                          <m:t>Xi</m:t>
                        </m:r>
                        <m:r>
                          <a:rPr lang="en-US" sz="3600" b="0" i="1" dirty="0" smtClean="0">
                            <a:latin typeface="Cambria Math"/>
                          </a:rPr>
                          <m:t> −</m:t>
                        </m:r>
                        <m:r>
                          <m:rPr>
                            <m:nor/>
                          </m:rPr>
                          <a:rPr lang="en-US" sz="3600" dirty="0" smtClean="0"/>
                          <m:t>X</m:t>
                        </m:r>
                        <m:r>
                          <m:rPr>
                            <m:nor/>
                          </m:rPr>
                          <a:rPr lang="en-US" sz="3600" b="0" i="0" dirty="0" smtClean="0"/>
                          <m:t>m</m:t>
                        </m:r>
                      </m:num>
                      <m:den>
                        <m:r>
                          <m:rPr>
                            <m:nor/>
                          </m:rPr>
                          <a:rPr lang="en-US" sz="3600" dirty="0" smtClean="0"/>
                          <m:t>Xs</m:t>
                        </m:r>
                      </m:den>
                    </m:f>
                  </m:oMath>
                </a14:m>
                <a:endParaRPr lang="en-US" sz="3600" dirty="0" smtClean="0"/>
              </a:p>
              <a:p>
                <a:pPr algn="just"/>
                <a:r>
                  <a:rPr lang="en-US" sz="3600" dirty="0" err="1" smtClean="0"/>
                  <a:t>Xm</a:t>
                </a:r>
                <a:r>
                  <a:rPr lang="en-US" sz="3600" dirty="0" smtClean="0"/>
                  <a:t> = 18.71</a:t>
                </a:r>
              </a:p>
              <a:p>
                <a:pPr algn="just"/>
                <a:r>
                  <a:rPr lang="en-US" sz="3600" dirty="0" err="1" smtClean="0"/>
                  <a:t>Xs</a:t>
                </a:r>
                <a:r>
                  <a:rPr lang="en-US" sz="3600" dirty="0" smtClean="0"/>
                  <a:t> = 13.46</a:t>
                </a:r>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143397"/>
                <a:ext cx="8229600" cy="4525963"/>
              </a:xfrm>
              <a:blipFill rotWithShape="1">
                <a:blip r:embed="rId2"/>
                <a:stretch>
                  <a:fillRect l="-2000" t="-1752" r="-1852"/>
                </a:stretch>
              </a:blipFill>
            </p:spPr>
            <p:txBody>
              <a:bodyPr/>
              <a:lstStyle/>
              <a:p>
                <a:r>
                  <a:rPr lang="en-IN">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269054275"/>
              </p:ext>
            </p:extLst>
          </p:nvPr>
        </p:nvGraphicFramePr>
        <p:xfrm>
          <a:off x="4644008" y="3861048"/>
          <a:ext cx="1800200" cy="2028056"/>
        </p:xfrm>
        <a:graphic>
          <a:graphicData uri="http://schemas.openxmlformats.org/drawingml/2006/table">
            <a:tbl>
              <a:tblPr>
                <a:tableStyleId>{5C22544A-7EE6-4342-B048-85BDC9FD1C3A}</a:tableStyleId>
              </a:tblPr>
              <a:tblGrid>
                <a:gridCol w="900100"/>
                <a:gridCol w="900100"/>
              </a:tblGrid>
              <a:tr h="253507">
                <a:tc>
                  <a:txBody>
                    <a:bodyPr/>
                    <a:lstStyle/>
                    <a:p>
                      <a:pPr algn="ctr" fontAlgn="b"/>
                      <a:r>
                        <a:rPr lang="en-IN" sz="1100" b="1" u="none" strike="noStrike" dirty="0">
                          <a:effectLst/>
                        </a:rPr>
                        <a:t>original</a:t>
                      </a:r>
                      <a:endParaRPr lang="en-IN" sz="1100" b="1" i="0" u="none" strike="noStrike" dirty="0">
                        <a:solidFill>
                          <a:srgbClr val="000000"/>
                        </a:solidFill>
                        <a:effectLst/>
                        <a:latin typeface="Calibri"/>
                      </a:endParaRPr>
                    </a:p>
                  </a:txBody>
                  <a:tcPr marL="9525" marR="9525" marT="9525" marB="0" anchor="b"/>
                </a:tc>
                <a:tc>
                  <a:txBody>
                    <a:bodyPr/>
                    <a:lstStyle/>
                    <a:p>
                      <a:pPr algn="ctr" fontAlgn="b"/>
                      <a:r>
                        <a:rPr lang="en-IN" sz="1100" b="1" u="none" strike="noStrike" dirty="0">
                          <a:effectLst/>
                        </a:rPr>
                        <a:t>scaled</a:t>
                      </a:r>
                      <a:endParaRPr lang="en-IN" sz="1100" b="1" i="0" u="none" strike="noStrike" dirty="0">
                        <a:solidFill>
                          <a:srgbClr val="000000"/>
                        </a:solidFill>
                        <a:effectLst/>
                        <a:latin typeface="Calibri"/>
                      </a:endParaRPr>
                    </a:p>
                  </a:txBody>
                  <a:tcPr marL="9525" marR="9525" marT="9525" marB="0" anchor="b"/>
                </a:tc>
              </a:tr>
              <a:tr h="253507">
                <a:tc>
                  <a:txBody>
                    <a:bodyPr/>
                    <a:lstStyle/>
                    <a:p>
                      <a:pPr algn="ctr" fontAlgn="b"/>
                      <a:r>
                        <a:rPr lang="en-IN" sz="1100" u="none" strike="noStrike" dirty="0">
                          <a:effectLst/>
                        </a:rPr>
                        <a:t>5</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i="0" u="none" strike="noStrike">
                          <a:solidFill>
                            <a:srgbClr val="000000"/>
                          </a:solidFill>
                          <a:effectLst/>
                          <a:latin typeface="Calibri"/>
                        </a:rPr>
                        <a:t>-1.01857</a:t>
                      </a:r>
                    </a:p>
                  </a:txBody>
                  <a:tcPr marL="9525" marR="9525" marT="9525" marB="0" anchor="b"/>
                </a:tc>
              </a:tr>
              <a:tr h="253507">
                <a:tc>
                  <a:txBody>
                    <a:bodyPr/>
                    <a:lstStyle/>
                    <a:p>
                      <a:pPr algn="ctr" fontAlgn="b"/>
                      <a:r>
                        <a:rPr lang="en-IN" sz="1100" u="none" strike="noStrike" dirty="0">
                          <a:effectLst/>
                        </a:rPr>
                        <a:t>10</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i="0" u="none" strike="noStrike">
                          <a:solidFill>
                            <a:srgbClr val="000000"/>
                          </a:solidFill>
                          <a:effectLst/>
                          <a:latin typeface="Calibri"/>
                        </a:rPr>
                        <a:t>-0.6471</a:t>
                      </a:r>
                    </a:p>
                  </a:txBody>
                  <a:tcPr marL="9525" marR="9525" marT="9525" marB="0" anchor="b"/>
                </a:tc>
              </a:tr>
              <a:tr h="253507">
                <a:tc>
                  <a:txBody>
                    <a:bodyPr/>
                    <a:lstStyle/>
                    <a:p>
                      <a:pPr algn="ctr" fontAlgn="b"/>
                      <a:r>
                        <a:rPr lang="en-IN" sz="1100" u="none" strike="noStrike" dirty="0">
                          <a:effectLst/>
                        </a:rPr>
                        <a:t>12</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i="0" u="none" strike="noStrike">
                          <a:solidFill>
                            <a:srgbClr val="000000"/>
                          </a:solidFill>
                          <a:effectLst/>
                          <a:latin typeface="Calibri"/>
                        </a:rPr>
                        <a:t>-0.49851</a:t>
                      </a:r>
                    </a:p>
                  </a:txBody>
                  <a:tcPr marL="9525" marR="9525" marT="9525" marB="0" anchor="b"/>
                </a:tc>
              </a:tr>
              <a:tr h="253507">
                <a:tc>
                  <a:txBody>
                    <a:bodyPr/>
                    <a:lstStyle/>
                    <a:p>
                      <a:pPr algn="ctr" fontAlgn="b"/>
                      <a:r>
                        <a:rPr lang="en-IN" sz="1100" u="none" strike="noStrike" dirty="0">
                          <a:effectLst/>
                        </a:rPr>
                        <a:t>14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i="0" u="none" strike="noStrike">
                          <a:solidFill>
                            <a:srgbClr val="000000"/>
                          </a:solidFill>
                          <a:effectLst/>
                          <a:latin typeface="Calibri"/>
                        </a:rPr>
                        <a:t>-0.34993</a:t>
                      </a:r>
                    </a:p>
                  </a:txBody>
                  <a:tcPr marL="9525" marR="9525" marT="9525" marB="0" anchor="b"/>
                </a:tc>
              </a:tr>
              <a:tr h="253507">
                <a:tc>
                  <a:txBody>
                    <a:bodyPr/>
                    <a:lstStyle/>
                    <a:p>
                      <a:pPr algn="ctr" fontAlgn="b"/>
                      <a:r>
                        <a:rPr lang="en-IN" sz="1100" u="none" strike="noStrike" dirty="0">
                          <a:effectLst/>
                        </a:rPr>
                        <a:t>18</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i="0" u="none" strike="noStrike">
                          <a:solidFill>
                            <a:srgbClr val="000000"/>
                          </a:solidFill>
                          <a:effectLst/>
                          <a:latin typeface="Calibri"/>
                        </a:rPr>
                        <a:t>-0.05275</a:t>
                      </a:r>
                    </a:p>
                  </a:txBody>
                  <a:tcPr marL="9525" marR="9525" marT="9525" marB="0" anchor="b"/>
                </a:tc>
              </a:tr>
              <a:tr h="253507">
                <a:tc>
                  <a:txBody>
                    <a:bodyPr/>
                    <a:lstStyle/>
                    <a:p>
                      <a:pPr algn="ctr" fontAlgn="b"/>
                      <a:r>
                        <a:rPr lang="en-IN" sz="1100" u="none" strike="noStrike" dirty="0">
                          <a:effectLst/>
                        </a:rPr>
                        <a:t>23</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i="0" u="none" strike="noStrike">
                          <a:solidFill>
                            <a:srgbClr val="000000"/>
                          </a:solidFill>
                          <a:effectLst/>
                          <a:latin typeface="Calibri"/>
                        </a:rPr>
                        <a:t>0.318722</a:t>
                      </a:r>
                    </a:p>
                  </a:txBody>
                  <a:tcPr marL="9525" marR="9525" marT="9525" marB="0" anchor="b"/>
                </a:tc>
              </a:tr>
              <a:tr h="253507">
                <a:tc>
                  <a:txBody>
                    <a:bodyPr/>
                    <a:lstStyle/>
                    <a:p>
                      <a:pPr algn="ctr" fontAlgn="b"/>
                      <a:r>
                        <a:rPr lang="en-IN" sz="1100" u="none" strike="noStrike" dirty="0">
                          <a:effectLst/>
                        </a:rPr>
                        <a:t>49</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b="0" i="0" u="none" strike="noStrike" dirty="0">
                          <a:solidFill>
                            <a:srgbClr val="000000"/>
                          </a:solidFill>
                          <a:effectLst/>
                          <a:latin typeface="Calibri"/>
                        </a:rPr>
                        <a:t>2.250371</a:t>
                      </a:r>
                    </a:p>
                  </a:txBody>
                  <a:tcPr marL="9525" marR="9525" marT="9525" marB="0" anchor="b"/>
                </a:tc>
              </a:tr>
            </a:tbl>
          </a:graphicData>
        </a:graphic>
      </p:graphicFrame>
    </p:spTree>
    <p:extLst>
      <p:ext uri="{BB962C8B-B14F-4D97-AF65-F5344CB8AC3E}">
        <p14:creationId xmlns:p14="http://schemas.microsoft.com/office/powerpoint/2010/main" val="2156824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989856"/>
            <a:ext cx="8229600" cy="1143000"/>
          </a:xfrm>
        </p:spPr>
        <p:txBody>
          <a:bodyPr/>
          <a:lstStyle/>
          <a:p>
            <a:r>
              <a:rPr lang="en-US" b="1" dirty="0" err="1" smtClean="0"/>
              <a:t>StandardScaler</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62895"/>
            <a:ext cx="8229600" cy="3400572"/>
          </a:xfrm>
        </p:spPr>
      </p:pic>
    </p:spTree>
    <p:extLst>
      <p:ext uri="{BB962C8B-B14F-4D97-AF65-F5344CB8AC3E}">
        <p14:creationId xmlns:p14="http://schemas.microsoft.com/office/powerpoint/2010/main" val="4052249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962</TotalTime>
  <Words>949</Words>
  <Application>Microsoft Office PowerPoint</Application>
  <PresentationFormat>On-screen Show (4:3)</PresentationFormat>
  <Paragraphs>193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Feature Scaling Techniques</vt:lpstr>
      <vt:lpstr>PowerPoint Presentation</vt:lpstr>
      <vt:lpstr>PowerPoint Presentation</vt:lpstr>
      <vt:lpstr>PowerPoint Presentation</vt:lpstr>
      <vt:lpstr>PowerPoint Presentation</vt:lpstr>
      <vt:lpstr>PowerPoint Presentation</vt:lpstr>
      <vt:lpstr>StandardScaler</vt:lpstr>
      <vt:lpstr>StandardScaler</vt:lpstr>
      <vt:lpstr>StandardScaler</vt:lpstr>
      <vt:lpstr>MinMaxScaler</vt:lpstr>
      <vt:lpstr>MinMaxScaler</vt:lpstr>
      <vt:lpstr>MinMaxScaler</vt:lpstr>
      <vt:lpstr>RobustScaler</vt:lpstr>
      <vt:lpstr>RobustScaler</vt:lpstr>
      <vt:lpstr>RobustScaler</vt:lpstr>
      <vt:lpstr>MaxAbsScaler</vt:lpstr>
      <vt:lpstr>MaxAbsScaler</vt:lpstr>
      <vt:lpstr>PowerTransformer</vt:lpstr>
      <vt:lpstr>PowerTransformer</vt:lpstr>
      <vt:lpstr>QuantileTransformer</vt:lpstr>
      <vt:lpstr>QuantileTransformer</vt:lpstr>
      <vt:lpstr>Normalizer</vt:lpstr>
      <vt:lpstr>Normalizer</vt:lpstr>
      <vt:lpstr>Exponential and log transformer</vt:lpstr>
      <vt:lpstr>Exponential and log transformer</vt:lpstr>
      <vt:lpstr>References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Scaling</dc:title>
  <dc:creator>Rachit</dc:creator>
  <cp:lastModifiedBy>Rachit</cp:lastModifiedBy>
  <cp:revision>44</cp:revision>
  <dcterms:created xsi:type="dcterms:W3CDTF">2020-07-18T06:49:11Z</dcterms:created>
  <dcterms:modified xsi:type="dcterms:W3CDTF">2020-07-27T19:50:29Z</dcterms:modified>
</cp:coreProperties>
</file>