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0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8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4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0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7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0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4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1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4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2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CCA2-2809-4E5F-9795-2FD5139F4104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5739-7AF7-4BD1-9C14-B8E83075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8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  <a:ea typeface="Verdana" panose="020B0604030504040204" pitchFamily="34" charset="0"/>
              </a:rPr>
              <a:t>KNN Imputer Algorithm</a:t>
            </a:r>
            <a:endParaRPr lang="en-IN" dirty="0">
              <a:latin typeface="Berlin Sans FB" panose="020E0602020502020306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IN" dirty="0"/>
          </a:p>
        </p:txBody>
      </p:sp>
      <p:pic>
        <p:nvPicPr>
          <p:cNvPr id="1027" name="Picture 3" descr="C:\Users\Rachit\Desktop\1200px-Scikit_learn_logo_smal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49486"/>
            <a:ext cx="3238532" cy="174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9592" y="3143725"/>
                <a:ext cx="7272808" cy="361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Calculating the </a:t>
                </a:r>
                <a:r>
                  <a:rPr lang="en-US" b="1" i="1" dirty="0" err="1" smtClean="0"/>
                  <a:t>nan_euclidean</a:t>
                </a:r>
                <a:r>
                  <a:rPr lang="en-US" dirty="0" smtClean="0"/>
                  <a:t> distance between person 2 and person 3:</a:t>
                </a:r>
              </a:p>
              <a:p>
                <a:endParaRPr lang="en-US" dirty="0"/>
              </a:p>
              <a:p>
                <a:r>
                  <a:rPr lang="en-IN" dirty="0" err="1" smtClean="0">
                    <a:latin typeface="Berlin Sans FB" panose="020E0602020502020306" pitchFamily="34" charset="0"/>
                  </a:rPr>
                  <a:t>dist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(</a:t>
                </a:r>
                <a:r>
                  <a:rPr lang="en-IN" dirty="0" err="1" smtClean="0">
                    <a:latin typeface="Berlin Sans FB" panose="020E0602020502020306" pitchFamily="34" charset="0"/>
                  </a:rPr>
                  <a:t>x,y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) = </a:t>
                </a:r>
                <a:r>
                  <a:rPr lang="en-IN" dirty="0" err="1" smtClean="0">
                    <a:latin typeface="Berlin Sans FB" panose="020E0602020502020306" pitchFamily="34" charset="0"/>
                  </a:rPr>
                  <a:t>sqrt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(weight * sq. distance from present coordinates)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where,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weight = Total # of coordinates / # of present coordinates</a:t>
                </a:r>
              </a:p>
              <a:p>
                <a:endParaRPr lang="en-US" dirty="0">
                  <a:latin typeface="Berlin Sans FB" panose="020E0602020502020306" pitchFamily="34" charset="0"/>
                </a:endParaRPr>
              </a:p>
              <a:p>
                <a:r>
                  <a:rPr lang="en-US" dirty="0" smtClean="0"/>
                  <a:t>Here,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Total # of coordinates  = 4, # of present coordinates = 4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(because 85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70, 25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74, 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9 and 88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49)</a:t>
                </a:r>
                <a:endParaRPr lang="en-US" dirty="0">
                  <a:latin typeface="Berlin Sans FB" panose="020E0602020502020306" pitchFamily="34" charset="0"/>
                </a:endParaRPr>
              </a:p>
              <a:p>
                <a:r>
                  <a:rPr lang="en-US" dirty="0" smtClean="0"/>
                  <a:t>distance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 ∗(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85−70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25−74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5−9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88−49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 smtClean="0"/>
                  <a:t>                = 64.5213</a:t>
                </a:r>
              </a:p>
              <a:p>
                <a:endParaRPr lang="en-IN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3725"/>
                <a:ext cx="7272808" cy="3619709"/>
              </a:xfrm>
              <a:prstGeom prst="rect">
                <a:avLst/>
              </a:prstGeom>
              <a:blipFill rotWithShape="1">
                <a:blip r:embed="rId2"/>
                <a:stretch>
                  <a:fillRect l="-754" t="-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87335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--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9592" y="3143725"/>
                <a:ext cx="7272808" cy="361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Calculating the </a:t>
                </a:r>
                <a:r>
                  <a:rPr lang="en-US" b="1" i="1" dirty="0" err="1" smtClean="0"/>
                  <a:t>nan_euclidean</a:t>
                </a:r>
                <a:r>
                  <a:rPr lang="en-US" dirty="0" smtClean="0"/>
                  <a:t> distance between person 2 and person 4:</a:t>
                </a:r>
              </a:p>
              <a:p>
                <a:endParaRPr lang="en-US" dirty="0"/>
              </a:p>
              <a:p>
                <a:r>
                  <a:rPr lang="en-IN" dirty="0" err="1" smtClean="0">
                    <a:latin typeface="Berlin Sans FB" panose="020E0602020502020306" pitchFamily="34" charset="0"/>
                  </a:rPr>
                  <a:t>dist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(</a:t>
                </a:r>
                <a:r>
                  <a:rPr lang="en-IN" dirty="0" err="1" smtClean="0">
                    <a:latin typeface="Berlin Sans FB" panose="020E0602020502020306" pitchFamily="34" charset="0"/>
                  </a:rPr>
                  <a:t>x,y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) = </a:t>
                </a:r>
                <a:r>
                  <a:rPr lang="en-IN" dirty="0" err="1" smtClean="0">
                    <a:latin typeface="Berlin Sans FB" panose="020E0602020502020306" pitchFamily="34" charset="0"/>
                  </a:rPr>
                  <a:t>sqrt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(weight * sq. distance from present coordinates)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where,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weight = Total # of coordinates / # of present coordinates</a:t>
                </a:r>
              </a:p>
              <a:p>
                <a:endParaRPr lang="en-US" dirty="0">
                  <a:latin typeface="Berlin Sans FB" panose="020E0602020502020306" pitchFamily="34" charset="0"/>
                </a:endParaRPr>
              </a:p>
              <a:p>
                <a:r>
                  <a:rPr lang="en-US" dirty="0" smtClean="0"/>
                  <a:t>Here,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Total # of coordinates  = 4, # of present coordinates = 3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(because 85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54, 25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49, 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20 and 88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-|-&gt;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nan)</a:t>
                </a:r>
                <a:endParaRPr lang="en-US" dirty="0">
                  <a:latin typeface="Berlin Sans FB" panose="020E0602020502020306" pitchFamily="34" charset="0"/>
                </a:endParaRPr>
              </a:p>
              <a:p>
                <a:r>
                  <a:rPr lang="en-US" dirty="0" smtClean="0"/>
                  <a:t>distance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 ∗(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85−54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25−49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5−20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 smtClean="0"/>
                  <a:t>                = 48.4699</a:t>
                </a:r>
              </a:p>
              <a:p>
                <a:endParaRPr lang="en-IN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3725"/>
                <a:ext cx="7272808" cy="3619709"/>
              </a:xfrm>
              <a:prstGeom prst="rect">
                <a:avLst/>
              </a:prstGeom>
              <a:blipFill rotWithShape="1">
                <a:blip r:embed="rId2"/>
                <a:stretch>
                  <a:fillRect l="-754" t="-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614748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--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3140968"/>
            <a:ext cx="8345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Choose a missing value to fill.</a:t>
            </a:r>
          </a:p>
          <a:p>
            <a:endParaRPr lang="en-US" dirty="0" smtClean="0"/>
          </a:p>
          <a:p>
            <a:r>
              <a:rPr lang="en-US" b="1" dirty="0" smtClean="0"/>
              <a:t>Step 2: </a:t>
            </a:r>
            <a:r>
              <a:rPr lang="en-US" dirty="0" smtClean="0"/>
              <a:t>Select the other values in that row.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Step 3: </a:t>
            </a:r>
            <a:r>
              <a:rPr lang="en-US" dirty="0" smtClean="0"/>
              <a:t>Choose the number of neighbors. We set neighbors=2 here.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Step 4: </a:t>
            </a:r>
            <a:r>
              <a:rPr lang="en-US" dirty="0" smtClean="0"/>
              <a:t>Calculate </a:t>
            </a:r>
            <a:r>
              <a:rPr lang="en-US" i="1" dirty="0" smtClean="0"/>
              <a:t>nan_euclidian</a:t>
            </a:r>
            <a:r>
              <a:rPr lang="en-US" dirty="0" smtClean="0"/>
              <a:t> distance from all the other corresponding row elements</a:t>
            </a:r>
          </a:p>
          <a:p>
            <a:endParaRPr lang="en-US" dirty="0" smtClean="0"/>
          </a:p>
          <a:p>
            <a:r>
              <a:rPr lang="en-US" b="1" dirty="0" smtClean="0"/>
              <a:t>Step 5: </a:t>
            </a:r>
            <a:r>
              <a:rPr lang="en-US" dirty="0" smtClean="0"/>
              <a:t>Choose smallest two distances.</a:t>
            </a:r>
          </a:p>
          <a:p>
            <a:r>
              <a:rPr lang="en-US" dirty="0" smtClean="0"/>
              <a:t>Here the smallest two are </a:t>
            </a:r>
            <a:r>
              <a:rPr lang="en-US" b="1" dirty="0" smtClean="0"/>
              <a:t>48.4699 and 64.5213. </a:t>
            </a:r>
            <a:r>
              <a:rPr lang="en-US" dirty="0" smtClean="0"/>
              <a:t>Hence we conclude that persons 3 and 4 are most likely similar to person 2. Hence we take mean of ‘Friends’ column of persons 3 and 4, and assign it to Person 2’s missing Friends score = (50 + 29) / 2 = 39.5</a:t>
            </a:r>
            <a:endParaRPr lang="en-US" b="1" dirty="0" smtClean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54860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--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8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143540"/>
              </p:ext>
            </p:extLst>
          </p:nvPr>
        </p:nvGraphicFramePr>
        <p:xfrm>
          <a:off x="1043608" y="2636912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8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99592" y="31409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Choose a missing value to fill.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359619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3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99592" y="314096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Choose a missing value to fill.</a:t>
            </a:r>
          </a:p>
          <a:p>
            <a:endParaRPr lang="en-US" dirty="0" smtClean="0"/>
          </a:p>
          <a:p>
            <a:r>
              <a:rPr lang="en-US" b="1" dirty="0" smtClean="0"/>
              <a:t>Step 2: </a:t>
            </a:r>
            <a:r>
              <a:rPr lang="en-US" dirty="0" smtClean="0"/>
              <a:t>Select the other values in that row.</a:t>
            </a:r>
          </a:p>
          <a:p>
            <a:endParaRPr lang="en-IN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758403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2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99592" y="314096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Choose a missing value to fill.</a:t>
            </a:r>
          </a:p>
          <a:p>
            <a:endParaRPr lang="en-US" dirty="0" smtClean="0"/>
          </a:p>
          <a:p>
            <a:r>
              <a:rPr lang="en-US" b="1" dirty="0" smtClean="0"/>
              <a:t>Step 2: </a:t>
            </a:r>
            <a:r>
              <a:rPr lang="en-US" dirty="0" smtClean="0"/>
              <a:t>Select the other values in that row.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Step 3: </a:t>
            </a:r>
            <a:r>
              <a:rPr lang="en-US" dirty="0" smtClean="0"/>
              <a:t>Choose the number of neighbors. We set neighbors=2 here.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122374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1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99592" y="3140968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Choose a missing value to fill.</a:t>
            </a:r>
          </a:p>
          <a:p>
            <a:endParaRPr lang="en-US" dirty="0" smtClean="0"/>
          </a:p>
          <a:p>
            <a:r>
              <a:rPr lang="en-US" b="1" dirty="0" smtClean="0"/>
              <a:t>Step 2: </a:t>
            </a:r>
            <a:r>
              <a:rPr lang="en-US" dirty="0" smtClean="0"/>
              <a:t>Select the other values in that row.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Step 3: </a:t>
            </a:r>
            <a:r>
              <a:rPr lang="en-US" dirty="0" smtClean="0"/>
              <a:t>Choose the number of neighbors. We set neighbors=2 here.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Step 4: </a:t>
            </a:r>
            <a:r>
              <a:rPr lang="en-US" dirty="0" smtClean="0"/>
              <a:t>Calculate </a:t>
            </a:r>
            <a:r>
              <a:rPr lang="en-US" i="1" dirty="0" smtClean="0"/>
              <a:t>nan_euclidian</a:t>
            </a:r>
            <a:r>
              <a:rPr lang="en-US" dirty="0" smtClean="0"/>
              <a:t> distance from all the other corresponding row elements</a:t>
            </a:r>
          </a:p>
          <a:p>
            <a:endParaRPr lang="en-US" dirty="0"/>
          </a:p>
          <a:p>
            <a:r>
              <a:rPr lang="en-US" dirty="0" smtClean="0"/>
              <a:t>(green vs one yellow at a time)</a:t>
            </a:r>
          </a:p>
          <a:p>
            <a:r>
              <a:rPr lang="en-US" dirty="0"/>
              <a:t>S</a:t>
            </a:r>
            <a:r>
              <a:rPr lang="en-US" dirty="0" smtClean="0"/>
              <a:t>o in total 4 calculations, from which we’ll select the smallest two.</a:t>
            </a:r>
          </a:p>
          <a:p>
            <a:endParaRPr lang="en-IN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916279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--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1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99592" y="314096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Calculating the </a:t>
            </a:r>
            <a:r>
              <a:rPr lang="en-US" b="1" i="1" dirty="0" err="1" smtClean="0"/>
              <a:t>nan_euclidean</a:t>
            </a:r>
            <a:r>
              <a:rPr lang="en-US" dirty="0" smtClean="0"/>
              <a:t> distances:</a:t>
            </a:r>
          </a:p>
          <a:p>
            <a:endParaRPr lang="en-US" dirty="0"/>
          </a:p>
          <a:p>
            <a:r>
              <a:rPr lang="en-IN" dirty="0" err="1" smtClean="0">
                <a:latin typeface="Berlin Sans FB" panose="020E0602020502020306" pitchFamily="34" charset="0"/>
              </a:rPr>
              <a:t>dist</a:t>
            </a:r>
            <a:r>
              <a:rPr lang="en-IN" dirty="0" smtClean="0">
                <a:latin typeface="Berlin Sans FB" panose="020E0602020502020306" pitchFamily="34" charset="0"/>
              </a:rPr>
              <a:t>(</a:t>
            </a:r>
            <a:r>
              <a:rPr lang="en-IN" dirty="0" err="1" smtClean="0">
                <a:latin typeface="Berlin Sans FB" panose="020E0602020502020306" pitchFamily="34" charset="0"/>
              </a:rPr>
              <a:t>x,y</a:t>
            </a:r>
            <a:r>
              <a:rPr lang="en-IN" dirty="0" smtClean="0">
                <a:latin typeface="Berlin Sans FB" panose="020E0602020502020306" pitchFamily="34" charset="0"/>
              </a:rPr>
              <a:t>) = </a:t>
            </a:r>
            <a:r>
              <a:rPr lang="en-IN" dirty="0" err="1" smtClean="0">
                <a:latin typeface="Berlin Sans FB" panose="020E0602020502020306" pitchFamily="34" charset="0"/>
              </a:rPr>
              <a:t>sqrt</a:t>
            </a:r>
            <a:r>
              <a:rPr lang="en-IN" dirty="0" smtClean="0">
                <a:latin typeface="Berlin Sans FB" panose="020E0602020502020306" pitchFamily="34" charset="0"/>
              </a:rPr>
              <a:t>(weight * sq. distance from present coordinates)</a:t>
            </a:r>
          </a:p>
          <a:p>
            <a:r>
              <a:rPr lang="en-IN" dirty="0" smtClean="0">
                <a:latin typeface="Berlin Sans FB" panose="020E0602020502020306" pitchFamily="34" charset="0"/>
              </a:rPr>
              <a:t>where,</a:t>
            </a:r>
          </a:p>
          <a:p>
            <a:r>
              <a:rPr lang="en-IN" dirty="0" smtClean="0">
                <a:latin typeface="Berlin Sans FB" panose="020E0602020502020306" pitchFamily="34" charset="0"/>
              </a:rPr>
              <a:t>weight = Total # of coordinates / # of present coordinates</a:t>
            </a:r>
            <a:endParaRPr lang="en-US" dirty="0" smtClean="0"/>
          </a:p>
          <a:p>
            <a:endParaRPr lang="en-IN" dirty="0">
              <a:latin typeface="Berlin Sans FB" panose="020E0602020502020306" pitchFamily="34" charset="0"/>
            </a:endParaRPr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151977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--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7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9592" y="3143725"/>
                <a:ext cx="7272808" cy="361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Calculating the </a:t>
                </a:r>
                <a:r>
                  <a:rPr lang="en-US" b="1" i="1" dirty="0" err="1" smtClean="0"/>
                  <a:t>nan_euclidean</a:t>
                </a:r>
                <a:r>
                  <a:rPr lang="en-US" dirty="0" smtClean="0"/>
                  <a:t> distance between person 2 and person 0:</a:t>
                </a:r>
              </a:p>
              <a:p>
                <a:endParaRPr lang="en-US" dirty="0"/>
              </a:p>
              <a:p>
                <a:r>
                  <a:rPr lang="en-IN" dirty="0" err="1" smtClean="0">
                    <a:latin typeface="Berlin Sans FB" panose="020E0602020502020306" pitchFamily="34" charset="0"/>
                  </a:rPr>
                  <a:t>dist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(</a:t>
                </a:r>
                <a:r>
                  <a:rPr lang="en-IN" dirty="0" err="1" smtClean="0">
                    <a:latin typeface="Berlin Sans FB" panose="020E0602020502020306" pitchFamily="34" charset="0"/>
                  </a:rPr>
                  <a:t>x,y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) = </a:t>
                </a:r>
                <a:r>
                  <a:rPr lang="en-IN" dirty="0" err="1" smtClean="0">
                    <a:latin typeface="Berlin Sans FB" panose="020E0602020502020306" pitchFamily="34" charset="0"/>
                  </a:rPr>
                  <a:t>sqrt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(weight * sq. distance from present coordinates)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where,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weight = Total # of coordinates / # of present coordinates</a:t>
                </a:r>
              </a:p>
              <a:p>
                <a:endParaRPr lang="en-US" dirty="0">
                  <a:latin typeface="Berlin Sans FB" panose="020E0602020502020306" pitchFamily="34" charset="0"/>
                </a:endParaRPr>
              </a:p>
              <a:p>
                <a:r>
                  <a:rPr lang="en-US" dirty="0" smtClean="0"/>
                  <a:t>Here,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Total # of coordinates  = 4, # of present coordinates = 4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(because 85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30, 25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7, 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14 and 88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27)</a:t>
                </a:r>
                <a:endParaRPr lang="en-US" dirty="0">
                  <a:latin typeface="Berlin Sans FB" panose="020E0602020502020306" pitchFamily="34" charset="0"/>
                </a:endParaRPr>
              </a:p>
              <a:p>
                <a:r>
                  <a:rPr lang="en-US" dirty="0" smtClean="0"/>
                  <a:t>distance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 ∗(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85−30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25−7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5−14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88−27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 smtClean="0"/>
                  <a:t>                = 84.5635</a:t>
                </a:r>
              </a:p>
              <a:p>
                <a:endParaRPr lang="en-IN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3725"/>
                <a:ext cx="7272808" cy="3619709"/>
              </a:xfrm>
              <a:prstGeom prst="rect">
                <a:avLst/>
              </a:prstGeom>
              <a:blipFill rotWithShape="1">
                <a:blip r:embed="rId2"/>
                <a:stretch>
                  <a:fillRect l="-754" t="-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096252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--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9592" y="3143725"/>
                <a:ext cx="7272808" cy="361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Calculating the </a:t>
                </a:r>
                <a:r>
                  <a:rPr lang="en-US" b="1" i="1" dirty="0" err="1" smtClean="0"/>
                  <a:t>nan_euclidean</a:t>
                </a:r>
                <a:r>
                  <a:rPr lang="en-US" dirty="0" smtClean="0"/>
                  <a:t> distance between person 2 and person 1:</a:t>
                </a:r>
              </a:p>
              <a:p>
                <a:endParaRPr lang="en-US" dirty="0"/>
              </a:p>
              <a:p>
                <a:r>
                  <a:rPr lang="en-IN" dirty="0" err="1" smtClean="0">
                    <a:latin typeface="Berlin Sans FB" panose="020E0602020502020306" pitchFamily="34" charset="0"/>
                  </a:rPr>
                  <a:t>dist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(</a:t>
                </a:r>
                <a:r>
                  <a:rPr lang="en-IN" dirty="0" err="1" smtClean="0">
                    <a:latin typeface="Berlin Sans FB" panose="020E0602020502020306" pitchFamily="34" charset="0"/>
                  </a:rPr>
                  <a:t>x,y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) = </a:t>
                </a:r>
                <a:r>
                  <a:rPr lang="en-IN" dirty="0" err="1" smtClean="0">
                    <a:latin typeface="Berlin Sans FB" panose="020E0602020502020306" pitchFamily="34" charset="0"/>
                  </a:rPr>
                  <a:t>sqrt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(weight * sq. distance from present coordinates)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where,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weight = Total # of coordinates / # of present coordinates</a:t>
                </a:r>
              </a:p>
              <a:p>
                <a:endParaRPr lang="en-US" dirty="0">
                  <a:latin typeface="Berlin Sans FB" panose="020E0602020502020306" pitchFamily="34" charset="0"/>
                </a:endParaRPr>
              </a:p>
              <a:p>
                <a:r>
                  <a:rPr lang="en-US" dirty="0" smtClean="0"/>
                  <a:t>Here,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Total # of coordinates  = 4, # of present coordinates = 3</a:t>
                </a:r>
              </a:p>
              <a:p>
                <a:r>
                  <a:rPr lang="en-IN" dirty="0" smtClean="0">
                    <a:latin typeface="Berlin Sans FB" panose="020E0602020502020306" pitchFamily="34" charset="0"/>
                  </a:rPr>
                  <a:t>(because 85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-|-&gt;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nan, 25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10, 5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0 and 88 &lt;</a:t>
                </a:r>
                <a:r>
                  <a:rPr lang="en-IN" dirty="0" smtClean="0">
                    <a:latin typeface="Berlin Sans FB" panose="020E0602020502020306" pitchFamily="34" charset="0"/>
                    <a:sym typeface="Wingdings" panose="05000000000000000000" pitchFamily="2" charset="2"/>
                  </a:rPr>
                  <a:t>--&gt; </a:t>
                </a:r>
                <a:r>
                  <a:rPr lang="en-IN" dirty="0" smtClean="0">
                    <a:latin typeface="Berlin Sans FB" panose="020E0602020502020306" pitchFamily="34" charset="0"/>
                  </a:rPr>
                  <a:t>29)</a:t>
                </a:r>
                <a:endParaRPr lang="en-US" dirty="0">
                  <a:latin typeface="Berlin Sans FB" panose="020E0602020502020306" pitchFamily="34" charset="0"/>
                </a:endParaRPr>
              </a:p>
              <a:p>
                <a:r>
                  <a:rPr lang="en-US" dirty="0" smtClean="0"/>
                  <a:t>distance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 ∗(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25−10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5−0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88−29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US" dirty="0" smtClean="0"/>
                  <a:t>                = 70.5313</a:t>
                </a:r>
              </a:p>
              <a:p>
                <a:endParaRPr lang="en-IN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3725"/>
                <a:ext cx="7272808" cy="3619709"/>
              </a:xfrm>
              <a:prstGeom prst="rect">
                <a:avLst/>
              </a:prstGeom>
              <a:blipFill rotWithShape="1">
                <a:blip r:embed="rId2"/>
                <a:stretch>
                  <a:fillRect l="-754" t="-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862949"/>
              </p:ext>
            </p:extLst>
          </p:nvPr>
        </p:nvGraphicFramePr>
        <p:xfrm>
          <a:off x="864893" y="548680"/>
          <a:ext cx="7200798" cy="2284468"/>
        </p:xfrm>
        <a:graphic>
          <a:graphicData uri="http://schemas.openxmlformats.org/drawingml/2006/table">
            <a:tbl>
              <a:tblPr/>
              <a:tblGrid>
                <a:gridCol w="1200133"/>
                <a:gridCol w="1200133"/>
                <a:gridCol w="1200133"/>
                <a:gridCol w="1200133"/>
                <a:gridCol w="1200133"/>
                <a:gridCol w="1200133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Friends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HIMYM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Suits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Breaking Bad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--</a:t>
                      </a:r>
                      <a:endParaRPr lang="en-IN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1099</Words>
  <Application>Microsoft Office PowerPoint</Application>
  <PresentationFormat>On-screen Show (4:3)</PresentationFormat>
  <Paragraphs>466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KNN Imputer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Imputer</dc:title>
  <dc:creator>Rachit</dc:creator>
  <cp:lastModifiedBy>Rachit</cp:lastModifiedBy>
  <cp:revision>10</cp:revision>
  <dcterms:created xsi:type="dcterms:W3CDTF">2020-07-16T07:12:49Z</dcterms:created>
  <dcterms:modified xsi:type="dcterms:W3CDTF">2020-07-17T12:43:39Z</dcterms:modified>
</cp:coreProperties>
</file>