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69" r:id="rId14"/>
    <p:sldId id="270" r:id="rId15"/>
    <p:sldId id="271" r:id="rId16"/>
    <p:sldId id="272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6E1-24F3-4A96-A89B-AE28A77E8E4A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D74B2-C3DF-46AB-A759-B7F275342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6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D74B2-C3DF-46AB-A759-B7F275342C8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2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pn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model_selection/plot_underfitting_overfitting.html#sphx-glr-auto-examples-model-selection-plot-underfitting-overfitting-p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Bias Variance Trade-off</a:t>
            </a:r>
            <a:b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Overfitting and Underfitting</a:t>
            </a:r>
            <a:endParaRPr lang="en-IN" b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86150"/>
            <a:ext cx="6400800" cy="647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rbel" panose="020B0503020204020204" pitchFamily="34" charset="0"/>
              </a:rPr>
              <a:t>Machine Learning</a:t>
            </a:r>
            <a:endParaRPr lang="en-IN" sz="2800" dirty="0">
              <a:latin typeface="Corbel" panose="020B0503020204020204" pitchFamily="34" charset="0"/>
            </a:endParaRPr>
          </a:p>
        </p:txBody>
      </p:sp>
      <p:pic>
        <p:nvPicPr>
          <p:cNvPr id="1027" name="Picture 3" descr="C:\Users\Rachit\Desktop\scikit-learn-logo-no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742950"/>
            <a:ext cx="230448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rbel" panose="020B0503020204020204" pitchFamily="34" charset="0"/>
              </a:rPr>
              <a:t>So what is an ideal machine learning model you ask?</a:t>
            </a:r>
          </a:p>
          <a:p>
            <a:pPr marL="0" indent="0">
              <a:buNone/>
            </a:pPr>
            <a:r>
              <a:rPr lang="en-US" sz="2200" dirty="0" smtClean="0">
                <a:latin typeface="Corbel" panose="020B0503020204020204" pitchFamily="34" charset="0"/>
              </a:rPr>
              <a:t>Low bias on the training data and low variance on the testing data.</a:t>
            </a:r>
          </a:p>
          <a:p>
            <a:pPr marL="0" indent="0">
              <a:buNone/>
            </a:pPr>
            <a:endParaRPr lang="en-US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rbel" panose="020B0503020204020204" pitchFamily="34" charset="0"/>
              </a:rPr>
              <a:t>If you have a model that fits nicely on the training data and at the same time generalizes onto the testing set equally well, </a:t>
            </a:r>
            <a:r>
              <a:rPr lang="en-US" sz="2200" b="1" dirty="0" smtClean="0">
                <a:latin typeface="Corbel" panose="020B0503020204020204" pitchFamily="34" charset="0"/>
              </a:rPr>
              <a:t>you’ve hit the </a:t>
            </a:r>
            <a:r>
              <a:rPr lang="en-US" sz="2200" b="1" dirty="0" smtClean="0">
                <a:solidFill>
                  <a:srgbClr val="92D050"/>
                </a:solidFill>
                <a:latin typeface="Corbel" panose="020B0503020204020204" pitchFamily="34" charset="0"/>
              </a:rPr>
              <a:t>jackpot</a:t>
            </a:r>
            <a:r>
              <a:rPr lang="en-US" sz="2200" b="1" dirty="0" smtClean="0">
                <a:latin typeface="Corbel" panose="020B0503020204020204" pitchFamily="34" charset="0"/>
              </a:rPr>
              <a:t>!</a:t>
            </a: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Bottomline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: </a:t>
            </a:r>
            <a:r>
              <a:rPr lang="en-US" sz="2200" dirty="0" smtClean="0">
                <a:latin typeface="Corbel" panose="020B0503020204020204" pitchFamily="34" charset="0"/>
              </a:rPr>
              <a:t>Just make sure you’re consistently making good predictions on the test set, which is a sign of good generalization.</a:t>
            </a:r>
            <a:endParaRPr lang="en-IN" sz="2200" dirty="0">
              <a:latin typeface="Corbel" panose="020B0503020204020204" pitchFamily="34" charset="0"/>
            </a:endParaRPr>
          </a:p>
        </p:txBody>
      </p:sp>
      <p:pic>
        <p:nvPicPr>
          <p:cNvPr id="8194" name="Picture 2" descr="C:\Users\Rachit\Desktop\tenor drea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09750"/>
            <a:ext cx="251460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202913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rbel" panose="020B0503020204020204" pitchFamily="34" charset="0"/>
              </a:rPr>
              <a:t>gif credit: tenor.com</a:t>
            </a:r>
            <a:endParaRPr lang="en-IN" sz="1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62" y="1079787"/>
            <a:ext cx="2720150" cy="191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43294"/>
            <a:ext cx="2971800" cy="189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98288"/>
            <a:ext cx="3352800" cy="207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3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rbel" panose="020B0503020204020204" pitchFamily="34" charset="0"/>
              </a:rPr>
              <a:t>Total error =    reducible error       +       irreducible error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</a:rPr>
              <a:t>	 </a:t>
            </a:r>
            <a:r>
              <a:rPr lang="en-US" sz="2400" dirty="0" smtClean="0">
                <a:latin typeface="Corbel" panose="020B0503020204020204" pitchFamily="34" charset="0"/>
              </a:rPr>
              <a:t>         </a:t>
            </a:r>
            <a:r>
              <a:rPr lang="en-US" sz="1600" dirty="0" smtClean="0">
                <a:latin typeface="Corbel" panose="020B0503020204020204" pitchFamily="34" charset="0"/>
              </a:rPr>
              <a:t>(bias term &amp; variance term)      (inherent noise in the data, can’t be reduced)</a:t>
            </a:r>
            <a:endParaRPr lang="en-US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1" y="2151884"/>
            <a:ext cx="3752849" cy="255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15" y="2259270"/>
            <a:ext cx="3428185" cy="245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Rachit\Desktop\tenor drea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952" y="4171950"/>
            <a:ext cx="1515633" cy="85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Signal vs Noise</a:t>
            </a:r>
            <a:endParaRPr lang="en-IN" sz="36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toy house price dataset, trying to </a:t>
            </a:r>
            <a:r>
              <a:rPr lang="en-US" sz="1800" dirty="0" smtClean="0"/>
              <a:t>model the </a:t>
            </a:r>
            <a:r>
              <a:rPr lang="en-US" sz="1800" dirty="0"/>
              <a:t>average house price in a neighborhood based on a few features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All </a:t>
            </a:r>
            <a:r>
              <a:rPr lang="en-US" sz="1800" dirty="0"/>
              <a:t>the five training data neighborhoods are from </a:t>
            </a:r>
            <a:r>
              <a:rPr lang="en-US" sz="1800" dirty="0" smtClean="0"/>
              <a:t>one city only.</a:t>
            </a:r>
            <a:endParaRPr lang="en-US" sz="1800" dirty="0"/>
          </a:p>
          <a:p>
            <a:r>
              <a:rPr lang="en-US" sz="1800" dirty="0" smtClean="0"/>
              <a:t>Now, for a new neighborhood F, should </a:t>
            </a:r>
            <a:r>
              <a:rPr lang="en-US" sz="1800" dirty="0"/>
              <a:t>we predict average house price for a new neighborhood in that city based on all of these </a:t>
            </a:r>
            <a:r>
              <a:rPr lang="en-US" sz="1800" dirty="0" smtClean="0"/>
              <a:t>features?</a:t>
            </a:r>
          </a:p>
          <a:p>
            <a:r>
              <a:rPr lang="en-US" sz="1800" dirty="0" smtClean="0"/>
              <a:t>Umm…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NO</a:t>
            </a:r>
            <a:r>
              <a:rPr lang="en-US" sz="1800" dirty="0"/>
              <a:t>, right!</a:t>
            </a:r>
          </a:p>
          <a:p>
            <a:r>
              <a:rPr lang="en-US" sz="1800" dirty="0"/>
              <a:t>Spectacles, potholes and street dogs are “noise” features. The others are </a:t>
            </a:r>
            <a:r>
              <a:rPr lang="en-US" sz="1800" i="1" dirty="0"/>
              <a:t>potentially </a:t>
            </a:r>
            <a:r>
              <a:rPr lang="en-US" sz="1800" dirty="0"/>
              <a:t>“signal” features.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544705"/>
              </p:ext>
            </p:extLst>
          </p:nvPr>
        </p:nvGraphicFramePr>
        <p:xfrm>
          <a:off x="914400" y="1276350"/>
          <a:ext cx="68199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Worksheet" r:id="rId3" imgW="6819885" imgH="1152710" progId="Excel.Sheet.12">
                  <p:embed/>
                </p:oleObj>
              </mc:Choice>
              <mc:Fallback>
                <p:oleObj name="Worksheet" r:id="rId3" imgW="6819885" imgH="11527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76350"/>
                        <a:ext cx="681990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Some useful ways to avoid over fitting:</a:t>
            </a:r>
            <a:endParaRPr lang="en-IN" sz="2500" b="1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marL="514350" indent="-514350">
              <a:buAutoNum type="arabicPeriod"/>
            </a:pPr>
            <a:r>
              <a:rPr lang="en-US" sz="2500" dirty="0" smtClean="0">
                <a:latin typeface="Corbel" panose="020B0503020204020204" pitchFamily="34" charset="0"/>
              </a:rPr>
              <a:t>Train with more data (holistically)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Corbel" panose="020B0503020204020204" pitchFamily="34" charset="0"/>
              </a:rPr>
              <a:t>Reduce </a:t>
            </a:r>
            <a:r>
              <a:rPr lang="en-US" sz="2500" dirty="0" smtClean="0">
                <a:latin typeface="Corbel" panose="020B0503020204020204" pitchFamily="34" charset="0"/>
              </a:rPr>
              <a:t>the number </a:t>
            </a:r>
            <a:r>
              <a:rPr lang="en-US" sz="2500" dirty="0" smtClean="0">
                <a:latin typeface="Corbel" panose="020B0503020204020204" pitchFamily="34" charset="0"/>
              </a:rPr>
              <a:t>of features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500" dirty="0">
                <a:latin typeface="Corbel" panose="020B0503020204020204" pitchFamily="34" charset="0"/>
              </a:rPr>
              <a:t>Reduce </a:t>
            </a:r>
            <a:r>
              <a:rPr lang="en-US" sz="2500" dirty="0" smtClean="0">
                <a:latin typeface="Corbel" panose="020B0503020204020204" pitchFamily="34" charset="0"/>
              </a:rPr>
              <a:t>complexity </a:t>
            </a:r>
            <a:r>
              <a:rPr lang="en-US" sz="2500" dirty="0">
                <a:latin typeface="Corbel" panose="020B0503020204020204" pitchFamily="34" charset="0"/>
              </a:rPr>
              <a:t>of the </a:t>
            </a:r>
            <a:r>
              <a:rPr lang="en-US" sz="2500" dirty="0" smtClean="0">
                <a:latin typeface="Corbel" panose="020B0503020204020204" pitchFamily="34" charset="0"/>
              </a:rPr>
              <a:t>model, using techniques like bagging, boosting, regularization etc.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500" dirty="0" smtClean="0">
                <a:latin typeface="Corbel" panose="020B0503020204020204" pitchFamily="34" charset="0"/>
              </a:rPr>
              <a:t>Reduce noise in the data</a:t>
            </a:r>
            <a:endParaRPr lang="en-US" sz="25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Some useful ways to avoid under fitting: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Corbel" panose="020B0503020204020204" pitchFamily="34" charset="0"/>
              </a:rPr>
              <a:t>Train with more data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Corbel" panose="020B0503020204020204" pitchFamily="34" charset="0"/>
              </a:rPr>
              <a:t>Increase the number of features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Corbel" panose="020B0503020204020204" pitchFamily="34" charset="0"/>
              </a:rPr>
              <a:t>Increase complexity of model </a:t>
            </a:r>
            <a:r>
              <a:rPr lang="en-US" sz="2500" dirty="0">
                <a:latin typeface="Corbel" panose="020B0503020204020204" pitchFamily="34" charset="0"/>
              </a:rPr>
              <a:t>using techniques like bagging, boosting, regularization etc</a:t>
            </a:r>
            <a:r>
              <a:rPr lang="en-US" sz="2500" dirty="0" smtClean="0">
                <a:latin typeface="Corbel" panose="020B0503020204020204" pitchFamily="34" charset="0"/>
              </a:rPr>
              <a:t>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500" dirty="0">
                <a:latin typeface="Corbel" panose="020B0503020204020204" pitchFamily="34" charset="0"/>
              </a:rPr>
              <a:t>Reduce noise in the data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72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Some useful ways to check for </a:t>
            </a:r>
            <a:r>
              <a:rPr lang="en-US" sz="2200" b="1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underfitting</a:t>
            </a:r>
            <a:r>
              <a:rPr lang="en-US" sz="22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and </a:t>
            </a:r>
            <a:r>
              <a:rPr lang="en-US" sz="22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overfitting:</a:t>
            </a:r>
            <a:endParaRPr lang="en-US" sz="2200" b="1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marL="514350" indent="-514350">
              <a:buAutoNum type="arabicPeriod"/>
            </a:pPr>
            <a:r>
              <a:rPr lang="en-US" sz="2000" dirty="0" smtClean="0">
                <a:latin typeface="Corbel" panose="020B0503020204020204" pitchFamily="34" charset="0"/>
              </a:rPr>
              <a:t>Validation curves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latin typeface="Corbel" panose="020B0503020204020204" pitchFamily="34" charset="0"/>
              </a:rPr>
              <a:t>Learning curves</a:t>
            </a:r>
          </a:p>
          <a:p>
            <a:pPr marL="0" indent="0">
              <a:buNone/>
            </a:pPr>
            <a:r>
              <a:rPr lang="en-US" sz="2000" dirty="0" smtClean="0">
                <a:latin typeface="Corbel" panose="020B0503020204020204" pitchFamily="34" charset="0"/>
              </a:rPr>
              <a:t>Both are extremely powerful in diagnosing our results. We’ll look at them in depth in future videos.</a:t>
            </a:r>
            <a:endParaRPr lang="en-IN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9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B0F0"/>
                </a:solidFill>
                <a:latin typeface="Corbel" panose="020B0503020204020204" pitchFamily="34" charset="0"/>
              </a:rPr>
              <a:t>That would be all for this tutorial</a:t>
            </a:r>
          </a:p>
          <a:p>
            <a:pPr marL="0" indent="0" algn="ctr">
              <a:buNone/>
            </a:pPr>
            <a:r>
              <a:rPr lang="en-US" b="1" smtClean="0">
                <a:solidFill>
                  <a:srgbClr val="00B0F0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Thank you!</a:t>
            </a:r>
            <a:endParaRPr lang="en-US" b="1" dirty="0" smtClean="0">
              <a:solidFill>
                <a:srgbClr val="00B0F0"/>
              </a:solidFill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F0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en-US" b="1" dirty="0" smtClean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Let us take a simple analogy to get started:</a:t>
            </a:r>
            <a:r>
              <a:rPr lang="en-US" sz="2000" dirty="0" smtClean="0">
                <a:latin typeface="Corbel" panose="020B0503020204020204" pitchFamily="34" charset="0"/>
              </a:rPr>
              <a:t> I’ll give you three choices:</a:t>
            </a:r>
          </a:p>
          <a:p>
            <a:pPr marL="0" indent="0">
              <a:buNone/>
            </a:pPr>
            <a:endParaRPr lang="en-US" sz="1050" dirty="0" smtClean="0">
              <a:latin typeface="Corbel" panose="020B050302020402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Corbel" panose="020B0503020204020204" pitchFamily="34" charset="0"/>
              </a:rPr>
              <a:t>1. </a:t>
            </a:r>
            <a:r>
              <a:rPr lang="en-IN" sz="2000" dirty="0" smtClean="0">
                <a:latin typeface="Corbel" panose="020B0503020204020204" pitchFamily="34" charset="0"/>
              </a:rPr>
              <a:t>Stay very close to a mobile cell tower to get the maximum possible internet speed but then get exposed to high radiation and </a:t>
            </a:r>
            <a:r>
              <a:rPr lang="en-IN" sz="2000" dirty="0" smtClean="0">
                <a:latin typeface="Corbel" panose="020B0503020204020204" pitchFamily="34" charset="0"/>
              </a:rPr>
              <a:t>the severe </a:t>
            </a:r>
            <a:r>
              <a:rPr lang="en-IN" sz="2000" dirty="0" smtClean="0">
                <a:latin typeface="Corbel" panose="020B0503020204020204" pitchFamily="34" charset="0"/>
              </a:rPr>
              <a:t>health </a:t>
            </a:r>
            <a:r>
              <a:rPr lang="en-IN" sz="2000" dirty="0" smtClean="0">
                <a:latin typeface="Corbel" panose="020B0503020204020204" pitchFamily="34" charset="0"/>
              </a:rPr>
              <a:t>implications.</a:t>
            </a:r>
            <a:endParaRPr lang="en-IN" sz="2000" dirty="0" smtClean="0">
              <a:latin typeface="Corbel" panose="020B0503020204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26784"/>
            <a:ext cx="2819400" cy="247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6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1050" dirty="0" smtClean="0">
              <a:latin typeface="Corbel" panose="020B0503020204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rbel" panose="020B0503020204020204" pitchFamily="34" charset="0"/>
              </a:rPr>
              <a:t>2. Stay very </a:t>
            </a:r>
            <a:r>
              <a:rPr lang="en-US" sz="2000" dirty="0" err="1" smtClean="0">
                <a:latin typeface="Corbel" panose="020B0503020204020204" pitchFamily="34" charset="0"/>
              </a:rPr>
              <a:t>faaaaar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away from a mobile cell tower for health </a:t>
            </a:r>
            <a:r>
              <a:rPr lang="en-US" sz="2000" dirty="0" smtClean="0">
                <a:latin typeface="Corbel" panose="020B0503020204020204" pitchFamily="34" charset="0"/>
              </a:rPr>
              <a:t>reasons </a:t>
            </a:r>
            <a:r>
              <a:rPr lang="en-US" sz="2000" dirty="0">
                <a:latin typeface="Corbel" panose="020B0503020204020204" pitchFamily="34" charset="0"/>
              </a:rPr>
              <a:t>but get a </a:t>
            </a:r>
            <a:r>
              <a:rPr lang="en-US" sz="2000" dirty="0" smtClean="0">
                <a:latin typeface="Corbel" panose="020B0503020204020204" pitchFamily="34" charset="0"/>
              </a:rPr>
              <a:t>tortoise-like </a:t>
            </a:r>
            <a:r>
              <a:rPr lang="en-US" sz="2000" i="1" dirty="0" smtClean="0">
                <a:latin typeface="Corbel" panose="020B0503020204020204" pitchFamily="34" charset="0"/>
              </a:rPr>
              <a:t>(no offence to the turtle community btw) </a:t>
            </a:r>
            <a:r>
              <a:rPr lang="en-US" sz="2000" dirty="0" smtClean="0">
                <a:latin typeface="Corbel" panose="020B0503020204020204" pitchFamily="34" charset="0"/>
              </a:rPr>
              <a:t>internet </a:t>
            </a:r>
            <a:r>
              <a:rPr lang="en-US" sz="2000" dirty="0">
                <a:latin typeface="Corbel" panose="020B0503020204020204" pitchFamily="34" charset="0"/>
              </a:rPr>
              <a:t>speed.</a:t>
            </a:r>
            <a:endParaRPr lang="en-IN" sz="2000" dirty="0" smtClean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34282"/>
            <a:ext cx="5486400" cy="24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1050" dirty="0" smtClean="0">
              <a:latin typeface="Corbel" panose="020B050302020402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Corbel" panose="020B0503020204020204" pitchFamily="34" charset="0"/>
              </a:rPr>
              <a:t>3. Stay at a decent distance away from a mobile cell tower, making peace with a slightly slower internet speed, while getting medium to low exposure to the radiations, and hence live a healthy life.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01050"/>
            <a:ext cx="4114800" cy="248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6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Corbel" panose="020B0503020204020204" pitchFamily="34" charset="0"/>
                <a:ea typeface="+mn-ea"/>
                <a:cs typeface="+mn-cs"/>
              </a:rPr>
              <a:t>Bias and Variance</a:t>
            </a:r>
            <a:endParaRPr lang="en-IN" sz="2700" b="1" dirty="0"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orbel" panose="020B0503020204020204" pitchFamily="34" charset="0"/>
              </a:rPr>
              <a:t>Plague all of supervised Machine Learning</a:t>
            </a:r>
          </a:p>
          <a:p>
            <a:pPr algn="just"/>
            <a:r>
              <a:rPr lang="en-US" sz="2400" dirty="0" smtClean="0">
                <a:latin typeface="Corbel" panose="020B0503020204020204" pitchFamily="34" charset="0"/>
              </a:rPr>
              <a:t>High presence of either bias or variance </a:t>
            </a:r>
            <a:r>
              <a:rPr lang="en-US" sz="2400" dirty="0">
                <a:latin typeface="Corbel" panose="020B0503020204020204" pitchFamily="34" charset="0"/>
              </a:rPr>
              <a:t>results in overfitting or </a:t>
            </a:r>
            <a:r>
              <a:rPr lang="en-US" sz="2400" dirty="0" err="1">
                <a:latin typeface="Corbel" panose="020B0503020204020204" pitchFamily="34" charset="0"/>
              </a:rPr>
              <a:t>underfitting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dirty="0" smtClean="0">
                <a:latin typeface="Corbel" panose="020B0503020204020204" pitchFamily="34" charset="0"/>
              </a:rPr>
              <a:t>and can put the brakes on the capabilities of our machine learning model and render it not so useful.</a:t>
            </a:r>
          </a:p>
          <a:p>
            <a:pPr algn="just"/>
            <a:r>
              <a:rPr lang="en-US" sz="2400" dirty="0" smtClean="0">
                <a:latin typeface="Corbel" panose="020B0503020204020204" pitchFamily="34" charset="0"/>
              </a:rPr>
              <a:t>We cannot force either of them out of our model, but we can </a:t>
            </a:r>
            <a:r>
              <a:rPr lang="en-US" sz="2400" dirty="0">
                <a:latin typeface="Corbel" panose="020B0503020204020204" pitchFamily="34" charset="0"/>
              </a:rPr>
              <a:t>try and possibly </a:t>
            </a:r>
            <a:r>
              <a:rPr lang="en-US" sz="2400" dirty="0" smtClean="0">
                <a:latin typeface="Corbel" panose="020B0503020204020204" pitchFamily="34" charset="0"/>
              </a:rPr>
              <a:t>minimize their effects to achieve a stable model.</a:t>
            </a:r>
          </a:p>
        </p:txBody>
      </p:sp>
    </p:spTree>
    <p:extLst>
      <p:ext uri="{BB962C8B-B14F-4D97-AF65-F5344CB8AC3E}">
        <p14:creationId xmlns:p14="http://schemas.microsoft.com/office/powerpoint/2010/main" val="116610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5724"/>
            <a:ext cx="2438400" cy="169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87814"/>
            <a:ext cx="2438400" cy="154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49" y="1415861"/>
            <a:ext cx="2457453" cy="173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387814"/>
            <a:ext cx="2387330" cy="15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11681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</a:t>
            </a:r>
            <a:endParaRPr lang="en-IN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712886"/>
              </p:ext>
            </p:extLst>
          </p:nvPr>
        </p:nvGraphicFramePr>
        <p:xfrm>
          <a:off x="5943600" y="1562100"/>
          <a:ext cx="2625874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Worksheet" r:id="rId7" imgW="3057620" imgH="1619148" progId="Excel.Sheet.12">
                  <p:embed/>
                </p:oleObj>
              </mc:Choice>
              <mc:Fallback>
                <p:oleObj name="Worksheet" r:id="rId7" imgW="3057620" imgH="1619148" progId="Excel.Sheet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562100"/>
                        <a:ext cx="2625874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399" y="858619"/>
            <a:ext cx="807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rbel" panose="020B0503020204020204" pitchFamily="34" charset="0"/>
              </a:rPr>
              <a:t>Bias is sum of squared differences of actual (train data) and predicted  values</a:t>
            </a:r>
          </a:p>
          <a:p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rbel" panose="020B0503020204020204" pitchFamily="34" charset="0"/>
              </a:rPr>
              <a:t>Variance is a measure of how the predicted line would work on unseen (test) data</a:t>
            </a:r>
            <a:endParaRPr lang="en-IN" dirty="0">
              <a:latin typeface="Corbel" panose="020B05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526018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orbel" panose="020B0503020204020204" pitchFamily="34" charset="0"/>
              </a:rPr>
              <a:t>Bias is calculated on training data | Variance is calculated on testing data</a:t>
            </a:r>
            <a:endParaRPr lang="en-IN" u="sng" dirty="0">
              <a:latin typeface="Corbel" panose="020B0503020204020204" pitchFamily="34" charset="0"/>
            </a:endParaRPr>
          </a:p>
        </p:txBody>
      </p:sp>
      <p:pic>
        <p:nvPicPr>
          <p:cNvPr id="3118" name="Picture 4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32810"/>
            <a:ext cx="2743200" cy="170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7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../../_images/sphx_glr_plot_underfitting_overfitting_0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7" name="Picture 3" descr="C:\Users\Rachit\Desktop\sphx_glr_plot_underfitting_overfitting_0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2550"/>
            <a:ext cx="7772400" cy="277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43815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Just in case you don’t believe whatever I’ve said until now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(if you really don’t, please let me know in the comments section below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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)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, let’s discuss these plots taken from official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sklearn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website!</a:t>
            </a:r>
          </a:p>
          <a:p>
            <a:pPr algn="just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The MSE is calculated on the validation (test)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set. T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he 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higher it is, 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the less likely the model generalizes correctly from the training data.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" y="462915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>
                <a:hlinkClick r:id="rId3"/>
              </a:rPr>
              <a:t>https://scikit-learn.org/stable/auto_examples/model_selection/plot_underfitting_overfitting.html#sphx-glr-auto-examples-model-selection-plot-underfitting-overfitting-py</a:t>
            </a:r>
            <a:endParaRPr lang="en-IN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386715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  <a:latin typeface="Corbel" panose="020B0503020204020204" pitchFamily="34" charset="0"/>
              </a:rPr>
              <a:t>Naughty kid, doesn’t even know</a:t>
            </a:r>
          </a:p>
          <a:p>
            <a:r>
              <a:rPr lang="en-US" sz="1200" dirty="0" smtClean="0">
                <a:solidFill>
                  <a:srgbClr val="00B0F0"/>
                </a:solidFill>
                <a:latin typeface="Corbel" panose="020B0503020204020204" pitchFamily="34" charset="0"/>
              </a:rPr>
              <a:t>there’s  an exam. Somehow guesses/ copies his way to average marks in the test</a:t>
            </a:r>
            <a:endParaRPr lang="en-IN" sz="1200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386715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Corbel" panose="020B0503020204020204" pitchFamily="34" charset="0"/>
              </a:rPr>
              <a:t>Attentive kid, </a:t>
            </a:r>
            <a:r>
              <a:rPr lang="en-US" sz="1200" dirty="0" smtClean="0">
                <a:solidFill>
                  <a:srgbClr val="00B050"/>
                </a:solidFill>
                <a:latin typeface="Corbel" panose="020B0503020204020204" pitchFamily="34" charset="0"/>
              </a:rPr>
              <a:t>understands </a:t>
            </a:r>
            <a:r>
              <a:rPr lang="en-US" sz="1200" dirty="0" smtClean="0">
                <a:solidFill>
                  <a:srgbClr val="00B050"/>
                </a:solidFill>
                <a:latin typeface="Corbel" panose="020B0503020204020204" pitchFamily="34" charset="0"/>
              </a:rPr>
              <a:t/>
            </a:r>
            <a:br>
              <a:rPr lang="en-US" sz="1200" dirty="0" smtClean="0">
                <a:solidFill>
                  <a:srgbClr val="00B050"/>
                </a:solidFill>
                <a:latin typeface="Corbel" panose="020B0503020204020204" pitchFamily="34" charset="0"/>
              </a:rPr>
            </a:br>
            <a:r>
              <a:rPr lang="en-US" sz="1200" dirty="0" smtClean="0">
                <a:solidFill>
                  <a:srgbClr val="00B050"/>
                </a:solidFill>
                <a:latin typeface="Corbel" panose="020B0503020204020204" pitchFamily="34" charset="0"/>
              </a:rPr>
              <a:t>a concept </a:t>
            </a:r>
            <a:r>
              <a:rPr lang="en-US" sz="1200" dirty="0" smtClean="0">
                <a:solidFill>
                  <a:srgbClr val="00B050"/>
                </a:solidFill>
                <a:latin typeface="Corbel" panose="020B0503020204020204" pitchFamily="34" charset="0"/>
              </a:rPr>
              <a:t>thoroughly. 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orbel" panose="020B0503020204020204" pitchFamily="34" charset="0"/>
              </a:rPr>
              <a:t>Gets very good marks </a:t>
            </a:r>
            <a:r>
              <a:rPr lang="en-US" sz="1200" dirty="0" smtClean="0">
                <a:solidFill>
                  <a:srgbClr val="00B050"/>
                </a:solidFill>
                <a:latin typeface="Corbel" panose="020B0503020204020204" pitchFamily="34" charset="0"/>
              </a:rPr>
              <a:t>in the test</a:t>
            </a:r>
            <a:r>
              <a:rPr lang="en-US" sz="1200" dirty="0" smtClean="0">
                <a:solidFill>
                  <a:srgbClr val="00B050"/>
                </a:solidFill>
                <a:latin typeface="Corbel" panose="020B0503020204020204" pitchFamily="34" charset="0"/>
              </a:rPr>
              <a:t>!</a:t>
            </a:r>
            <a:endParaRPr lang="en-IN" sz="1200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3867150"/>
            <a:ext cx="2234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Mug-up kid, does very </a:t>
            </a:r>
            <a:r>
              <a:rPr lang="en-US" sz="1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well</a:t>
            </a:r>
            <a:br>
              <a:rPr lang="en-US" sz="1200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on </a:t>
            </a:r>
            <a:r>
              <a:rPr lang="en-US" sz="1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the solved examples in </a:t>
            </a:r>
            <a:endParaRPr lang="en-US" sz="1200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class, but </a:t>
            </a:r>
            <a:r>
              <a:rPr lang="en-US" sz="1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fails miserably </a:t>
            </a:r>
            <a:r>
              <a:rPr lang="en-US" sz="1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on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the new </a:t>
            </a:r>
            <a:r>
              <a:rPr lang="en-US" sz="1200" dirty="0" smtClean="0">
                <a:solidFill>
                  <a:srgbClr val="FF0000"/>
                </a:solidFill>
                <a:latin typeface="Corbel" panose="020B0503020204020204" pitchFamily="34" charset="0"/>
              </a:rPr>
              <a:t>questions in the test</a:t>
            </a:r>
            <a:endParaRPr lang="en-IN" sz="1200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5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rbel" panose="020B0503020204020204" pitchFamily="34" charset="0"/>
              </a:rPr>
              <a:t>How to detect overfitting and </a:t>
            </a:r>
            <a:r>
              <a:rPr lang="en-US" sz="2400" b="1" dirty="0" err="1" smtClean="0">
                <a:latin typeface="Corbel" panose="020B0503020204020204" pitchFamily="34" charset="0"/>
              </a:rPr>
              <a:t>underfitting</a:t>
            </a:r>
            <a:r>
              <a:rPr lang="en-US" sz="2400" b="1" dirty="0" smtClean="0">
                <a:latin typeface="Corbel" panose="020B0503020204020204" pitchFamily="34" charset="0"/>
              </a:rPr>
              <a:t> you ask?</a:t>
            </a:r>
            <a:endParaRPr lang="en-US" b="1" dirty="0">
              <a:latin typeface="Corbel" panose="020B0503020204020204" pitchFamily="34" charset="0"/>
            </a:endParaRPr>
          </a:p>
          <a:p>
            <a:r>
              <a:rPr lang="en-US" sz="1800" dirty="0" smtClean="0">
                <a:latin typeface="Corbel" panose="020B0503020204020204" pitchFamily="34" charset="0"/>
              </a:rPr>
              <a:t>If a model performs excellently well on the training </a:t>
            </a:r>
            <a:br>
              <a:rPr lang="en-US" sz="1800" dirty="0" smtClean="0">
                <a:latin typeface="Corbel" panose="020B0503020204020204" pitchFamily="34" charset="0"/>
              </a:rPr>
            </a:br>
            <a:r>
              <a:rPr lang="en-US" sz="1800" dirty="0" smtClean="0">
                <a:latin typeface="Corbel" panose="020B0503020204020204" pitchFamily="34" charset="0"/>
              </a:rPr>
              <a:t>data  (for ex. over 90-95%), but fails miserably on the</a:t>
            </a:r>
            <a:br>
              <a:rPr lang="en-US" sz="1800" dirty="0" smtClean="0">
                <a:latin typeface="Corbel" panose="020B0503020204020204" pitchFamily="34" charset="0"/>
              </a:rPr>
            </a:br>
            <a:r>
              <a:rPr lang="en-US" sz="1800" dirty="0" smtClean="0">
                <a:latin typeface="Corbel" panose="020B0503020204020204" pitchFamily="34" charset="0"/>
              </a:rPr>
              <a:t>testing data (for ex. around 60-65%) – </a:t>
            </a:r>
            <a:r>
              <a:rPr lang="en-US" sz="18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OVERFITTING</a:t>
            </a:r>
          </a:p>
          <a:p>
            <a:pPr marL="0" indent="0">
              <a:buNone/>
            </a:pPr>
            <a:endParaRPr lang="en-US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orbel" panose="020B0503020204020204" pitchFamily="34" charset="0"/>
            </a:endParaRPr>
          </a:p>
          <a:p>
            <a:r>
              <a:rPr lang="en-US" sz="1800" dirty="0" smtClean="0">
                <a:latin typeface="Corbel" panose="020B0503020204020204" pitchFamily="34" charset="0"/>
              </a:rPr>
              <a:t>If a model performs poorly on both training and testing</a:t>
            </a:r>
            <a:br>
              <a:rPr lang="en-US" sz="1800" dirty="0" smtClean="0">
                <a:latin typeface="Corbel" panose="020B0503020204020204" pitchFamily="34" charset="0"/>
              </a:rPr>
            </a:br>
            <a:r>
              <a:rPr lang="en-US" sz="1800" dirty="0" smtClean="0">
                <a:latin typeface="Corbel" panose="020B0503020204020204" pitchFamily="34" charset="0"/>
              </a:rPr>
              <a:t>data, (for ex. 65% and 60% respectively) – </a:t>
            </a:r>
            <a:r>
              <a:rPr lang="en-US" sz="18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UNDERFITTING</a:t>
            </a:r>
            <a:endParaRPr lang="en-US" sz="2400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If a model performs poorly on training data but </a:t>
            </a:r>
            <a:br>
              <a:rPr lang="en-US" sz="2400" dirty="0" smtClean="0">
                <a:latin typeface="Corbel" panose="020B0503020204020204" pitchFamily="34" charset="0"/>
              </a:rPr>
            </a:br>
            <a:r>
              <a:rPr lang="en-US" sz="2400" dirty="0" smtClean="0">
                <a:latin typeface="Corbel" panose="020B0503020204020204" pitchFamily="34" charset="0"/>
              </a:rPr>
              <a:t>excellently on testing data</a:t>
            </a:r>
            <a:r>
              <a:rPr lang="en-US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… </a:t>
            </a:r>
            <a:r>
              <a:rPr lang="en-US" sz="24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BOOOOOM! </a:t>
            </a:r>
          </a:p>
          <a:p>
            <a:endParaRPr lang="en-US" sz="2400" b="1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endParaRPr lang="en-US" sz="2400" dirty="0" smtClean="0">
              <a:latin typeface="Corbel" panose="020B0503020204020204" pitchFamily="34" charset="0"/>
            </a:endParaRPr>
          </a:p>
          <a:p>
            <a:r>
              <a:rPr lang="en-US" sz="2400" dirty="0" smtClean="0">
                <a:latin typeface="Corbel" panose="020B0503020204020204" pitchFamily="34" charset="0"/>
              </a:rPr>
              <a:t>Unfortunately though, </a:t>
            </a:r>
            <a:r>
              <a:rPr lang="en-US" sz="24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no</a:t>
            </a:r>
            <a:r>
              <a:rPr lang="en-US" sz="2400" dirty="0" smtClean="0">
                <a:latin typeface="Corbel" panose="020B0503020204020204" pitchFamily="34" charset="0"/>
              </a:rPr>
              <a:t>. It is a sign of either data leakage into the test set, or that you had a relatively small test set to begin with, or maybe it is just through a random chance!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Just shuffle your dataset, increase the test set size and build the model again.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9280" y="287655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gif credit: tenor.com</a:t>
            </a:r>
            <a:endParaRPr lang="en-IN" sz="1100" dirty="0"/>
          </a:p>
        </p:txBody>
      </p:sp>
      <p:pic>
        <p:nvPicPr>
          <p:cNvPr id="9218" name="Picture 2" descr="C:\Users\Rachit\Desktop\tenor 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04950"/>
            <a:ext cx="2668208" cy="138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5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674</Words>
  <Application>Microsoft Office PowerPoint</Application>
  <PresentationFormat>On-screen Show (16:9)</PresentationFormat>
  <Paragraphs>82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Worksheet</vt:lpstr>
      <vt:lpstr>Bias Variance Trade-off Overfitting and Underfitting</vt:lpstr>
      <vt:lpstr>PowerPoint Presentation</vt:lpstr>
      <vt:lpstr>PowerPoint Presentation</vt:lpstr>
      <vt:lpstr>PowerPoint Presentation</vt:lpstr>
      <vt:lpstr>Bias and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Signal vs Noise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Rachit</cp:lastModifiedBy>
  <cp:revision>55</cp:revision>
  <dcterms:created xsi:type="dcterms:W3CDTF">2006-08-16T00:00:00Z</dcterms:created>
  <dcterms:modified xsi:type="dcterms:W3CDTF">2020-08-05T12:13:21Z</dcterms:modified>
</cp:coreProperties>
</file>