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0" r:id="rId4"/>
    <p:sldId id="260" r:id="rId5"/>
    <p:sldId id="262" r:id="rId6"/>
    <p:sldId id="263" r:id="rId7"/>
    <p:sldId id="2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90" d="100"/>
          <a:sy n="90" d="100"/>
        </p:scale>
        <p:origin x="-73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B555F-9E68-412B-BC55-D685B178BA75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F4F8-3B27-4B15-A088-F3B605BD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4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6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2631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</a:t>
            </a:r>
            <a:endParaRPr lang="en-IN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</a:p>
        </p:txBody>
      </p:sp>
      <p:pic>
        <p:nvPicPr>
          <p:cNvPr id="102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25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379095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rbel" panose="020B0503020204020204" pitchFamily="34" charset="0"/>
              </a:rPr>
              <a:t>… isn’t so confusing, if you understand what it really is!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1028" name="Picture 4" descr="C:\Users\Rachit\Desktop\ch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8575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 smtClean="0">
                    <a:latin typeface="Corbel" panose="020B0503020204020204" pitchFamily="34" charset="0"/>
                  </a:rPr>
                  <a:t>First let us see why the need for a confusion matrix arises in the first place when we can so easily compute the accuracy of a model like this: </a:t>
                </a:r>
                <a:r>
                  <a:rPr lang="en-IN" sz="2000" i="1" dirty="0" smtClean="0">
                    <a:latin typeface="Corbel" panose="020B0503020204020204" pitchFamily="34" charset="0"/>
                  </a:rPr>
                  <a:t>accuracy</a:t>
                </a:r>
                <a:r>
                  <a:rPr lang="en-IN" sz="2000" dirty="0" smtClean="0">
                    <a:latin typeface="Corbel" panose="020B05030202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𝑐𝑜𝑟𝑟𝑒𝑐𝑡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𝑠𝑖𝑧𝑒</m:t>
                        </m:r>
                      </m:den>
                    </m:f>
                  </m:oMath>
                </a14:m>
                <a:endParaRPr lang="en-US" sz="2000" dirty="0" smtClean="0">
                  <a:latin typeface="Corbel" panose="020B0503020204020204" pitchFamily="34" charset="0"/>
                </a:endParaRP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Fair enough.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Now just assume we have trained a model on a dataset containing information about people who have or do not have cancer.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Now in the test set, we have 100 people out of whom only 2 happen to have cancer.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So now even if we create a model to predict everyone in the test set to </a:t>
                </a:r>
                <a:r>
                  <a:rPr lang="en-US" sz="2000" i="1" dirty="0" smtClean="0">
                    <a:latin typeface="Corbel" panose="020B0503020204020204" pitchFamily="34" charset="0"/>
                  </a:rPr>
                  <a:t>NOT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 have the disease, we’d end up with a whopping </a:t>
                </a:r>
                <a:r>
                  <a:rPr lang="en-US" sz="2000" b="1" dirty="0" smtClean="0">
                    <a:latin typeface="Corbel" panose="020B0503020204020204" pitchFamily="34" charset="0"/>
                  </a:rPr>
                  <a:t>98%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 accuracy!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But… is it really… whopping?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Or… is it lame?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I’d choose the latter.. and so should you. Because this dataset is hugely imbalanced.</a:t>
                </a:r>
              </a:p>
              <a:p>
                <a:r>
                  <a:rPr lang="en-US" sz="2000" dirty="0" smtClean="0">
                    <a:latin typeface="Corbel" panose="020B0503020204020204" pitchFamily="34" charset="0"/>
                  </a:rPr>
                  <a:t>Now a need arises for something to tell us </a:t>
                </a:r>
                <a:r>
                  <a:rPr lang="en-US" sz="2000" i="1" dirty="0" smtClean="0">
                    <a:latin typeface="Corbel" panose="020B0503020204020204" pitchFamily="34" charset="0"/>
                  </a:rPr>
                  <a:t>exactly how many </a:t>
                </a:r>
                <a:r>
                  <a:rPr lang="en-US" sz="2000" dirty="0" smtClean="0">
                    <a:latin typeface="Corbel" panose="020B0503020204020204" pitchFamily="34" charset="0"/>
                  </a:rPr>
                  <a:t>it got right and wrong.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  <a:blipFill rotWithShape="1">
                <a:blip r:embed="rId2"/>
                <a:stretch>
                  <a:fillRect l="-296" t="-1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0" y="514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Why confusion matrix?</a:t>
            </a:r>
            <a:endParaRPr lang="en-IN" sz="40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</a:t>
            </a:r>
            <a:endParaRPr lang="en-IN" sz="40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It is an </a:t>
            </a:r>
            <a:r>
              <a:rPr lang="en-US" sz="2000" i="1" dirty="0" smtClean="0">
                <a:latin typeface="Corbel" panose="020B0503020204020204" pitchFamily="34" charset="0"/>
              </a:rPr>
              <a:t>n x n </a:t>
            </a:r>
            <a:r>
              <a:rPr lang="en-US" sz="2000" dirty="0" smtClean="0">
                <a:latin typeface="Corbel" panose="020B0503020204020204" pitchFamily="34" charset="0"/>
              </a:rPr>
              <a:t>matrix, where n = number of different classes (for binary, n=2)</a:t>
            </a: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Used for classification tasks.</a:t>
            </a: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In a clear and concise manner, provides us a table clearly indicating how many labels were correctly classified and how many weren’t.</a:t>
            </a: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The name stems from the fact that we are trying to calculate the number of instances where the classifier was ”</a:t>
            </a:r>
            <a:r>
              <a:rPr lang="en-US" sz="2000" i="1" dirty="0" smtClean="0">
                <a:latin typeface="Corbel" panose="020B0503020204020204" pitchFamily="34" charset="0"/>
              </a:rPr>
              <a:t>confused</a:t>
            </a:r>
            <a:r>
              <a:rPr lang="en-US" sz="2000" dirty="0" smtClean="0">
                <a:latin typeface="Corbel" panose="020B0503020204020204" pitchFamily="34" charset="0"/>
              </a:rPr>
              <a:t>” in predicting </a:t>
            </a:r>
            <a:r>
              <a:rPr lang="en-US" sz="2000" dirty="0">
                <a:latin typeface="Corbel" panose="020B0503020204020204" pitchFamily="34" charset="0"/>
              </a:rPr>
              <a:t>t</a:t>
            </a:r>
            <a:r>
              <a:rPr lang="en-US" sz="2000" dirty="0" smtClean="0">
                <a:latin typeface="Corbel" panose="020B0503020204020204" pitchFamily="34" charset="0"/>
              </a:rPr>
              <a:t>he correct labels.</a:t>
            </a:r>
          </a:p>
          <a:p>
            <a:pPr algn="just"/>
            <a:r>
              <a:rPr lang="en-US" sz="2000" dirty="0" smtClean="0">
                <a:latin typeface="Corbel" panose="020B0503020204020204" pitchFamily="34" charset="0"/>
              </a:rPr>
              <a:t>Used in making the ROC curves and calculating the Area Under the Curve (AUC) for discriminating between a good model and an average model.</a:t>
            </a:r>
          </a:p>
        </p:txBody>
      </p:sp>
    </p:spTree>
    <p:extLst>
      <p:ext uri="{BB962C8B-B14F-4D97-AF65-F5344CB8AC3E}">
        <p14:creationId xmlns:p14="http://schemas.microsoft.com/office/powerpoint/2010/main" val="41978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64054"/>
              </p:ext>
            </p:extLst>
          </p:nvPr>
        </p:nvGraphicFramePr>
        <p:xfrm>
          <a:off x="533400" y="2114550"/>
          <a:ext cx="4343400" cy="170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Worksheet" r:id="rId3" imgW="3057620" imgH="961911" progId="Excel.Sheet.12">
                  <p:embed/>
                </p:oleObj>
              </mc:Choice>
              <mc:Fallback>
                <p:oleObj name="Worksheet" r:id="rId3" imgW="3057620" imgH="961911" progId="Excel.Shee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14550"/>
                        <a:ext cx="4343400" cy="1707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439037"/>
              </p:ext>
            </p:extLst>
          </p:nvPr>
        </p:nvGraphicFramePr>
        <p:xfrm>
          <a:off x="5105400" y="2147888"/>
          <a:ext cx="314007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Worksheet" r:id="rId5" imgW="2104856" imgH="1152710" progId="Excel.Sheet.12">
                  <p:embed/>
                </p:oleObj>
              </mc:Choice>
              <mc:Fallback>
                <p:oleObj name="Worksheet" r:id="rId5" imgW="2104856" imgH="11527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5400" y="2147888"/>
                        <a:ext cx="3140075" cy="171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514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</a:t>
            </a:r>
            <a:endParaRPr lang="en-IN" sz="4000" b="1" dirty="0">
              <a:solidFill>
                <a:srgbClr val="FF0000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3964"/>
              </p:ext>
            </p:extLst>
          </p:nvPr>
        </p:nvGraphicFramePr>
        <p:xfrm>
          <a:off x="5105400" y="3970338"/>
          <a:ext cx="31400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Worksheet" r:id="rId7" imgW="2104856" imgH="199848" progId="Excel.Sheet.12">
                  <p:embed/>
                </p:oleObj>
              </mc:Choice>
              <mc:Fallback>
                <p:oleObj name="Worksheet" r:id="rId7" imgW="2104856" imgH="199848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70338"/>
                        <a:ext cx="314007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6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05163"/>
              </p:ext>
            </p:extLst>
          </p:nvPr>
        </p:nvGraphicFramePr>
        <p:xfrm>
          <a:off x="990600" y="666750"/>
          <a:ext cx="30114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Worksheet" r:id="rId3" imgW="2447912" imgH="771490" progId="Excel.Sheet.12">
                  <p:embed/>
                </p:oleObj>
              </mc:Choice>
              <mc:Fallback>
                <p:oleObj name="Worksheet" r:id="rId3" imgW="2447912" imgH="771490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66750"/>
                        <a:ext cx="30114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038350"/>
            <a:ext cx="8229600" cy="2819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000" b="1" dirty="0" smtClean="0">
                <a:latin typeface="Corbel" panose="020B0503020204020204" pitchFamily="34" charset="0"/>
              </a:rPr>
              <a:t>TP</a:t>
            </a:r>
            <a:r>
              <a:rPr lang="en-US" sz="2000" dirty="0" smtClean="0">
                <a:latin typeface="Corbel" panose="020B0503020204020204" pitchFamily="34" charset="0"/>
              </a:rPr>
              <a:t> True Positive (say it as : </a:t>
            </a:r>
            <a:r>
              <a:rPr lang="en-US" sz="2000" b="1" i="1" dirty="0" smtClean="0">
                <a:solidFill>
                  <a:srgbClr val="6B3696"/>
                </a:solidFill>
                <a:latin typeface="Corbel" panose="020B0503020204020204" pitchFamily="34" charset="0"/>
              </a:rPr>
              <a:t>Truly</a:t>
            </a:r>
            <a:r>
              <a:rPr lang="en-US" sz="2000" i="1" dirty="0" smtClean="0">
                <a:solidFill>
                  <a:srgbClr val="6B3696"/>
                </a:solidFill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positive</a:t>
            </a:r>
            <a:r>
              <a:rPr lang="en-US" sz="2000" dirty="0" smtClean="0">
                <a:latin typeface="Corbel" panose="020B0503020204020204" pitchFamily="34" charset="0"/>
              </a:rPr>
              <a:t>)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 smtClean="0">
                <a:latin typeface="Corbel" panose="020B0503020204020204" pitchFamily="34" charset="0"/>
              </a:rPr>
              <a:t>When we predict the class </a:t>
            </a:r>
            <a:r>
              <a:rPr lang="en-US" sz="2000" dirty="0">
                <a:latin typeface="Corbel" panose="020B0503020204020204" pitchFamily="34" charset="0"/>
              </a:rPr>
              <a:t>to be </a:t>
            </a:r>
            <a:r>
              <a:rPr lang="en-US" sz="2000" dirty="0" smtClean="0">
                <a:latin typeface="Corbel" panose="020B0503020204020204" pitchFamily="34" charset="0"/>
              </a:rPr>
              <a:t>positive, </a:t>
            </a:r>
            <a:r>
              <a:rPr lang="en-US" sz="2000" dirty="0">
                <a:latin typeface="Corbel" panose="020B0503020204020204" pitchFamily="34" charset="0"/>
              </a:rPr>
              <a:t>and </a:t>
            </a:r>
            <a:r>
              <a:rPr lang="en-US" sz="2000" dirty="0" smtClean="0">
                <a:latin typeface="Corbel" panose="020B0503020204020204" pitchFamily="34" charset="0"/>
              </a:rPr>
              <a:t>when it actually is positive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 smtClean="0">
                <a:latin typeface="Corbel" panose="020B0503020204020204" pitchFamily="34" charset="0"/>
              </a:rPr>
              <a:t>--&gt; “We </a:t>
            </a:r>
            <a:r>
              <a:rPr lang="en-US" sz="2000" i="1" dirty="0" smtClean="0">
                <a:latin typeface="Corbel" panose="020B0503020204020204" pitchFamily="34" charset="0"/>
              </a:rPr>
              <a:t>correctly </a:t>
            </a:r>
            <a:r>
              <a:rPr lang="en-US" sz="2000" dirty="0">
                <a:latin typeface="Corbel" panose="020B0503020204020204" pitchFamily="34" charset="0"/>
              </a:rPr>
              <a:t>predicted </a:t>
            </a:r>
            <a:r>
              <a:rPr lang="en-US" sz="2000" dirty="0" smtClean="0">
                <a:latin typeface="Corbel" panose="020B0503020204020204" pitchFamily="34" charset="0"/>
              </a:rPr>
              <a:t>the data point as positive”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Corbel" panose="020B0503020204020204" pitchFamily="34" charset="0"/>
              </a:rPr>
              <a:t>TN </a:t>
            </a:r>
            <a:r>
              <a:rPr lang="en-US" sz="2000" dirty="0" smtClean="0">
                <a:latin typeface="Corbel" panose="020B0503020204020204" pitchFamily="34" charset="0"/>
              </a:rPr>
              <a:t>True Negative (say it as : </a:t>
            </a:r>
            <a:r>
              <a:rPr lang="en-US" sz="2000" b="1" i="1" dirty="0" smtClean="0">
                <a:solidFill>
                  <a:srgbClr val="6B3696"/>
                </a:solidFill>
                <a:latin typeface="Corbel" panose="020B0503020204020204" pitchFamily="34" charset="0"/>
              </a:rPr>
              <a:t>Truly</a:t>
            </a:r>
            <a:r>
              <a:rPr lang="en-US" sz="2000" i="1" dirty="0" smtClean="0">
                <a:solidFill>
                  <a:srgbClr val="6B3696"/>
                </a:solidFill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negative</a:t>
            </a:r>
            <a:r>
              <a:rPr lang="en-US" sz="2000" dirty="0" smtClean="0">
                <a:latin typeface="Corbel" panose="020B0503020204020204" pitchFamily="34" charset="0"/>
              </a:rPr>
              <a:t>)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>
                <a:latin typeface="Corbel" panose="020B0503020204020204" pitchFamily="34" charset="0"/>
              </a:rPr>
              <a:t>When we predict the class to be </a:t>
            </a:r>
            <a:r>
              <a:rPr lang="en-US" sz="2000" dirty="0" smtClean="0">
                <a:latin typeface="Corbel" panose="020B0503020204020204" pitchFamily="34" charset="0"/>
              </a:rPr>
              <a:t>negative, and when it actually is negative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 smtClean="0">
                <a:latin typeface="Corbel" panose="020B0503020204020204" pitchFamily="34" charset="0"/>
              </a:rPr>
              <a:t>--&gt; “We </a:t>
            </a:r>
            <a:r>
              <a:rPr lang="en-US" sz="2000" i="1" dirty="0" smtClean="0">
                <a:latin typeface="Corbel" panose="020B0503020204020204" pitchFamily="34" charset="0"/>
              </a:rPr>
              <a:t>correctly </a:t>
            </a:r>
            <a:r>
              <a:rPr lang="en-US" sz="2000" dirty="0">
                <a:latin typeface="Corbel" panose="020B0503020204020204" pitchFamily="34" charset="0"/>
              </a:rPr>
              <a:t>predicted </a:t>
            </a:r>
            <a:r>
              <a:rPr lang="en-US" sz="2000" dirty="0" smtClean="0">
                <a:latin typeface="Corbel" panose="020B0503020204020204" pitchFamily="34" charset="0"/>
              </a:rPr>
              <a:t>the </a:t>
            </a:r>
            <a:r>
              <a:rPr lang="en-US" sz="2000" dirty="0">
                <a:latin typeface="Corbel" panose="020B0503020204020204" pitchFamily="34" charset="0"/>
              </a:rPr>
              <a:t>data point as negative”</a:t>
            </a:r>
            <a:endParaRPr lang="en-US" sz="2000" dirty="0" smtClean="0">
              <a:latin typeface="Corbel" panose="020B0503020204020204" pitchFamily="34" charset="0"/>
            </a:endParaRPr>
          </a:p>
          <a:p>
            <a:pPr marL="514350" indent="-514350">
              <a:buAutoNum type="arabicPeriod"/>
            </a:pPr>
            <a:r>
              <a:rPr lang="en-US" sz="2000" b="1" dirty="0" smtClean="0">
                <a:latin typeface="Corbel" panose="020B0503020204020204" pitchFamily="34" charset="0"/>
              </a:rPr>
              <a:t>FP </a:t>
            </a:r>
            <a:r>
              <a:rPr lang="en-US" sz="2000" dirty="0" smtClean="0">
                <a:latin typeface="Corbel" panose="020B0503020204020204" pitchFamily="34" charset="0"/>
              </a:rPr>
              <a:t>False Positive (say it as </a:t>
            </a:r>
            <a:r>
              <a:rPr lang="en-US" sz="2000" b="1" i="1" dirty="0" smtClean="0">
                <a:solidFill>
                  <a:srgbClr val="6B3696"/>
                </a:solidFill>
                <a:latin typeface="Corbel" panose="020B0503020204020204" pitchFamily="34" charset="0"/>
              </a:rPr>
              <a:t>Falsely</a:t>
            </a:r>
            <a:r>
              <a:rPr lang="en-US" sz="2000" b="1" i="1" dirty="0" smtClean="0"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positive</a:t>
            </a:r>
            <a:r>
              <a:rPr lang="en-US" sz="2000" dirty="0" smtClean="0">
                <a:latin typeface="Corbel" panose="020B0503020204020204" pitchFamily="34" charset="0"/>
              </a:rPr>
              <a:t>) (Type I error)</a:t>
            </a:r>
            <a:r>
              <a:rPr lang="en-US" sz="2000" i="1" dirty="0" smtClean="0">
                <a:latin typeface="Corbel" panose="020B0503020204020204" pitchFamily="34" charset="0"/>
              </a:rPr>
              <a:t/>
            </a:r>
            <a:br>
              <a:rPr lang="en-US" sz="2000" i="1" dirty="0" smtClean="0">
                <a:latin typeface="Corbel" panose="020B0503020204020204" pitchFamily="34" charset="0"/>
              </a:rPr>
            </a:br>
            <a:r>
              <a:rPr lang="en-US" sz="2000" dirty="0">
                <a:latin typeface="Corbel" panose="020B0503020204020204" pitchFamily="34" charset="0"/>
              </a:rPr>
              <a:t>When we predict the class to be </a:t>
            </a:r>
            <a:r>
              <a:rPr lang="en-US" sz="2000" dirty="0" smtClean="0">
                <a:latin typeface="Corbel" panose="020B0503020204020204" pitchFamily="34" charset="0"/>
              </a:rPr>
              <a:t>positive, </a:t>
            </a:r>
            <a:r>
              <a:rPr lang="en-US" sz="2000" dirty="0">
                <a:latin typeface="Corbel" panose="020B0503020204020204" pitchFamily="34" charset="0"/>
              </a:rPr>
              <a:t>but </a:t>
            </a:r>
            <a:r>
              <a:rPr lang="en-US" sz="2000" dirty="0" smtClean="0">
                <a:latin typeface="Corbel" panose="020B0503020204020204" pitchFamily="34" charset="0"/>
              </a:rPr>
              <a:t>it actually belongs to the negative class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 smtClean="0">
                <a:latin typeface="Corbel" panose="020B0503020204020204" pitchFamily="34" charset="0"/>
              </a:rPr>
              <a:t>--&gt; “We </a:t>
            </a:r>
            <a:r>
              <a:rPr lang="en-US" sz="2000" i="1" dirty="0" smtClean="0">
                <a:latin typeface="Corbel" panose="020B0503020204020204" pitchFamily="34" charset="0"/>
              </a:rPr>
              <a:t>falsely </a:t>
            </a:r>
            <a:r>
              <a:rPr lang="en-US" sz="2000" dirty="0">
                <a:latin typeface="Corbel" panose="020B0503020204020204" pitchFamily="34" charset="0"/>
              </a:rPr>
              <a:t>predicted the data point as positive”</a:t>
            </a:r>
            <a:endParaRPr lang="en-US" sz="2000" i="1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000" b="1" dirty="0" smtClean="0">
                <a:latin typeface="Corbel" panose="020B0503020204020204" pitchFamily="34" charset="0"/>
              </a:rPr>
              <a:t>FN </a:t>
            </a:r>
            <a:r>
              <a:rPr lang="en-US" sz="2000" dirty="0" smtClean="0">
                <a:latin typeface="Corbel" panose="020B0503020204020204" pitchFamily="34" charset="0"/>
              </a:rPr>
              <a:t>False Negative (say </a:t>
            </a:r>
            <a:r>
              <a:rPr lang="en-US" sz="2000" dirty="0">
                <a:latin typeface="Corbel" panose="020B0503020204020204" pitchFamily="34" charset="0"/>
              </a:rPr>
              <a:t>it as </a:t>
            </a:r>
            <a:r>
              <a:rPr lang="en-US" sz="2000" b="1" i="1" dirty="0">
                <a:solidFill>
                  <a:srgbClr val="6B3696"/>
                </a:solidFill>
                <a:latin typeface="Corbel" panose="020B0503020204020204" pitchFamily="34" charset="0"/>
              </a:rPr>
              <a:t>Falsely</a:t>
            </a:r>
            <a:r>
              <a:rPr lang="en-US" sz="2000" b="1" i="1" dirty="0">
                <a:latin typeface="Corbel" panose="020B0503020204020204" pitchFamily="34" charset="0"/>
              </a:rPr>
              <a:t> </a:t>
            </a:r>
            <a:r>
              <a:rPr lang="en-US" sz="2000" i="1" dirty="0" smtClean="0">
                <a:latin typeface="Corbel" panose="020B0503020204020204" pitchFamily="34" charset="0"/>
              </a:rPr>
              <a:t>negative</a:t>
            </a:r>
            <a:r>
              <a:rPr lang="en-US" sz="2000" dirty="0" smtClean="0">
                <a:latin typeface="Corbel" panose="020B0503020204020204" pitchFamily="34" charset="0"/>
              </a:rPr>
              <a:t>) </a:t>
            </a:r>
            <a:r>
              <a:rPr lang="en-US" sz="2000" dirty="0">
                <a:latin typeface="Corbel" panose="020B0503020204020204" pitchFamily="34" charset="0"/>
              </a:rPr>
              <a:t>(Type </a:t>
            </a:r>
            <a:r>
              <a:rPr lang="en-US" sz="2000" dirty="0" smtClean="0">
                <a:latin typeface="Corbel" panose="020B0503020204020204" pitchFamily="34" charset="0"/>
              </a:rPr>
              <a:t>II </a:t>
            </a:r>
            <a:r>
              <a:rPr lang="en-US" sz="2000" dirty="0">
                <a:latin typeface="Corbel" panose="020B0503020204020204" pitchFamily="34" charset="0"/>
              </a:rPr>
              <a:t>error</a:t>
            </a:r>
            <a:r>
              <a:rPr lang="en-US" sz="2000" dirty="0" smtClean="0">
                <a:latin typeface="Corbel" panose="020B0503020204020204" pitchFamily="34" charset="0"/>
              </a:rPr>
              <a:t>)</a:t>
            </a:r>
            <a:r>
              <a:rPr lang="en-US" sz="2000" i="1" dirty="0">
                <a:latin typeface="Corbel" panose="020B0503020204020204" pitchFamily="34" charset="0"/>
              </a:rPr>
              <a:t/>
            </a:r>
            <a:br>
              <a:rPr lang="en-US" sz="2000" i="1" dirty="0">
                <a:latin typeface="Corbel" panose="020B0503020204020204" pitchFamily="34" charset="0"/>
              </a:rPr>
            </a:br>
            <a:r>
              <a:rPr lang="en-US" sz="2000" dirty="0">
                <a:latin typeface="Corbel" panose="020B0503020204020204" pitchFamily="34" charset="0"/>
              </a:rPr>
              <a:t>When we predict the class to be negative, but </a:t>
            </a:r>
            <a:r>
              <a:rPr lang="en-US" sz="2000" dirty="0" smtClean="0">
                <a:latin typeface="Corbel" panose="020B0503020204020204" pitchFamily="34" charset="0"/>
              </a:rPr>
              <a:t>it </a:t>
            </a:r>
            <a:r>
              <a:rPr lang="en-US" sz="2000" dirty="0">
                <a:latin typeface="Corbel" panose="020B0503020204020204" pitchFamily="34" charset="0"/>
              </a:rPr>
              <a:t>actually belongs to the </a:t>
            </a:r>
            <a:r>
              <a:rPr lang="en-US" sz="2000" dirty="0" smtClean="0">
                <a:latin typeface="Corbel" panose="020B0503020204020204" pitchFamily="34" charset="0"/>
              </a:rPr>
              <a:t>positive class</a:t>
            </a:r>
            <a:br>
              <a:rPr lang="en-US" sz="2000" dirty="0" smtClean="0">
                <a:latin typeface="Corbel" panose="020B0503020204020204" pitchFamily="34" charset="0"/>
              </a:rPr>
            </a:br>
            <a:r>
              <a:rPr lang="en-US" sz="2000" dirty="0" smtClean="0">
                <a:latin typeface="Corbel" panose="020B0503020204020204" pitchFamily="34" charset="0"/>
              </a:rPr>
              <a:t>--&gt; “</a:t>
            </a:r>
            <a:r>
              <a:rPr lang="en-US" sz="2000" dirty="0">
                <a:latin typeface="Corbel" panose="020B0503020204020204" pitchFamily="34" charset="0"/>
              </a:rPr>
              <a:t>We </a:t>
            </a:r>
            <a:r>
              <a:rPr lang="en-US" sz="2000" i="1" dirty="0">
                <a:latin typeface="Corbel" panose="020B0503020204020204" pitchFamily="34" charset="0"/>
              </a:rPr>
              <a:t>falsely </a:t>
            </a:r>
            <a:r>
              <a:rPr lang="en-US" sz="2000" dirty="0">
                <a:latin typeface="Corbel" panose="020B0503020204020204" pitchFamily="34" charset="0"/>
              </a:rPr>
              <a:t>predicted the data point as </a:t>
            </a:r>
            <a:r>
              <a:rPr lang="en-US" sz="2000" dirty="0" smtClean="0">
                <a:latin typeface="Corbel" panose="020B0503020204020204" pitchFamily="34" charset="0"/>
              </a:rPr>
              <a:t>negative”</a:t>
            </a:r>
            <a:endParaRPr lang="en-US" sz="2000" dirty="0">
              <a:latin typeface="Corbel" panose="020B0503020204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13297"/>
              </p:ext>
            </p:extLst>
          </p:nvPr>
        </p:nvGraphicFramePr>
        <p:xfrm>
          <a:off x="4191000" y="612831"/>
          <a:ext cx="3124200" cy="122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Worksheet" r:id="rId5" imgW="3057620" imgH="961911" progId="Excel.Sheet.12">
                  <p:embed/>
                </p:oleObj>
              </mc:Choice>
              <mc:Fallback>
                <p:oleObj name="Worksheet" r:id="rId5" imgW="3057620" imgH="961911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2831"/>
                        <a:ext cx="3124200" cy="1228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1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66949"/>
            <a:ext cx="8229600" cy="23276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 smtClean="0">
                <a:latin typeface="Corbel" panose="020B0503020204020204" pitchFamily="34" charset="0"/>
              </a:rPr>
              <a:t>False Positive (Type I error)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latin typeface="Corbel" panose="020B0503020204020204" pitchFamily="34" charset="0"/>
              </a:rPr>
              <a:t>False Negative (</a:t>
            </a:r>
            <a:r>
              <a:rPr lang="en-US" sz="2000" dirty="0">
                <a:latin typeface="Corbel" panose="020B0503020204020204" pitchFamily="34" charset="0"/>
              </a:rPr>
              <a:t>Type </a:t>
            </a:r>
            <a:r>
              <a:rPr lang="en-US" sz="2000" dirty="0" smtClean="0">
                <a:latin typeface="Corbel" panose="020B0503020204020204" pitchFamily="34" charset="0"/>
              </a:rPr>
              <a:t>II error)</a:t>
            </a:r>
          </a:p>
          <a:p>
            <a:pPr marL="0" indent="0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One easy way to remember type 1 and Type 2 error is to use the Roman format </a:t>
            </a:r>
          </a:p>
          <a:p>
            <a:pPr marL="0" indent="0">
              <a:buNone/>
            </a:pPr>
            <a:endParaRPr lang="en-U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We make a slant line between the two I </a:t>
            </a:r>
            <a:r>
              <a:rPr lang="en-US" sz="2000" dirty="0" err="1" smtClean="0">
                <a:latin typeface="Corbel" panose="020B0503020204020204" pitchFamily="34" charset="0"/>
              </a:rPr>
              <a:t>I</a:t>
            </a:r>
            <a:r>
              <a:rPr lang="en-US" sz="2000" dirty="0" smtClean="0">
                <a:latin typeface="Corbel" panose="020B0503020204020204" pitchFamily="34" charset="0"/>
              </a:rPr>
              <a:t> to think of it as “N”</a:t>
            </a:r>
          </a:p>
          <a:p>
            <a:pPr marL="0" indent="0">
              <a:buNone/>
            </a:pPr>
            <a:r>
              <a:rPr lang="en-US" sz="2000" dirty="0" smtClean="0">
                <a:latin typeface="Corbel" panose="020B0503020204020204" pitchFamily="34" charset="0"/>
              </a:rPr>
              <a:t>Hence, we now know that Type 2 or Type II error is False “</a:t>
            </a:r>
            <a:r>
              <a:rPr lang="en-US" sz="2000" dirty="0" err="1" smtClean="0">
                <a:latin typeface="Corbel" panose="020B0503020204020204" pitchFamily="34" charset="0"/>
              </a:rPr>
              <a:t>N”egative</a:t>
            </a:r>
            <a:endParaRPr lang="en-US" sz="2000" dirty="0">
              <a:latin typeface="Corbel" panose="020B0503020204020204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33750"/>
            <a:ext cx="1484674" cy="57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06756"/>
              </p:ext>
            </p:extLst>
          </p:nvPr>
        </p:nvGraphicFramePr>
        <p:xfrm>
          <a:off x="990600" y="666750"/>
          <a:ext cx="30114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Worksheet" r:id="rId4" imgW="2447912" imgH="771490" progId="Excel.Sheet.12">
                  <p:embed/>
                </p:oleObj>
              </mc:Choice>
              <mc:Fallback>
                <p:oleObj name="Worksheet" r:id="rId4" imgW="2447912" imgH="771490" progId="Excel.Shee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66750"/>
                        <a:ext cx="30114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12201"/>
              </p:ext>
            </p:extLst>
          </p:nvPr>
        </p:nvGraphicFramePr>
        <p:xfrm>
          <a:off x="4191000" y="612775"/>
          <a:ext cx="3124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Worksheet" r:id="rId6" imgW="3057620" imgH="961911" progId="Excel.Sheet.12">
                  <p:embed/>
                </p:oleObj>
              </mc:Choice>
              <mc:Fallback>
                <p:oleObj name="Worksheet" r:id="rId6" imgW="3057620" imgH="961911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2775"/>
                        <a:ext cx="3124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2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That would be all for this one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In the next one we’ll talk about the various metrics like Precision, Recall,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Sensitivity, Specificity,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F1 score, F-beta score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and easy ways to remember their definitions and formulae</a:t>
            </a:r>
          </a:p>
          <a:p>
            <a:pPr marL="0" indent="0" algn="ctr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Corbel" panose="020B0503020204020204" pitchFamily="34" charset="0"/>
              </a:rPr>
              <a:t>Hope to see you there! </a:t>
            </a:r>
            <a:r>
              <a:rPr lang="en-US" sz="2400" dirty="0" smtClean="0">
                <a:latin typeface="Corbel" panose="020B0503020204020204" pitchFamily="34" charset="0"/>
                <a:sym typeface="Wingdings" panose="05000000000000000000" pitchFamily="2" charset="2"/>
              </a:rPr>
              <a:t>:)</a:t>
            </a:r>
            <a:endParaRPr lang="en-IN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419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Microsoft Excel Worksheet</vt:lpstr>
      <vt:lpstr>Worksheet</vt:lpstr>
      <vt:lpstr>Confusion Matrix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Rachit</cp:lastModifiedBy>
  <cp:revision>149</cp:revision>
  <dcterms:created xsi:type="dcterms:W3CDTF">2006-08-16T00:00:00Z</dcterms:created>
  <dcterms:modified xsi:type="dcterms:W3CDTF">2020-08-22T13:24:32Z</dcterms:modified>
</cp:coreProperties>
</file>