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9" r:id="rId7"/>
    <p:sldId id="264" r:id="rId8"/>
    <p:sldId id="262" r:id="rId9"/>
    <p:sldId id="265" r:id="rId10"/>
    <p:sldId id="266" r:id="rId11"/>
    <p:sldId id="267" r:id="rId12"/>
    <p:sldId id="270" r:id="rId13"/>
    <p:sldId id="268"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822" y="-9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01A13B-4CE5-4355-B2A4-8C4104B7E1E3}" type="datetimeFigureOut">
              <a:rPr lang="en-IN" smtClean="0"/>
              <a:t>07-08-2020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7C9430-FBDC-4576-B661-CDBF1938E3D9}" type="slidenum">
              <a:rPr lang="en-IN" smtClean="0"/>
              <a:t>‹#›</a:t>
            </a:fld>
            <a:endParaRPr lang="en-IN"/>
          </a:p>
        </p:txBody>
      </p:sp>
    </p:spTree>
    <p:extLst>
      <p:ext uri="{BB962C8B-B14F-4D97-AF65-F5344CB8AC3E}">
        <p14:creationId xmlns:p14="http://schemas.microsoft.com/office/powerpoint/2010/main" val="152465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37C9430-FBDC-4576-B661-CDBF1938E3D9}" type="slidenum">
              <a:rPr lang="en-IN" smtClean="0"/>
              <a:t>2</a:t>
            </a:fld>
            <a:endParaRPr lang="en-IN"/>
          </a:p>
        </p:txBody>
      </p:sp>
    </p:spTree>
    <p:extLst>
      <p:ext uri="{BB962C8B-B14F-4D97-AF65-F5344CB8AC3E}">
        <p14:creationId xmlns:p14="http://schemas.microsoft.com/office/powerpoint/2010/main" val="223660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37C9430-FBDC-4576-B661-CDBF1938E3D9}" type="slidenum">
              <a:rPr lang="en-IN" smtClean="0"/>
              <a:t>4</a:t>
            </a:fld>
            <a:endParaRPr lang="en-IN"/>
          </a:p>
        </p:txBody>
      </p:sp>
    </p:spTree>
    <p:extLst>
      <p:ext uri="{BB962C8B-B14F-4D97-AF65-F5344CB8AC3E}">
        <p14:creationId xmlns:p14="http://schemas.microsoft.com/office/powerpoint/2010/main" val="4167228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Excel_Worksheet1.xls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package" Target="../embeddings/Microsoft_Excel_Worksheet7.xlsx"/><Relationship Id="rId3" Type="http://schemas.openxmlformats.org/officeDocument/2006/relationships/package" Target="../embeddings/Microsoft_Excel_Worksheet2.xlsx"/><Relationship Id="rId7" Type="http://schemas.openxmlformats.org/officeDocument/2006/relationships/package" Target="../embeddings/Microsoft_Excel_Worksheet4.xlsx"/><Relationship Id="rId12"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11" Type="http://schemas.openxmlformats.org/officeDocument/2006/relationships/package" Target="../embeddings/Microsoft_Excel_Worksheet6.xlsx"/><Relationship Id="rId5" Type="http://schemas.openxmlformats.org/officeDocument/2006/relationships/package" Target="../embeddings/Microsoft_Excel_Worksheet3.xlsx"/><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package" Target="../embeddings/Microsoft_Excel_Worksheet5.xlsx"/><Relationship Id="rId1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14550"/>
            <a:ext cx="7772400" cy="1102519"/>
          </a:xfrm>
        </p:spPr>
        <p:txBody>
          <a:bodyPr>
            <a:normAutofit/>
          </a:bodyPr>
          <a:lstStyle/>
          <a:p>
            <a:r>
              <a:rPr lang="en-US" sz="4000" b="1" dirty="0" smtClean="0">
                <a:solidFill>
                  <a:srgbClr val="FF0000"/>
                </a:solidFill>
                <a:latin typeface="Corbel" panose="020B0503020204020204" pitchFamily="34" charset="0"/>
              </a:rPr>
              <a:t>Cross Validation</a:t>
            </a:r>
            <a:endParaRPr lang="en-IN" sz="4000" b="1" dirty="0">
              <a:solidFill>
                <a:srgbClr val="FF0000"/>
              </a:solidFill>
              <a:latin typeface="Corbel" panose="020B0503020204020204" pitchFamily="34" charset="0"/>
            </a:endParaRPr>
          </a:p>
        </p:txBody>
      </p:sp>
      <p:sp>
        <p:nvSpPr>
          <p:cNvPr id="3" name="Subtitle 2"/>
          <p:cNvSpPr>
            <a:spLocks noGrp="1"/>
          </p:cNvSpPr>
          <p:nvPr>
            <p:ph type="subTitle" idx="1"/>
          </p:nvPr>
        </p:nvSpPr>
        <p:spPr>
          <a:xfrm>
            <a:off x="1371600" y="2952750"/>
            <a:ext cx="6400800" cy="1314450"/>
          </a:xfrm>
        </p:spPr>
        <p:txBody>
          <a:bodyPr/>
          <a:lstStyle/>
          <a:p>
            <a:r>
              <a:rPr lang="en-US" dirty="0" smtClean="0">
                <a:solidFill>
                  <a:schemeClr val="tx1"/>
                </a:solidFill>
                <a:latin typeface="Corbel" panose="020B0503020204020204" pitchFamily="34" charset="0"/>
              </a:rPr>
              <a:t>Machine Learning</a:t>
            </a:r>
            <a:endParaRPr lang="en-IN" dirty="0">
              <a:solidFill>
                <a:schemeClr val="tx1"/>
              </a:solidFill>
              <a:latin typeface="Corbel" panose="020B0503020204020204" pitchFamily="34" charset="0"/>
            </a:endParaRPr>
          </a:p>
        </p:txBody>
      </p:sp>
      <p:pic>
        <p:nvPicPr>
          <p:cNvPr id="4098" name="Picture 2" descr="C:\Users\Rachit\Desktop\scikit-learn-logo-no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274953"/>
            <a:ext cx="2116842" cy="114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998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
            <a:ext cx="8229600" cy="857250"/>
          </a:xfrm>
        </p:spPr>
        <p:txBody>
          <a:bodyPr>
            <a:normAutofit/>
          </a:bodyPr>
          <a:lstStyle/>
          <a:p>
            <a:r>
              <a:rPr lang="en-US" sz="2400" b="1" dirty="0" smtClean="0">
                <a:solidFill>
                  <a:srgbClr val="FF0000"/>
                </a:solidFill>
                <a:latin typeface="Corbel" panose="020B0503020204020204" pitchFamily="34" charset="0"/>
              </a:rPr>
              <a:t>Leave One Out (LOO) CV</a:t>
            </a:r>
            <a:endParaRPr lang="en-IN" sz="2400" b="1" dirty="0">
              <a:solidFill>
                <a:srgbClr val="FF0000"/>
              </a:solidFill>
              <a:latin typeface="Corbel" panose="020B0503020204020204" pitchFamily="34" charset="0"/>
            </a:endParaRPr>
          </a:p>
        </p:txBody>
      </p:sp>
      <p:sp>
        <p:nvSpPr>
          <p:cNvPr id="3" name="Content Placeholder 2"/>
          <p:cNvSpPr>
            <a:spLocks noGrp="1"/>
          </p:cNvSpPr>
          <p:nvPr>
            <p:ph idx="1"/>
          </p:nvPr>
        </p:nvSpPr>
        <p:spPr/>
        <p:txBody>
          <a:bodyPr>
            <a:normAutofit fontScale="62500" lnSpcReduction="20000"/>
          </a:bodyPr>
          <a:lstStyle/>
          <a:p>
            <a:r>
              <a:rPr lang="en-US" dirty="0" smtClean="0">
                <a:latin typeface="Corbel" panose="020B0503020204020204" pitchFamily="34" charset="0"/>
              </a:rPr>
              <a:t>This is basically the extreme form of K-Fold CV</a:t>
            </a:r>
          </a:p>
          <a:p>
            <a:r>
              <a:rPr lang="en-US" dirty="0" smtClean="0">
                <a:latin typeface="Corbel" panose="020B0503020204020204" pitchFamily="34" charset="0"/>
              </a:rPr>
              <a:t>In LOOCV we </a:t>
            </a:r>
            <a:r>
              <a:rPr lang="en-US" dirty="0" smtClean="0">
                <a:latin typeface="Corbel" panose="020B0503020204020204" pitchFamily="34" charset="0"/>
              </a:rPr>
              <a:t>set </a:t>
            </a:r>
            <a:r>
              <a:rPr lang="en-US" dirty="0" smtClean="0">
                <a:latin typeface="Corbel" panose="020B0503020204020204" pitchFamily="34" charset="0"/>
              </a:rPr>
              <a:t>K </a:t>
            </a:r>
            <a:r>
              <a:rPr lang="en-US" dirty="0" smtClean="0">
                <a:latin typeface="Corbel" panose="020B0503020204020204" pitchFamily="34" charset="0"/>
              </a:rPr>
              <a:t>= n, where n is the number of samples in the data.</a:t>
            </a:r>
          </a:p>
          <a:p>
            <a:r>
              <a:rPr lang="en-US" dirty="0" smtClean="0">
                <a:latin typeface="Corbel" panose="020B0503020204020204" pitchFamily="34" charset="0"/>
              </a:rPr>
              <a:t>So in our example, instead of making 5 or 10 splits, we make 1000 splits.</a:t>
            </a:r>
          </a:p>
          <a:p>
            <a:r>
              <a:rPr lang="en-US" dirty="0" smtClean="0">
                <a:latin typeface="Corbel" panose="020B0503020204020204" pitchFamily="34" charset="0"/>
              </a:rPr>
              <a:t>Each single record gets to be a “test set” once, and the rest 999 get to be the training set.</a:t>
            </a:r>
          </a:p>
          <a:p>
            <a:r>
              <a:rPr lang="en-US" dirty="0" smtClean="0">
                <a:latin typeface="Corbel" panose="020B0503020204020204" pitchFamily="34" charset="0"/>
              </a:rPr>
              <a:t>Just imagine, for a million records, we’d be making a million models, </a:t>
            </a:r>
            <a:r>
              <a:rPr lang="en-US" dirty="0" smtClean="0">
                <a:latin typeface="Corbel" panose="020B0503020204020204" pitchFamily="34" charset="0"/>
              </a:rPr>
              <a:t>one for each record, </a:t>
            </a:r>
            <a:r>
              <a:rPr lang="en-US" dirty="0" smtClean="0">
                <a:latin typeface="Corbel" panose="020B0503020204020204" pitchFamily="34" charset="0"/>
              </a:rPr>
              <a:t>and get a million accuracies.</a:t>
            </a:r>
          </a:p>
          <a:p>
            <a:r>
              <a:rPr lang="en-US" dirty="0" smtClean="0">
                <a:latin typeface="Corbel" panose="020B0503020204020204" pitchFamily="34" charset="0"/>
              </a:rPr>
              <a:t>Hence, useful only when the dataset is small (which is usually during the learning phase only!)</a:t>
            </a:r>
          </a:p>
          <a:p>
            <a:r>
              <a:rPr lang="en-US" dirty="0" smtClean="0">
                <a:latin typeface="Corbel" panose="020B0503020204020204" pitchFamily="34" charset="0"/>
              </a:rPr>
              <a:t>So for all intents and purposes, you can safely ignore this method.</a:t>
            </a:r>
            <a:endParaRPr lang="en-IN" dirty="0">
              <a:latin typeface="Corbel" panose="020B0503020204020204" pitchFamily="34" charset="0"/>
            </a:endParaRPr>
          </a:p>
        </p:txBody>
      </p:sp>
    </p:spTree>
    <p:extLst>
      <p:ext uri="{BB962C8B-B14F-4D97-AF65-F5344CB8AC3E}">
        <p14:creationId xmlns:p14="http://schemas.microsoft.com/office/powerpoint/2010/main" val="412368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
            <a:ext cx="8229600" cy="857250"/>
          </a:xfrm>
        </p:spPr>
        <p:txBody>
          <a:bodyPr>
            <a:normAutofit/>
          </a:bodyPr>
          <a:lstStyle/>
          <a:p>
            <a:r>
              <a:rPr lang="en-US" sz="2400" b="1" dirty="0" smtClean="0">
                <a:solidFill>
                  <a:srgbClr val="FF0000"/>
                </a:solidFill>
                <a:latin typeface="Corbel" panose="020B0503020204020204" pitchFamily="34" charset="0"/>
              </a:rPr>
              <a:t>Repeated K-Fold</a:t>
            </a:r>
            <a:endParaRPr lang="en-IN" sz="2400" b="1" dirty="0">
              <a:solidFill>
                <a:srgbClr val="FF0000"/>
              </a:solidFill>
              <a:latin typeface="Corbel" panose="020B0503020204020204" pitchFamily="34" charset="0"/>
            </a:endParaRPr>
          </a:p>
        </p:txBody>
      </p:sp>
      <p:sp>
        <p:nvSpPr>
          <p:cNvPr id="3" name="Content Placeholder 2"/>
          <p:cNvSpPr>
            <a:spLocks noGrp="1"/>
          </p:cNvSpPr>
          <p:nvPr>
            <p:ph idx="1"/>
          </p:nvPr>
        </p:nvSpPr>
        <p:spPr>
          <a:xfrm>
            <a:off x="457200" y="1200150"/>
            <a:ext cx="8229600" cy="3809999"/>
          </a:xfrm>
        </p:spPr>
        <p:txBody>
          <a:bodyPr>
            <a:normAutofit fontScale="47500" lnSpcReduction="20000"/>
          </a:bodyPr>
          <a:lstStyle/>
          <a:p>
            <a:r>
              <a:rPr lang="en-US" dirty="0" smtClean="0">
                <a:latin typeface="Corbel" panose="020B0503020204020204" pitchFamily="34" charset="0"/>
              </a:rPr>
              <a:t>Just do the K-Fold activity ‘n’ times where n is the number of repetitions we specify.</a:t>
            </a:r>
          </a:p>
          <a:p>
            <a:r>
              <a:rPr lang="en-US" dirty="0" smtClean="0">
                <a:latin typeface="Corbel" panose="020B0503020204020204" pitchFamily="34" charset="0"/>
              </a:rPr>
              <a:t>Useful when we don’t believe our single K-Fold split accuracies, and want to repeatedly try K-Fold on that same data over and over again.</a:t>
            </a:r>
          </a:p>
          <a:p>
            <a:r>
              <a:rPr lang="en-US" dirty="0" smtClean="0">
                <a:latin typeface="Corbel" panose="020B0503020204020204" pitchFamily="34" charset="0"/>
              </a:rPr>
              <a:t>In each </a:t>
            </a:r>
            <a:r>
              <a:rPr lang="en-US" dirty="0" smtClean="0">
                <a:latin typeface="Corbel" panose="020B0503020204020204" pitchFamily="34" charset="0"/>
              </a:rPr>
              <a:t>new K-Fold repetition, </a:t>
            </a:r>
            <a:r>
              <a:rPr lang="en-US" dirty="0" smtClean="0">
                <a:latin typeface="Corbel" panose="020B0503020204020204" pitchFamily="34" charset="0"/>
              </a:rPr>
              <a:t>we’d shuffle the data, so that for each new K-Fold </a:t>
            </a:r>
            <a:r>
              <a:rPr lang="en-US" dirty="0" smtClean="0">
                <a:latin typeface="Corbel" panose="020B0503020204020204" pitchFamily="34" charset="0"/>
              </a:rPr>
              <a:t>instance, </a:t>
            </a:r>
            <a:r>
              <a:rPr lang="en-US" dirty="0" smtClean="0">
                <a:latin typeface="Corbel" panose="020B0503020204020204" pitchFamily="34" charset="0"/>
              </a:rPr>
              <a:t>the splits are different.</a:t>
            </a:r>
          </a:p>
          <a:p>
            <a:r>
              <a:rPr lang="en-US" dirty="0">
                <a:latin typeface="Corbel" panose="020B0503020204020204" pitchFamily="34" charset="0"/>
              </a:rPr>
              <a:t>F</a:t>
            </a:r>
            <a:r>
              <a:rPr lang="en-US" dirty="0" smtClean="0">
                <a:latin typeface="Corbel" panose="020B0503020204020204" pitchFamily="34" charset="0"/>
              </a:rPr>
              <a:t>or example, we set n = 10 and K = 5.</a:t>
            </a:r>
          </a:p>
          <a:p>
            <a:r>
              <a:rPr lang="en-US" dirty="0" smtClean="0">
                <a:latin typeface="Corbel" panose="020B0503020204020204" pitchFamily="34" charset="0"/>
              </a:rPr>
              <a:t>For first working of K-Fold, we split data randomly. </a:t>
            </a:r>
            <a:r>
              <a:rPr lang="en-US" dirty="0" smtClean="0">
                <a:latin typeface="Corbel" panose="020B0503020204020204" pitchFamily="34" charset="0"/>
              </a:rPr>
              <a:t>Then make </a:t>
            </a:r>
            <a:r>
              <a:rPr lang="en-US" dirty="0" smtClean="0">
                <a:latin typeface="Corbel" panose="020B0503020204020204" pitchFamily="34" charset="0"/>
              </a:rPr>
              <a:t>the 5 models, and calculate their accuracies.</a:t>
            </a:r>
          </a:p>
          <a:p>
            <a:r>
              <a:rPr lang="en-US" dirty="0" smtClean="0">
                <a:latin typeface="Corbel" panose="020B0503020204020204" pitchFamily="34" charset="0"/>
              </a:rPr>
              <a:t>Next step, we discard all those models. Split data randomly </a:t>
            </a:r>
            <a:r>
              <a:rPr lang="en-US" dirty="0">
                <a:latin typeface="Corbel" panose="020B0503020204020204" pitchFamily="34" charset="0"/>
              </a:rPr>
              <a:t>again</a:t>
            </a:r>
            <a:r>
              <a:rPr lang="en-US" dirty="0" smtClean="0">
                <a:latin typeface="Corbel" panose="020B0503020204020204" pitchFamily="34" charset="0"/>
              </a:rPr>
              <a:t>. </a:t>
            </a:r>
            <a:r>
              <a:rPr lang="en-US" dirty="0">
                <a:latin typeface="Corbel" panose="020B0503020204020204" pitchFamily="34" charset="0"/>
              </a:rPr>
              <a:t>Then make </a:t>
            </a:r>
            <a:r>
              <a:rPr lang="en-US" dirty="0">
                <a:latin typeface="Corbel" panose="020B0503020204020204" pitchFamily="34" charset="0"/>
              </a:rPr>
              <a:t>the 5 models, and calculate their </a:t>
            </a:r>
            <a:r>
              <a:rPr lang="en-US" dirty="0" smtClean="0">
                <a:latin typeface="Corbel" panose="020B0503020204020204" pitchFamily="34" charset="0"/>
              </a:rPr>
              <a:t>accuracies. Now we have </a:t>
            </a:r>
            <a:r>
              <a:rPr lang="en-US" dirty="0" smtClean="0">
                <a:latin typeface="Corbel" panose="020B0503020204020204" pitchFamily="34" charset="0"/>
              </a:rPr>
              <a:t>5 + 5 = 10 </a:t>
            </a:r>
            <a:r>
              <a:rPr lang="en-US" dirty="0" smtClean="0">
                <a:latin typeface="Corbel" panose="020B0503020204020204" pitchFamily="34" charset="0"/>
              </a:rPr>
              <a:t>accuracies.</a:t>
            </a:r>
          </a:p>
          <a:p>
            <a:r>
              <a:rPr lang="en-US" dirty="0" smtClean="0">
                <a:latin typeface="Corbel" panose="020B0503020204020204" pitchFamily="34" charset="0"/>
              </a:rPr>
              <a:t>And we repeat this procedure 8 more times (10 in total).</a:t>
            </a:r>
          </a:p>
          <a:p>
            <a:r>
              <a:rPr lang="en-US" dirty="0" smtClean="0">
                <a:latin typeface="Corbel" panose="020B0503020204020204" pitchFamily="34" charset="0"/>
              </a:rPr>
              <a:t>So we’d be getting back 5 accuracies for each K-Fold iteration, and 10 different times, i.e. 10*5=50 accuracies.</a:t>
            </a:r>
          </a:p>
          <a:p>
            <a:r>
              <a:rPr lang="en-US" dirty="0" smtClean="0">
                <a:latin typeface="Corbel" panose="020B0503020204020204" pitchFamily="34" charset="0"/>
              </a:rPr>
              <a:t>We then get a better overall estimate of our model than a single K-Fold split.</a:t>
            </a:r>
          </a:p>
          <a:p>
            <a:r>
              <a:rPr lang="en-US" dirty="0" smtClean="0">
                <a:latin typeface="Corbel" panose="020B0503020204020204" pitchFamily="34" charset="0"/>
              </a:rPr>
              <a:t>But do you realize how computationally expensive it would be? We’d be making 50 different models in effect.</a:t>
            </a:r>
          </a:p>
          <a:p>
            <a:r>
              <a:rPr lang="en-US" dirty="0" smtClean="0">
                <a:latin typeface="Corbel" panose="020B0503020204020204" pitchFamily="34" charset="0"/>
              </a:rPr>
              <a:t>Goes without saying, avoid using it on large data.</a:t>
            </a:r>
            <a:endParaRPr lang="en-IN" dirty="0">
              <a:latin typeface="Corbel" panose="020B0503020204020204" pitchFamily="34" charset="0"/>
            </a:endParaRPr>
          </a:p>
        </p:txBody>
      </p:sp>
    </p:spTree>
    <p:extLst>
      <p:ext uri="{BB962C8B-B14F-4D97-AF65-F5344CB8AC3E}">
        <p14:creationId xmlns:p14="http://schemas.microsoft.com/office/powerpoint/2010/main" val="250764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
            <a:ext cx="8229600" cy="857250"/>
          </a:xfrm>
        </p:spPr>
        <p:txBody>
          <a:bodyPr>
            <a:normAutofit/>
          </a:bodyPr>
          <a:lstStyle/>
          <a:p>
            <a:r>
              <a:rPr lang="en-US" sz="2400" b="1" dirty="0" smtClean="0">
                <a:solidFill>
                  <a:srgbClr val="FF0000"/>
                </a:solidFill>
                <a:latin typeface="Corbel" panose="020B0503020204020204" pitchFamily="34" charset="0"/>
              </a:rPr>
              <a:t>Repeated Stratified K-Fold</a:t>
            </a:r>
            <a:endParaRPr lang="en-IN" sz="2400" b="1" dirty="0">
              <a:solidFill>
                <a:srgbClr val="FF0000"/>
              </a:solidFill>
              <a:latin typeface="Corbel" panose="020B0503020204020204" pitchFamily="34" charset="0"/>
            </a:endParaRPr>
          </a:p>
        </p:txBody>
      </p:sp>
      <p:sp>
        <p:nvSpPr>
          <p:cNvPr id="3" name="Content Placeholder 2"/>
          <p:cNvSpPr>
            <a:spLocks noGrp="1"/>
          </p:cNvSpPr>
          <p:nvPr>
            <p:ph idx="1"/>
          </p:nvPr>
        </p:nvSpPr>
        <p:spPr>
          <a:xfrm>
            <a:off x="457200" y="1200150"/>
            <a:ext cx="8229600" cy="3809999"/>
          </a:xfrm>
        </p:spPr>
        <p:txBody>
          <a:bodyPr>
            <a:normAutofit/>
          </a:bodyPr>
          <a:lstStyle/>
          <a:p>
            <a:r>
              <a:rPr lang="en-US" sz="2400" dirty="0" smtClean="0">
                <a:latin typeface="Corbel" panose="020B0503020204020204" pitchFamily="34" charset="0"/>
              </a:rPr>
              <a:t>Simply combines the logic of repeated K-Fold and Stratified K-Fold.</a:t>
            </a:r>
          </a:p>
          <a:p>
            <a:r>
              <a:rPr lang="en-US" sz="2400" dirty="0" smtClean="0">
                <a:latin typeface="Corbel" panose="020B0503020204020204" pitchFamily="34" charset="0"/>
              </a:rPr>
              <a:t>Useful for class imbalance datasets.</a:t>
            </a:r>
          </a:p>
          <a:p>
            <a:r>
              <a:rPr lang="en-US" sz="2400" dirty="0" smtClean="0">
                <a:latin typeface="Corbel" panose="020B0503020204020204" pitchFamily="34" charset="0"/>
              </a:rPr>
              <a:t>Nothing more to it, really.</a:t>
            </a:r>
            <a:endParaRPr lang="en-IN" sz="2400" dirty="0">
              <a:latin typeface="Corbel" panose="020B0503020204020204" pitchFamily="34" charset="0"/>
            </a:endParaRPr>
          </a:p>
        </p:txBody>
      </p:sp>
    </p:spTree>
    <p:extLst>
      <p:ext uri="{BB962C8B-B14F-4D97-AF65-F5344CB8AC3E}">
        <p14:creationId xmlns:p14="http://schemas.microsoft.com/office/powerpoint/2010/main" val="34881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US" b="1" dirty="0" smtClean="0">
                <a:solidFill>
                  <a:schemeClr val="accent6">
                    <a:lumMod val="75000"/>
                  </a:schemeClr>
                </a:solidFill>
                <a:latin typeface="Corbel" panose="020B0503020204020204" pitchFamily="34" charset="0"/>
              </a:rPr>
              <a:t>We’d be looking at a coded</a:t>
            </a:r>
          </a:p>
          <a:p>
            <a:pPr marL="0" indent="0" algn="ctr">
              <a:buNone/>
            </a:pPr>
            <a:r>
              <a:rPr lang="en-US" b="1" dirty="0" smtClean="0">
                <a:solidFill>
                  <a:schemeClr val="accent6">
                    <a:lumMod val="75000"/>
                  </a:schemeClr>
                </a:solidFill>
                <a:latin typeface="Corbel" panose="020B0503020204020204" pitchFamily="34" charset="0"/>
              </a:rPr>
              <a:t>implementation in the next tutorial</a:t>
            </a:r>
            <a:endParaRPr lang="en-US" b="1" dirty="0" smtClean="0">
              <a:solidFill>
                <a:schemeClr val="accent6">
                  <a:lumMod val="75000"/>
                </a:schemeClr>
              </a:solidFill>
              <a:latin typeface="Corbel" panose="020B0503020204020204" pitchFamily="34" charset="0"/>
            </a:endParaRPr>
          </a:p>
          <a:p>
            <a:pPr marL="0" indent="0" algn="ctr">
              <a:buNone/>
            </a:pPr>
            <a:r>
              <a:rPr lang="en-US" b="1" dirty="0">
                <a:solidFill>
                  <a:schemeClr val="accent6">
                    <a:lumMod val="75000"/>
                  </a:schemeClr>
                </a:solidFill>
                <a:latin typeface="Corbel" panose="020B0503020204020204" pitchFamily="34" charset="0"/>
              </a:rPr>
              <a:t>That would be all for </a:t>
            </a:r>
            <a:r>
              <a:rPr lang="en-US" b="1" dirty="0" smtClean="0">
                <a:solidFill>
                  <a:schemeClr val="accent6">
                    <a:lumMod val="75000"/>
                  </a:schemeClr>
                </a:solidFill>
                <a:latin typeface="Corbel" panose="020B0503020204020204" pitchFamily="34" charset="0"/>
              </a:rPr>
              <a:t>now</a:t>
            </a:r>
            <a:r>
              <a:rPr lang="en-US" b="1" dirty="0">
                <a:solidFill>
                  <a:schemeClr val="accent6">
                    <a:lumMod val="75000"/>
                  </a:schemeClr>
                </a:solidFill>
                <a:latin typeface="Corbel" panose="020B0503020204020204" pitchFamily="34" charset="0"/>
              </a:rPr>
              <a:t>.</a:t>
            </a:r>
            <a:endParaRPr lang="en-US" b="1" dirty="0" smtClean="0">
              <a:solidFill>
                <a:schemeClr val="accent6">
                  <a:lumMod val="75000"/>
                </a:schemeClr>
              </a:solidFill>
              <a:latin typeface="Corbel" panose="020B0503020204020204" pitchFamily="34" charset="0"/>
            </a:endParaRPr>
          </a:p>
          <a:p>
            <a:pPr marL="0" indent="0" algn="ctr">
              <a:buNone/>
            </a:pPr>
            <a:r>
              <a:rPr lang="en-US" b="1" dirty="0" smtClean="0">
                <a:solidFill>
                  <a:schemeClr val="accent6">
                    <a:lumMod val="75000"/>
                  </a:schemeClr>
                </a:solidFill>
                <a:latin typeface="Corbel" panose="020B0503020204020204" pitchFamily="34" charset="0"/>
              </a:rPr>
              <a:t>Thank </a:t>
            </a:r>
            <a:r>
              <a:rPr lang="en-US" b="1" dirty="0" smtClean="0">
                <a:solidFill>
                  <a:schemeClr val="accent6">
                    <a:lumMod val="75000"/>
                  </a:schemeClr>
                </a:solidFill>
                <a:latin typeface="Corbel" panose="020B0503020204020204" pitchFamily="34" charset="0"/>
              </a:rPr>
              <a:t>you!</a:t>
            </a:r>
          </a:p>
          <a:p>
            <a:pPr marL="0" indent="0" algn="ctr">
              <a:buNone/>
            </a:pPr>
            <a:r>
              <a:rPr lang="en-US" b="1" dirty="0" smtClean="0">
                <a:solidFill>
                  <a:schemeClr val="accent6">
                    <a:lumMod val="75000"/>
                  </a:schemeClr>
                </a:solidFill>
                <a:latin typeface="Corbel" panose="020B0503020204020204" pitchFamily="34" charset="0"/>
                <a:sym typeface="Wingdings" panose="05000000000000000000" pitchFamily="2" charset="2"/>
              </a:rPr>
              <a:t></a:t>
            </a:r>
            <a:endParaRPr lang="en-IN"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1675511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smtClean="0">
                <a:latin typeface="Corbel" panose="020B0503020204020204" pitchFamily="34" charset="0"/>
              </a:rPr>
              <a:t>Imagine </a:t>
            </a:r>
            <a:r>
              <a:rPr lang="en-US" sz="2800" dirty="0">
                <a:latin typeface="Corbel" panose="020B0503020204020204" pitchFamily="34" charset="0"/>
              </a:rPr>
              <a:t>a bank </a:t>
            </a:r>
            <a:r>
              <a:rPr lang="en-US" sz="2800" dirty="0" smtClean="0">
                <a:latin typeface="Corbel" panose="020B0503020204020204" pitchFamily="34" charset="0"/>
              </a:rPr>
              <a:t>provides you with a classification dataset of 1000 people who </a:t>
            </a:r>
            <a:r>
              <a:rPr lang="en-US" sz="2800" dirty="0" smtClean="0">
                <a:latin typeface="Corbel" panose="020B0503020204020204" pitchFamily="34" charset="0"/>
              </a:rPr>
              <a:t>did/ didn’t default </a:t>
            </a:r>
            <a:r>
              <a:rPr lang="en-US" sz="2800" dirty="0" smtClean="0">
                <a:latin typeface="Corbel" panose="020B0503020204020204" pitchFamily="34" charset="0"/>
              </a:rPr>
              <a:t>on their loans, 950 of whom </a:t>
            </a:r>
            <a:r>
              <a:rPr lang="en-US" sz="2800" dirty="0" smtClean="0">
                <a:latin typeface="Corbel" panose="020B0503020204020204" pitchFamily="34" charset="0"/>
              </a:rPr>
              <a:t>paid </a:t>
            </a:r>
            <a:r>
              <a:rPr lang="en-US" sz="2800" dirty="0">
                <a:latin typeface="Corbel" panose="020B0503020204020204" pitchFamily="34" charset="0"/>
              </a:rPr>
              <a:t>off their </a:t>
            </a:r>
            <a:r>
              <a:rPr lang="en-US" sz="2800" dirty="0" smtClean="0">
                <a:latin typeface="Corbel" panose="020B0503020204020204" pitchFamily="34" charset="0"/>
              </a:rPr>
              <a:t>loans, </a:t>
            </a:r>
            <a:r>
              <a:rPr lang="en-US" sz="2800" dirty="0">
                <a:latin typeface="Corbel" panose="020B0503020204020204" pitchFamily="34" charset="0"/>
              </a:rPr>
              <a:t>and </a:t>
            </a:r>
            <a:r>
              <a:rPr lang="en-US" sz="2800" dirty="0" smtClean="0">
                <a:latin typeface="Corbel" panose="020B0503020204020204" pitchFamily="34" charset="0"/>
              </a:rPr>
              <a:t>50 </a:t>
            </a:r>
            <a:r>
              <a:rPr lang="en-US" sz="2800" dirty="0" smtClean="0">
                <a:latin typeface="Corbel" panose="020B0503020204020204" pitchFamily="34" charset="0"/>
              </a:rPr>
              <a:t>defaulted (did </a:t>
            </a:r>
            <a:r>
              <a:rPr lang="en-US" sz="2800" dirty="0">
                <a:latin typeface="Corbel" panose="020B0503020204020204" pitchFamily="34" charset="0"/>
              </a:rPr>
              <a:t>not pay the bank </a:t>
            </a:r>
            <a:r>
              <a:rPr lang="en-US" sz="2800" dirty="0" smtClean="0">
                <a:latin typeface="Corbel" panose="020B0503020204020204" pitchFamily="34" charset="0"/>
              </a:rPr>
              <a:t>back).</a:t>
            </a:r>
            <a:endParaRPr lang="en-US" sz="2800" dirty="0" smtClean="0">
              <a:latin typeface="Corbel" panose="020B0503020204020204" pitchFamily="34" charset="0"/>
            </a:endParaRPr>
          </a:p>
          <a:p>
            <a:pPr marL="0" indent="0">
              <a:buNone/>
            </a:pPr>
            <a:r>
              <a:rPr lang="en-US" sz="2800" dirty="0" smtClean="0">
                <a:latin typeface="Corbel" panose="020B0503020204020204" pitchFamily="34" charset="0"/>
              </a:rPr>
              <a:t>The bank is asking you to make a ML model to predict whether someone in the future would be worthy of a loan or not.</a:t>
            </a:r>
          </a:p>
          <a:p>
            <a:pPr marL="0" indent="0">
              <a:buNone/>
            </a:pPr>
            <a:r>
              <a:rPr lang="en-US" sz="2800" dirty="0" smtClean="0">
                <a:latin typeface="Corbel" panose="020B0503020204020204" pitchFamily="34" charset="0"/>
              </a:rPr>
              <a:t>How would you go about making the model now?</a:t>
            </a:r>
          </a:p>
          <a:p>
            <a:pPr marL="0" indent="0">
              <a:buNone/>
            </a:pPr>
            <a:r>
              <a:rPr lang="en-US" sz="2800" dirty="0" smtClean="0">
                <a:latin typeface="Corbel" panose="020B0503020204020204" pitchFamily="34" charset="0"/>
              </a:rPr>
              <a:t>I’ll give you three choices. Let’s begin.</a:t>
            </a:r>
            <a:endParaRPr lang="en-IN" sz="2800" dirty="0">
              <a:latin typeface="Corbel" panose="020B0503020204020204" pitchFamily="34" charset="0"/>
            </a:endParaRPr>
          </a:p>
        </p:txBody>
      </p:sp>
    </p:spTree>
    <p:extLst>
      <p:ext uri="{BB962C8B-B14F-4D97-AF65-F5344CB8AC3E}">
        <p14:creationId xmlns:p14="http://schemas.microsoft.com/office/powerpoint/2010/main" val="219104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smtClean="0">
                <a:latin typeface="Corbel" panose="020B0503020204020204" pitchFamily="34" charset="0"/>
              </a:rPr>
              <a:t>Option 1: Train on all the 1000 data points (records)</a:t>
            </a:r>
          </a:p>
          <a:p>
            <a:pPr marL="0" indent="0">
              <a:buNone/>
            </a:pPr>
            <a:r>
              <a:rPr lang="en-US" sz="1800" dirty="0" smtClean="0">
                <a:latin typeface="Corbel" panose="020B0503020204020204" pitchFamily="34" charset="0"/>
              </a:rPr>
              <a:t>Ok, done. Now bring upon the dataset on which </a:t>
            </a:r>
            <a:r>
              <a:rPr lang="en-US" sz="1800" dirty="0" smtClean="0">
                <a:latin typeface="Corbel" panose="020B0503020204020204" pitchFamily="34" charset="0"/>
              </a:rPr>
              <a:t>we will </a:t>
            </a:r>
            <a:r>
              <a:rPr lang="en-US" sz="1800" dirty="0" smtClean="0">
                <a:latin typeface="Corbel" panose="020B0503020204020204" pitchFamily="34" charset="0"/>
              </a:rPr>
              <a:t>test your model performance.</a:t>
            </a:r>
          </a:p>
          <a:p>
            <a:pPr marL="0" indent="0">
              <a:buNone/>
            </a:pPr>
            <a:r>
              <a:rPr lang="en-US" sz="1800" dirty="0" smtClean="0">
                <a:solidFill>
                  <a:srgbClr val="FF0000"/>
                </a:solidFill>
                <a:latin typeface="Corbel" panose="020B0503020204020204" pitchFamily="34" charset="0"/>
              </a:rPr>
              <a:t>Oops!</a:t>
            </a:r>
            <a:r>
              <a:rPr lang="en-US" sz="1800" dirty="0" smtClean="0">
                <a:latin typeface="Corbel" panose="020B0503020204020204" pitchFamily="34" charset="0"/>
              </a:rPr>
              <a:t> There is none! We just trained our model on all the available data points!</a:t>
            </a:r>
          </a:p>
          <a:p>
            <a:pPr marL="0" indent="0">
              <a:buNone/>
            </a:pPr>
            <a:r>
              <a:rPr lang="en-US" sz="1800" dirty="0" smtClean="0">
                <a:latin typeface="Corbel" panose="020B0503020204020204" pitchFamily="34" charset="0"/>
              </a:rPr>
              <a:t>So now would you test the model performance on the same data points </a:t>
            </a:r>
            <a:r>
              <a:rPr lang="en-US" sz="1800" dirty="0" smtClean="0">
                <a:latin typeface="Corbel" panose="020B0503020204020204" pitchFamily="34" charset="0"/>
              </a:rPr>
              <a:t>we trained </a:t>
            </a:r>
            <a:r>
              <a:rPr lang="en-US" sz="1800" dirty="0" smtClean="0">
                <a:latin typeface="Corbel" panose="020B0503020204020204" pitchFamily="34" charset="0"/>
              </a:rPr>
              <a:t>upon?</a:t>
            </a:r>
          </a:p>
          <a:p>
            <a:pPr marL="0" indent="0">
              <a:buNone/>
            </a:pPr>
            <a:endParaRPr lang="en-US" sz="1800" dirty="0" smtClean="0">
              <a:latin typeface="Corbel" panose="020B0503020204020204" pitchFamily="34" charset="0"/>
            </a:endParaRPr>
          </a:p>
          <a:p>
            <a:pPr marL="0" indent="0">
              <a:buNone/>
            </a:pPr>
            <a:endParaRPr lang="en-US" sz="1800" dirty="0" smtClean="0">
              <a:latin typeface="Corbel" panose="020B0503020204020204" pitchFamily="34" charset="0"/>
            </a:endParaRPr>
          </a:p>
          <a:p>
            <a:pPr marL="0" indent="0">
              <a:buNone/>
            </a:pPr>
            <a:endParaRPr lang="en-US" sz="1800" dirty="0">
              <a:latin typeface="Corbel" panose="020B0503020204020204" pitchFamily="34" charset="0"/>
            </a:endParaRPr>
          </a:p>
          <a:p>
            <a:pPr marL="0" indent="0">
              <a:buNone/>
            </a:pPr>
            <a:r>
              <a:rPr lang="en-US" sz="1800" b="1" dirty="0" smtClean="0">
                <a:solidFill>
                  <a:srgbClr val="FF0000"/>
                </a:solidFill>
                <a:latin typeface="Corbel" panose="020B0503020204020204" pitchFamily="34" charset="0"/>
              </a:rPr>
              <a:t>NOOOO! </a:t>
            </a:r>
            <a:r>
              <a:rPr lang="en-US" sz="1800" dirty="0" smtClean="0">
                <a:latin typeface="Corbel" panose="020B0503020204020204" pitchFamily="34" charset="0"/>
              </a:rPr>
              <a:t>This would lead to severe data leakage and </a:t>
            </a:r>
            <a:r>
              <a:rPr lang="en-US" sz="1800" dirty="0" smtClean="0">
                <a:latin typeface="Corbel" panose="020B0503020204020204" pitchFamily="34" charset="0"/>
              </a:rPr>
              <a:t>our model </a:t>
            </a:r>
            <a:r>
              <a:rPr lang="en-US" sz="1800" dirty="0" smtClean="0">
                <a:latin typeface="Corbel" panose="020B0503020204020204" pitchFamily="34" charset="0"/>
              </a:rPr>
              <a:t>is basically doomed!</a:t>
            </a:r>
          </a:p>
          <a:p>
            <a:pPr marL="0" indent="0">
              <a:buNone/>
            </a:pPr>
            <a:r>
              <a:rPr lang="en-US" sz="1800" dirty="0" smtClean="0">
                <a:latin typeface="Corbel" panose="020B0503020204020204" pitchFamily="34" charset="0"/>
              </a:rPr>
              <a:t>If you get the same questions in an exam from the practice questions that you solved at home before the test, you’d definitely ace that test, won’t you?</a:t>
            </a:r>
          </a:p>
          <a:p>
            <a:pPr marL="0" indent="0">
              <a:buNone/>
            </a:pPr>
            <a:r>
              <a:rPr lang="en-US" sz="1800" dirty="0" smtClean="0">
                <a:latin typeface="Corbel" panose="020B0503020204020204" pitchFamily="34" charset="0"/>
              </a:rPr>
              <a:t>So this option is a complete </a:t>
            </a:r>
            <a:r>
              <a:rPr lang="en-US" sz="1800" b="1" dirty="0" smtClean="0">
                <a:latin typeface="Corbel" panose="020B0503020204020204" pitchFamily="34" charset="0"/>
              </a:rPr>
              <a:t>NO-NO</a:t>
            </a:r>
          </a:p>
        </p:txBody>
      </p:sp>
      <p:pic>
        <p:nvPicPr>
          <p:cNvPr id="5" name="Picture 2" descr="C:\Users\Rachit\Desktop\ch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568" y="2419350"/>
            <a:ext cx="990599" cy="7419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Rachit\Desktop\ch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1" y="2363157"/>
            <a:ext cx="990599" cy="7419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Rachit\Desktop\ch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1" y="2495550"/>
            <a:ext cx="990599" cy="74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16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200151"/>
            <a:ext cx="8229600" cy="3394472"/>
          </a:xfrm>
        </p:spPr>
        <p:txBody>
          <a:bodyPr>
            <a:noAutofit/>
          </a:bodyPr>
          <a:lstStyle/>
          <a:p>
            <a:pPr marL="0" indent="0">
              <a:buNone/>
            </a:pPr>
            <a:r>
              <a:rPr lang="en-US" sz="1600" dirty="0" smtClean="0">
                <a:latin typeface="Corbel" panose="020B0503020204020204" pitchFamily="34" charset="0"/>
              </a:rPr>
              <a:t>Option2: Randomly split the 1000 data points into say, 80:20 ratio. </a:t>
            </a:r>
            <a:r>
              <a:rPr lang="en-US" sz="1600" i="1" dirty="0" smtClean="0">
                <a:latin typeface="Corbel" panose="020B0503020204020204" pitchFamily="34" charset="0"/>
              </a:rPr>
              <a:t>(</a:t>
            </a:r>
            <a:r>
              <a:rPr lang="en-US" sz="1600" i="1" dirty="0" err="1" smtClean="0">
                <a:latin typeface="Corbel" panose="020B0503020204020204" pitchFamily="34" charset="0"/>
              </a:rPr>
              <a:t>train_test_split</a:t>
            </a:r>
            <a:r>
              <a:rPr lang="en-US" sz="1600" i="1" dirty="0">
                <a:latin typeface="Corbel" panose="020B0503020204020204" pitchFamily="34" charset="0"/>
              </a:rPr>
              <a:t> </a:t>
            </a:r>
            <a:r>
              <a:rPr lang="en-US" sz="1600" dirty="0" smtClean="0">
                <a:latin typeface="Corbel" panose="020B0503020204020204" pitchFamily="34" charset="0"/>
              </a:rPr>
              <a:t>procedure</a:t>
            </a:r>
            <a:r>
              <a:rPr lang="en-US" sz="1600" i="1" dirty="0" smtClean="0">
                <a:latin typeface="Corbel" panose="020B0503020204020204" pitchFamily="34" charset="0"/>
              </a:rPr>
              <a:t>)</a:t>
            </a:r>
          </a:p>
          <a:p>
            <a:pPr marL="0" indent="0">
              <a:buNone/>
            </a:pPr>
            <a:r>
              <a:rPr lang="en-US" sz="1600" dirty="0" smtClean="0">
                <a:latin typeface="Corbel" panose="020B0503020204020204" pitchFamily="34" charset="0"/>
              </a:rPr>
              <a:t>So now you’d have 800 records for training, and 200 for testing your model upon.</a:t>
            </a:r>
          </a:p>
          <a:p>
            <a:pPr marL="0" indent="0">
              <a:buNone/>
            </a:pPr>
            <a:r>
              <a:rPr lang="en-US" sz="1600" dirty="0" smtClean="0">
                <a:latin typeface="Corbel" panose="020B0503020204020204" pitchFamily="34" charset="0"/>
              </a:rPr>
              <a:t>After making the model, you get an accuracy of 90% on the test set</a:t>
            </a:r>
            <a:r>
              <a:rPr lang="en-IN" sz="1600" dirty="0" smtClean="0">
                <a:latin typeface="Corbel" panose="020B0503020204020204" pitchFamily="34" charset="0"/>
              </a:rPr>
              <a:t>.</a:t>
            </a:r>
          </a:p>
          <a:p>
            <a:pPr marL="0" indent="0">
              <a:buNone/>
            </a:pPr>
            <a:r>
              <a:rPr lang="en-US" sz="1600" dirty="0" smtClean="0">
                <a:latin typeface="Corbel" panose="020B0503020204020204" pitchFamily="34" charset="0"/>
              </a:rPr>
              <a:t>Now you again split the data </a:t>
            </a:r>
            <a:r>
              <a:rPr lang="en-US" sz="1600" i="1" dirty="0" smtClean="0">
                <a:latin typeface="Corbel" panose="020B0503020204020204" pitchFamily="34" charset="0"/>
              </a:rPr>
              <a:t>“randomly” </a:t>
            </a:r>
            <a:r>
              <a:rPr lang="en-US" sz="1600" dirty="0" smtClean="0">
                <a:latin typeface="Corbel" panose="020B0503020204020204" pitchFamily="34" charset="0"/>
              </a:rPr>
              <a:t>and test your model again.</a:t>
            </a:r>
          </a:p>
          <a:p>
            <a:pPr marL="0" indent="0">
              <a:buNone/>
            </a:pPr>
            <a:r>
              <a:rPr lang="en-US" sz="1600" dirty="0" smtClean="0">
                <a:latin typeface="Corbel" panose="020B0503020204020204" pitchFamily="34" charset="0"/>
              </a:rPr>
              <a:t>Since the split is </a:t>
            </a:r>
            <a:r>
              <a:rPr lang="en-US" sz="1600" i="1" dirty="0" smtClean="0">
                <a:latin typeface="Corbel" panose="020B0503020204020204" pitchFamily="34" charset="0"/>
              </a:rPr>
              <a:t>“random”</a:t>
            </a:r>
            <a:r>
              <a:rPr lang="en-US" sz="1600" dirty="0" smtClean="0">
                <a:latin typeface="Corbel" panose="020B0503020204020204" pitchFamily="34" charset="0"/>
              </a:rPr>
              <a:t>, you now get an accuracy of 94%. </a:t>
            </a:r>
          </a:p>
          <a:p>
            <a:pPr marL="0" indent="0">
              <a:buNone/>
            </a:pPr>
            <a:r>
              <a:rPr lang="en-US" sz="1600" dirty="0" smtClean="0">
                <a:latin typeface="Corbel" panose="020B0503020204020204" pitchFamily="34" charset="0"/>
              </a:rPr>
              <a:t>You again split the data randomly, and find the accuracy has dipped to 87%.</a:t>
            </a:r>
          </a:p>
          <a:p>
            <a:pPr marL="0" indent="0">
              <a:buNone/>
            </a:pPr>
            <a:r>
              <a:rPr lang="en-US" sz="1600" dirty="0" smtClean="0">
                <a:latin typeface="Corbel" panose="020B0503020204020204" pitchFamily="34" charset="0"/>
              </a:rPr>
              <a:t>So amid all this varying accuracies, do you think it’d be a good </a:t>
            </a:r>
            <a:r>
              <a:rPr lang="en-US" sz="1600" dirty="0" smtClean="0">
                <a:latin typeface="Corbel" panose="020B0503020204020204" pitchFamily="34" charset="0"/>
              </a:rPr>
              <a:t>idea to </a:t>
            </a:r>
            <a:r>
              <a:rPr lang="en-US" sz="1600" dirty="0" smtClean="0">
                <a:latin typeface="Corbel" panose="020B0503020204020204" pitchFamily="34" charset="0"/>
              </a:rPr>
              <a:t>finalize</a:t>
            </a:r>
            <a:br>
              <a:rPr lang="en-US" sz="1600" dirty="0" smtClean="0">
                <a:latin typeface="Corbel" panose="020B0503020204020204" pitchFamily="34" charset="0"/>
              </a:rPr>
            </a:br>
            <a:r>
              <a:rPr lang="en-US" sz="1600" dirty="0" smtClean="0">
                <a:latin typeface="Corbel" panose="020B0503020204020204" pitchFamily="34" charset="0"/>
              </a:rPr>
              <a:t>our model after just the first time of splitting and noting the accuracy? </a:t>
            </a:r>
            <a:r>
              <a:rPr lang="en-US" sz="1600" b="1" dirty="0" smtClean="0">
                <a:solidFill>
                  <a:srgbClr val="FF0000"/>
                </a:solidFill>
                <a:latin typeface="Corbel" panose="020B0503020204020204" pitchFamily="34" charset="0"/>
              </a:rPr>
              <a:t>NOOOO</a:t>
            </a:r>
            <a:r>
              <a:rPr lang="en-US" sz="1600" b="1" dirty="0" smtClean="0">
                <a:solidFill>
                  <a:srgbClr val="FF0000"/>
                </a:solidFill>
                <a:latin typeface="Corbel" panose="020B0503020204020204" pitchFamily="34" charset="0"/>
              </a:rPr>
              <a:t>!</a:t>
            </a:r>
          </a:p>
          <a:p>
            <a:pPr marL="0" indent="0">
              <a:buNone/>
            </a:pPr>
            <a:r>
              <a:rPr lang="en-US" sz="1600" dirty="0" smtClean="0">
                <a:latin typeface="Corbel" panose="020B0503020204020204" pitchFamily="34" charset="0"/>
              </a:rPr>
              <a:t>This result would be a potentially biased one, as we’re relying on </a:t>
            </a:r>
            <a:r>
              <a:rPr lang="en-US" sz="1600" i="1" dirty="0" smtClean="0">
                <a:latin typeface="Corbel" panose="020B0503020204020204" pitchFamily="34" charset="0"/>
              </a:rPr>
              <a:t>“luck” </a:t>
            </a:r>
            <a:r>
              <a:rPr lang="en-US" sz="1600" dirty="0" smtClean="0">
                <a:latin typeface="Corbel" panose="020B0503020204020204" pitchFamily="34" charset="0"/>
              </a:rPr>
              <a:t>to arrange our data randomly.</a:t>
            </a:r>
          </a:p>
          <a:p>
            <a:pPr marL="0" indent="0">
              <a:buNone/>
            </a:pPr>
            <a:r>
              <a:rPr lang="en-US" sz="1600" b="1" dirty="0" smtClean="0">
                <a:latin typeface="Corbel" panose="020B0503020204020204" pitchFamily="34" charset="0"/>
              </a:rPr>
              <a:t>FOOD FOR THOUGHT: </a:t>
            </a:r>
            <a:r>
              <a:rPr lang="en-US" sz="1600" dirty="0" smtClean="0">
                <a:latin typeface="Corbel" panose="020B0503020204020204" pitchFamily="34" charset="0"/>
              </a:rPr>
              <a:t>Have </a:t>
            </a:r>
            <a:r>
              <a:rPr lang="en-US" sz="1600" dirty="0" smtClean="0">
                <a:latin typeface="Corbel" panose="020B0503020204020204" pitchFamily="34" charset="0"/>
              </a:rPr>
              <a:t>you ever found a movie trailer to be amazing but the movie turn out to be a bore-fest? This is somewhat similar.</a:t>
            </a:r>
          </a:p>
        </p:txBody>
      </p:sp>
      <p:graphicFrame>
        <p:nvGraphicFramePr>
          <p:cNvPr id="5" name="Object 4"/>
          <p:cNvGraphicFramePr>
            <a:graphicFrameLocks noChangeAspect="1"/>
          </p:cNvGraphicFramePr>
          <p:nvPr>
            <p:extLst>
              <p:ext uri="{D42A27DB-BD31-4B8C-83A1-F6EECF244321}">
                <p14:modId xmlns:p14="http://schemas.microsoft.com/office/powerpoint/2010/main" val="317058914"/>
              </p:ext>
            </p:extLst>
          </p:nvPr>
        </p:nvGraphicFramePr>
        <p:xfrm>
          <a:off x="7458075" y="1581150"/>
          <a:ext cx="619125" cy="962025"/>
        </p:xfrm>
        <a:graphic>
          <a:graphicData uri="http://schemas.openxmlformats.org/presentationml/2006/ole">
            <mc:AlternateContent xmlns:mc="http://schemas.openxmlformats.org/markup-compatibility/2006">
              <mc:Choice xmlns:v="urn:schemas-microsoft-com:vml" Requires="v">
                <p:oleObj spid="_x0000_s2100" name="Worksheet" r:id="rId4" imgW="619164" imgH="961911" progId="Excel.Sheet.12">
                  <p:embed/>
                </p:oleObj>
              </mc:Choice>
              <mc:Fallback>
                <p:oleObj name="Worksheet" r:id="rId4" imgW="619164" imgH="961911" progId="Excel.Sheet.12">
                  <p:embed/>
                  <p:pic>
                    <p:nvPicPr>
                      <p:cNvPr id="0" name=""/>
                      <p:cNvPicPr/>
                      <p:nvPr/>
                    </p:nvPicPr>
                    <p:blipFill>
                      <a:blip r:embed="rId5"/>
                      <a:stretch>
                        <a:fillRect/>
                      </a:stretch>
                    </p:blipFill>
                    <p:spPr>
                      <a:xfrm>
                        <a:off x="7458075" y="1581150"/>
                        <a:ext cx="619125" cy="962025"/>
                      </a:xfrm>
                      <a:prstGeom prst="rect">
                        <a:avLst/>
                      </a:prstGeom>
                    </p:spPr>
                  </p:pic>
                </p:oleObj>
              </mc:Fallback>
            </mc:AlternateContent>
          </a:graphicData>
        </a:graphic>
      </p:graphicFrame>
    </p:spTree>
    <p:extLst>
      <p:ext uri="{BB962C8B-B14F-4D97-AF65-F5344CB8AC3E}">
        <p14:creationId xmlns:p14="http://schemas.microsoft.com/office/powerpoint/2010/main" val="80080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Corbel" panose="020B0503020204020204" pitchFamily="34" charset="0"/>
              </a:rPr>
              <a:t>Option 3: </a:t>
            </a:r>
            <a:r>
              <a:rPr lang="en-US" b="1" i="1" dirty="0" smtClean="0">
                <a:solidFill>
                  <a:srgbClr val="00B050"/>
                </a:solidFill>
                <a:latin typeface="Corbel" panose="020B0503020204020204" pitchFamily="34" charset="0"/>
              </a:rPr>
              <a:t>Cross validation!</a:t>
            </a:r>
            <a:r>
              <a:rPr lang="en-IN" b="1" i="1" dirty="0" smtClean="0">
                <a:solidFill>
                  <a:srgbClr val="00B050"/>
                </a:solidFill>
                <a:latin typeface="Corbel" panose="020B0503020204020204" pitchFamily="34" charset="0"/>
              </a:rPr>
              <a:t>!!</a:t>
            </a:r>
          </a:p>
          <a:p>
            <a:pPr marL="0" indent="0">
              <a:buNone/>
            </a:pPr>
            <a:r>
              <a:rPr lang="en-US" dirty="0" smtClean="0">
                <a:latin typeface="Corbel" panose="020B0503020204020204" pitchFamily="34" charset="0"/>
              </a:rPr>
              <a:t>What we do here, is simply an extension of the regular </a:t>
            </a:r>
            <a:r>
              <a:rPr lang="en-US" i="1" dirty="0" err="1" smtClean="0">
                <a:latin typeface="Corbel" panose="020B0503020204020204" pitchFamily="34" charset="0"/>
              </a:rPr>
              <a:t>train_test_split</a:t>
            </a:r>
            <a:r>
              <a:rPr lang="en-US" dirty="0" smtClean="0">
                <a:latin typeface="Corbel" panose="020B0503020204020204" pitchFamily="34" charset="0"/>
              </a:rPr>
              <a:t> of option 2.</a:t>
            </a:r>
          </a:p>
          <a:p>
            <a:pPr marL="0" indent="0">
              <a:buNone/>
            </a:pPr>
            <a:r>
              <a:rPr lang="en-US" dirty="0" smtClean="0">
                <a:latin typeface="Corbel" panose="020B0503020204020204" pitchFamily="34" charset="0"/>
              </a:rPr>
              <a:t>Cross validation is used to predict the model’s ability to predict on unseen data and catch any possible occurrence of an overfitting.</a:t>
            </a:r>
          </a:p>
          <a:p>
            <a:pPr marL="0" indent="0">
              <a:buNone/>
            </a:pPr>
            <a:r>
              <a:rPr lang="en-US" dirty="0" smtClean="0">
                <a:latin typeface="Corbel" panose="020B0503020204020204" pitchFamily="34" charset="0"/>
              </a:rPr>
              <a:t>It is also helpful in giving us an insight as to how the model could perform on an independent test set if and when we deploy it in production.</a:t>
            </a:r>
          </a:p>
          <a:p>
            <a:pPr marL="0" indent="0">
              <a:buNone/>
            </a:pPr>
            <a:r>
              <a:rPr lang="en-US" dirty="0" smtClean="0">
                <a:latin typeface="Corbel" panose="020B0503020204020204" pitchFamily="34" charset="0"/>
              </a:rPr>
              <a:t>We’ll first look at </a:t>
            </a:r>
            <a:r>
              <a:rPr lang="en-US" b="1" dirty="0" smtClean="0">
                <a:solidFill>
                  <a:srgbClr val="FFC000"/>
                </a:solidFill>
                <a:latin typeface="Corbel" panose="020B0503020204020204" pitchFamily="34" charset="0"/>
              </a:rPr>
              <a:t>K-Fold CV</a:t>
            </a:r>
            <a:r>
              <a:rPr lang="en-US" dirty="0" smtClean="0">
                <a:latin typeface="Corbel" panose="020B0503020204020204" pitchFamily="34" charset="0"/>
              </a:rPr>
              <a:t>, which will help us understand the other types of CV techniques very easily.</a:t>
            </a:r>
          </a:p>
          <a:p>
            <a:pPr marL="0" indent="0">
              <a:buNone/>
            </a:pPr>
            <a:endParaRPr lang="en-US" b="1" dirty="0" smtClean="0">
              <a:solidFill>
                <a:srgbClr val="FFC000"/>
              </a:solidFill>
              <a:latin typeface="Corbel" panose="020B0503020204020204" pitchFamily="34" charset="0"/>
            </a:endParaRPr>
          </a:p>
        </p:txBody>
      </p:sp>
    </p:spTree>
    <p:extLst>
      <p:ext uri="{BB962C8B-B14F-4D97-AF65-F5344CB8AC3E}">
        <p14:creationId xmlns:p14="http://schemas.microsoft.com/office/powerpoint/2010/main" val="301518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229600" cy="857250"/>
          </a:xfrm>
        </p:spPr>
        <p:txBody>
          <a:bodyPr>
            <a:normAutofit/>
          </a:bodyPr>
          <a:lstStyle/>
          <a:p>
            <a:r>
              <a:rPr lang="en-US" sz="2400" b="1" dirty="0" smtClean="0">
                <a:solidFill>
                  <a:srgbClr val="FF0000"/>
                </a:solidFill>
                <a:latin typeface="Corbel" panose="020B0503020204020204" pitchFamily="34" charset="0"/>
              </a:rPr>
              <a:t>K-Fold CV (on entire data)</a:t>
            </a:r>
            <a:endParaRPr lang="en-IN" sz="2400" b="1" dirty="0">
              <a:solidFill>
                <a:srgbClr val="FF0000"/>
              </a:solidFill>
              <a:latin typeface="Corbel" panose="020B0503020204020204" pitchFamily="34" charset="0"/>
            </a:endParaRPr>
          </a:p>
        </p:txBody>
      </p:sp>
      <p:sp>
        <p:nvSpPr>
          <p:cNvPr id="3" name="Content Placeholder 2"/>
          <p:cNvSpPr>
            <a:spLocks noGrp="1"/>
          </p:cNvSpPr>
          <p:nvPr>
            <p:ph idx="1"/>
          </p:nvPr>
        </p:nvSpPr>
        <p:spPr>
          <a:xfrm>
            <a:off x="457200" y="1047750"/>
            <a:ext cx="8229600" cy="3962400"/>
          </a:xfrm>
        </p:spPr>
        <p:txBody>
          <a:bodyPr>
            <a:noAutofit/>
          </a:bodyPr>
          <a:lstStyle/>
          <a:p>
            <a:pPr marL="0" indent="0">
              <a:buNone/>
            </a:pPr>
            <a:r>
              <a:rPr lang="en-US" sz="1400" dirty="0">
                <a:latin typeface="Corbel" panose="020B0503020204020204" pitchFamily="34" charset="0"/>
              </a:rPr>
              <a:t>First we </a:t>
            </a:r>
            <a:r>
              <a:rPr lang="en-US" sz="1400" dirty="0" smtClean="0">
                <a:latin typeface="Corbel" panose="020B0503020204020204" pitchFamily="34" charset="0"/>
              </a:rPr>
              <a:t>shuffle the </a:t>
            </a:r>
            <a:r>
              <a:rPr lang="en-US" sz="1400" i="1" dirty="0" smtClean="0">
                <a:latin typeface="Corbel" panose="020B0503020204020204" pitchFamily="34" charset="0"/>
              </a:rPr>
              <a:t>entire</a:t>
            </a:r>
            <a:r>
              <a:rPr lang="en-US" sz="1400" dirty="0" smtClean="0">
                <a:latin typeface="Corbel" panose="020B0503020204020204" pitchFamily="34" charset="0"/>
              </a:rPr>
              <a:t> data </a:t>
            </a:r>
            <a:r>
              <a:rPr lang="en-US" sz="1400" dirty="0">
                <a:latin typeface="Corbel" panose="020B0503020204020204" pitchFamily="34" charset="0"/>
              </a:rPr>
              <a:t>randomly</a:t>
            </a:r>
            <a:r>
              <a:rPr lang="en-US" sz="1400" dirty="0" smtClean="0">
                <a:latin typeface="Corbel" panose="020B0503020204020204" pitchFamily="34" charset="0"/>
              </a:rPr>
              <a:t>.</a:t>
            </a:r>
          </a:p>
          <a:p>
            <a:pPr marL="0" indent="0">
              <a:buNone/>
            </a:pPr>
            <a:r>
              <a:rPr lang="en-US" sz="1400" dirty="0" smtClean="0">
                <a:latin typeface="Corbel" panose="020B0503020204020204" pitchFamily="34" charset="0"/>
              </a:rPr>
              <a:t>The “K” in K-Fold CV is the number of splits we want to do to the data. </a:t>
            </a:r>
          </a:p>
          <a:p>
            <a:pPr marL="0" indent="0">
              <a:buNone/>
            </a:pPr>
            <a:r>
              <a:rPr lang="en-US" sz="1400" dirty="0" smtClean="0">
                <a:latin typeface="Corbel" panose="020B0503020204020204" pitchFamily="34" charset="0"/>
              </a:rPr>
              <a:t>It has been experimentally found that 5 and 10 are good values for </a:t>
            </a:r>
            <a:r>
              <a:rPr lang="en-US" sz="1400" dirty="0" smtClean="0">
                <a:latin typeface="Corbel" panose="020B0503020204020204" pitchFamily="34" charset="0"/>
              </a:rPr>
              <a:t>K to begin with.</a:t>
            </a:r>
            <a:endParaRPr lang="en-US" sz="1400" dirty="0" smtClean="0">
              <a:latin typeface="Corbel" panose="020B0503020204020204" pitchFamily="34" charset="0"/>
            </a:endParaRPr>
          </a:p>
          <a:p>
            <a:pPr marL="0" indent="0">
              <a:buNone/>
            </a:pPr>
            <a:r>
              <a:rPr lang="en-US" sz="1400" dirty="0" smtClean="0">
                <a:latin typeface="Corbel" panose="020B0503020204020204" pitchFamily="34" charset="0"/>
              </a:rPr>
              <a:t>Now for example, if we let K = 5,</a:t>
            </a:r>
            <a:r>
              <a:rPr lang="en-IN" sz="1400" dirty="0" smtClean="0">
                <a:latin typeface="Corbel" panose="020B0503020204020204" pitchFamily="34" charset="0"/>
              </a:rPr>
              <a:t> this is what we have:</a:t>
            </a:r>
            <a:endParaRPr lang="en-US" sz="1400" dirty="0">
              <a:latin typeface="Corbel" panose="020B0503020204020204" pitchFamily="34" charset="0"/>
            </a:endParaRPr>
          </a:p>
          <a:p>
            <a:pPr marL="0" indent="0">
              <a:buNone/>
            </a:pPr>
            <a:r>
              <a:rPr lang="en-US" sz="1400" dirty="0" smtClean="0">
                <a:latin typeface="Corbel" panose="020B0503020204020204" pitchFamily="34" charset="0"/>
              </a:rPr>
              <a:t>Five equal splits of the data, and each split is called a </a:t>
            </a:r>
            <a:r>
              <a:rPr lang="en-US" sz="1400" i="1" dirty="0" smtClean="0">
                <a:latin typeface="Corbel" panose="020B0503020204020204" pitchFamily="34" charset="0"/>
              </a:rPr>
              <a:t>“fold”</a:t>
            </a:r>
            <a:r>
              <a:rPr lang="en-US" sz="1400" dirty="0" smtClean="0">
                <a:latin typeface="Corbel" panose="020B0503020204020204" pitchFamily="34" charset="0"/>
              </a:rPr>
              <a:t>.</a:t>
            </a:r>
            <a:endParaRPr lang="en-US" sz="1400" dirty="0" smtClean="0">
              <a:solidFill>
                <a:prstClr val="black"/>
              </a:solidFill>
              <a:latin typeface="Corbel" panose="020B0503020204020204" pitchFamily="34" charset="0"/>
            </a:endParaRPr>
          </a:p>
          <a:p>
            <a:pPr marL="0" lvl="0" indent="0">
              <a:buNone/>
            </a:pPr>
            <a:r>
              <a:rPr lang="en-US" sz="1400" dirty="0" smtClean="0">
                <a:solidFill>
                  <a:prstClr val="black"/>
                </a:solidFill>
                <a:latin typeface="Corbel" panose="020B0503020204020204" pitchFamily="34" charset="0"/>
              </a:rPr>
              <a:t>Now</a:t>
            </a:r>
            <a:r>
              <a:rPr lang="en-US" sz="1400" dirty="0">
                <a:solidFill>
                  <a:prstClr val="black"/>
                </a:solidFill>
                <a:latin typeface="Corbel" panose="020B0503020204020204" pitchFamily="34" charset="0"/>
              </a:rPr>
              <a:t>, iteratively, we let one “fold” be the testing set, and the others be the training set, like this:</a:t>
            </a:r>
          </a:p>
          <a:p>
            <a:pPr marL="0" indent="0">
              <a:buNone/>
            </a:pPr>
            <a:endParaRPr lang="en-US" sz="1400" dirty="0">
              <a:latin typeface="Corbel" panose="020B0503020204020204" pitchFamily="34" charset="0"/>
            </a:endParaRPr>
          </a:p>
          <a:p>
            <a:pPr marL="0" indent="0">
              <a:buNone/>
            </a:pPr>
            <a:endParaRPr lang="en-US" sz="1400" dirty="0" smtClean="0">
              <a:latin typeface="Corbel" panose="020B0503020204020204" pitchFamily="34" charset="0"/>
            </a:endParaRPr>
          </a:p>
          <a:p>
            <a:pPr marL="0" indent="0">
              <a:buNone/>
            </a:pPr>
            <a:endParaRPr lang="en-US" sz="1400" dirty="0">
              <a:latin typeface="Corbel" panose="020B0503020204020204" pitchFamily="34" charset="0"/>
            </a:endParaRPr>
          </a:p>
          <a:p>
            <a:pPr marL="0" indent="0">
              <a:buNone/>
            </a:pPr>
            <a:endParaRPr lang="en-US" sz="1400" dirty="0" smtClean="0">
              <a:latin typeface="Corbel" panose="020B0503020204020204" pitchFamily="34" charset="0"/>
            </a:endParaRPr>
          </a:p>
          <a:p>
            <a:pPr marL="0" indent="0">
              <a:buNone/>
            </a:pPr>
            <a:endParaRPr lang="en-US" sz="1400" dirty="0" smtClean="0">
              <a:latin typeface="Corbel" panose="020B0503020204020204" pitchFamily="34" charset="0"/>
            </a:endParaRPr>
          </a:p>
          <a:p>
            <a:pPr marL="0" indent="0">
              <a:buNone/>
            </a:pPr>
            <a:endParaRPr lang="en-US" sz="1400" dirty="0">
              <a:latin typeface="Corbel" panose="020B0503020204020204" pitchFamily="34" charset="0"/>
            </a:endParaRPr>
          </a:p>
          <a:p>
            <a:pPr marL="0" indent="0">
              <a:buNone/>
            </a:pPr>
            <a:r>
              <a:rPr lang="en-US" sz="1400" dirty="0" smtClean="0">
                <a:latin typeface="Corbel" panose="020B0503020204020204" pitchFamily="34" charset="0"/>
              </a:rPr>
              <a:t>So now the average accuracy is … </a:t>
            </a:r>
            <a:r>
              <a:rPr lang="en-US" sz="1400" i="1" dirty="0" smtClean="0">
                <a:latin typeface="Corbel" panose="020B0503020204020204" pitchFamily="34" charset="0"/>
              </a:rPr>
              <a:t>you guessed it </a:t>
            </a:r>
            <a:r>
              <a:rPr lang="en-US" sz="1400" dirty="0" smtClean="0">
                <a:latin typeface="Corbel" panose="020B0503020204020204" pitchFamily="34" charset="0"/>
              </a:rPr>
              <a:t>… the mean of all the 5 iterations (a1+a2+a3+a4+a5)/5</a:t>
            </a:r>
          </a:p>
          <a:p>
            <a:pPr marL="0" indent="0">
              <a:buNone/>
            </a:pPr>
            <a:r>
              <a:rPr lang="en-US" sz="1400" dirty="0" smtClean="0">
                <a:latin typeface="Corbel" panose="020B0503020204020204" pitchFamily="34" charset="0"/>
              </a:rPr>
              <a:t>Here, every data point gets to be in the training as well as in the test set, which tends to make our model </a:t>
            </a:r>
            <a:r>
              <a:rPr lang="en-US" sz="1400" dirty="0" smtClean="0">
                <a:latin typeface="Corbel" panose="020B0503020204020204" pitchFamily="34" charset="0"/>
              </a:rPr>
              <a:t>less </a:t>
            </a:r>
            <a:r>
              <a:rPr lang="en-US" sz="1400" dirty="0" smtClean="0">
                <a:latin typeface="Corbel" panose="020B0503020204020204" pitchFamily="34" charset="0"/>
              </a:rPr>
              <a:t>biased and less </a:t>
            </a:r>
            <a:r>
              <a:rPr lang="en-US" sz="1400" i="1" dirty="0" smtClean="0">
                <a:latin typeface="Corbel" panose="020B0503020204020204" pitchFamily="34" charset="0"/>
              </a:rPr>
              <a:t>‘optimistic’</a:t>
            </a:r>
            <a:r>
              <a:rPr lang="en-US" sz="1400" dirty="0" smtClean="0">
                <a:latin typeface="Corbel" panose="020B0503020204020204" pitchFamily="34" charset="0"/>
              </a:rPr>
              <a:t> than the single </a:t>
            </a:r>
            <a:r>
              <a:rPr lang="en-US" sz="1400" i="1" dirty="0" err="1" smtClean="0">
                <a:latin typeface="Corbel" panose="020B0503020204020204" pitchFamily="34" charset="0"/>
              </a:rPr>
              <a:t>train_test_split</a:t>
            </a:r>
            <a:r>
              <a:rPr lang="en-US" sz="1400" dirty="0" smtClean="0">
                <a:latin typeface="Corbel" panose="020B0503020204020204" pitchFamily="34" charset="0"/>
              </a:rPr>
              <a:t> we saw in option 2.</a:t>
            </a:r>
          </a:p>
        </p:txBody>
      </p:sp>
      <p:graphicFrame>
        <p:nvGraphicFramePr>
          <p:cNvPr id="6" name="Object 5"/>
          <p:cNvGraphicFramePr>
            <a:graphicFrameLocks noChangeAspect="1"/>
          </p:cNvGraphicFramePr>
          <p:nvPr>
            <p:extLst>
              <p:ext uri="{D42A27DB-BD31-4B8C-83A1-F6EECF244321}">
                <p14:modId xmlns:p14="http://schemas.microsoft.com/office/powerpoint/2010/main" val="300508936"/>
              </p:ext>
            </p:extLst>
          </p:nvPr>
        </p:nvGraphicFramePr>
        <p:xfrm>
          <a:off x="6696075" y="1276350"/>
          <a:ext cx="619125" cy="962025"/>
        </p:xfrm>
        <a:graphic>
          <a:graphicData uri="http://schemas.openxmlformats.org/presentationml/2006/ole">
            <mc:AlternateContent xmlns:mc="http://schemas.openxmlformats.org/markup-compatibility/2006">
              <mc:Choice xmlns:v="urn:schemas-microsoft-com:vml" Requires="v">
                <p:oleObj spid="_x0000_s7277" name="Worksheet" r:id="rId3" imgW="619164" imgH="961911" progId="Excel.Sheet.12">
                  <p:embed/>
                </p:oleObj>
              </mc:Choice>
              <mc:Fallback>
                <p:oleObj name="Worksheet" r:id="rId3" imgW="619164" imgH="961911" progId="Excel.Sheet.12">
                  <p:embed/>
                  <p:pic>
                    <p:nvPicPr>
                      <p:cNvPr id="0" name=""/>
                      <p:cNvPicPr/>
                      <p:nvPr/>
                    </p:nvPicPr>
                    <p:blipFill>
                      <a:blip r:embed="rId4"/>
                      <a:stretch>
                        <a:fillRect/>
                      </a:stretch>
                    </p:blipFill>
                    <p:spPr>
                      <a:xfrm>
                        <a:off x="6696075" y="1276350"/>
                        <a:ext cx="619125" cy="9620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38385551"/>
              </p:ext>
            </p:extLst>
          </p:nvPr>
        </p:nvGraphicFramePr>
        <p:xfrm>
          <a:off x="609600" y="2676525"/>
          <a:ext cx="1247775" cy="1343025"/>
        </p:xfrm>
        <a:graphic>
          <a:graphicData uri="http://schemas.openxmlformats.org/presentationml/2006/ole">
            <mc:AlternateContent xmlns:mc="http://schemas.openxmlformats.org/markup-compatibility/2006">
              <mc:Choice xmlns:v="urn:schemas-microsoft-com:vml" Requires="v">
                <p:oleObj spid="_x0000_s7278" name="Worksheet" r:id="rId5" imgW="1247784" imgH="1343131" progId="Excel.Sheet.12">
                  <p:embed/>
                </p:oleObj>
              </mc:Choice>
              <mc:Fallback>
                <p:oleObj name="Worksheet" r:id="rId5" imgW="1247784" imgH="1343131" progId="Excel.Sheet.12">
                  <p:embed/>
                  <p:pic>
                    <p:nvPicPr>
                      <p:cNvPr id="0" name=""/>
                      <p:cNvPicPr/>
                      <p:nvPr/>
                    </p:nvPicPr>
                    <p:blipFill>
                      <a:blip r:embed="rId6"/>
                      <a:stretch>
                        <a:fillRect/>
                      </a:stretch>
                    </p:blipFill>
                    <p:spPr>
                      <a:xfrm>
                        <a:off x="609600" y="2676525"/>
                        <a:ext cx="1247775" cy="13430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62159617"/>
              </p:ext>
            </p:extLst>
          </p:nvPr>
        </p:nvGraphicFramePr>
        <p:xfrm>
          <a:off x="1981200" y="2676525"/>
          <a:ext cx="685800" cy="1343025"/>
        </p:xfrm>
        <a:graphic>
          <a:graphicData uri="http://schemas.openxmlformats.org/presentationml/2006/ole">
            <mc:AlternateContent xmlns:mc="http://schemas.openxmlformats.org/markup-compatibility/2006">
              <mc:Choice xmlns:v="urn:schemas-microsoft-com:vml" Requires="v">
                <p:oleObj spid="_x0000_s7279" name="Worksheet" r:id="rId7" imgW="685733" imgH="1343131" progId="Excel.Sheet.12">
                  <p:embed/>
                </p:oleObj>
              </mc:Choice>
              <mc:Fallback>
                <p:oleObj name="Worksheet" r:id="rId7" imgW="685733" imgH="1343131" progId="Excel.Sheet.12">
                  <p:embed/>
                  <p:pic>
                    <p:nvPicPr>
                      <p:cNvPr id="0" name=""/>
                      <p:cNvPicPr/>
                      <p:nvPr/>
                    </p:nvPicPr>
                    <p:blipFill>
                      <a:blip r:embed="rId8"/>
                      <a:stretch>
                        <a:fillRect/>
                      </a:stretch>
                    </p:blipFill>
                    <p:spPr>
                      <a:xfrm>
                        <a:off x="1981200" y="2676525"/>
                        <a:ext cx="685800" cy="134302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80883525"/>
              </p:ext>
            </p:extLst>
          </p:nvPr>
        </p:nvGraphicFramePr>
        <p:xfrm>
          <a:off x="2819400" y="2676525"/>
          <a:ext cx="685800" cy="1343025"/>
        </p:xfrm>
        <a:graphic>
          <a:graphicData uri="http://schemas.openxmlformats.org/presentationml/2006/ole">
            <mc:AlternateContent xmlns:mc="http://schemas.openxmlformats.org/markup-compatibility/2006">
              <mc:Choice xmlns:v="urn:schemas-microsoft-com:vml" Requires="v">
                <p:oleObj spid="_x0000_s7280" name="Worksheet" r:id="rId9" imgW="685733" imgH="1343131" progId="Excel.Sheet.12">
                  <p:embed/>
                </p:oleObj>
              </mc:Choice>
              <mc:Fallback>
                <p:oleObj name="Worksheet" r:id="rId9" imgW="685733" imgH="1343131" progId="Excel.Sheet.12">
                  <p:embed/>
                  <p:pic>
                    <p:nvPicPr>
                      <p:cNvPr id="0" name=""/>
                      <p:cNvPicPr/>
                      <p:nvPr/>
                    </p:nvPicPr>
                    <p:blipFill>
                      <a:blip r:embed="rId10"/>
                      <a:stretch>
                        <a:fillRect/>
                      </a:stretch>
                    </p:blipFill>
                    <p:spPr>
                      <a:xfrm>
                        <a:off x="2819400" y="2676525"/>
                        <a:ext cx="685800" cy="13430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51535903"/>
              </p:ext>
            </p:extLst>
          </p:nvPr>
        </p:nvGraphicFramePr>
        <p:xfrm>
          <a:off x="3657600" y="2676525"/>
          <a:ext cx="685800" cy="1343025"/>
        </p:xfrm>
        <a:graphic>
          <a:graphicData uri="http://schemas.openxmlformats.org/presentationml/2006/ole">
            <mc:AlternateContent xmlns:mc="http://schemas.openxmlformats.org/markup-compatibility/2006">
              <mc:Choice xmlns:v="urn:schemas-microsoft-com:vml" Requires="v">
                <p:oleObj spid="_x0000_s7281" name="Worksheet" r:id="rId11" imgW="685733" imgH="1343131" progId="Excel.Sheet.12">
                  <p:embed/>
                </p:oleObj>
              </mc:Choice>
              <mc:Fallback>
                <p:oleObj name="Worksheet" r:id="rId11" imgW="685733" imgH="1343131" progId="Excel.Sheet.12">
                  <p:embed/>
                  <p:pic>
                    <p:nvPicPr>
                      <p:cNvPr id="0" name=""/>
                      <p:cNvPicPr/>
                      <p:nvPr/>
                    </p:nvPicPr>
                    <p:blipFill>
                      <a:blip r:embed="rId12"/>
                      <a:stretch>
                        <a:fillRect/>
                      </a:stretch>
                    </p:blipFill>
                    <p:spPr>
                      <a:xfrm>
                        <a:off x="3657600" y="2676525"/>
                        <a:ext cx="685800" cy="134302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380913667"/>
              </p:ext>
            </p:extLst>
          </p:nvPr>
        </p:nvGraphicFramePr>
        <p:xfrm>
          <a:off x="4495800" y="2676525"/>
          <a:ext cx="685800" cy="1343025"/>
        </p:xfrm>
        <a:graphic>
          <a:graphicData uri="http://schemas.openxmlformats.org/presentationml/2006/ole">
            <mc:AlternateContent xmlns:mc="http://schemas.openxmlformats.org/markup-compatibility/2006">
              <mc:Choice xmlns:v="urn:schemas-microsoft-com:vml" Requires="v">
                <p:oleObj spid="_x0000_s7282" name="Worksheet" r:id="rId13" imgW="685733" imgH="1343131" progId="Excel.Sheet.12">
                  <p:embed/>
                </p:oleObj>
              </mc:Choice>
              <mc:Fallback>
                <p:oleObj name="Worksheet" r:id="rId13" imgW="685733" imgH="1343131" progId="Excel.Sheet.12">
                  <p:embed/>
                  <p:pic>
                    <p:nvPicPr>
                      <p:cNvPr id="0" name=""/>
                      <p:cNvPicPr/>
                      <p:nvPr/>
                    </p:nvPicPr>
                    <p:blipFill>
                      <a:blip r:embed="rId14"/>
                      <a:stretch>
                        <a:fillRect/>
                      </a:stretch>
                    </p:blipFill>
                    <p:spPr>
                      <a:xfrm>
                        <a:off x="4495800" y="2676525"/>
                        <a:ext cx="685800" cy="1343025"/>
                      </a:xfrm>
                      <a:prstGeom prst="rect">
                        <a:avLst/>
                      </a:prstGeom>
                    </p:spPr>
                  </p:pic>
                </p:oleObj>
              </mc:Fallback>
            </mc:AlternateContent>
          </a:graphicData>
        </a:graphic>
      </p:graphicFrame>
    </p:spTree>
    <p:extLst>
      <p:ext uri="{BB962C8B-B14F-4D97-AF65-F5344CB8AC3E}">
        <p14:creationId xmlns:p14="http://schemas.microsoft.com/office/powerpoint/2010/main" val="331789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229600" cy="857250"/>
          </a:xfrm>
        </p:spPr>
        <p:txBody>
          <a:bodyPr>
            <a:normAutofit/>
          </a:bodyPr>
          <a:lstStyle/>
          <a:p>
            <a:r>
              <a:rPr lang="en-US" sz="2400" b="1" dirty="0" smtClean="0">
                <a:solidFill>
                  <a:srgbClr val="FF0000"/>
                </a:solidFill>
                <a:latin typeface="Corbel" panose="020B0503020204020204" pitchFamily="34" charset="0"/>
              </a:rPr>
              <a:t>K-Fold CV (on training data)</a:t>
            </a:r>
            <a:endParaRPr lang="en-IN" sz="2400" b="1" dirty="0">
              <a:solidFill>
                <a:srgbClr val="FF0000"/>
              </a:solidFill>
              <a:latin typeface="Corbel" panose="020B0503020204020204" pitchFamily="34" charset="0"/>
            </a:endParaRPr>
          </a:p>
        </p:txBody>
      </p:sp>
      <p:sp>
        <p:nvSpPr>
          <p:cNvPr id="3" name="Content Placeholder 2"/>
          <p:cNvSpPr>
            <a:spLocks noGrp="1"/>
          </p:cNvSpPr>
          <p:nvPr>
            <p:ph idx="1"/>
          </p:nvPr>
        </p:nvSpPr>
        <p:spPr>
          <a:xfrm>
            <a:off x="457200" y="1047750"/>
            <a:ext cx="8229600" cy="3962400"/>
          </a:xfrm>
        </p:spPr>
        <p:txBody>
          <a:bodyPr>
            <a:noAutofit/>
          </a:bodyPr>
          <a:lstStyle/>
          <a:p>
            <a:pPr marL="0" indent="0">
              <a:buNone/>
            </a:pPr>
            <a:r>
              <a:rPr lang="en-US" sz="1400" dirty="0">
                <a:latin typeface="Corbel" panose="020B0503020204020204" pitchFamily="34" charset="0"/>
              </a:rPr>
              <a:t>First we </a:t>
            </a:r>
            <a:r>
              <a:rPr lang="en-US" sz="1400" dirty="0" smtClean="0">
                <a:latin typeface="Corbel" panose="020B0503020204020204" pitchFamily="34" charset="0"/>
              </a:rPr>
              <a:t>shuffle the </a:t>
            </a:r>
            <a:r>
              <a:rPr lang="en-US" sz="1400" dirty="0">
                <a:latin typeface="Corbel" panose="020B0503020204020204" pitchFamily="34" charset="0"/>
              </a:rPr>
              <a:t>data </a:t>
            </a:r>
            <a:r>
              <a:rPr lang="en-US" sz="1400" dirty="0" smtClean="0">
                <a:latin typeface="Corbel" panose="020B0503020204020204" pitchFamily="34" charset="0"/>
              </a:rPr>
              <a:t>randomly, and then split into training and test set in ratio of (say) 80:20</a:t>
            </a:r>
          </a:p>
          <a:p>
            <a:pPr marL="0" indent="0">
              <a:buNone/>
            </a:pPr>
            <a:r>
              <a:rPr lang="en-US" sz="1400" dirty="0" smtClean="0">
                <a:latin typeface="Corbel" panose="020B0503020204020204" pitchFamily="34" charset="0"/>
              </a:rPr>
              <a:t>So </a:t>
            </a:r>
            <a:r>
              <a:rPr lang="en-US" sz="1400" dirty="0" smtClean="0">
                <a:latin typeface="Corbel" panose="020B0503020204020204" pitchFamily="34" charset="0"/>
              </a:rPr>
              <a:t>we </a:t>
            </a:r>
            <a:r>
              <a:rPr lang="en-US" sz="1400" dirty="0" smtClean="0">
                <a:latin typeface="Corbel" panose="020B0503020204020204" pitchFamily="34" charset="0"/>
              </a:rPr>
              <a:t>have </a:t>
            </a:r>
            <a:r>
              <a:rPr lang="en-US" sz="1400" dirty="0" smtClean="0">
                <a:solidFill>
                  <a:srgbClr val="FF0000"/>
                </a:solidFill>
                <a:latin typeface="Corbel" panose="020B0503020204020204" pitchFamily="34" charset="0"/>
              </a:rPr>
              <a:t>800</a:t>
            </a:r>
            <a:r>
              <a:rPr lang="en-US" sz="1400" dirty="0" smtClean="0">
                <a:latin typeface="Corbel" panose="020B0503020204020204" pitchFamily="34" charset="0"/>
              </a:rPr>
              <a:t> training data and </a:t>
            </a:r>
            <a:r>
              <a:rPr lang="en-US" sz="1400" dirty="0" smtClean="0">
                <a:solidFill>
                  <a:srgbClr val="FF0000"/>
                </a:solidFill>
                <a:latin typeface="Corbel" panose="020B0503020204020204" pitchFamily="34" charset="0"/>
              </a:rPr>
              <a:t>200</a:t>
            </a:r>
            <a:r>
              <a:rPr lang="en-US" sz="1400" dirty="0" smtClean="0">
                <a:latin typeface="Corbel" panose="020B0503020204020204" pitchFamily="34" charset="0"/>
              </a:rPr>
              <a:t> testing data.</a:t>
            </a:r>
          </a:p>
          <a:p>
            <a:pPr marL="0" indent="0">
              <a:buNone/>
            </a:pPr>
            <a:r>
              <a:rPr lang="en-US" sz="1400" dirty="0" smtClean="0">
                <a:latin typeface="Corbel" panose="020B0503020204020204" pitchFamily="34" charset="0"/>
              </a:rPr>
              <a:t>Now we do all of the iterations on these 800 samples, and not on the whole data we did previously.</a:t>
            </a:r>
          </a:p>
          <a:p>
            <a:pPr marL="0" indent="0">
              <a:buNone/>
            </a:pPr>
            <a:r>
              <a:rPr lang="en-US" sz="1400" dirty="0" smtClean="0">
                <a:latin typeface="Corbel" panose="020B0503020204020204" pitchFamily="34" charset="0"/>
              </a:rPr>
              <a:t>If we choose K=5, each fold will have 800/5 = 160 samples, instead of the 200 before.</a:t>
            </a:r>
          </a:p>
          <a:p>
            <a:pPr marL="0" indent="0">
              <a:buNone/>
            </a:pPr>
            <a:endParaRPr lang="en-US" sz="1400" dirty="0">
              <a:latin typeface="Corbel" panose="020B0503020204020204" pitchFamily="34" charset="0"/>
            </a:endParaRPr>
          </a:p>
          <a:p>
            <a:pPr marL="0" indent="0">
              <a:buNone/>
            </a:pPr>
            <a:endParaRPr lang="en-US" sz="1400" dirty="0" smtClean="0">
              <a:latin typeface="Corbel" panose="020B0503020204020204" pitchFamily="34" charset="0"/>
            </a:endParaRPr>
          </a:p>
          <a:p>
            <a:pPr marL="0" indent="0">
              <a:buNone/>
            </a:pPr>
            <a:endParaRPr lang="en-US" sz="1400" dirty="0">
              <a:latin typeface="Corbel" panose="020B0503020204020204" pitchFamily="34" charset="0"/>
            </a:endParaRPr>
          </a:p>
          <a:p>
            <a:pPr marL="0" indent="0">
              <a:buNone/>
            </a:pPr>
            <a:endParaRPr lang="en-US" sz="1400" dirty="0" smtClean="0">
              <a:latin typeface="Corbel" panose="020B0503020204020204" pitchFamily="34" charset="0"/>
            </a:endParaRPr>
          </a:p>
          <a:p>
            <a:pPr marL="0" indent="0">
              <a:buNone/>
            </a:pPr>
            <a:endParaRPr lang="en-US" sz="1400" dirty="0">
              <a:latin typeface="Corbel" panose="020B0503020204020204" pitchFamily="34" charset="0"/>
            </a:endParaRPr>
          </a:p>
          <a:p>
            <a:pPr marL="0" indent="0">
              <a:buNone/>
            </a:pPr>
            <a:endParaRPr lang="en-US" sz="1400" dirty="0" smtClean="0">
              <a:latin typeface="Corbel" panose="020B0503020204020204" pitchFamily="34" charset="0"/>
            </a:endParaRPr>
          </a:p>
          <a:p>
            <a:pPr marL="0" indent="0">
              <a:buNone/>
            </a:pPr>
            <a:r>
              <a:rPr lang="en-US" sz="1400" dirty="0">
                <a:latin typeface="Corbel" panose="020B0503020204020204" pitchFamily="34" charset="0"/>
              </a:rPr>
              <a:t>We basically keep the “test” data unseen until the very end so that we can test our final </a:t>
            </a:r>
            <a:r>
              <a:rPr lang="en-US" sz="1400" dirty="0" smtClean="0">
                <a:latin typeface="Corbel" panose="020B0503020204020204" pitchFamily="34" charset="0"/>
              </a:rPr>
              <a:t>model against </a:t>
            </a:r>
            <a:r>
              <a:rPr lang="en-US" sz="1400" dirty="0">
                <a:latin typeface="Corbel" panose="020B0503020204020204" pitchFamily="34" charset="0"/>
              </a:rPr>
              <a:t>it</a:t>
            </a:r>
            <a:r>
              <a:rPr lang="en-US" sz="1400" dirty="0" smtClean="0">
                <a:latin typeface="Corbel" panose="020B0503020204020204" pitchFamily="34" charset="0"/>
              </a:rPr>
              <a:t>.</a:t>
            </a:r>
            <a:endParaRPr lang="en-US" sz="1400" dirty="0">
              <a:latin typeface="Corbel" panose="020B0503020204020204" pitchFamily="34" charset="0"/>
            </a:endParaRPr>
          </a:p>
          <a:p>
            <a:pPr marL="0" indent="0">
              <a:buNone/>
            </a:pPr>
            <a:r>
              <a:rPr lang="en-US" sz="1400" dirty="0" smtClean="0">
                <a:latin typeface="Corbel" panose="020B0503020204020204" pitchFamily="34" charset="0"/>
              </a:rPr>
              <a:t>But it is a controversial topic, having both pros and cons.</a:t>
            </a:r>
          </a:p>
          <a:p>
            <a:pPr marL="0" indent="0">
              <a:buNone/>
            </a:pPr>
            <a:r>
              <a:rPr lang="en-US" sz="1400" b="1" dirty="0" smtClean="0">
                <a:latin typeface="Corbel" panose="020B0503020204020204" pitchFamily="34" charset="0"/>
              </a:rPr>
              <a:t>Pros</a:t>
            </a:r>
            <a:r>
              <a:rPr lang="en-US" sz="1400" dirty="0" smtClean="0">
                <a:latin typeface="Corbel" panose="020B0503020204020204" pitchFamily="34" charset="0"/>
              </a:rPr>
              <a:t>: We can check if our model is generalizing well onto unseen or “out-of-sample” data before shipping it to production.</a:t>
            </a:r>
          </a:p>
          <a:p>
            <a:pPr marL="0" indent="0">
              <a:buNone/>
            </a:pPr>
            <a:r>
              <a:rPr lang="en-US" sz="1400" b="1" dirty="0" smtClean="0">
                <a:latin typeface="Corbel" panose="020B0503020204020204" pitchFamily="34" charset="0"/>
              </a:rPr>
              <a:t>Cons</a:t>
            </a:r>
            <a:r>
              <a:rPr lang="en-US" sz="1400" dirty="0" smtClean="0">
                <a:latin typeface="Corbel" panose="020B0503020204020204" pitchFamily="34" charset="0"/>
              </a:rPr>
              <a:t>: We are missing out on the 200 samples for finding the optimum </a:t>
            </a:r>
            <a:r>
              <a:rPr lang="en-US" sz="1400" dirty="0" err="1" smtClean="0">
                <a:latin typeface="Corbel" panose="020B0503020204020204" pitchFamily="34" charset="0"/>
              </a:rPr>
              <a:t>hyperparameters</a:t>
            </a:r>
            <a:r>
              <a:rPr lang="en-US" sz="1400" dirty="0" smtClean="0">
                <a:latin typeface="Corbel" panose="020B0503020204020204" pitchFamily="34" charset="0"/>
              </a:rPr>
              <a:t>.</a:t>
            </a:r>
            <a:endParaRPr lang="en-US" sz="1400" dirty="0">
              <a:latin typeface="Corbel" panose="020B0503020204020204" pitchFamily="34" charset="0"/>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1053106114"/>
              </p:ext>
            </p:extLst>
          </p:nvPr>
        </p:nvGraphicFramePr>
        <p:xfrm>
          <a:off x="609600" y="2190750"/>
          <a:ext cx="4000500" cy="1343025"/>
        </p:xfrm>
        <a:graphic>
          <a:graphicData uri="http://schemas.openxmlformats.org/presentationml/2006/ole">
            <mc:AlternateContent xmlns:mc="http://schemas.openxmlformats.org/markup-compatibility/2006">
              <mc:Choice xmlns:v="urn:schemas-microsoft-com:vml" Requires="v">
                <p:oleObj spid="_x0000_s6185" name="Worksheet" r:id="rId3" imgW="4000550" imgH="1343131" progId="Excel.Sheet.12">
                  <p:embed/>
                </p:oleObj>
              </mc:Choice>
              <mc:Fallback>
                <p:oleObj name="Worksheet" r:id="rId3" imgW="4000550" imgH="1343131" progId="Excel.Sheet.12">
                  <p:embed/>
                  <p:pic>
                    <p:nvPicPr>
                      <p:cNvPr id="0" name=""/>
                      <p:cNvPicPr/>
                      <p:nvPr/>
                    </p:nvPicPr>
                    <p:blipFill>
                      <a:blip r:embed="rId4"/>
                      <a:stretch>
                        <a:fillRect/>
                      </a:stretch>
                    </p:blipFill>
                    <p:spPr>
                      <a:xfrm>
                        <a:off x="609600" y="2190750"/>
                        <a:ext cx="4000500" cy="1343025"/>
                      </a:xfrm>
                      <a:prstGeom prst="rect">
                        <a:avLst/>
                      </a:prstGeom>
                    </p:spPr>
                  </p:pic>
                </p:oleObj>
              </mc:Fallback>
            </mc:AlternateContent>
          </a:graphicData>
        </a:graphic>
      </p:graphicFrame>
    </p:spTree>
    <p:extLst>
      <p:ext uri="{BB962C8B-B14F-4D97-AF65-F5344CB8AC3E}">
        <p14:creationId xmlns:p14="http://schemas.microsoft.com/office/powerpoint/2010/main" val="307183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sz="2000" dirty="0">
                <a:latin typeface="Corbel" panose="020B0503020204020204" pitchFamily="34" charset="0"/>
              </a:rPr>
              <a:t>Assume the 5 accuracies are :</a:t>
            </a:r>
            <a:r>
              <a:rPr lang="en-IN" sz="2000" dirty="0">
                <a:latin typeface="Corbel" panose="020B0503020204020204" pitchFamily="34" charset="0"/>
              </a:rPr>
              <a:t> 80, 84, 79, 83, </a:t>
            </a:r>
            <a:r>
              <a:rPr lang="en-IN" sz="2000" dirty="0" smtClean="0">
                <a:latin typeface="Corbel" panose="020B0503020204020204" pitchFamily="34" charset="0"/>
              </a:rPr>
              <a:t>81 (%)</a:t>
            </a:r>
            <a:endParaRPr lang="en-IN" sz="2000" dirty="0">
              <a:latin typeface="Corbel" panose="020B0503020204020204" pitchFamily="34" charset="0"/>
            </a:endParaRPr>
          </a:p>
          <a:p>
            <a:r>
              <a:rPr lang="en-US" sz="2000" dirty="0">
                <a:latin typeface="Corbel" panose="020B0503020204020204" pitchFamily="34" charset="0"/>
              </a:rPr>
              <a:t>Our predictions are pretty cl0se to each other (low standard deviation), and hence we can be pretty confident that on new unseen data, the model will predict an accuracy close to these values</a:t>
            </a:r>
            <a:r>
              <a:rPr lang="en-US" sz="2000" dirty="0" smtClean="0">
                <a:latin typeface="Corbel" panose="020B0503020204020204" pitchFamily="34" charset="0"/>
              </a:rPr>
              <a:t>.</a:t>
            </a:r>
          </a:p>
          <a:p>
            <a:r>
              <a:rPr lang="en-US" sz="2000" dirty="0" smtClean="0">
                <a:latin typeface="Corbel" panose="020B0503020204020204" pitchFamily="34" charset="0"/>
              </a:rPr>
              <a:t>Now assume the 5 accuracies are :</a:t>
            </a:r>
            <a:r>
              <a:rPr lang="en-IN" sz="2000" dirty="0" smtClean="0">
                <a:latin typeface="Corbel" panose="020B0503020204020204" pitchFamily="34" charset="0"/>
              </a:rPr>
              <a:t> 80, 84, 79, </a:t>
            </a:r>
            <a:r>
              <a:rPr lang="en-IN" sz="2000" dirty="0" smtClean="0">
                <a:solidFill>
                  <a:srgbClr val="FF0000"/>
                </a:solidFill>
                <a:latin typeface="Corbel" panose="020B0503020204020204" pitchFamily="34" charset="0"/>
              </a:rPr>
              <a:t>51</a:t>
            </a:r>
            <a:r>
              <a:rPr lang="en-IN" sz="2000" dirty="0" smtClean="0">
                <a:latin typeface="Corbel" panose="020B0503020204020204" pitchFamily="34" charset="0"/>
              </a:rPr>
              <a:t>, 81</a:t>
            </a:r>
          </a:p>
          <a:p>
            <a:r>
              <a:rPr lang="en-US" sz="2000" dirty="0" smtClean="0">
                <a:latin typeface="Corbel" panose="020B0503020204020204" pitchFamily="34" charset="0"/>
              </a:rPr>
              <a:t>Did you notice the 51% in there? Doesn’t it look like an </a:t>
            </a:r>
            <a:r>
              <a:rPr lang="en-US" sz="2000" i="1" dirty="0" smtClean="0">
                <a:latin typeface="Corbel" panose="020B0503020204020204" pitchFamily="34" charset="0"/>
              </a:rPr>
              <a:t>‘outlier’</a:t>
            </a:r>
            <a:r>
              <a:rPr lang="en-US" sz="2000" dirty="0" smtClean="0">
                <a:latin typeface="Corbel" panose="020B0503020204020204" pitchFamily="34" charset="0"/>
              </a:rPr>
              <a:t> accuracy among the other ones? We need to check why it has happened so, and try to rectify it.</a:t>
            </a:r>
          </a:p>
          <a:p>
            <a:r>
              <a:rPr lang="en-US" sz="2000" b="1" dirty="0" smtClean="0">
                <a:solidFill>
                  <a:schemeClr val="accent6">
                    <a:lumMod val="75000"/>
                  </a:schemeClr>
                </a:solidFill>
                <a:latin typeface="Corbel" panose="020B0503020204020204" pitchFamily="34" charset="0"/>
              </a:rPr>
              <a:t>Limitation:</a:t>
            </a:r>
            <a:r>
              <a:rPr lang="en-US" sz="2000" dirty="0">
                <a:latin typeface="Corbel" panose="020B0503020204020204" pitchFamily="34" charset="0"/>
              </a:rPr>
              <a:t> </a:t>
            </a:r>
            <a:r>
              <a:rPr lang="en-US" sz="2000" dirty="0" smtClean="0">
                <a:latin typeface="Corbel" panose="020B0503020204020204" pitchFamily="34" charset="0"/>
              </a:rPr>
              <a:t>As </a:t>
            </a:r>
            <a:r>
              <a:rPr lang="en-US" sz="2000" dirty="0">
                <a:latin typeface="Corbel" panose="020B0503020204020204" pitchFamily="34" charset="0"/>
              </a:rPr>
              <a:t>the data size </a:t>
            </a:r>
            <a:r>
              <a:rPr lang="en-US" sz="2000" dirty="0" smtClean="0">
                <a:latin typeface="Corbel" panose="020B0503020204020204" pitchFamily="34" charset="0"/>
              </a:rPr>
              <a:t>increases, time taken for evaluation increases by K times, because we’re essentially making K different models onto the data. </a:t>
            </a:r>
          </a:p>
        </p:txBody>
      </p:sp>
    </p:spTree>
    <p:extLst>
      <p:ext uri="{BB962C8B-B14F-4D97-AF65-F5344CB8AC3E}">
        <p14:creationId xmlns:p14="http://schemas.microsoft.com/office/powerpoint/2010/main" val="98418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857250"/>
          </a:xfrm>
        </p:spPr>
        <p:txBody>
          <a:bodyPr>
            <a:normAutofit/>
          </a:bodyPr>
          <a:lstStyle/>
          <a:p>
            <a:r>
              <a:rPr lang="en-US" sz="2400" b="1" dirty="0" smtClean="0">
                <a:solidFill>
                  <a:srgbClr val="FF0000"/>
                </a:solidFill>
                <a:latin typeface="Corbel" panose="020B0503020204020204" pitchFamily="34" charset="0"/>
              </a:rPr>
              <a:t>Stratified K-Fold</a:t>
            </a:r>
            <a:endParaRPr lang="en-IN" sz="2400" b="1" dirty="0">
              <a:solidFill>
                <a:srgbClr val="FF0000"/>
              </a:solidFill>
              <a:latin typeface="Corbel" panose="020B0503020204020204" pitchFamily="34" charset="0"/>
            </a:endParaRPr>
          </a:p>
        </p:txBody>
      </p:sp>
      <p:sp>
        <p:nvSpPr>
          <p:cNvPr id="3" name="Content Placeholder 2"/>
          <p:cNvSpPr>
            <a:spLocks noGrp="1"/>
          </p:cNvSpPr>
          <p:nvPr>
            <p:ph idx="1"/>
          </p:nvPr>
        </p:nvSpPr>
        <p:spPr/>
        <p:txBody>
          <a:bodyPr>
            <a:normAutofit fontScale="77500" lnSpcReduction="20000"/>
          </a:bodyPr>
          <a:lstStyle/>
          <a:p>
            <a:r>
              <a:rPr lang="en-US" sz="2000" dirty="0" smtClean="0"/>
              <a:t>In </a:t>
            </a:r>
            <a:r>
              <a:rPr lang="en-US" sz="2000" dirty="0" smtClean="0"/>
              <a:t>normal K-Fold, imagine our test fold (which holds 200 records) ends up with 49 defaulters, and 151 non-defaulters.</a:t>
            </a:r>
          </a:p>
          <a:p>
            <a:r>
              <a:rPr lang="en-US" sz="2000" dirty="0" smtClean="0"/>
              <a:t>The remaining 4 folds (with 800 records) now have a combined 799 non-defaulters and a grand total of 1 defaulter. This is undesirable because our model won’t be able to learn the </a:t>
            </a:r>
            <a:r>
              <a:rPr lang="en-US" sz="2000" i="1" dirty="0" smtClean="0"/>
              <a:t>‘defaulter’</a:t>
            </a:r>
            <a:r>
              <a:rPr lang="en-US" sz="2000" dirty="0" smtClean="0"/>
              <a:t> scenario properly.</a:t>
            </a:r>
          </a:p>
          <a:p>
            <a:pPr marL="0" indent="0">
              <a:buNone/>
            </a:pPr>
            <a:r>
              <a:rPr lang="en-US" sz="2000" b="1" dirty="0" smtClean="0">
                <a:solidFill>
                  <a:srgbClr val="FF0000"/>
                </a:solidFill>
              </a:rPr>
              <a:t>Enters Stratified K-Fold…</a:t>
            </a:r>
          </a:p>
          <a:p>
            <a:r>
              <a:rPr lang="en-US" sz="2000" dirty="0"/>
              <a:t>Useful for class imbalance type datasets.</a:t>
            </a:r>
          </a:p>
          <a:p>
            <a:r>
              <a:rPr lang="en-US" sz="2000" dirty="0"/>
              <a:t>Makes sure the under-represented class label (‘defaulters’ in our case) are equally </a:t>
            </a:r>
            <a:r>
              <a:rPr lang="en-US" sz="2000" dirty="0" err="1"/>
              <a:t>splitted</a:t>
            </a:r>
            <a:r>
              <a:rPr lang="en-US" sz="2000" dirty="0"/>
              <a:t> among all the 5 splits</a:t>
            </a:r>
            <a:r>
              <a:rPr lang="en-US" sz="2000" dirty="0" smtClean="0"/>
              <a:t>.</a:t>
            </a:r>
            <a:endParaRPr lang="en-US" sz="2000" dirty="0" smtClean="0"/>
          </a:p>
          <a:p>
            <a:r>
              <a:rPr lang="en-US" sz="2000" dirty="0" smtClean="0"/>
              <a:t>In </a:t>
            </a:r>
            <a:r>
              <a:rPr lang="en-US" sz="2000" dirty="0" smtClean="0"/>
              <a:t>our example, we have 1000 samples and we want to make 5 splits.</a:t>
            </a:r>
          </a:p>
          <a:p>
            <a:r>
              <a:rPr lang="en-US" sz="2000" dirty="0" smtClean="0"/>
              <a:t>So now each of </a:t>
            </a:r>
            <a:r>
              <a:rPr lang="en-US" sz="2000" dirty="0" smtClean="0"/>
              <a:t>our 5 </a:t>
            </a:r>
            <a:r>
              <a:rPr lang="en-US" sz="2000" dirty="0" smtClean="0"/>
              <a:t>folds will have 50/5 = </a:t>
            </a:r>
            <a:r>
              <a:rPr lang="en-US" sz="2000" dirty="0" smtClean="0">
                <a:solidFill>
                  <a:srgbClr val="00B050"/>
                </a:solidFill>
              </a:rPr>
              <a:t>10 </a:t>
            </a:r>
            <a:r>
              <a:rPr lang="en-US" sz="2000" dirty="0" smtClean="0"/>
              <a:t>defaulters exactly, and 950/5 = </a:t>
            </a:r>
            <a:r>
              <a:rPr lang="en-US" sz="2000" dirty="0" smtClean="0">
                <a:solidFill>
                  <a:srgbClr val="00B050"/>
                </a:solidFill>
              </a:rPr>
              <a:t>190 </a:t>
            </a:r>
            <a:r>
              <a:rPr lang="en-US" sz="2000" dirty="0" smtClean="0"/>
              <a:t>non-defaulters exactly.</a:t>
            </a:r>
          </a:p>
          <a:p>
            <a:r>
              <a:rPr lang="en-US" sz="2000" dirty="0" smtClean="0"/>
              <a:t>Hence </a:t>
            </a:r>
            <a:r>
              <a:rPr lang="en-US" sz="2000" dirty="0" smtClean="0">
                <a:solidFill>
                  <a:srgbClr val="00B050"/>
                </a:solidFill>
              </a:rPr>
              <a:t>190</a:t>
            </a:r>
            <a:r>
              <a:rPr lang="en-US" sz="2000" dirty="0" smtClean="0"/>
              <a:t> + </a:t>
            </a:r>
            <a:r>
              <a:rPr lang="en-US" sz="2000" dirty="0" smtClean="0">
                <a:solidFill>
                  <a:srgbClr val="00B050"/>
                </a:solidFill>
              </a:rPr>
              <a:t>10</a:t>
            </a:r>
            <a:r>
              <a:rPr lang="en-US" sz="2000" dirty="0" smtClean="0"/>
              <a:t> = 200 in each split.</a:t>
            </a:r>
          </a:p>
          <a:p>
            <a:r>
              <a:rPr lang="en-US" sz="2000" dirty="0" smtClean="0"/>
              <a:t>Thus we will maintain class label </a:t>
            </a:r>
            <a:r>
              <a:rPr lang="en-US" sz="2000" dirty="0" smtClean="0"/>
              <a:t>balance in each fold.</a:t>
            </a:r>
            <a:r>
              <a:rPr lang="en-IN" sz="2000" dirty="0" smtClean="0"/>
              <a:t> </a:t>
            </a:r>
            <a:r>
              <a:rPr lang="en-IN" sz="2000" dirty="0" smtClean="0"/>
              <a:t>Sweet, ain’t it?</a:t>
            </a:r>
            <a:endParaRPr lang="en-US" sz="2000" dirty="0" smtClean="0"/>
          </a:p>
        </p:txBody>
      </p:sp>
    </p:spTree>
    <p:extLst>
      <p:ext uri="{BB962C8B-B14F-4D97-AF65-F5344CB8AC3E}">
        <p14:creationId xmlns:p14="http://schemas.microsoft.com/office/powerpoint/2010/main" val="268839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1467</Words>
  <Application>Microsoft Office PowerPoint</Application>
  <PresentationFormat>On-screen Show (16:9)</PresentationFormat>
  <Paragraphs>106</Paragraphs>
  <Slides>13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Worksheet</vt:lpstr>
      <vt:lpstr>Cross Validation</vt:lpstr>
      <vt:lpstr>PowerPoint Presentation</vt:lpstr>
      <vt:lpstr>PowerPoint Presentation</vt:lpstr>
      <vt:lpstr>PowerPoint Presentation</vt:lpstr>
      <vt:lpstr>PowerPoint Presentation</vt:lpstr>
      <vt:lpstr>K-Fold CV (on entire data)</vt:lpstr>
      <vt:lpstr>K-Fold CV (on training data)</vt:lpstr>
      <vt:lpstr>PowerPoint Presentation</vt:lpstr>
      <vt:lpstr>Stratified K-Fold</vt:lpstr>
      <vt:lpstr>Leave One Out (LOO) CV</vt:lpstr>
      <vt:lpstr>Repeated K-Fold</vt:lpstr>
      <vt:lpstr>Repeated Stratified K-Fold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Rachit Toshniwal</dc:creator>
  <cp:lastModifiedBy>Rachit</cp:lastModifiedBy>
  <cp:revision>71</cp:revision>
  <dcterms:created xsi:type="dcterms:W3CDTF">2006-08-16T00:00:00Z</dcterms:created>
  <dcterms:modified xsi:type="dcterms:W3CDTF">2020-08-06T20:26:24Z</dcterms:modified>
</cp:coreProperties>
</file>