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0" r:id="rId4"/>
    <p:sldId id="261" r:id="rId5"/>
    <p:sldId id="262" r:id="rId6"/>
    <p:sldId id="263" r:id="rId7"/>
    <p:sldId id="266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10251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 </a:t>
            </a:r>
            <a:r>
              <a:rPr lang="en-US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rbel" panose="020B0503020204020204" pitchFamily="34" charset="0"/>
              </a:rPr>
              <a:t>Part </a:t>
            </a:r>
            <a:r>
              <a:rPr lang="en-US" b="1" dirty="0" smtClean="0">
                <a:solidFill>
                  <a:schemeClr val="accent3"/>
                </a:solidFill>
                <a:latin typeface="+mn-lt"/>
              </a:rPr>
              <a:t>7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Matthew’s 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Correlation 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Coefficient (MCC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)</a:t>
            </a:r>
            <a:endParaRPr lang="en-IN" sz="20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95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6446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nsolas" panose="020B0609020204030204" pitchFamily="49" charset="0"/>
              </a:rPr>
              <a:t>Imagine we make a classifier that is trying to differentiate between apples and oranges by looking at their images.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After testing the model on the test set, we get a confusion matrix like this: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318194"/>
              </p:ext>
            </p:extLst>
          </p:nvPr>
        </p:nvGraphicFramePr>
        <p:xfrm>
          <a:off x="1447800" y="2724150"/>
          <a:ext cx="3343776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Worksheet" r:id="rId3" imgW="3057620" imgH="961911" progId="Excel.Sheet.12">
                  <p:embed/>
                </p:oleObj>
              </mc:Choice>
              <mc:Fallback>
                <p:oleObj name="Worksheet" r:id="rId3" imgW="3057620" imgH="961911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24150"/>
                        <a:ext cx="3343776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57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38599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onsolas" panose="020B0609020204030204" pitchFamily="49" charset="0"/>
              </a:rPr>
              <a:t>Now we need a positive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and a negative class.</a:t>
            </a:r>
          </a:p>
          <a:p>
            <a:r>
              <a:rPr lang="en-US" sz="1800" b="1" i="1" u="sng" dirty="0" smtClean="0">
                <a:latin typeface="Consolas" panose="020B0609020204030204" pitchFamily="49" charset="0"/>
              </a:rPr>
              <a:t>Case 1: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Apples as positive and 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Oranges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as negative class</a:t>
            </a:r>
            <a:r>
              <a:rPr lang="en-US" sz="1800" dirty="0" smtClean="0">
                <a:latin typeface="Consolas" panose="020B0609020204030204" pitchFamily="49" charset="0"/>
              </a:rPr>
              <a:t>.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For this confusion matrix,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accuracy = (109+1)/120 = 0.92 </a:t>
            </a:r>
            <a:r>
              <a:rPr 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precision = 109/(109+9) = 0.92 </a:t>
            </a:r>
            <a:r>
              <a:rPr 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recall = 109/(109+1) = 0.99 </a:t>
            </a:r>
            <a:r>
              <a:rPr 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f1 score = 0.95 </a:t>
            </a:r>
            <a:r>
              <a:rPr 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All looks super good, doesn’t it?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We did an excellent job at “recalling” the apples (109/110)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But did such a poor job at predicting the oranges (1/10)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72" y="666750"/>
            <a:ext cx="350082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39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38599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onsolas" panose="020B0609020204030204" pitchFamily="49" charset="0"/>
              </a:rPr>
              <a:t>Now let us switch the classes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with the same classifier results</a:t>
            </a:r>
          </a:p>
          <a:p>
            <a:r>
              <a:rPr lang="en-US" sz="1800" b="1" i="1" u="sng" dirty="0" smtClean="0">
                <a:latin typeface="Consolas" panose="020B0609020204030204" pitchFamily="49" charset="0"/>
              </a:rPr>
              <a:t>Case 2: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Apples as negative and 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Oranges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as positive class.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For this confusion matrix,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accuracy = (109+1)/120 = 0.92 (same as before) </a:t>
            </a:r>
            <a:r>
              <a:rPr 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precision = 1/(1+1) = 0.50 (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down from 0.92</a:t>
            </a:r>
            <a:r>
              <a:rPr lang="en-US" sz="1800" dirty="0" smtClean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recall = 1/(1+9) = 0.10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down from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0.99</a:t>
            </a:r>
            <a:r>
              <a:rPr lang="en-US" sz="1800" dirty="0" smtClean="0">
                <a:latin typeface="Consolas" panose="020B0609020204030204" pitchFamily="49" charset="0"/>
              </a:rPr>
              <a:t>) </a:t>
            </a:r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f1 score = 0.16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(down from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0.95) </a:t>
            </a:r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All of a sudden, nothing looks good, does it?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F1 went from 95% to 16% just by switching the classes.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Precision and recall took big hits as well.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50"/>
            <a:ext cx="3505200" cy="149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66950"/>
            <a:ext cx="1843027" cy="76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6200" y="3101319"/>
            <a:ext cx="791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Case 1 matrix</a:t>
            </a:r>
            <a:endParaRPr lang="en-IN" sz="1050" i="1" dirty="0"/>
          </a:p>
        </p:txBody>
      </p:sp>
    </p:spTree>
    <p:extLst>
      <p:ext uri="{BB962C8B-B14F-4D97-AF65-F5344CB8AC3E}">
        <p14:creationId xmlns:p14="http://schemas.microsoft.com/office/powerpoint/2010/main" val="3314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7048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+mn-ea"/>
                <a:cs typeface="+mn-cs"/>
              </a:rPr>
              <a:t>What do we learn?</a:t>
            </a:r>
            <a:endParaRPr lang="en-IN" sz="2400" b="1" dirty="0">
              <a:solidFill>
                <a:srgbClr val="00B05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5350"/>
                <a:ext cx="8229600" cy="37338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600" dirty="0" smtClean="0">
                    <a:latin typeface="Consolas" panose="020B0609020204030204" pitchFamily="49" charset="0"/>
                  </a:rPr>
                  <a:t>Hence, F1 score isn’t particularly useful with highly imbalanced classes and when </a:t>
                </a:r>
                <a:r>
                  <a:rPr lang="en-US" sz="1600" b="1" i="1" u="sng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BOTH the </a:t>
                </a:r>
                <a:r>
                  <a:rPr lang="en-US" sz="1600" b="1" i="1" u="sng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classes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</a:rPr>
                  <a:t>n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eed to be predicted with good accuracy, like in our case with apples and oranges.</a:t>
                </a:r>
              </a:p>
              <a:p>
                <a:pPr algn="just"/>
                <a:r>
                  <a:rPr lang="en-US" sz="1600" dirty="0" smtClean="0">
                    <a:latin typeface="Consolas" panose="020B0609020204030204" pitchFamily="49" charset="0"/>
                  </a:rPr>
                  <a:t>This is due to two reasons:</a:t>
                </a:r>
              </a:p>
              <a:p>
                <a:pPr algn="just"/>
                <a:r>
                  <a:rPr lang="en-US" sz="1600" dirty="0">
                    <a:latin typeface="Consolas" panose="020B0609020204030204" pitchFamily="49" charset="0"/>
                  </a:rPr>
                  <a:t>1 – 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The asymmetric nature of F1-score, i.e. it doesn’t give same results when the classes (positive and negative) are inverted.</a:t>
                </a:r>
              </a:p>
              <a:p>
                <a:pPr algn="just"/>
                <a:r>
                  <a:rPr lang="en-US" sz="1600" dirty="0" smtClean="0">
                    <a:latin typeface="Consolas" panose="020B0609020204030204" pitchFamily="49" charset="0"/>
                  </a:rPr>
                  <a:t>2 – F1 score doesn’t care about the true negatives at all.</a:t>
                </a:r>
              </a:p>
              <a:p>
                <a:pPr algn="just"/>
                <a:r>
                  <a:rPr lang="en-US" sz="1600" dirty="0" smtClean="0">
                    <a:latin typeface="Consolas" panose="020B0609020204030204" pitchFamily="49" charset="0"/>
                  </a:rPr>
                  <a:t>So now we need a metric that is symmetric and cares about the true negatives as well (along with the other three values – TP, FP, FN) to tell us if we are making good predictions </a:t>
                </a:r>
                <a:r>
                  <a:rPr lang="en-US" sz="1600" b="1" i="1" dirty="0" smtClean="0">
                    <a:latin typeface="Consolas" panose="020B0609020204030204" pitchFamily="49" charset="0"/>
                  </a:rPr>
                  <a:t>overall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 or not.</a:t>
                </a:r>
              </a:p>
              <a:p>
                <a:pPr algn="just"/>
                <a:r>
                  <a:rPr lang="en-US" sz="1600" dirty="0" smtClean="0">
                    <a:latin typeface="Consolas" panose="020B0609020204030204" pitchFamily="49" charset="0"/>
                  </a:rPr>
                  <a:t>Enters the </a:t>
                </a:r>
                <a:r>
                  <a:rPr lang="en-US" sz="1600" i="1" dirty="0" smtClean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Matthew’s Correlation Coefficient…!</a:t>
                </a:r>
                <a:endParaRPr lang="en-US" sz="16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  <a:p>
                <a:pPr algn="just"/>
                <a:r>
                  <a:rPr lang="en-US" sz="1600" dirty="0" smtClean="0">
                    <a:latin typeface="Consolas" panose="020B0609020204030204" pitchFamily="49" charset="0"/>
                  </a:rPr>
                  <a:t>MCC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sz="1600" b="0" i="1" smtClean="0">
                            <a:latin typeface="Cambria Math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𝑇𝑁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𝐹𝑃</m:t>
                        </m:r>
                        <m:r>
                          <a:rPr lang="en-US" sz="1600" b="0" i="1" smtClean="0">
                            <a:latin typeface="Cambria Math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𝐹𝑁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𝑇𝑃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𝐹𝑃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𝑇𝑃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𝐹𝑁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𝐹𝑃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𝐹𝑁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16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1600" i="1" dirty="0">
                    <a:latin typeface="Consolas" panose="020B0609020204030204" pitchFamily="49" charset="0"/>
                  </a:rPr>
                  <a:t>(phi coefficient)</a:t>
                </a:r>
                <a:endParaRPr lang="en-US" sz="1600" i="1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5350"/>
                <a:ext cx="8229600" cy="3733800"/>
              </a:xfrm>
              <a:blipFill rotWithShape="1">
                <a:blip r:embed="rId2"/>
                <a:stretch>
                  <a:fillRect l="-222" t="-654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53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 smtClean="0">
                    <a:latin typeface="Consolas" panose="020B0609020204030204" pitchFamily="49" charset="0"/>
                  </a:rPr>
                  <a:t>MCC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sz="1800" b="0" i="1" smtClean="0">
                            <a:latin typeface="Cambria Math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𝑇𝑁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𝐹𝑃</m:t>
                        </m:r>
                        <m:r>
                          <a:rPr lang="en-US" sz="1800" b="0" i="1" smtClean="0">
                            <a:latin typeface="Cambria Math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𝐹𝑁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𝑇𝑃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𝐹𝑃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𝑇𝑃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𝐹𝑁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𝐹𝑃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𝐹𝑁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1800" dirty="0" smtClean="0">
                    <a:latin typeface="Consolas" panose="020B0609020204030204" pitchFamily="49" charset="0"/>
                  </a:rPr>
                  <a:t>    </a:t>
                </a:r>
                <a:r>
                  <a:rPr lang="en-US" sz="1800" b="1" i="1" dirty="0" smtClean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Min = -1, Max = +1</a:t>
                </a:r>
              </a:p>
              <a:p>
                <a:pPr algn="just"/>
                <a:r>
                  <a:rPr lang="en-US" sz="1800" dirty="0">
                    <a:latin typeface="Consolas" panose="020B0609020204030204" pitchFamily="49" charset="0"/>
                  </a:rPr>
                  <a:t>Matthew’s Correlation 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Coefficient </a:t>
                </a:r>
                <a:r>
                  <a:rPr lang="en-US" sz="1800" dirty="0">
                    <a:latin typeface="Consolas" panose="020B0609020204030204" pitchFamily="49" charset="0"/>
                  </a:rPr>
                  <a:t>is in 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essence doing a Pearson correlation between </a:t>
                </a:r>
                <a:r>
                  <a:rPr lang="en-US" sz="1800" i="1" dirty="0" err="1" smtClean="0">
                    <a:latin typeface="Consolas" panose="020B0609020204030204" pitchFamily="49" charset="0"/>
                  </a:rPr>
                  <a:t>y_true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and </a:t>
                </a:r>
                <a:r>
                  <a:rPr lang="en-US" sz="1800" i="1" dirty="0" err="1" smtClean="0">
                    <a:latin typeface="Consolas" panose="020B0609020204030204" pitchFamily="49" charset="0"/>
                  </a:rPr>
                  <a:t>y_pred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arrays.</a:t>
                </a:r>
              </a:p>
              <a:p>
                <a:pPr algn="just"/>
                <a:r>
                  <a:rPr lang="en-US" sz="1800" dirty="0" smtClean="0">
                    <a:latin typeface="Consolas" panose="020B0609020204030204" pitchFamily="49" charset="0"/>
                  </a:rPr>
                  <a:t>So if we have FP=FN=0, i.e. </a:t>
                </a:r>
                <a:r>
                  <a:rPr lang="en-US" sz="1800" i="1" dirty="0" smtClean="0">
                    <a:latin typeface="Consolas" panose="020B0609020204030204" pitchFamily="49" charset="0"/>
                  </a:rPr>
                  <a:t>every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data point is correctly classified, then MCC = +1, or </a:t>
                </a:r>
                <a:r>
                  <a:rPr lang="en-US" sz="1800" i="1" dirty="0" smtClean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perfect positive correlation between </a:t>
                </a:r>
                <a:r>
                  <a:rPr lang="en-US" sz="1800" i="1" dirty="0" err="1" smtClean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y_true</a:t>
                </a:r>
                <a:r>
                  <a:rPr lang="en-US" sz="1800" i="1" dirty="0" smtClean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and </a:t>
                </a:r>
                <a:r>
                  <a:rPr lang="en-US" sz="1800" i="1" dirty="0" err="1" smtClean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y_pred</a:t>
                </a:r>
                <a:endParaRPr lang="en-US" sz="1800" dirty="0" smtClean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  <a:p>
                <a:pPr algn="just"/>
                <a:r>
                  <a:rPr lang="en-US" sz="1800" dirty="0" smtClean="0">
                    <a:latin typeface="Consolas" panose="020B0609020204030204" pitchFamily="49" charset="0"/>
                  </a:rPr>
                  <a:t>If we have 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TP=TN=0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, i.e. </a:t>
                </a:r>
                <a:r>
                  <a:rPr lang="en-US" sz="1800" i="1" dirty="0" smtClean="0">
                    <a:latin typeface="Consolas" panose="020B0609020204030204" pitchFamily="49" charset="0"/>
                  </a:rPr>
                  <a:t>every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data point is misclassified, then MCC = -1, or </a:t>
                </a:r>
                <a:r>
                  <a:rPr lang="en-US" sz="1800" i="1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perfect negative correlation between </a:t>
                </a:r>
                <a:r>
                  <a:rPr lang="en-US" sz="1800" i="1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y_true</a:t>
                </a:r>
                <a:r>
                  <a:rPr lang="en-US" sz="1800" i="1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and </a:t>
                </a:r>
                <a:r>
                  <a:rPr lang="en-US" sz="1800" i="1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y_pred</a:t>
                </a:r>
                <a:endParaRPr lang="en-US" sz="1800" i="1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  <a:p>
                <a:pPr algn="just"/>
                <a:r>
                  <a:rPr lang="en-US" sz="1800" b="1" i="1" dirty="0" smtClean="0">
                    <a:latin typeface="Consolas" panose="020B0609020204030204" pitchFamily="49" charset="0"/>
                  </a:rPr>
                  <a:t>THINK: 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For MCC=-1, what would happen if we now switch the predicted 1’s to 0’s and the 0’s to 1’s?</a:t>
                </a:r>
              </a:p>
              <a:p>
                <a:pPr algn="just"/>
                <a:r>
                  <a:rPr lang="en-US" sz="1800" i="1" dirty="0" smtClean="0">
                    <a:latin typeface="Consolas" panose="020B0609020204030204" pitchFamily="49" charset="0"/>
                  </a:rPr>
                  <a:t>YES! MCC would become +1 in this case!</a:t>
                </a:r>
              </a:p>
              <a:p>
                <a:pPr algn="just"/>
                <a:r>
                  <a:rPr lang="en-US" sz="1800" dirty="0" smtClean="0">
                    <a:latin typeface="Consolas" panose="020B0609020204030204" pitchFamily="49" charset="0"/>
                  </a:rPr>
                  <a:t>MCC = 0 implies random prediction capabilities of our model.</a:t>
                </a:r>
                <a:endParaRPr lang="en-IN" sz="1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  <a:blipFill rotWithShape="1">
                <a:blip r:embed="rId2"/>
                <a:stretch>
                  <a:fillRect l="-444" r="-593" b="-3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3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70485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+mn-ea"/>
                <a:cs typeface="+mn-cs"/>
              </a:rPr>
              <a:t>MCC</a:t>
            </a:r>
            <a:endParaRPr lang="en-IN" sz="2400" b="1" dirty="0">
              <a:solidFill>
                <a:srgbClr val="00B05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>
                <a:latin typeface="Consolas" panose="020B0609020204030204" pitchFamily="49" charset="0"/>
              </a:rPr>
              <a:t>Imagine we have 93 sick (positive class) and 7 healthy people (negative class)</a:t>
            </a:r>
          </a:p>
          <a:p>
            <a:pPr algn="just"/>
            <a:r>
              <a:rPr lang="en-US" sz="1600" dirty="0" smtClean="0">
                <a:latin typeface="Consolas" panose="020B0609020204030204" pitchFamily="49" charset="0"/>
              </a:rPr>
              <a:t>If we make a classifier that predicts TP = 91, FP = 6, FN = 2, TN = 1 </a:t>
            </a:r>
          </a:p>
          <a:p>
            <a:pPr algn="just"/>
            <a:r>
              <a:rPr lang="en-US" sz="1600" dirty="0" smtClean="0">
                <a:latin typeface="Consolas" panose="020B0609020204030204" pitchFamily="49" charset="0"/>
              </a:rPr>
              <a:t>Then, accuracy = 0.92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algn="just"/>
            <a:r>
              <a:rPr lang="en-US" sz="1600" dirty="0" smtClean="0">
                <a:latin typeface="Consolas" panose="020B0609020204030204" pitchFamily="49" charset="0"/>
              </a:rPr>
              <a:t>Precision = 0.94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algn="just"/>
            <a:r>
              <a:rPr lang="en-US" sz="1600" dirty="0" smtClean="0">
                <a:latin typeface="Consolas" panose="020B0609020204030204" pitchFamily="49" charset="0"/>
              </a:rPr>
              <a:t>Recall = 0.98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algn="just"/>
            <a:r>
              <a:rPr lang="en-US" sz="1600" dirty="0" smtClean="0">
                <a:latin typeface="Consolas" panose="020B0609020204030204" pitchFamily="49" charset="0"/>
              </a:rPr>
              <a:t>F1 score = 2*0.94*0.98/(0.94+0.98) = 0.96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algn="just"/>
            <a:r>
              <a:rPr lang="en-US" sz="1600" dirty="0" smtClean="0">
                <a:latin typeface="Consolas" panose="020B0609020204030204" pitchFamily="49" charset="0"/>
              </a:rPr>
              <a:t>But…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MCC = 0.20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600" dirty="0" smtClean="0">
                <a:latin typeface="Consolas" panose="020B0609020204030204" pitchFamily="49" charset="0"/>
              </a:rPr>
              <a:t>Here, MCC has done an excellent job at not getting swayed by the high</a:t>
            </a:r>
            <a:r>
              <a:rPr lang="en-US" sz="1600" i="1" dirty="0" smtClean="0">
                <a:latin typeface="Consolas" panose="020B0609020204030204" pitchFamily="49" charset="0"/>
              </a:rPr>
              <a:t> “positive class”</a:t>
            </a:r>
            <a:r>
              <a:rPr lang="en-US" sz="1600" dirty="0" smtClean="0">
                <a:latin typeface="Consolas" panose="020B0609020204030204" pitchFamily="49" charset="0"/>
              </a:rPr>
              <a:t> results, and gave us a poor score because our negative class was not well predicted (only 1 correctly out of 7)</a:t>
            </a:r>
          </a:p>
          <a:p>
            <a:pPr algn="just"/>
            <a:r>
              <a:rPr lang="en-US" sz="1600" dirty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f the classifier outputs this: TP </a:t>
            </a:r>
            <a:r>
              <a:rPr lang="en-US" sz="1600" dirty="0">
                <a:latin typeface="Consolas" panose="020B0609020204030204" pitchFamily="49" charset="0"/>
              </a:rPr>
              <a:t>= 91, FP = </a:t>
            </a:r>
            <a:r>
              <a:rPr lang="en-US" sz="1600" dirty="0" smtClean="0">
                <a:latin typeface="Consolas" panose="020B0609020204030204" pitchFamily="49" charset="0"/>
              </a:rPr>
              <a:t>1, </a:t>
            </a:r>
            <a:r>
              <a:rPr lang="en-US" sz="1600" dirty="0">
                <a:latin typeface="Consolas" panose="020B0609020204030204" pitchFamily="49" charset="0"/>
              </a:rPr>
              <a:t>FN = 2, TN = </a:t>
            </a:r>
            <a:r>
              <a:rPr lang="en-US" sz="1600" dirty="0" smtClean="0">
                <a:latin typeface="Consolas" panose="020B0609020204030204" pitchFamily="49" charset="0"/>
              </a:rPr>
              <a:t>6</a:t>
            </a:r>
          </a:p>
          <a:p>
            <a:pPr algn="just"/>
            <a:r>
              <a:rPr lang="en-US" sz="1600" dirty="0" smtClean="0">
                <a:latin typeface="Consolas" panose="020B0609020204030204" pitchFamily="49" charset="0"/>
              </a:rPr>
              <a:t>Then our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MCC = 0.79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along with a high F1 score (0.99)</a:t>
            </a:r>
          </a:p>
          <a:p>
            <a:pPr algn="just"/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The point is, MCC will only give a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high score if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both classes are excellently predicted, while F1 score will give high score regardless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That would be all for this one!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Thank you for watching! :)</a:t>
            </a:r>
            <a:endParaRPr lang="en-IN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568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Worksheet</vt:lpstr>
      <vt:lpstr>Confusion Matrix Metrics Part 7 Matthew’s Correlation Coefficient (MCC)</vt:lpstr>
      <vt:lpstr>PowerPoint Presentation</vt:lpstr>
      <vt:lpstr> </vt:lpstr>
      <vt:lpstr>PowerPoint Presentation</vt:lpstr>
      <vt:lpstr>What do we learn?</vt:lpstr>
      <vt:lpstr>MCC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Matthew’s Correlation Coefficient (MCC)</dc:title>
  <dc:creator/>
  <cp:lastModifiedBy>Rachit</cp:lastModifiedBy>
  <cp:revision>35</cp:revision>
  <dcterms:created xsi:type="dcterms:W3CDTF">2006-08-16T00:00:00Z</dcterms:created>
  <dcterms:modified xsi:type="dcterms:W3CDTF">2020-09-01T18:42:54Z</dcterms:modified>
</cp:coreProperties>
</file>