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9" r:id="rId7"/>
    <p:sldId id="270" r:id="rId8"/>
    <p:sldId id="262" r:id="rId9"/>
    <p:sldId id="263" r:id="rId10"/>
    <p:sldId id="264" r:id="rId11"/>
    <p:sldId id="265" r:id="rId12"/>
    <p:sldId id="266" r:id="rId13"/>
    <p:sldId id="267" r:id="rId14"/>
    <p:sldId id="268"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612"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030D8C-5ADD-4BA0-BE51-66DC9FB34F96}" type="datetimeFigureOut">
              <a:rPr lang="en-IN" smtClean="0"/>
              <a:t>13-08-2020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C26A84-8EB8-4FAA-9E5A-81719D908F5E}" type="slidenum">
              <a:rPr lang="en-IN" smtClean="0"/>
              <a:t>‹#›</a:t>
            </a:fld>
            <a:endParaRPr lang="en-IN"/>
          </a:p>
        </p:txBody>
      </p:sp>
    </p:spTree>
    <p:extLst>
      <p:ext uri="{BB962C8B-B14F-4D97-AF65-F5344CB8AC3E}">
        <p14:creationId xmlns:p14="http://schemas.microsoft.com/office/powerpoint/2010/main" val="419188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package" Target="../embeddings/Microsoft_Excel_Worksheet11.xlsx"/><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package" Target="../embeddings/Microsoft_Excel_Worksheet12.xlsx"/><Relationship Id="rId7" Type="http://schemas.openxmlformats.org/officeDocument/2006/relationships/package" Target="../embeddings/Microsoft_Excel_Worksheet14.xls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package" Target="../embeddings/Microsoft_Excel_Worksheet13.xlsx"/><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8.emf"/><Relationship Id="rId18" Type="http://schemas.openxmlformats.org/officeDocument/2006/relationships/image" Target="../media/image20.emf"/><Relationship Id="rId3" Type="http://schemas.openxmlformats.org/officeDocument/2006/relationships/package" Target="../embeddings/Microsoft_Excel_Worksheet16.xlsx"/><Relationship Id="rId7" Type="http://schemas.openxmlformats.org/officeDocument/2006/relationships/package" Target="../embeddings/Microsoft_Excel_Worksheet18.xlsx"/><Relationship Id="rId12" Type="http://schemas.openxmlformats.org/officeDocument/2006/relationships/package" Target="../embeddings/Microsoft_Excel_Worksheet21.xlsx"/><Relationship Id="rId17" Type="http://schemas.openxmlformats.org/officeDocument/2006/relationships/package" Target="../embeddings/Microsoft_Excel_Worksheet24.xlsx"/><Relationship Id="rId2" Type="http://schemas.openxmlformats.org/officeDocument/2006/relationships/slideLayout" Target="../slideLayouts/slideLayout2.xml"/><Relationship Id="rId16" Type="http://schemas.openxmlformats.org/officeDocument/2006/relationships/image" Target="../media/image19.emf"/><Relationship Id="rId1" Type="http://schemas.openxmlformats.org/officeDocument/2006/relationships/vmlDrawing" Target="../drawings/vmlDrawing9.vml"/><Relationship Id="rId6" Type="http://schemas.openxmlformats.org/officeDocument/2006/relationships/image" Target="../media/image15.emf"/><Relationship Id="rId11" Type="http://schemas.openxmlformats.org/officeDocument/2006/relationships/image" Target="../media/image17.emf"/><Relationship Id="rId5" Type="http://schemas.openxmlformats.org/officeDocument/2006/relationships/package" Target="../embeddings/Microsoft_Excel_Worksheet17.xlsx"/><Relationship Id="rId15" Type="http://schemas.openxmlformats.org/officeDocument/2006/relationships/package" Target="../embeddings/Microsoft_Excel_Worksheet23.xlsx"/><Relationship Id="rId10" Type="http://schemas.openxmlformats.org/officeDocument/2006/relationships/package" Target="../embeddings/Microsoft_Excel_Worksheet20.xlsx"/><Relationship Id="rId4" Type="http://schemas.openxmlformats.org/officeDocument/2006/relationships/image" Target="../media/image14.emf"/><Relationship Id="rId9" Type="http://schemas.openxmlformats.org/officeDocument/2006/relationships/package" Target="../embeddings/Microsoft_Excel_Worksheet19.xlsx"/><Relationship Id="rId14" Type="http://schemas.openxmlformats.org/officeDocument/2006/relationships/package" Target="../embeddings/Microsoft_Excel_Worksheet22.xls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statsoft.org/article/view/v045i0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Excel_Worksheet2.xlsx"/><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package" Target="../embeddings/Microsoft_Excel_Worksheet4.xlsx"/><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package" Target="../embeddings/Microsoft_Excel_Worksheet7.xlsx"/><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package" Target="../embeddings/Microsoft_Excel_Worksheet9.xlsx"/><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31231"/>
            <a:ext cx="7772400" cy="1102519"/>
          </a:xfrm>
        </p:spPr>
        <p:txBody>
          <a:bodyPr>
            <a:normAutofit fontScale="90000"/>
          </a:bodyPr>
          <a:lstStyle/>
          <a:p>
            <a:r>
              <a:rPr lang="en-US" b="1" dirty="0" smtClean="0">
                <a:solidFill>
                  <a:srgbClr val="FF0000"/>
                </a:solidFill>
                <a:latin typeface="Corbel" panose="020B0503020204020204" pitchFamily="34" charset="0"/>
              </a:rPr>
              <a:t>MICE</a:t>
            </a:r>
            <a:r>
              <a:rPr lang="en-US" b="1" dirty="0" smtClean="0">
                <a:latin typeface="Corbel" panose="020B0503020204020204" pitchFamily="34" charset="0"/>
              </a:rPr>
              <a:t> algorithm</a:t>
            </a:r>
            <a:br>
              <a:rPr lang="en-US" b="1" dirty="0" smtClean="0">
                <a:latin typeface="Corbel" panose="020B0503020204020204" pitchFamily="34" charset="0"/>
              </a:rPr>
            </a:br>
            <a:r>
              <a:rPr lang="en-US" b="1" dirty="0" smtClean="0">
                <a:latin typeface="Corbel" panose="020B0503020204020204" pitchFamily="34" charset="0"/>
              </a:rPr>
              <a:t>for imputing missing values</a:t>
            </a:r>
            <a:endParaRPr lang="en-IN" b="1" dirty="0">
              <a:latin typeface="Corbel" panose="020B0503020204020204" pitchFamily="34" charset="0"/>
            </a:endParaRPr>
          </a:p>
        </p:txBody>
      </p:sp>
      <p:sp>
        <p:nvSpPr>
          <p:cNvPr id="3" name="Subtitle 2"/>
          <p:cNvSpPr>
            <a:spLocks noGrp="1"/>
          </p:cNvSpPr>
          <p:nvPr>
            <p:ph type="subTitle" idx="1"/>
          </p:nvPr>
        </p:nvSpPr>
        <p:spPr>
          <a:xfrm>
            <a:off x="1371600" y="3543300"/>
            <a:ext cx="6400800" cy="1314450"/>
          </a:xfrm>
        </p:spPr>
        <p:txBody>
          <a:bodyPr>
            <a:normAutofit/>
          </a:bodyPr>
          <a:lstStyle/>
          <a:p>
            <a:r>
              <a:rPr lang="en-US" sz="2000" dirty="0" smtClean="0">
                <a:latin typeface="Corbel" panose="020B0503020204020204" pitchFamily="34" charset="0"/>
              </a:rPr>
              <a:t>Machine Learning</a:t>
            </a:r>
            <a:endParaRPr lang="en-IN" sz="2000" dirty="0">
              <a:latin typeface="Corbel" panose="020B0503020204020204" pitchFamily="34" charset="0"/>
            </a:endParaRPr>
          </a:p>
        </p:txBody>
      </p:sp>
      <p:pic>
        <p:nvPicPr>
          <p:cNvPr id="1026" name="Picture 2" descr="C:\Users\Rachit\Desktop\scikit-learn-logo-no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154679"/>
            <a:ext cx="2054225" cy="1112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928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200151"/>
            <a:ext cx="8229600" cy="3394472"/>
          </a:xfrm>
        </p:spPr>
        <p:txBody>
          <a:bodyPr>
            <a:normAutofit lnSpcReduction="10000"/>
          </a:bodyPr>
          <a:lstStyle/>
          <a:p>
            <a:r>
              <a:rPr lang="en-US" sz="1800" dirty="0" smtClean="0">
                <a:latin typeface="Corbel" panose="020B0503020204020204" pitchFamily="34" charset="0"/>
              </a:rPr>
              <a:t>The predicted </a:t>
            </a:r>
            <a:r>
              <a:rPr lang="en-US" sz="1800" i="1" dirty="0">
                <a:latin typeface="Corbel" panose="020B0503020204020204" pitchFamily="34" charset="0"/>
              </a:rPr>
              <a:t>experience </a:t>
            </a:r>
            <a:r>
              <a:rPr lang="en-US" sz="1800" dirty="0" smtClean="0">
                <a:latin typeface="Corbel" panose="020B0503020204020204" pitchFamily="34" charset="0"/>
              </a:rPr>
              <a:t>value is </a:t>
            </a:r>
            <a:r>
              <a:rPr lang="en-US" sz="1800" b="1" dirty="0" smtClean="0">
                <a:solidFill>
                  <a:srgbClr val="00B050"/>
                </a:solidFill>
                <a:latin typeface="Corbel" panose="020B0503020204020204" pitchFamily="34" charset="0"/>
              </a:rPr>
              <a:t>1.8538</a:t>
            </a:r>
          </a:p>
          <a:p>
            <a:r>
              <a:rPr lang="en-US" sz="1800" b="1" u="sng" dirty="0" smtClean="0">
                <a:latin typeface="Corbel" panose="020B0503020204020204" pitchFamily="34" charset="0"/>
              </a:rPr>
              <a:t>Step 5</a:t>
            </a:r>
            <a:r>
              <a:rPr lang="en-US" sz="1800" dirty="0" smtClean="0">
                <a:latin typeface="Corbel" panose="020B0503020204020204" pitchFamily="34" charset="0"/>
              </a:rPr>
              <a:t>: </a:t>
            </a:r>
            <a:r>
              <a:rPr lang="en-US" sz="1800" dirty="0">
                <a:latin typeface="Corbel" panose="020B0503020204020204" pitchFamily="34" charset="0"/>
              </a:rPr>
              <a:t>Remove the </a:t>
            </a:r>
            <a:r>
              <a:rPr lang="en-US" sz="1800" i="1" dirty="0" smtClean="0">
                <a:latin typeface="Corbel" panose="020B0503020204020204" pitchFamily="34" charset="0"/>
              </a:rPr>
              <a:t>‘salary’ </a:t>
            </a:r>
            <a:r>
              <a:rPr lang="en-US" sz="1800" dirty="0">
                <a:latin typeface="Corbel" panose="020B0503020204020204" pitchFamily="34" charset="0"/>
              </a:rPr>
              <a:t>imputed </a:t>
            </a:r>
            <a:br>
              <a:rPr lang="en-US" sz="1800" dirty="0">
                <a:latin typeface="Corbel" panose="020B0503020204020204" pitchFamily="34" charset="0"/>
              </a:rPr>
            </a:br>
            <a:r>
              <a:rPr lang="en-US" sz="1800" dirty="0" smtClean="0">
                <a:latin typeface="Corbel" panose="020B0503020204020204" pitchFamily="34" charset="0"/>
              </a:rPr>
              <a:t>value.</a:t>
            </a:r>
            <a:br>
              <a:rPr lang="en-US" sz="1800" dirty="0" smtClean="0">
                <a:latin typeface="Corbel" panose="020B0503020204020204" pitchFamily="34" charset="0"/>
              </a:rPr>
            </a:br>
            <a:r>
              <a:rPr lang="en-US" sz="1800" dirty="0" smtClean="0">
                <a:latin typeface="Corbel" panose="020B0503020204020204" pitchFamily="34" charset="0"/>
              </a:rPr>
              <a:t>The </a:t>
            </a:r>
            <a:r>
              <a:rPr lang="en-US" sz="1800" dirty="0">
                <a:latin typeface="Corbel" panose="020B0503020204020204" pitchFamily="34" charset="0"/>
              </a:rPr>
              <a:t>remaining features and rows </a:t>
            </a:r>
            <a:br>
              <a:rPr lang="en-US" sz="1800" dirty="0">
                <a:latin typeface="Corbel" panose="020B0503020204020204" pitchFamily="34" charset="0"/>
              </a:rPr>
            </a:br>
            <a:r>
              <a:rPr lang="en-US" sz="1800" dirty="0">
                <a:latin typeface="Corbel" panose="020B0503020204020204" pitchFamily="34" charset="0"/>
              </a:rPr>
              <a:t>become the </a:t>
            </a:r>
            <a:r>
              <a:rPr lang="en-US" sz="1800" dirty="0" smtClean="0">
                <a:latin typeface="Corbel" panose="020B0503020204020204" pitchFamily="34" charset="0"/>
              </a:rPr>
              <a:t>feature </a:t>
            </a:r>
            <a:r>
              <a:rPr lang="en-US" sz="1800" dirty="0">
                <a:latin typeface="Corbel" panose="020B0503020204020204" pitchFamily="34" charset="0"/>
              </a:rPr>
              <a:t>matrix, </a:t>
            </a:r>
            <a:r>
              <a:rPr lang="en-US" sz="1800" i="1" dirty="0" smtClean="0">
                <a:latin typeface="Corbel" panose="020B0503020204020204" pitchFamily="34" charset="0"/>
              </a:rPr>
              <a:t>‘salary’ </a:t>
            </a:r>
            <a:r>
              <a:rPr lang="en-US" sz="1800" i="1" dirty="0">
                <a:latin typeface="Corbel" panose="020B0503020204020204" pitchFamily="34" charset="0"/>
              </a:rPr>
              <a:t/>
            </a:r>
            <a:br>
              <a:rPr lang="en-US" sz="1800" i="1" dirty="0">
                <a:latin typeface="Corbel" panose="020B0503020204020204" pitchFamily="34" charset="0"/>
              </a:rPr>
            </a:br>
            <a:r>
              <a:rPr lang="en-US" sz="1800" dirty="0">
                <a:latin typeface="Corbel" panose="020B0503020204020204" pitchFamily="34" charset="0"/>
              </a:rPr>
              <a:t>becomes the target variable, and </a:t>
            </a:r>
            <a:r>
              <a:rPr lang="en-US" sz="1800" dirty="0" smtClean="0">
                <a:latin typeface="Corbel" panose="020B0503020204020204" pitchFamily="34" charset="0"/>
              </a:rPr>
              <a:t>we run</a:t>
            </a:r>
            <a:br>
              <a:rPr lang="en-US" sz="1800" dirty="0" smtClean="0">
                <a:latin typeface="Corbel" panose="020B0503020204020204" pitchFamily="34" charset="0"/>
              </a:rPr>
            </a:br>
            <a:r>
              <a:rPr lang="en-US" sz="1800" dirty="0" smtClean="0">
                <a:latin typeface="Corbel" panose="020B0503020204020204" pitchFamily="34" charset="0"/>
              </a:rPr>
              <a:t>a </a:t>
            </a:r>
            <a:r>
              <a:rPr lang="en-US" sz="1800" dirty="0" err="1">
                <a:solidFill>
                  <a:schemeClr val="tx2"/>
                </a:solidFill>
                <a:latin typeface="Corbel" panose="020B0503020204020204" pitchFamily="34" charset="0"/>
              </a:rPr>
              <a:t>LinearRegression</a:t>
            </a:r>
            <a:r>
              <a:rPr lang="en-US" sz="1800" dirty="0">
                <a:solidFill>
                  <a:schemeClr val="tx2"/>
                </a:solidFill>
                <a:latin typeface="Corbel" panose="020B0503020204020204" pitchFamily="34" charset="0"/>
              </a:rPr>
              <a:t> </a:t>
            </a:r>
            <a:r>
              <a:rPr lang="en-US" sz="1800" dirty="0" smtClean="0">
                <a:latin typeface="Corbel" panose="020B0503020204020204" pitchFamily="34" charset="0"/>
              </a:rPr>
              <a:t>model on the fully</a:t>
            </a:r>
            <a:br>
              <a:rPr lang="en-US" sz="1800" dirty="0" smtClean="0">
                <a:latin typeface="Corbel" panose="020B0503020204020204" pitchFamily="34" charset="0"/>
              </a:rPr>
            </a:br>
            <a:r>
              <a:rPr lang="en-US" sz="1800" dirty="0" smtClean="0">
                <a:latin typeface="Corbel" panose="020B0503020204020204" pitchFamily="34" charset="0"/>
              </a:rPr>
              <a:t>filled salary rows </a:t>
            </a:r>
            <a:r>
              <a:rPr lang="en-US" sz="1800" dirty="0">
                <a:latin typeface="Corbel" panose="020B0503020204020204" pitchFamily="34" charset="0"/>
              </a:rPr>
              <a:t>to estimate </a:t>
            </a:r>
            <a:r>
              <a:rPr lang="en-US" sz="1800" dirty="0" smtClean="0">
                <a:latin typeface="Corbel" panose="020B0503020204020204" pitchFamily="34" charset="0"/>
              </a:rPr>
              <a:t>the missing</a:t>
            </a:r>
            <a:br>
              <a:rPr lang="en-US" sz="1800" dirty="0" smtClean="0">
                <a:latin typeface="Corbel" panose="020B0503020204020204" pitchFamily="34" charset="0"/>
              </a:rPr>
            </a:br>
            <a:r>
              <a:rPr lang="en-US" sz="1800" dirty="0" smtClean="0">
                <a:latin typeface="Corbel" panose="020B0503020204020204" pitchFamily="34" charset="0"/>
              </a:rPr>
              <a:t>value, using the missing </a:t>
            </a:r>
            <a:r>
              <a:rPr lang="en-US" sz="1800" dirty="0">
                <a:latin typeface="Corbel" panose="020B0503020204020204" pitchFamily="34" charset="0"/>
              </a:rPr>
              <a:t>value </a:t>
            </a:r>
            <a:r>
              <a:rPr lang="en-US" sz="1800" dirty="0" smtClean="0">
                <a:latin typeface="Corbel" panose="020B0503020204020204" pitchFamily="34" charset="0"/>
              </a:rPr>
              <a:t>row(s) as</a:t>
            </a:r>
            <a:br>
              <a:rPr lang="en-US" sz="1800" dirty="0" smtClean="0">
                <a:latin typeface="Corbel" panose="020B0503020204020204" pitchFamily="34" charset="0"/>
              </a:rPr>
            </a:br>
            <a:r>
              <a:rPr lang="en-US" sz="1800" dirty="0" smtClean="0">
                <a:latin typeface="Corbel" panose="020B0503020204020204" pitchFamily="34" charset="0"/>
              </a:rPr>
              <a:t>the </a:t>
            </a:r>
            <a:r>
              <a:rPr lang="en-US" sz="1800" dirty="0">
                <a:latin typeface="Corbel" panose="020B0503020204020204" pitchFamily="34" charset="0"/>
              </a:rPr>
              <a:t>test </a:t>
            </a:r>
            <a:r>
              <a:rPr lang="en-US" sz="1800" dirty="0" smtClean="0">
                <a:latin typeface="Corbel" panose="020B0503020204020204" pitchFamily="34" charset="0"/>
              </a:rPr>
              <a:t>set(s)</a:t>
            </a:r>
          </a:p>
          <a:p>
            <a:r>
              <a:rPr lang="en-US" sz="1800" dirty="0" smtClean="0">
                <a:latin typeface="Corbel" panose="020B0503020204020204" pitchFamily="34" charset="0"/>
              </a:rPr>
              <a:t>The predicted salary is </a:t>
            </a:r>
            <a:r>
              <a:rPr lang="en-US" sz="1800" b="1" dirty="0" smtClean="0">
                <a:solidFill>
                  <a:srgbClr val="00B050"/>
                </a:solidFill>
                <a:latin typeface="Corbel" panose="020B0503020204020204" pitchFamily="34" charset="0"/>
              </a:rPr>
              <a:t>72.7748</a:t>
            </a:r>
          </a:p>
          <a:p>
            <a:r>
              <a:rPr lang="en-US" sz="1800" dirty="0" smtClean="0">
                <a:latin typeface="Corbel" panose="020B0503020204020204" pitchFamily="34" charset="0"/>
              </a:rPr>
              <a:t>This is </a:t>
            </a:r>
            <a:r>
              <a:rPr lang="en-US" sz="1800" b="1" dirty="0" smtClean="0">
                <a:solidFill>
                  <a:srgbClr val="FF0000"/>
                </a:solidFill>
                <a:latin typeface="Corbel" panose="020B0503020204020204" pitchFamily="34" charset="0"/>
              </a:rPr>
              <a:t>iteration 1</a:t>
            </a:r>
            <a:r>
              <a:rPr lang="en-US" sz="1800" dirty="0" smtClean="0">
                <a:latin typeface="Corbel" panose="020B0503020204020204" pitchFamily="34" charset="0"/>
              </a:rPr>
              <a:t> done and dusted.</a:t>
            </a:r>
          </a:p>
        </p:txBody>
      </p:sp>
      <p:graphicFrame>
        <p:nvGraphicFramePr>
          <p:cNvPr id="9" name="Object 8"/>
          <p:cNvGraphicFramePr>
            <a:graphicFrameLocks noChangeAspect="1"/>
          </p:cNvGraphicFramePr>
          <p:nvPr>
            <p:extLst>
              <p:ext uri="{D42A27DB-BD31-4B8C-83A1-F6EECF244321}">
                <p14:modId xmlns:p14="http://schemas.microsoft.com/office/powerpoint/2010/main" val="2961925538"/>
              </p:ext>
            </p:extLst>
          </p:nvPr>
        </p:nvGraphicFramePr>
        <p:xfrm>
          <a:off x="5238750" y="3028950"/>
          <a:ext cx="2000250" cy="1343025"/>
        </p:xfrm>
        <a:graphic>
          <a:graphicData uri="http://schemas.openxmlformats.org/presentationml/2006/ole">
            <mc:AlternateContent xmlns:mc="http://schemas.openxmlformats.org/markup-compatibility/2006">
              <mc:Choice xmlns:v="urn:schemas-microsoft-com:vml" Requires="v">
                <p:oleObj spid="_x0000_s6252" name="Worksheet" r:id="rId3" imgW="2000086" imgH="1343131" progId="Excel.Sheet.12">
                  <p:embed/>
                </p:oleObj>
              </mc:Choice>
              <mc:Fallback>
                <p:oleObj name="Worksheet" r:id="rId3" imgW="2000086" imgH="1343131" progId="Excel.Sheet.12">
                  <p:embed/>
                  <p:pic>
                    <p:nvPicPr>
                      <p:cNvPr id="0" name=""/>
                      <p:cNvPicPr/>
                      <p:nvPr/>
                    </p:nvPicPr>
                    <p:blipFill>
                      <a:blip r:embed="rId4"/>
                      <a:stretch>
                        <a:fillRect/>
                      </a:stretch>
                    </p:blipFill>
                    <p:spPr>
                      <a:xfrm>
                        <a:off x="5238750" y="3028950"/>
                        <a:ext cx="2000250" cy="13430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42715499"/>
              </p:ext>
            </p:extLst>
          </p:nvPr>
        </p:nvGraphicFramePr>
        <p:xfrm>
          <a:off x="5257800" y="1276350"/>
          <a:ext cx="2057400" cy="1343025"/>
        </p:xfrm>
        <a:graphic>
          <a:graphicData uri="http://schemas.openxmlformats.org/presentationml/2006/ole">
            <mc:AlternateContent xmlns:mc="http://schemas.openxmlformats.org/markup-compatibility/2006">
              <mc:Choice xmlns:v="urn:schemas-microsoft-com:vml" Requires="v">
                <p:oleObj spid="_x0000_s6253" name="Worksheet" r:id="rId5" imgW="2057577" imgH="1343131" progId="Excel.Sheet.12">
                  <p:embed/>
                </p:oleObj>
              </mc:Choice>
              <mc:Fallback>
                <p:oleObj name="Worksheet" r:id="rId5" imgW="2057577" imgH="1343131" progId="Excel.Sheet.12">
                  <p:embed/>
                  <p:pic>
                    <p:nvPicPr>
                      <p:cNvPr id="0" name=""/>
                      <p:cNvPicPr/>
                      <p:nvPr/>
                    </p:nvPicPr>
                    <p:blipFill>
                      <a:blip r:embed="rId6"/>
                      <a:stretch>
                        <a:fillRect/>
                      </a:stretch>
                    </p:blipFill>
                    <p:spPr>
                      <a:xfrm>
                        <a:off x="5257800" y="1276350"/>
                        <a:ext cx="2057400" cy="1343025"/>
                      </a:xfrm>
                      <a:prstGeom prst="rect">
                        <a:avLst/>
                      </a:prstGeom>
                    </p:spPr>
                  </p:pic>
                </p:oleObj>
              </mc:Fallback>
            </mc:AlternateContent>
          </a:graphicData>
        </a:graphic>
      </p:graphicFrame>
      <p:sp>
        <p:nvSpPr>
          <p:cNvPr id="4" name="TextBox 3"/>
          <p:cNvSpPr txBox="1"/>
          <p:nvPr/>
        </p:nvSpPr>
        <p:spPr>
          <a:xfrm>
            <a:off x="5715000" y="4400550"/>
            <a:ext cx="1524000" cy="338554"/>
          </a:xfrm>
          <a:prstGeom prst="rect">
            <a:avLst/>
          </a:prstGeom>
          <a:noFill/>
        </p:spPr>
        <p:txBody>
          <a:bodyPr wrap="square" rtlCol="0">
            <a:spAutoFit/>
          </a:bodyPr>
          <a:lstStyle/>
          <a:p>
            <a:r>
              <a:rPr lang="en-US" sz="1600" i="1" dirty="0" smtClean="0"/>
              <a:t>First</a:t>
            </a:r>
            <a:endParaRPr lang="en-IN" sz="1600" i="1" dirty="0"/>
          </a:p>
        </p:txBody>
      </p:sp>
    </p:spTree>
    <p:extLst>
      <p:ext uri="{BB962C8B-B14F-4D97-AF65-F5344CB8AC3E}">
        <p14:creationId xmlns:p14="http://schemas.microsoft.com/office/powerpoint/2010/main" val="196946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sz="1800" b="1" u="sng" dirty="0" smtClean="0">
                <a:latin typeface="Corbel" panose="020B0503020204020204" pitchFamily="34" charset="0"/>
              </a:rPr>
              <a:t>Step 6</a:t>
            </a:r>
            <a:r>
              <a:rPr lang="en-US" sz="1800" dirty="0" smtClean="0">
                <a:latin typeface="Corbel" panose="020B0503020204020204" pitchFamily="34" charset="0"/>
              </a:rPr>
              <a:t>:</a:t>
            </a:r>
            <a:r>
              <a:rPr lang="en-IN" sz="1800" dirty="0" smtClean="0">
                <a:latin typeface="Corbel" panose="020B0503020204020204" pitchFamily="34" charset="0"/>
              </a:rPr>
              <a:t> We subtract the two latest datasets at our disposal.</a:t>
            </a:r>
          </a:p>
          <a:p>
            <a:r>
              <a:rPr lang="en-US" sz="1800" dirty="0" smtClean="0">
                <a:latin typeface="Corbel" panose="020B0503020204020204" pitchFamily="34" charset="0"/>
              </a:rPr>
              <a:t>Latest in the sense, the </a:t>
            </a:r>
            <a:r>
              <a:rPr lang="en-US" sz="1800" i="1" dirty="0" smtClean="0">
                <a:latin typeface="Corbel" panose="020B0503020204020204" pitchFamily="34" charset="0"/>
              </a:rPr>
              <a:t>‘transformed’</a:t>
            </a:r>
            <a:r>
              <a:rPr lang="en-US" sz="1800" dirty="0" smtClean="0">
                <a:latin typeface="Corbel" panose="020B0503020204020204" pitchFamily="34" charset="0"/>
              </a:rPr>
              <a:t> dataset from which this new dataset was formed.</a:t>
            </a:r>
          </a:p>
          <a:p>
            <a:endParaRPr lang="en-US" sz="1800" dirty="0" smtClean="0">
              <a:latin typeface="Corbel" panose="020B0503020204020204" pitchFamily="34" charset="0"/>
            </a:endParaRPr>
          </a:p>
          <a:p>
            <a:endParaRPr lang="en-US" sz="1800" dirty="0">
              <a:latin typeface="Corbel" panose="020B0503020204020204" pitchFamily="34" charset="0"/>
            </a:endParaRPr>
          </a:p>
          <a:p>
            <a:endParaRPr lang="en-US" sz="1800" dirty="0" smtClean="0">
              <a:latin typeface="Corbel" panose="020B0503020204020204" pitchFamily="34" charset="0"/>
            </a:endParaRPr>
          </a:p>
          <a:p>
            <a:endParaRPr lang="en-US" sz="1800" dirty="0">
              <a:latin typeface="Corbel" panose="020B0503020204020204" pitchFamily="34" charset="0"/>
            </a:endParaRPr>
          </a:p>
          <a:p>
            <a:endParaRPr lang="en-US" sz="1800" dirty="0" smtClean="0">
              <a:latin typeface="Corbel" panose="020B0503020204020204" pitchFamily="34" charset="0"/>
            </a:endParaRPr>
          </a:p>
          <a:p>
            <a:pPr marL="0" indent="0">
              <a:buNone/>
            </a:pPr>
            <a:endParaRPr lang="en-US" sz="1800" dirty="0">
              <a:latin typeface="Corbel" panose="020B0503020204020204" pitchFamily="34" charset="0"/>
            </a:endParaRPr>
          </a:p>
          <a:p>
            <a:pPr marL="0" indent="0">
              <a:buNone/>
            </a:pPr>
            <a:endParaRPr lang="en-US" sz="1800" dirty="0" smtClean="0">
              <a:latin typeface="Corbel" panose="020B0503020204020204" pitchFamily="34" charset="0"/>
            </a:endParaRPr>
          </a:p>
          <a:p>
            <a:r>
              <a:rPr lang="en-US" sz="1800" dirty="0" smtClean="0">
                <a:latin typeface="Corbel" panose="020B0503020204020204" pitchFamily="34" charset="0"/>
              </a:rPr>
              <a:t>So now we repeat the steps 2-6 with this new dataset, until we get a stable model, i.e. until the difference between the two “latest” imputed datasets becomes very small.</a:t>
            </a:r>
          </a:p>
          <a:p>
            <a:r>
              <a:rPr lang="en-US" sz="1800" dirty="0" smtClean="0">
                <a:latin typeface="Corbel" panose="020B0503020204020204" pitchFamily="34" charset="0"/>
              </a:rPr>
              <a:t>Step 2 was removing the </a:t>
            </a:r>
            <a:r>
              <a:rPr lang="en-US" sz="1800" i="1" dirty="0" smtClean="0">
                <a:latin typeface="Corbel" panose="020B0503020204020204" pitchFamily="34" charset="0"/>
              </a:rPr>
              <a:t>age </a:t>
            </a:r>
            <a:r>
              <a:rPr lang="en-US" sz="1800" dirty="0" smtClean="0">
                <a:latin typeface="Corbel" panose="020B0503020204020204" pitchFamily="34" charset="0"/>
              </a:rPr>
              <a:t>missing value and estimating it using the Linear Regression model</a:t>
            </a:r>
            <a:endParaRPr lang="en-US" sz="1800" i="1" dirty="0" smtClean="0">
              <a:latin typeface="Corbel" panose="020B0503020204020204" pitchFamily="34" charset="0"/>
            </a:endParaRPr>
          </a:p>
          <a:p>
            <a:r>
              <a:rPr lang="en-US" sz="1800" dirty="0" smtClean="0">
                <a:latin typeface="Corbel" panose="020B0503020204020204" pitchFamily="34" charset="0"/>
              </a:rPr>
              <a:t>Technically speaking, stop iterations when a pre-defined threshold is breached.</a:t>
            </a:r>
          </a:p>
          <a:p>
            <a:r>
              <a:rPr lang="en-US" sz="1800" dirty="0" smtClean="0">
                <a:latin typeface="Corbel" panose="020B0503020204020204" pitchFamily="34" charset="0"/>
              </a:rPr>
              <a:t>Or we do it until a </a:t>
            </a:r>
            <a:r>
              <a:rPr lang="en-US" sz="1800" dirty="0">
                <a:latin typeface="Corbel" panose="020B0503020204020204" pitchFamily="34" charset="0"/>
              </a:rPr>
              <a:t>pre-defined</a:t>
            </a:r>
            <a:r>
              <a:rPr lang="en-US" sz="1800" dirty="0" smtClean="0">
                <a:latin typeface="Corbel" panose="020B0503020204020204" pitchFamily="34" charset="0"/>
              </a:rPr>
              <a:t> maximum number of iterations get completed.</a:t>
            </a:r>
          </a:p>
        </p:txBody>
      </p:sp>
      <p:graphicFrame>
        <p:nvGraphicFramePr>
          <p:cNvPr id="5" name="Object 4"/>
          <p:cNvGraphicFramePr>
            <a:graphicFrameLocks noChangeAspect="1"/>
          </p:cNvGraphicFramePr>
          <p:nvPr>
            <p:extLst>
              <p:ext uri="{D42A27DB-BD31-4B8C-83A1-F6EECF244321}">
                <p14:modId xmlns:p14="http://schemas.microsoft.com/office/powerpoint/2010/main" val="211274353"/>
              </p:ext>
            </p:extLst>
          </p:nvPr>
        </p:nvGraphicFramePr>
        <p:xfrm>
          <a:off x="685800" y="1914525"/>
          <a:ext cx="2057400" cy="1343025"/>
        </p:xfrm>
        <a:graphic>
          <a:graphicData uri="http://schemas.openxmlformats.org/presentationml/2006/ole">
            <mc:AlternateContent xmlns:mc="http://schemas.openxmlformats.org/markup-compatibility/2006">
              <mc:Choice xmlns:v="urn:schemas-microsoft-com:vml" Requires="v">
                <p:oleObj spid="_x0000_s7322" name="Worksheet" r:id="rId3" imgW="2057577" imgH="1343131" progId="Excel.Sheet.12">
                  <p:embed/>
                </p:oleObj>
              </mc:Choice>
              <mc:Fallback>
                <p:oleObj name="Worksheet" r:id="rId3" imgW="2057577" imgH="1343131" progId="Excel.Sheet.12">
                  <p:embed/>
                  <p:pic>
                    <p:nvPicPr>
                      <p:cNvPr id="0" name=""/>
                      <p:cNvPicPr/>
                      <p:nvPr/>
                    </p:nvPicPr>
                    <p:blipFill>
                      <a:blip r:embed="rId4"/>
                      <a:stretch>
                        <a:fillRect/>
                      </a:stretch>
                    </p:blipFill>
                    <p:spPr>
                      <a:xfrm>
                        <a:off x="685800" y="1914525"/>
                        <a:ext cx="2057400" cy="13430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81591742"/>
              </p:ext>
            </p:extLst>
          </p:nvPr>
        </p:nvGraphicFramePr>
        <p:xfrm>
          <a:off x="3581400" y="1914525"/>
          <a:ext cx="2000250" cy="1343025"/>
        </p:xfrm>
        <a:graphic>
          <a:graphicData uri="http://schemas.openxmlformats.org/presentationml/2006/ole">
            <mc:AlternateContent xmlns:mc="http://schemas.openxmlformats.org/markup-compatibility/2006">
              <mc:Choice xmlns:v="urn:schemas-microsoft-com:vml" Requires="v">
                <p:oleObj spid="_x0000_s7323" name="Worksheet" r:id="rId5" imgW="2000086" imgH="1343131" progId="Excel.Sheet.12">
                  <p:embed/>
                </p:oleObj>
              </mc:Choice>
              <mc:Fallback>
                <p:oleObj name="Worksheet" r:id="rId5" imgW="2000086" imgH="1343131" progId="Excel.Sheet.12">
                  <p:embed/>
                  <p:pic>
                    <p:nvPicPr>
                      <p:cNvPr id="0" name=""/>
                      <p:cNvPicPr/>
                      <p:nvPr/>
                    </p:nvPicPr>
                    <p:blipFill>
                      <a:blip r:embed="rId6"/>
                      <a:stretch>
                        <a:fillRect/>
                      </a:stretch>
                    </p:blipFill>
                    <p:spPr>
                      <a:xfrm>
                        <a:off x="3581400" y="1914525"/>
                        <a:ext cx="2000250" cy="1343025"/>
                      </a:xfrm>
                      <a:prstGeom prst="rect">
                        <a:avLst/>
                      </a:prstGeom>
                    </p:spPr>
                  </p:pic>
                </p:oleObj>
              </mc:Fallback>
            </mc:AlternateContent>
          </a:graphicData>
        </a:graphic>
      </p:graphicFrame>
      <p:sp>
        <p:nvSpPr>
          <p:cNvPr id="9" name="TextBox 8"/>
          <p:cNvSpPr txBox="1"/>
          <p:nvPr/>
        </p:nvSpPr>
        <p:spPr>
          <a:xfrm>
            <a:off x="2811137" y="2354818"/>
            <a:ext cx="914400" cy="369332"/>
          </a:xfrm>
          <a:prstGeom prst="rect">
            <a:avLst/>
          </a:prstGeom>
          <a:noFill/>
        </p:spPr>
        <p:txBody>
          <a:bodyPr wrap="square" rtlCol="0">
            <a:spAutoFit/>
          </a:bodyPr>
          <a:lstStyle/>
          <a:p>
            <a:r>
              <a:rPr lang="en-US" dirty="0" smtClean="0"/>
              <a:t>minus</a:t>
            </a:r>
            <a:endParaRPr lang="en-IN" dirty="0"/>
          </a:p>
        </p:txBody>
      </p:sp>
      <p:sp>
        <p:nvSpPr>
          <p:cNvPr id="10" name="TextBox 9"/>
          <p:cNvSpPr txBox="1"/>
          <p:nvPr/>
        </p:nvSpPr>
        <p:spPr>
          <a:xfrm>
            <a:off x="5791200" y="2354818"/>
            <a:ext cx="914400" cy="369332"/>
          </a:xfrm>
          <a:prstGeom prst="rect">
            <a:avLst/>
          </a:prstGeom>
          <a:noFill/>
        </p:spPr>
        <p:txBody>
          <a:bodyPr wrap="square" rtlCol="0">
            <a:spAutoFit/>
          </a:bodyPr>
          <a:lstStyle/>
          <a:p>
            <a:r>
              <a:rPr lang="en-US" dirty="0" smtClean="0"/>
              <a:t>=</a:t>
            </a:r>
            <a:endParaRPr lang="en-IN" dirty="0"/>
          </a:p>
        </p:txBody>
      </p:sp>
      <p:graphicFrame>
        <p:nvGraphicFramePr>
          <p:cNvPr id="13" name="Object 12"/>
          <p:cNvGraphicFramePr>
            <a:graphicFrameLocks noChangeAspect="1"/>
          </p:cNvGraphicFramePr>
          <p:nvPr>
            <p:extLst>
              <p:ext uri="{D42A27DB-BD31-4B8C-83A1-F6EECF244321}">
                <p14:modId xmlns:p14="http://schemas.microsoft.com/office/powerpoint/2010/main" val="680117101"/>
              </p:ext>
            </p:extLst>
          </p:nvPr>
        </p:nvGraphicFramePr>
        <p:xfrm>
          <a:off x="6315075" y="1914525"/>
          <a:ext cx="2000250" cy="1343025"/>
        </p:xfrm>
        <a:graphic>
          <a:graphicData uri="http://schemas.openxmlformats.org/presentationml/2006/ole">
            <mc:AlternateContent xmlns:mc="http://schemas.openxmlformats.org/markup-compatibility/2006">
              <mc:Choice xmlns:v="urn:schemas-microsoft-com:vml" Requires="v">
                <p:oleObj spid="_x0000_s7324" name="Worksheet" r:id="rId7" imgW="2000086" imgH="1343131" progId="Excel.Sheet.12">
                  <p:embed/>
                </p:oleObj>
              </mc:Choice>
              <mc:Fallback>
                <p:oleObj name="Worksheet" r:id="rId7" imgW="2000086" imgH="1343131" progId="Excel.Sheet.12">
                  <p:embed/>
                  <p:pic>
                    <p:nvPicPr>
                      <p:cNvPr id="0" name=""/>
                      <p:cNvPicPr/>
                      <p:nvPr/>
                    </p:nvPicPr>
                    <p:blipFill>
                      <a:blip r:embed="rId8"/>
                      <a:stretch>
                        <a:fillRect/>
                      </a:stretch>
                    </p:blipFill>
                    <p:spPr>
                      <a:xfrm>
                        <a:off x="6315075" y="1914525"/>
                        <a:ext cx="2000250" cy="1343025"/>
                      </a:xfrm>
                      <a:prstGeom prst="rect">
                        <a:avLst/>
                      </a:prstGeom>
                    </p:spPr>
                  </p:pic>
                </p:oleObj>
              </mc:Fallback>
            </mc:AlternateContent>
          </a:graphicData>
        </a:graphic>
      </p:graphicFrame>
    </p:spTree>
    <p:extLst>
      <p:ext uri="{BB962C8B-B14F-4D97-AF65-F5344CB8AC3E}">
        <p14:creationId xmlns:p14="http://schemas.microsoft.com/office/powerpoint/2010/main" val="33745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b="1" dirty="0">
                <a:solidFill>
                  <a:srgbClr val="FF0000"/>
                </a:solidFill>
                <a:latin typeface="Corbel" panose="020B0503020204020204" pitchFamily="34" charset="0"/>
              </a:rPr>
              <a:t>i</a:t>
            </a:r>
            <a:r>
              <a:rPr lang="en-US" sz="2000" b="1" dirty="0" smtClean="0">
                <a:solidFill>
                  <a:srgbClr val="FF0000"/>
                </a:solidFill>
                <a:latin typeface="Corbel" panose="020B0503020204020204" pitchFamily="34" charset="0"/>
              </a:rPr>
              <a:t>teration 2:</a:t>
            </a:r>
          </a:p>
          <a:p>
            <a:r>
              <a:rPr lang="en-US" sz="2000" dirty="0" smtClean="0">
                <a:latin typeface="Corbel" panose="020B0503020204020204" pitchFamily="34" charset="0"/>
              </a:rPr>
              <a:t>Now we use this </a:t>
            </a:r>
            <a:r>
              <a:rPr lang="en-US" sz="2000" i="1" dirty="0" smtClean="0">
                <a:latin typeface="Corbel" panose="020B0503020204020204" pitchFamily="34" charset="0"/>
              </a:rPr>
              <a:t>‘first’</a:t>
            </a:r>
            <a:r>
              <a:rPr lang="en-US" sz="2000" dirty="0" smtClean="0">
                <a:latin typeface="Corbel" panose="020B0503020204020204" pitchFamily="34" charset="0"/>
              </a:rPr>
              <a:t> dataset as our ‘base’ dataset to do the imputations,  discarding the </a:t>
            </a:r>
            <a:r>
              <a:rPr lang="en-US" sz="2000" i="1" dirty="0" smtClean="0">
                <a:latin typeface="Corbel" panose="020B0503020204020204" pitchFamily="34" charset="0"/>
              </a:rPr>
              <a:t>‘zeroth’</a:t>
            </a:r>
            <a:r>
              <a:rPr lang="en-US" sz="2000" dirty="0" smtClean="0">
                <a:latin typeface="Corbel" panose="020B0503020204020204" pitchFamily="34" charset="0"/>
              </a:rPr>
              <a:t> dataset.</a:t>
            </a:r>
            <a:endParaRPr lang="en-IN" sz="2000" dirty="0">
              <a:latin typeface="Corbel" panose="020B0503020204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882060088"/>
              </p:ext>
            </p:extLst>
          </p:nvPr>
        </p:nvGraphicFramePr>
        <p:xfrm>
          <a:off x="3200400" y="2343150"/>
          <a:ext cx="2057400" cy="1343025"/>
        </p:xfrm>
        <a:graphic>
          <a:graphicData uri="http://schemas.openxmlformats.org/presentationml/2006/ole">
            <mc:AlternateContent xmlns:mc="http://schemas.openxmlformats.org/markup-compatibility/2006">
              <mc:Choice xmlns:v="urn:schemas-microsoft-com:vml" Requires="v">
                <p:oleObj spid="_x0000_s8263" name="Worksheet" r:id="rId3" imgW="2057577" imgH="1343131" progId="Excel.Sheet.12">
                  <p:embed/>
                </p:oleObj>
              </mc:Choice>
              <mc:Fallback>
                <p:oleObj name="Worksheet" r:id="rId3" imgW="2057577" imgH="1343131" progId="Excel.Sheet.12">
                  <p:embed/>
                  <p:pic>
                    <p:nvPicPr>
                      <p:cNvPr id="0" name="Object 4"/>
                      <p:cNvPicPr>
                        <a:picLocks noChangeAspect="1" noChangeArrowheads="1"/>
                      </p:cNvPicPr>
                      <p:nvPr/>
                    </p:nvPicPr>
                    <p:blipFill>
                      <a:blip r:embed="rId4"/>
                      <a:srcRect/>
                      <a:stretch>
                        <a:fillRect/>
                      </a:stretch>
                    </p:blipFill>
                    <p:spPr bwMode="auto">
                      <a:xfrm>
                        <a:off x="3200400" y="2343150"/>
                        <a:ext cx="20574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68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471940220"/>
              </p:ext>
            </p:extLst>
          </p:nvPr>
        </p:nvGraphicFramePr>
        <p:xfrm>
          <a:off x="657212" y="587809"/>
          <a:ext cx="1524000" cy="994833"/>
        </p:xfrm>
        <a:graphic>
          <a:graphicData uri="http://schemas.openxmlformats.org/presentationml/2006/ole">
            <mc:AlternateContent xmlns:mc="http://schemas.openxmlformats.org/markup-compatibility/2006">
              <mc:Choice xmlns:v="urn:schemas-microsoft-com:vml" Requires="v">
                <p:oleObj spid="_x0000_s9458" name="Worksheet" r:id="rId3" imgW="2057577" imgH="1343131" progId="Excel.Sheet.12">
                  <p:embed/>
                </p:oleObj>
              </mc:Choice>
              <mc:Fallback>
                <p:oleObj name="Worksheet" r:id="rId3" imgW="2057577" imgH="1343131" progId="Excel.Sheet.1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12" y="587809"/>
                        <a:ext cx="1524000" cy="994833"/>
                      </a:xfrm>
                      <a:prstGeom prst="rect">
                        <a:avLst/>
                      </a:prstGeom>
                      <a:noFill/>
                      <a:ln>
                        <a:noFill/>
                      </a:ln>
                      <a:extLst/>
                    </p:spPr>
                  </p:pic>
                </p:oleObj>
              </mc:Fallback>
            </mc:AlternateContent>
          </a:graphicData>
        </a:graphic>
      </p:graphicFrame>
      <p:graphicFrame>
        <p:nvGraphicFramePr>
          <p:cNvPr id="6" name="Object 5"/>
          <p:cNvGraphicFramePr>
            <a:graphicFrameLocks noGrp="1" noChangeAspect="1"/>
          </p:cNvGraphicFramePr>
          <p:nvPr>
            <p:extLst>
              <p:ext uri="{D42A27DB-BD31-4B8C-83A1-F6EECF244321}">
                <p14:modId xmlns:p14="http://schemas.microsoft.com/office/powerpoint/2010/main" val="1789440186"/>
              </p:ext>
            </p:extLst>
          </p:nvPr>
        </p:nvGraphicFramePr>
        <p:xfrm>
          <a:off x="3276600" y="586317"/>
          <a:ext cx="1524000" cy="994833"/>
        </p:xfrm>
        <a:graphic>
          <a:graphicData uri="http://schemas.openxmlformats.org/presentationml/2006/ole">
            <mc:AlternateContent xmlns:mc="http://schemas.openxmlformats.org/markup-compatibility/2006">
              <mc:Choice xmlns:v="urn:schemas-microsoft-com:vml" Requires="v">
                <p:oleObj spid="_x0000_s9459" name="Worksheet" r:id="rId5" imgW="2057577" imgH="1343131" progId="Excel.Sheet.12">
                  <p:embed/>
                </p:oleObj>
              </mc:Choice>
              <mc:Fallback>
                <p:oleObj name="Worksheet" r:id="rId5" imgW="2057577" imgH="1343131" progId="Excel.Sheet.12">
                  <p:embed/>
                  <p:pic>
                    <p:nvPicPr>
                      <p:cNvPr id="0" name="Content Placeholder 4"/>
                      <p:cNvPicPr>
                        <a:picLocks noGrp="1" noChangeAspect="1" noChangeArrowheads="1"/>
                      </p:cNvPicPr>
                      <p:nvPr/>
                    </p:nvPicPr>
                    <p:blipFill>
                      <a:blip r:embed="rId6"/>
                      <a:srcRect/>
                      <a:stretch>
                        <a:fillRect/>
                      </a:stretch>
                    </p:blipFill>
                    <p:spPr bwMode="auto">
                      <a:xfrm>
                        <a:off x="3276600" y="586317"/>
                        <a:ext cx="1524000" cy="994833"/>
                      </a:xfrm>
                      <a:prstGeom prst="rect">
                        <a:avLst/>
                      </a:prstGeom>
                      <a:noFill/>
                      <a:ln>
                        <a:noFill/>
                      </a:ln>
                      <a:extLst/>
                    </p:spPr>
                  </p:pic>
                </p:oleObj>
              </mc:Fallback>
            </mc:AlternateContent>
          </a:graphicData>
        </a:graphic>
      </p:graphicFrame>
      <p:sp>
        <p:nvSpPr>
          <p:cNvPr id="7" name="TextBox 6"/>
          <p:cNvSpPr txBox="1"/>
          <p:nvPr/>
        </p:nvSpPr>
        <p:spPr>
          <a:xfrm>
            <a:off x="990600" y="1581150"/>
            <a:ext cx="838200" cy="261610"/>
          </a:xfrm>
          <a:prstGeom prst="rect">
            <a:avLst/>
          </a:prstGeom>
          <a:noFill/>
        </p:spPr>
        <p:txBody>
          <a:bodyPr wrap="square" rtlCol="0">
            <a:spAutoFit/>
          </a:bodyPr>
          <a:lstStyle/>
          <a:p>
            <a:r>
              <a:rPr lang="en-US" sz="1100" dirty="0" smtClean="0">
                <a:latin typeface="Corbel" panose="020B0503020204020204" pitchFamily="34" charset="0"/>
              </a:rPr>
              <a:t>    First</a:t>
            </a:r>
            <a:endParaRPr lang="en-IN" sz="1100" dirty="0">
              <a:latin typeface="Corbel" panose="020B0503020204020204" pitchFamily="34" charset="0"/>
            </a:endParaRPr>
          </a:p>
        </p:txBody>
      </p:sp>
      <p:sp>
        <p:nvSpPr>
          <p:cNvPr id="8" name="TextBox 7"/>
          <p:cNvSpPr txBox="1"/>
          <p:nvPr/>
        </p:nvSpPr>
        <p:spPr>
          <a:xfrm>
            <a:off x="3733800" y="1581150"/>
            <a:ext cx="914400" cy="261610"/>
          </a:xfrm>
          <a:prstGeom prst="rect">
            <a:avLst/>
          </a:prstGeom>
          <a:noFill/>
        </p:spPr>
        <p:txBody>
          <a:bodyPr wrap="square" rtlCol="0">
            <a:spAutoFit/>
          </a:bodyPr>
          <a:lstStyle/>
          <a:p>
            <a:r>
              <a:rPr lang="en-US" sz="1100" dirty="0" smtClean="0">
                <a:latin typeface="Corbel" panose="020B0503020204020204" pitchFamily="34" charset="0"/>
              </a:rPr>
              <a:t>Second</a:t>
            </a:r>
            <a:endParaRPr lang="en-IN" sz="1100" dirty="0">
              <a:latin typeface="Corbel" panose="020B0503020204020204"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999860889"/>
              </p:ext>
            </p:extLst>
          </p:nvPr>
        </p:nvGraphicFramePr>
        <p:xfrm>
          <a:off x="6062133" y="586318"/>
          <a:ext cx="1481667" cy="994834"/>
        </p:xfrm>
        <a:graphic>
          <a:graphicData uri="http://schemas.openxmlformats.org/presentationml/2006/ole">
            <mc:AlternateContent xmlns:mc="http://schemas.openxmlformats.org/markup-compatibility/2006">
              <mc:Choice xmlns:v="urn:schemas-microsoft-com:vml" Requires="v">
                <p:oleObj spid="_x0000_s9460" name="Worksheet" r:id="rId7" imgW="2000086" imgH="1343131" progId="Excel.Sheet.12">
                  <p:embed/>
                </p:oleObj>
              </mc:Choice>
              <mc:Fallback>
                <p:oleObj name="Worksheet" r:id="rId7" imgW="2000086" imgH="1343131" progId="Excel.Sheet.12">
                  <p:embed/>
                  <p:pic>
                    <p:nvPicPr>
                      <p:cNvPr id="0" name="Object 12"/>
                      <p:cNvPicPr>
                        <a:picLocks noChangeAspect="1" noChangeArrowheads="1"/>
                      </p:cNvPicPr>
                      <p:nvPr/>
                    </p:nvPicPr>
                    <p:blipFill>
                      <a:blip r:embed="rId8"/>
                      <a:srcRect/>
                      <a:stretch>
                        <a:fillRect/>
                      </a:stretch>
                    </p:blipFill>
                    <p:spPr bwMode="auto">
                      <a:xfrm>
                        <a:off x="6062133" y="586318"/>
                        <a:ext cx="1481667" cy="994834"/>
                      </a:xfrm>
                      <a:prstGeom prst="rect">
                        <a:avLst/>
                      </a:prstGeom>
                      <a:noFill/>
                      <a:ln>
                        <a:noFill/>
                      </a:ln>
                      <a:extLst/>
                    </p:spPr>
                  </p:pic>
                </p:oleObj>
              </mc:Fallback>
            </mc:AlternateContent>
          </a:graphicData>
        </a:graphic>
      </p:graphicFrame>
      <p:sp>
        <p:nvSpPr>
          <p:cNvPr id="11" name="TextBox 10"/>
          <p:cNvSpPr txBox="1"/>
          <p:nvPr/>
        </p:nvSpPr>
        <p:spPr>
          <a:xfrm>
            <a:off x="6172200" y="1581150"/>
            <a:ext cx="1219200" cy="261610"/>
          </a:xfrm>
          <a:prstGeom prst="rect">
            <a:avLst/>
          </a:prstGeom>
          <a:noFill/>
        </p:spPr>
        <p:txBody>
          <a:bodyPr wrap="square" rtlCol="0">
            <a:spAutoFit/>
          </a:bodyPr>
          <a:lstStyle/>
          <a:p>
            <a:r>
              <a:rPr lang="en-US" sz="1100" dirty="0" smtClean="0">
                <a:latin typeface="Corbel" panose="020B0503020204020204" pitchFamily="34" charset="0"/>
              </a:rPr>
              <a:t>Difference matrix</a:t>
            </a:r>
            <a:endParaRPr lang="en-IN" sz="1100" dirty="0">
              <a:latin typeface="Corbel" panose="020B0503020204020204" pitchFamily="34" charset="0"/>
            </a:endParaRPr>
          </a:p>
        </p:txBody>
      </p:sp>
      <p:graphicFrame>
        <p:nvGraphicFramePr>
          <p:cNvPr id="12" name="Object 11"/>
          <p:cNvGraphicFramePr>
            <a:graphicFrameLocks noGrp="1" noChangeAspect="1"/>
          </p:cNvGraphicFramePr>
          <p:nvPr>
            <p:extLst>
              <p:ext uri="{D42A27DB-BD31-4B8C-83A1-F6EECF244321}">
                <p14:modId xmlns:p14="http://schemas.microsoft.com/office/powerpoint/2010/main" val="2691552019"/>
              </p:ext>
            </p:extLst>
          </p:nvPr>
        </p:nvGraphicFramePr>
        <p:xfrm>
          <a:off x="685800" y="2059252"/>
          <a:ext cx="1524000" cy="994833"/>
        </p:xfrm>
        <a:graphic>
          <a:graphicData uri="http://schemas.openxmlformats.org/presentationml/2006/ole">
            <mc:AlternateContent xmlns:mc="http://schemas.openxmlformats.org/markup-compatibility/2006">
              <mc:Choice xmlns:v="urn:schemas-microsoft-com:vml" Requires="v">
                <p:oleObj spid="_x0000_s9461" name="Worksheet" r:id="rId9" imgW="2057577" imgH="1343131" progId="Excel.Sheet.12">
                  <p:embed/>
                </p:oleObj>
              </mc:Choice>
              <mc:Fallback>
                <p:oleObj name="Worksheet" r:id="rId9" imgW="2057577" imgH="1343131" progId="Excel.Sheet.12">
                  <p:embed/>
                  <p:pic>
                    <p:nvPicPr>
                      <p:cNvPr id="0" name=""/>
                      <p:cNvPicPr>
                        <a:picLocks noGrp="1" noChangeAspect="1" noChangeArrowheads="1"/>
                      </p:cNvPicPr>
                      <p:nvPr/>
                    </p:nvPicPr>
                    <p:blipFill>
                      <a:blip r:embed="rId6"/>
                      <a:srcRect/>
                      <a:stretch>
                        <a:fillRect/>
                      </a:stretch>
                    </p:blipFill>
                    <p:spPr bwMode="auto">
                      <a:xfrm>
                        <a:off x="685800" y="2059252"/>
                        <a:ext cx="1524000" cy="994833"/>
                      </a:xfrm>
                      <a:prstGeom prst="rect">
                        <a:avLst/>
                      </a:prstGeom>
                      <a:noFill/>
                      <a:ln>
                        <a:noFill/>
                      </a:ln>
                      <a:extLst/>
                    </p:spPr>
                  </p:pic>
                </p:oleObj>
              </mc:Fallback>
            </mc:AlternateContent>
          </a:graphicData>
        </a:graphic>
      </p:graphicFrame>
      <p:sp>
        <p:nvSpPr>
          <p:cNvPr id="13" name="TextBox 12"/>
          <p:cNvSpPr txBox="1"/>
          <p:nvPr/>
        </p:nvSpPr>
        <p:spPr>
          <a:xfrm>
            <a:off x="1019188" y="3028950"/>
            <a:ext cx="914400" cy="261610"/>
          </a:xfrm>
          <a:prstGeom prst="rect">
            <a:avLst/>
          </a:prstGeom>
          <a:noFill/>
        </p:spPr>
        <p:txBody>
          <a:bodyPr wrap="square" rtlCol="0">
            <a:spAutoFit/>
          </a:bodyPr>
          <a:lstStyle/>
          <a:p>
            <a:r>
              <a:rPr lang="en-US" sz="1100" dirty="0" smtClean="0">
                <a:latin typeface="Corbel" panose="020B0503020204020204" pitchFamily="34" charset="0"/>
              </a:rPr>
              <a:t>Second</a:t>
            </a:r>
            <a:endParaRPr lang="en-IN" sz="1100" dirty="0">
              <a:latin typeface="Corbel" panose="020B0503020204020204" pitchFamily="34" charset="0"/>
            </a:endParaRPr>
          </a:p>
        </p:txBody>
      </p:sp>
      <p:graphicFrame>
        <p:nvGraphicFramePr>
          <p:cNvPr id="14" name="Object 13"/>
          <p:cNvGraphicFramePr>
            <a:graphicFrameLocks noGrp="1" noChangeAspect="1"/>
          </p:cNvGraphicFramePr>
          <p:nvPr>
            <p:extLst>
              <p:ext uri="{D42A27DB-BD31-4B8C-83A1-F6EECF244321}">
                <p14:modId xmlns:p14="http://schemas.microsoft.com/office/powerpoint/2010/main" val="2701360069"/>
              </p:ext>
            </p:extLst>
          </p:nvPr>
        </p:nvGraphicFramePr>
        <p:xfrm>
          <a:off x="3276600" y="2063485"/>
          <a:ext cx="1524000" cy="994833"/>
        </p:xfrm>
        <a:graphic>
          <a:graphicData uri="http://schemas.openxmlformats.org/presentationml/2006/ole">
            <mc:AlternateContent xmlns:mc="http://schemas.openxmlformats.org/markup-compatibility/2006">
              <mc:Choice xmlns:v="urn:schemas-microsoft-com:vml" Requires="v">
                <p:oleObj spid="_x0000_s9462" name="Worksheet" r:id="rId10" imgW="2057577" imgH="1343131" progId="Excel.Sheet.12">
                  <p:embed/>
                </p:oleObj>
              </mc:Choice>
              <mc:Fallback>
                <p:oleObj name="Worksheet" r:id="rId10" imgW="2057577" imgH="1343131" progId="Excel.Sheet.12">
                  <p:embed/>
                  <p:pic>
                    <p:nvPicPr>
                      <p:cNvPr id="0" name=""/>
                      <p:cNvPicPr>
                        <a:picLocks noGrp="1" noChangeAspect="1" noChangeArrowheads="1"/>
                      </p:cNvPicPr>
                      <p:nvPr/>
                    </p:nvPicPr>
                    <p:blipFill>
                      <a:blip r:embed="rId11"/>
                      <a:srcRect/>
                      <a:stretch>
                        <a:fillRect/>
                      </a:stretch>
                    </p:blipFill>
                    <p:spPr bwMode="auto">
                      <a:xfrm>
                        <a:off x="3276600" y="2063485"/>
                        <a:ext cx="1524000" cy="994833"/>
                      </a:xfrm>
                      <a:prstGeom prst="rect">
                        <a:avLst/>
                      </a:prstGeom>
                      <a:noFill/>
                      <a:ln>
                        <a:noFill/>
                      </a:ln>
                      <a:extLst/>
                    </p:spPr>
                  </p:pic>
                </p:oleObj>
              </mc:Fallback>
            </mc:AlternateContent>
          </a:graphicData>
        </a:graphic>
      </p:graphicFrame>
      <p:sp>
        <p:nvSpPr>
          <p:cNvPr id="15" name="TextBox 14"/>
          <p:cNvSpPr txBox="1"/>
          <p:nvPr/>
        </p:nvSpPr>
        <p:spPr>
          <a:xfrm>
            <a:off x="3733800" y="3072140"/>
            <a:ext cx="914400" cy="261610"/>
          </a:xfrm>
          <a:prstGeom prst="rect">
            <a:avLst/>
          </a:prstGeom>
          <a:noFill/>
        </p:spPr>
        <p:txBody>
          <a:bodyPr wrap="square" rtlCol="0">
            <a:spAutoFit/>
          </a:bodyPr>
          <a:lstStyle/>
          <a:p>
            <a:r>
              <a:rPr lang="en-US" sz="1100" dirty="0" smtClean="0">
                <a:latin typeface="Corbel" panose="020B0503020204020204" pitchFamily="34" charset="0"/>
              </a:rPr>
              <a:t>Third</a:t>
            </a:r>
            <a:endParaRPr lang="en-IN" sz="1100" dirty="0">
              <a:latin typeface="Corbel" panose="020B0503020204020204" pitchFamily="34"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1870305472"/>
              </p:ext>
            </p:extLst>
          </p:nvPr>
        </p:nvGraphicFramePr>
        <p:xfrm>
          <a:off x="6014521" y="2063485"/>
          <a:ext cx="1481667" cy="994834"/>
        </p:xfrm>
        <a:graphic>
          <a:graphicData uri="http://schemas.openxmlformats.org/presentationml/2006/ole">
            <mc:AlternateContent xmlns:mc="http://schemas.openxmlformats.org/markup-compatibility/2006">
              <mc:Choice xmlns:v="urn:schemas-microsoft-com:vml" Requires="v">
                <p:oleObj spid="_x0000_s9463" name="Worksheet" r:id="rId12" imgW="2000086" imgH="1343131" progId="Excel.Sheet.12">
                  <p:embed/>
                </p:oleObj>
              </mc:Choice>
              <mc:Fallback>
                <p:oleObj name="Worksheet" r:id="rId12" imgW="2000086" imgH="1343131" progId="Excel.Sheet.12">
                  <p:embed/>
                  <p:pic>
                    <p:nvPicPr>
                      <p:cNvPr id="0" name=""/>
                      <p:cNvPicPr>
                        <a:picLocks noChangeAspect="1" noChangeArrowheads="1"/>
                      </p:cNvPicPr>
                      <p:nvPr/>
                    </p:nvPicPr>
                    <p:blipFill>
                      <a:blip r:embed="rId13"/>
                      <a:srcRect/>
                      <a:stretch>
                        <a:fillRect/>
                      </a:stretch>
                    </p:blipFill>
                    <p:spPr bwMode="auto">
                      <a:xfrm>
                        <a:off x="6014521" y="2063485"/>
                        <a:ext cx="1481667" cy="994834"/>
                      </a:xfrm>
                      <a:prstGeom prst="rect">
                        <a:avLst/>
                      </a:prstGeom>
                      <a:noFill/>
                      <a:ln>
                        <a:noFill/>
                      </a:ln>
                      <a:extLst/>
                    </p:spPr>
                  </p:pic>
                </p:oleObj>
              </mc:Fallback>
            </mc:AlternateContent>
          </a:graphicData>
        </a:graphic>
      </p:graphicFrame>
      <p:sp>
        <p:nvSpPr>
          <p:cNvPr id="18" name="Right Arrow 17"/>
          <p:cNvSpPr/>
          <p:nvPr/>
        </p:nvSpPr>
        <p:spPr>
          <a:xfrm>
            <a:off x="2438400" y="112395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
              <a:latin typeface="Corbel" panose="020B0503020204020204" pitchFamily="34" charset="0"/>
            </a:endParaRPr>
          </a:p>
        </p:txBody>
      </p:sp>
      <p:sp>
        <p:nvSpPr>
          <p:cNvPr id="19" name="TextBox 18"/>
          <p:cNvSpPr txBox="1"/>
          <p:nvPr/>
        </p:nvSpPr>
        <p:spPr>
          <a:xfrm>
            <a:off x="2162060" y="744442"/>
            <a:ext cx="1038340" cy="369332"/>
          </a:xfrm>
          <a:prstGeom prst="rect">
            <a:avLst/>
          </a:prstGeom>
          <a:noFill/>
        </p:spPr>
        <p:txBody>
          <a:bodyPr wrap="square" rtlCol="0">
            <a:spAutoFit/>
          </a:bodyPr>
          <a:lstStyle/>
          <a:p>
            <a:pPr algn="ctr"/>
            <a:r>
              <a:rPr lang="en-US" sz="900" dirty="0" smtClean="0">
                <a:latin typeface="Corbel" panose="020B0503020204020204" pitchFamily="34" charset="0"/>
              </a:rPr>
              <a:t>After all</a:t>
            </a:r>
          </a:p>
          <a:p>
            <a:pPr algn="ctr"/>
            <a:r>
              <a:rPr lang="en-US" sz="900" dirty="0" smtClean="0">
                <a:latin typeface="Corbel" panose="020B0503020204020204" pitchFamily="34" charset="0"/>
              </a:rPr>
              <a:t>imputations</a:t>
            </a:r>
            <a:endParaRPr lang="en-IN" sz="900" dirty="0">
              <a:latin typeface="Corbel" panose="020B0503020204020204" pitchFamily="34" charset="0"/>
            </a:endParaRPr>
          </a:p>
        </p:txBody>
      </p:sp>
      <p:graphicFrame>
        <p:nvGraphicFramePr>
          <p:cNvPr id="20" name="Object 19"/>
          <p:cNvGraphicFramePr>
            <a:graphicFrameLocks noGrp="1" noChangeAspect="1"/>
          </p:cNvGraphicFramePr>
          <p:nvPr>
            <p:extLst>
              <p:ext uri="{D42A27DB-BD31-4B8C-83A1-F6EECF244321}">
                <p14:modId xmlns:p14="http://schemas.microsoft.com/office/powerpoint/2010/main" val="1806359395"/>
              </p:ext>
            </p:extLst>
          </p:nvPr>
        </p:nvGraphicFramePr>
        <p:xfrm>
          <a:off x="685800" y="3638550"/>
          <a:ext cx="1524000" cy="994833"/>
        </p:xfrm>
        <a:graphic>
          <a:graphicData uri="http://schemas.openxmlformats.org/presentationml/2006/ole">
            <mc:AlternateContent xmlns:mc="http://schemas.openxmlformats.org/markup-compatibility/2006">
              <mc:Choice xmlns:v="urn:schemas-microsoft-com:vml" Requires="v">
                <p:oleObj spid="_x0000_s9464" name="Worksheet" r:id="rId14" imgW="2057577" imgH="1343131" progId="Excel.Sheet.12">
                  <p:embed/>
                </p:oleObj>
              </mc:Choice>
              <mc:Fallback>
                <p:oleObj name="Worksheet" r:id="rId14" imgW="2057577" imgH="1343131" progId="Excel.Sheet.12">
                  <p:embed/>
                  <p:pic>
                    <p:nvPicPr>
                      <p:cNvPr id="0" name=""/>
                      <p:cNvPicPr>
                        <a:picLocks noGrp="1" noChangeAspect="1" noChangeArrowheads="1"/>
                      </p:cNvPicPr>
                      <p:nvPr/>
                    </p:nvPicPr>
                    <p:blipFill>
                      <a:blip r:embed="rId11"/>
                      <a:srcRect/>
                      <a:stretch>
                        <a:fillRect/>
                      </a:stretch>
                    </p:blipFill>
                    <p:spPr bwMode="auto">
                      <a:xfrm>
                        <a:off x="685800" y="3638550"/>
                        <a:ext cx="1524000" cy="994833"/>
                      </a:xfrm>
                      <a:prstGeom prst="rect">
                        <a:avLst/>
                      </a:prstGeom>
                      <a:noFill/>
                      <a:ln>
                        <a:noFill/>
                      </a:ln>
                      <a:extLst/>
                    </p:spPr>
                  </p:pic>
                </p:oleObj>
              </mc:Fallback>
            </mc:AlternateContent>
          </a:graphicData>
        </a:graphic>
      </p:graphicFrame>
      <p:sp>
        <p:nvSpPr>
          <p:cNvPr id="21" name="TextBox 20"/>
          <p:cNvSpPr txBox="1"/>
          <p:nvPr/>
        </p:nvSpPr>
        <p:spPr>
          <a:xfrm>
            <a:off x="1219200" y="4705350"/>
            <a:ext cx="914400" cy="261610"/>
          </a:xfrm>
          <a:prstGeom prst="rect">
            <a:avLst/>
          </a:prstGeom>
          <a:noFill/>
        </p:spPr>
        <p:txBody>
          <a:bodyPr wrap="square" rtlCol="0">
            <a:spAutoFit/>
          </a:bodyPr>
          <a:lstStyle/>
          <a:p>
            <a:r>
              <a:rPr lang="en-US" sz="1100" dirty="0" smtClean="0">
                <a:latin typeface="Corbel" panose="020B0503020204020204" pitchFamily="34" charset="0"/>
              </a:rPr>
              <a:t>Third</a:t>
            </a:r>
            <a:endParaRPr lang="en-IN" sz="1100" dirty="0">
              <a:latin typeface="Corbel" panose="020B0503020204020204" pitchFamily="34" charset="0"/>
            </a:endParaRPr>
          </a:p>
        </p:txBody>
      </p:sp>
      <p:graphicFrame>
        <p:nvGraphicFramePr>
          <p:cNvPr id="3" name="Object 2"/>
          <p:cNvGraphicFramePr>
            <a:graphicFrameLocks noGrp="1" noChangeAspect="1"/>
          </p:cNvGraphicFramePr>
          <p:nvPr>
            <p:extLst>
              <p:ext uri="{D42A27DB-BD31-4B8C-83A1-F6EECF244321}">
                <p14:modId xmlns:p14="http://schemas.microsoft.com/office/powerpoint/2010/main" val="3185253575"/>
              </p:ext>
            </p:extLst>
          </p:nvPr>
        </p:nvGraphicFramePr>
        <p:xfrm>
          <a:off x="3257448" y="3633787"/>
          <a:ext cx="1524000" cy="995363"/>
        </p:xfrm>
        <a:graphic>
          <a:graphicData uri="http://schemas.openxmlformats.org/presentationml/2006/ole">
            <mc:AlternateContent xmlns:mc="http://schemas.openxmlformats.org/markup-compatibility/2006">
              <mc:Choice xmlns:v="urn:schemas-microsoft-com:vml" Requires="v">
                <p:oleObj spid="_x0000_s9465" name="Worksheet" r:id="rId15" imgW="2057577" imgH="1343131" progId="Excel.Sheet.12">
                  <p:embed/>
                </p:oleObj>
              </mc:Choice>
              <mc:Fallback>
                <p:oleObj name="Worksheet" r:id="rId15" imgW="2057577" imgH="1343131" progId="Excel.Sheet.12">
                  <p:embed/>
                  <p:pic>
                    <p:nvPicPr>
                      <p:cNvPr id="0" name="Object 19"/>
                      <p:cNvPicPr>
                        <a:picLocks noGrp="1" noChangeAspect="1" noChangeArrowheads="1"/>
                      </p:cNvPicPr>
                      <p:nvPr/>
                    </p:nvPicPr>
                    <p:blipFill>
                      <a:blip r:embed="rId16"/>
                      <a:srcRect/>
                      <a:stretch>
                        <a:fillRect/>
                      </a:stretch>
                    </p:blipFill>
                    <p:spPr bwMode="auto">
                      <a:xfrm>
                        <a:off x="3257448" y="3633787"/>
                        <a:ext cx="1524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57530858"/>
              </p:ext>
            </p:extLst>
          </p:nvPr>
        </p:nvGraphicFramePr>
        <p:xfrm>
          <a:off x="6015051" y="3638550"/>
          <a:ext cx="1481137" cy="995363"/>
        </p:xfrm>
        <a:graphic>
          <a:graphicData uri="http://schemas.openxmlformats.org/presentationml/2006/ole">
            <mc:AlternateContent xmlns:mc="http://schemas.openxmlformats.org/markup-compatibility/2006">
              <mc:Choice xmlns:v="urn:schemas-microsoft-com:vml" Requires="v">
                <p:oleObj spid="_x0000_s9466" name="Worksheet" r:id="rId17" imgW="2000086" imgH="1343131" progId="Excel.Sheet.12">
                  <p:embed/>
                </p:oleObj>
              </mc:Choice>
              <mc:Fallback>
                <p:oleObj name="Worksheet" r:id="rId17" imgW="2000086" imgH="1343131" progId="Excel.Sheet.12">
                  <p:embed/>
                  <p:pic>
                    <p:nvPicPr>
                      <p:cNvPr id="0" name="Object 15"/>
                      <p:cNvPicPr>
                        <a:picLocks noChangeAspect="1" noChangeArrowheads="1"/>
                      </p:cNvPicPr>
                      <p:nvPr/>
                    </p:nvPicPr>
                    <p:blipFill>
                      <a:blip r:embed="rId18"/>
                      <a:srcRect/>
                      <a:stretch>
                        <a:fillRect/>
                      </a:stretch>
                    </p:blipFill>
                    <p:spPr bwMode="auto">
                      <a:xfrm>
                        <a:off x="6015051" y="3638550"/>
                        <a:ext cx="1481137"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p:nvPr/>
        </p:nvSpPr>
        <p:spPr>
          <a:xfrm>
            <a:off x="3733800" y="4672340"/>
            <a:ext cx="914400" cy="261610"/>
          </a:xfrm>
          <a:prstGeom prst="rect">
            <a:avLst/>
          </a:prstGeom>
          <a:noFill/>
        </p:spPr>
        <p:txBody>
          <a:bodyPr wrap="square" rtlCol="0">
            <a:spAutoFit/>
          </a:bodyPr>
          <a:lstStyle/>
          <a:p>
            <a:r>
              <a:rPr lang="en-US" sz="1100" dirty="0" smtClean="0">
                <a:latin typeface="Corbel" panose="020B0503020204020204" pitchFamily="34" charset="0"/>
              </a:rPr>
              <a:t>Fourth</a:t>
            </a:r>
            <a:endParaRPr lang="en-IN" sz="1100" dirty="0">
              <a:latin typeface="Corbel" panose="020B0503020204020204" pitchFamily="34" charset="0"/>
            </a:endParaRPr>
          </a:p>
        </p:txBody>
      </p:sp>
      <p:sp>
        <p:nvSpPr>
          <p:cNvPr id="24" name="Right Arrow 23"/>
          <p:cNvSpPr/>
          <p:nvPr/>
        </p:nvSpPr>
        <p:spPr>
          <a:xfrm>
            <a:off x="2438400" y="257175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
              <a:latin typeface="Corbel" panose="020B0503020204020204" pitchFamily="34" charset="0"/>
            </a:endParaRPr>
          </a:p>
        </p:txBody>
      </p:sp>
      <p:sp>
        <p:nvSpPr>
          <p:cNvPr id="25" name="TextBox 24"/>
          <p:cNvSpPr txBox="1"/>
          <p:nvPr/>
        </p:nvSpPr>
        <p:spPr>
          <a:xfrm>
            <a:off x="2162060" y="2192242"/>
            <a:ext cx="1038340" cy="369332"/>
          </a:xfrm>
          <a:prstGeom prst="rect">
            <a:avLst/>
          </a:prstGeom>
          <a:noFill/>
        </p:spPr>
        <p:txBody>
          <a:bodyPr wrap="square" rtlCol="0">
            <a:spAutoFit/>
          </a:bodyPr>
          <a:lstStyle/>
          <a:p>
            <a:pPr algn="ctr"/>
            <a:r>
              <a:rPr lang="en-US" sz="900" dirty="0" smtClean="0">
                <a:latin typeface="Corbel" panose="020B0503020204020204" pitchFamily="34" charset="0"/>
              </a:rPr>
              <a:t>After all</a:t>
            </a:r>
          </a:p>
          <a:p>
            <a:pPr algn="ctr"/>
            <a:r>
              <a:rPr lang="en-US" sz="900" dirty="0" smtClean="0">
                <a:latin typeface="Corbel" panose="020B0503020204020204" pitchFamily="34" charset="0"/>
              </a:rPr>
              <a:t>imputations</a:t>
            </a:r>
            <a:endParaRPr lang="en-IN" sz="900" dirty="0">
              <a:latin typeface="Corbel" panose="020B0503020204020204" pitchFamily="34" charset="0"/>
            </a:endParaRPr>
          </a:p>
        </p:txBody>
      </p:sp>
      <p:sp>
        <p:nvSpPr>
          <p:cNvPr id="26" name="Right Arrow 25"/>
          <p:cNvSpPr/>
          <p:nvPr/>
        </p:nvSpPr>
        <p:spPr>
          <a:xfrm>
            <a:off x="2438400" y="409575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
              <a:latin typeface="Corbel" panose="020B0503020204020204" pitchFamily="34" charset="0"/>
            </a:endParaRPr>
          </a:p>
        </p:txBody>
      </p:sp>
      <p:sp>
        <p:nvSpPr>
          <p:cNvPr id="27" name="TextBox 26"/>
          <p:cNvSpPr txBox="1"/>
          <p:nvPr/>
        </p:nvSpPr>
        <p:spPr>
          <a:xfrm>
            <a:off x="2162060" y="3716242"/>
            <a:ext cx="1038340" cy="369332"/>
          </a:xfrm>
          <a:prstGeom prst="rect">
            <a:avLst/>
          </a:prstGeom>
          <a:noFill/>
        </p:spPr>
        <p:txBody>
          <a:bodyPr wrap="square" rtlCol="0">
            <a:spAutoFit/>
          </a:bodyPr>
          <a:lstStyle/>
          <a:p>
            <a:pPr algn="ctr"/>
            <a:r>
              <a:rPr lang="en-US" sz="900" dirty="0" smtClean="0">
                <a:latin typeface="Corbel" panose="020B0503020204020204" pitchFamily="34" charset="0"/>
              </a:rPr>
              <a:t>After all</a:t>
            </a:r>
          </a:p>
          <a:p>
            <a:pPr algn="ctr"/>
            <a:r>
              <a:rPr lang="en-US" sz="900" dirty="0" smtClean="0">
                <a:latin typeface="Corbel" panose="020B0503020204020204" pitchFamily="34" charset="0"/>
              </a:rPr>
              <a:t>imputations</a:t>
            </a:r>
            <a:endParaRPr lang="en-IN" sz="900" dirty="0">
              <a:latin typeface="Corbel" panose="020B0503020204020204" pitchFamily="34" charset="0"/>
            </a:endParaRPr>
          </a:p>
        </p:txBody>
      </p:sp>
      <p:sp>
        <p:nvSpPr>
          <p:cNvPr id="28" name="Right Arrow 27"/>
          <p:cNvSpPr/>
          <p:nvPr/>
        </p:nvSpPr>
        <p:spPr>
          <a:xfrm>
            <a:off x="5129270" y="1122458"/>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
              <a:latin typeface="Corbel" panose="020B0503020204020204" pitchFamily="34" charset="0"/>
            </a:endParaRPr>
          </a:p>
        </p:txBody>
      </p:sp>
      <p:sp>
        <p:nvSpPr>
          <p:cNvPr id="29" name="TextBox 28"/>
          <p:cNvSpPr txBox="1"/>
          <p:nvPr/>
        </p:nvSpPr>
        <p:spPr>
          <a:xfrm>
            <a:off x="4876800" y="742950"/>
            <a:ext cx="1038340" cy="369332"/>
          </a:xfrm>
          <a:prstGeom prst="rect">
            <a:avLst/>
          </a:prstGeom>
          <a:noFill/>
        </p:spPr>
        <p:txBody>
          <a:bodyPr wrap="square" rtlCol="0">
            <a:spAutoFit/>
          </a:bodyPr>
          <a:lstStyle/>
          <a:p>
            <a:pPr algn="ctr"/>
            <a:r>
              <a:rPr lang="en-US" sz="900" dirty="0" smtClean="0">
                <a:latin typeface="Corbel" panose="020B0503020204020204" pitchFamily="34" charset="0"/>
              </a:rPr>
              <a:t>After</a:t>
            </a:r>
          </a:p>
          <a:p>
            <a:pPr algn="ctr"/>
            <a:r>
              <a:rPr lang="en-US" sz="900" dirty="0" smtClean="0">
                <a:latin typeface="Corbel" panose="020B0503020204020204" pitchFamily="34" charset="0"/>
              </a:rPr>
              <a:t>Second – First</a:t>
            </a:r>
            <a:endParaRPr lang="en-IN" sz="900" dirty="0">
              <a:latin typeface="Corbel" panose="020B0503020204020204" pitchFamily="34" charset="0"/>
            </a:endParaRPr>
          </a:p>
        </p:txBody>
      </p:sp>
      <p:sp>
        <p:nvSpPr>
          <p:cNvPr id="30" name="Right Arrow 29"/>
          <p:cNvSpPr/>
          <p:nvPr/>
        </p:nvSpPr>
        <p:spPr>
          <a:xfrm>
            <a:off x="5177010" y="2570258"/>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
              <a:latin typeface="Corbel" panose="020B0503020204020204" pitchFamily="34" charset="0"/>
            </a:endParaRPr>
          </a:p>
        </p:txBody>
      </p:sp>
      <p:sp>
        <p:nvSpPr>
          <p:cNvPr id="31" name="TextBox 30"/>
          <p:cNvSpPr txBox="1"/>
          <p:nvPr/>
        </p:nvSpPr>
        <p:spPr>
          <a:xfrm>
            <a:off x="4924540" y="2190750"/>
            <a:ext cx="1038340" cy="369332"/>
          </a:xfrm>
          <a:prstGeom prst="rect">
            <a:avLst/>
          </a:prstGeom>
          <a:noFill/>
        </p:spPr>
        <p:txBody>
          <a:bodyPr wrap="square" rtlCol="0">
            <a:spAutoFit/>
          </a:bodyPr>
          <a:lstStyle/>
          <a:p>
            <a:pPr algn="ctr"/>
            <a:r>
              <a:rPr lang="en-US" sz="900" dirty="0" smtClean="0">
                <a:latin typeface="Corbel" panose="020B0503020204020204" pitchFamily="34" charset="0"/>
              </a:rPr>
              <a:t>After</a:t>
            </a:r>
          </a:p>
          <a:p>
            <a:pPr algn="ctr"/>
            <a:r>
              <a:rPr lang="en-US" sz="900" dirty="0">
                <a:latin typeface="Corbel" panose="020B0503020204020204" pitchFamily="34" charset="0"/>
              </a:rPr>
              <a:t>Third </a:t>
            </a:r>
            <a:r>
              <a:rPr lang="en-US" sz="900" dirty="0" smtClean="0">
                <a:latin typeface="Corbel" panose="020B0503020204020204" pitchFamily="34" charset="0"/>
              </a:rPr>
              <a:t>– Second</a:t>
            </a:r>
            <a:endParaRPr lang="en-IN" sz="900" dirty="0">
              <a:latin typeface="Corbel" panose="020B0503020204020204" pitchFamily="34" charset="0"/>
            </a:endParaRPr>
          </a:p>
        </p:txBody>
      </p:sp>
      <p:sp>
        <p:nvSpPr>
          <p:cNvPr id="32" name="Right Arrow 31"/>
          <p:cNvSpPr/>
          <p:nvPr/>
        </p:nvSpPr>
        <p:spPr>
          <a:xfrm>
            <a:off x="5177010" y="4016566"/>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
              <a:latin typeface="Corbel" panose="020B0503020204020204" pitchFamily="34" charset="0"/>
            </a:endParaRPr>
          </a:p>
        </p:txBody>
      </p:sp>
      <p:sp>
        <p:nvSpPr>
          <p:cNvPr id="33" name="TextBox 32"/>
          <p:cNvSpPr txBox="1"/>
          <p:nvPr/>
        </p:nvSpPr>
        <p:spPr>
          <a:xfrm>
            <a:off x="4924540" y="3637058"/>
            <a:ext cx="1038340" cy="369332"/>
          </a:xfrm>
          <a:prstGeom prst="rect">
            <a:avLst/>
          </a:prstGeom>
          <a:noFill/>
        </p:spPr>
        <p:txBody>
          <a:bodyPr wrap="square" rtlCol="0">
            <a:spAutoFit/>
          </a:bodyPr>
          <a:lstStyle/>
          <a:p>
            <a:pPr algn="ctr"/>
            <a:r>
              <a:rPr lang="en-US" sz="900" dirty="0" smtClean="0">
                <a:latin typeface="Corbel" panose="020B0503020204020204" pitchFamily="34" charset="0"/>
              </a:rPr>
              <a:t>After</a:t>
            </a:r>
          </a:p>
          <a:p>
            <a:pPr algn="ctr"/>
            <a:r>
              <a:rPr lang="en-US" sz="900" dirty="0" smtClean="0">
                <a:latin typeface="Corbel" panose="020B0503020204020204" pitchFamily="34" charset="0"/>
              </a:rPr>
              <a:t>Fourth – Third</a:t>
            </a:r>
            <a:endParaRPr lang="en-IN" sz="900" dirty="0">
              <a:latin typeface="Corbel" panose="020B0503020204020204" pitchFamily="34" charset="0"/>
            </a:endParaRPr>
          </a:p>
        </p:txBody>
      </p:sp>
      <p:sp>
        <p:nvSpPr>
          <p:cNvPr id="9" name="TextBox 8"/>
          <p:cNvSpPr txBox="1"/>
          <p:nvPr/>
        </p:nvSpPr>
        <p:spPr>
          <a:xfrm>
            <a:off x="2590800" y="4809351"/>
            <a:ext cx="1162152" cy="276999"/>
          </a:xfrm>
          <a:prstGeom prst="rect">
            <a:avLst/>
          </a:prstGeom>
          <a:noFill/>
        </p:spPr>
        <p:txBody>
          <a:bodyPr wrap="square" rtlCol="0">
            <a:spAutoFit/>
          </a:bodyPr>
          <a:lstStyle/>
          <a:p>
            <a:r>
              <a:rPr lang="en-US" sz="1200" dirty="0" smtClean="0">
                <a:latin typeface="Corbel" panose="020B0503020204020204" pitchFamily="34" charset="0"/>
              </a:rPr>
              <a:t>and so on…</a:t>
            </a:r>
            <a:endParaRPr lang="en-IN" sz="1200" dirty="0">
              <a:latin typeface="Corbel" panose="020B0503020204020204" pitchFamily="34" charset="0"/>
            </a:endParaRPr>
          </a:p>
        </p:txBody>
      </p:sp>
      <p:sp>
        <p:nvSpPr>
          <p:cNvPr id="34" name="TextBox 33"/>
          <p:cNvSpPr txBox="1"/>
          <p:nvPr/>
        </p:nvSpPr>
        <p:spPr>
          <a:xfrm>
            <a:off x="577663" y="297418"/>
            <a:ext cx="1213794" cy="369332"/>
          </a:xfrm>
          <a:prstGeom prst="rect">
            <a:avLst/>
          </a:prstGeom>
          <a:noFill/>
        </p:spPr>
        <p:txBody>
          <a:bodyPr wrap="none" rtlCol="0">
            <a:spAutoFit/>
          </a:bodyPr>
          <a:lstStyle/>
          <a:p>
            <a:r>
              <a:rPr lang="en-US" b="1" dirty="0" smtClean="0">
                <a:solidFill>
                  <a:srgbClr val="FF0000"/>
                </a:solidFill>
                <a:latin typeface="Corbel" panose="020B0503020204020204" pitchFamily="34" charset="0"/>
              </a:rPr>
              <a:t>iteration 2</a:t>
            </a:r>
            <a:endParaRPr lang="en-IN" b="1" dirty="0">
              <a:solidFill>
                <a:srgbClr val="FF0000"/>
              </a:solidFill>
              <a:latin typeface="Corbel" panose="020B0503020204020204" pitchFamily="34" charset="0"/>
            </a:endParaRPr>
          </a:p>
        </p:txBody>
      </p:sp>
      <p:sp>
        <p:nvSpPr>
          <p:cNvPr id="35" name="TextBox 34"/>
          <p:cNvSpPr txBox="1"/>
          <p:nvPr/>
        </p:nvSpPr>
        <p:spPr>
          <a:xfrm>
            <a:off x="609599" y="1745218"/>
            <a:ext cx="1210588" cy="369332"/>
          </a:xfrm>
          <a:prstGeom prst="rect">
            <a:avLst/>
          </a:prstGeom>
          <a:noFill/>
        </p:spPr>
        <p:txBody>
          <a:bodyPr wrap="none" rtlCol="0">
            <a:spAutoFit/>
          </a:bodyPr>
          <a:lstStyle/>
          <a:p>
            <a:r>
              <a:rPr lang="en-US" b="1" dirty="0" smtClean="0">
                <a:solidFill>
                  <a:srgbClr val="FF0000"/>
                </a:solidFill>
                <a:latin typeface="Corbel" panose="020B0503020204020204" pitchFamily="34" charset="0"/>
              </a:rPr>
              <a:t>iteration 3</a:t>
            </a:r>
            <a:endParaRPr lang="en-IN" b="1" dirty="0">
              <a:solidFill>
                <a:srgbClr val="FF0000"/>
              </a:solidFill>
              <a:latin typeface="Corbel" panose="020B0503020204020204" pitchFamily="34" charset="0"/>
            </a:endParaRPr>
          </a:p>
        </p:txBody>
      </p:sp>
      <p:sp>
        <p:nvSpPr>
          <p:cNvPr id="36" name="TextBox 35"/>
          <p:cNvSpPr txBox="1"/>
          <p:nvPr/>
        </p:nvSpPr>
        <p:spPr>
          <a:xfrm>
            <a:off x="609600" y="3345418"/>
            <a:ext cx="1220206" cy="369332"/>
          </a:xfrm>
          <a:prstGeom prst="rect">
            <a:avLst/>
          </a:prstGeom>
          <a:noFill/>
        </p:spPr>
        <p:txBody>
          <a:bodyPr wrap="none" rtlCol="0">
            <a:spAutoFit/>
          </a:bodyPr>
          <a:lstStyle/>
          <a:p>
            <a:r>
              <a:rPr lang="en-US" b="1" dirty="0" smtClean="0">
                <a:solidFill>
                  <a:srgbClr val="FF0000"/>
                </a:solidFill>
                <a:latin typeface="Corbel" panose="020B0503020204020204" pitchFamily="34" charset="0"/>
              </a:rPr>
              <a:t>iteration 4</a:t>
            </a:r>
            <a:endParaRPr lang="en-IN" b="1" dirty="0">
              <a:solidFill>
                <a:srgbClr val="FF0000"/>
              </a:solidFill>
              <a:latin typeface="Corbel" panose="020B0503020204020204" pitchFamily="34" charset="0"/>
            </a:endParaRPr>
          </a:p>
        </p:txBody>
      </p:sp>
      <p:cxnSp>
        <p:nvCxnSpPr>
          <p:cNvPr id="38" name="Straight Arrow Connector 37"/>
          <p:cNvCxnSpPr/>
          <p:nvPr/>
        </p:nvCxnSpPr>
        <p:spPr>
          <a:xfrm flipH="1">
            <a:off x="2438400" y="1504950"/>
            <a:ext cx="685800" cy="506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2438400" y="2952750"/>
            <a:ext cx="685800" cy="506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438400" y="4552950"/>
            <a:ext cx="685800" cy="506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72200" y="3072140"/>
            <a:ext cx="1219200" cy="261610"/>
          </a:xfrm>
          <a:prstGeom prst="rect">
            <a:avLst/>
          </a:prstGeom>
          <a:noFill/>
        </p:spPr>
        <p:txBody>
          <a:bodyPr wrap="square" rtlCol="0">
            <a:spAutoFit/>
          </a:bodyPr>
          <a:lstStyle/>
          <a:p>
            <a:r>
              <a:rPr lang="en-US" sz="1100" dirty="0" smtClean="0">
                <a:latin typeface="Corbel" panose="020B0503020204020204" pitchFamily="34" charset="0"/>
              </a:rPr>
              <a:t>Difference matrix</a:t>
            </a:r>
            <a:endParaRPr lang="en-IN" sz="1100" dirty="0">
              <a:latin typeface="Corbel" panose="020B0503020204020204" pitchFamily="34" charset="0"/>
            </a:endParaRPr>
          </a:p>
        </p:txBody>
      </p:sp>
      <p:sp>
        <p:nvSpPr>
          <p:cNvPr id="43" name="TextBox 42"/>
          <p:cNvSpPr txBox="1"/>
          <p:nvPr/>
        </p:nvSpPr>
        <p:spPr>
          <a:xfrm>
            <a:off x="6172200" y="4629150"/>
            <a:ext cx="1219200" cy="261610"/>
          </a:xfrm>
          <a:prstGeom prst="rect">
            <a:avLst/>
          </a:prstGeom>
          <a:noFill/>
        </p:spPr>
        <p:txBody>
          <a:bodyPr wrap="square" rtlCol="0">
            <a:spAutoFit/>
          </a:bodyPr>
          <a:lstStyle/>
          <a:p>
            <a:r>
              <a:rPr lang="en-US" sz="1100" dirty="0" smtClean="0">
                <a:latin typeface="Corbel" panose="020B0503020204020204" pitchFamily="34" charset="0"/>
              </a:rPr>
              <a:t>Difference matrix</a:t>
            </a:r>
            <a:endParaRPr lang="en-IN" sz="1100" dirty="0">
              <a:latin typeface="Corbel" panose="020B0503020204020204" pitchFamily="34" charset="0"/>
            </a:endParaRPr>
          </a:p>
        </p:txBody>
      </p:sp>
    </p:spTree>
    <p:extLst>
      <p:ext uri="{BB962C8B-B14F-4D97-AF65-F5344CB8AC3E}">
        <p14:creationId xmlns:p14="http://schemas.microsoft.com/office/powerpoint/2010/main" val="117700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par>
                                <p:cTn id="73" presetID="10"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par>
                                <p:cTn id="84" presetID="10" presetClass="entr" presetSubtype="0" fill="hold" nodeType="with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fade">
                                      <p:cBhvr>
                                        <p:cTn id="86" dur="500"/>
                                        <p:tgtEl>
                                          <p:spTgt spid="3"/>
                                        </p:tgtEl>
                                      </p:cBhvr>
                                    </p:animEffect>
                                  </p:childTnLst>
                                </p:cTn>
                              </p:par>
                              <p:par>
                                <p:cTn id="87" presetID="10" presetClass="entr" presetSubtype="0" fill="hold"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500"/>
                                        <p:tgtEl>
                                          <p:spTgt spid="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par>
                                <p:cTn id="105" presetID="10" presetClass="entr" presetSubtype="0"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fade">
                                      <p:cBhvr>
                                        <p:cTn id="110" dur="500"/>
                                        <p:tgtEl>
                                          <p:spTgt spid="4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500"/>
                                        <p:tgtEl>
                                          <p:spTgt spid="3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fade">
                                      <p:cBhvr>
                                        <p:cTn id="118" dur="500"/>
                                        <p:tgtEl>
                                          <p:spTgt spid="4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9"/>
                                        </p:tgtEl>
                                        <p:attrNameLst>
                                          <p:attrName>style.visibility</p:attrName>
                                        </p:attrNameLst>
                                      </p:cBhvr>
                                      <p:to>
                                        <p:strVal val="visible"/>
                                      </p:to>
                                    </p:set>
                                    <p:animEffect transition="in" filter="fade">
                                      <p:cBhvr>
                                        <p:cTn id="1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p:bldP spid="15" grpId="0"/>
      <p:bldP spid="18" grpId="0" animBg="1"/>
      <p:bldP spid="19" grpId="0"/>
      <p:bldP spid="21" grpId="0"/>
      <p:bldP spid="22" grpId="0"/>
      <p:bldP spid="24" grpId="0" animBg="1"/>
      <p:bldP spid="25" grpId="0"/>
      <p:bldP spid="26" grpId="0" animBg="1"/>
      <p:bldP spid="27" grpId="0"/>
      <p:bldP spid="28" grpId="0" animBg="1"/>
      <p:bldP spid="29" grpId="0"/>
      <p:bldP spid="30" grpId="0" animBg="1"/>
      <p:bldP spid="31" grpId="0"/>
      <p:bldP spid="32" grpId="0" animBg="1"/>
      <p:bldP spid="33" grpId="0"/>
      <p:bldP spid="9" grpId="0"/>
      <p:bldP spid="34" grpId="0"/>
      <p:bldP spid="35" grpId="0"/>
      <p:bldP spid="36" grpId="0"/>
      <p:bldP spid="4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r>
              <a:rPr lang="en-US" b="1" i="1" dirty="0" smtClean="0">
                <a:solidFill>
                  <a:schemeClr val="tx2"/>
                </a:solidFill>
                <a:latin typeface="Corbel" panose="020B0503020204020204" pitchFamily="34" charset="0"/>
              </a:rPr>
              <a:t>That would be all for this lecture</a:t>
            </a:r>
          </a:p>
          <a:p>
            <a:pPr marL="0" indent="0" algn="ctr">
              <a:buNone/>
            </a:pPr>
            <a:r>
              <a:rPr lang="en-US" b="1" i="1" dirty="0" smtClean="0">
                <a:solidFill>
                  <a:schemeClr val="tx2"/>
                </a:solidFill>
                <a:latin typeface="Corbel" panose="020B0503020204020204" pitchFamily="34" charset="0"/>
              </a:rPr>
              <a:t>Thank you for watching! :)</a:t>
            </a:r>
          </a:p>
        </p:txBody>
      </p:sp>
    </p:spTree>
    <p:extLst>
      <p:ext uri="{BB962C8B-B14F-4D97-AF65-F5344CB8AC3E}">
        <p14:creationId xmlns:p14="http://schemas.microsoft.com/office/powerpoint/2010/main" val="112359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200" dirty="0" smtClean="0">
                <a:latin typeface="Corbel" panose="020B0503020204020204" pitchFamily="34" charset="0"/>
              </a:rPr>
              <a:t>MICE stands for Multivariate Imputation by Chained Equations.</a:t>
            </a:r>
          </a:p>
          <a:p>
            <a:r>
              <a:rPr lang="en-US" sz="2200" dirty="0" smtClean="0">
                <a:latin typeface="Corbel" panose="020B0503020204020204" pitchFamily="34" charset="0"/>
              </a:rPr>
              <a:t>The software was published in the </a:t>
            </a:r>
            <a:r>
              <a:rPr lang="en-US" sz="2200" i="1" dirty="0" smtClean="0">
                <a:latin typeface="Corbel" panose="020B0503020204020204" pitchFamily="34" charset="0"/>
              </a:rPr>
              <a:t>Journal of Statistical Software</a:t>
            </a:r>
            <a:r>
              <a:rPr lang="en-US" sz="2200" dirty="0" smtClean="0">
                <a:latin typeface="Corbel" panose="020B0503020204020204" pitchFamily="34" charset="0"/>
              </a:rPr>
              <a:t> by Stef </a:t>
            </a:r>
            <a:r>
              <a:rPr lang="en-US" sz="2200" dirty="0">
                <a:latin typeface="Corbel" panose="020B0503020204020204" pitchFamily="34" charset="0"/>
              </a:rPr>
              <a:t>Van Burren and </a:t>
            </a:r>
            <a:r>
              <a:rPr lang="en-IN" sz="2200" dirty="0">
                <a:latin typeface="Corbel" panose="020B0503020204020204" pitchFamily="34" charset="0"/>
              </a:rPr>
              <a:t>Karin </a:t>
            </a:r>
            <a:r>
              <a:rPr lang="en-IN" sz="2200" dirty="0" err="1" smtClean="0">
                <a:latin typeface="Corbel" panose="020B0503020204020204" pitchFamily="34" charset="0"/>
              </a:rPr>
              <a:t>Groothuis-Oudshoorn</a:t>
            </a:r>
            <a:r>
              <a:rPr lang="en-US" sz="2200" dirty="0">
                <a:latin typeface="Corbel" panose="020B0503020204020204" pitchFamily="34" charset="0"/>
              </a:rPr>
              <a:t> </a:t>
            </a:r>
            <a:r>
              <a:rPr lang="en-US" sz="2200" dirty="0" smtClean="0">
                <a:latin typeface="Corbel" panose="020B0503020204020204" pitchFamily="34" charset="0"/>
              </a:rPr>
              <a:t>in 2011</a:t>
            </a:r>
          </a:p>
          <a:p>
            <a:r>
              <a:rPr lang="en-US" sz="2200" dirty="0" smtClean="0">
                <a:latin typeface="Corbel" panose="020B0503020204020204" pitchFamily="34" charset="0"/>
              </a:rPr>
              <a:t>The research paper can be accessed here:</a:t>
            </a:r>
            <a:br>
              <a:rPr lang="en-US" sz="2200" dirty="0" smtClean="0">
                <a:latin typeface="Corbel" panose="020B0503020204020204" pitchFamily="34" charset="0"/>
              </a:rPr>
            </a:br>
            <a:r>
              <a:rPr lang="en-IN" sz="2200" dirty="0" smtClean="0">
                <a:latin typeface="Corbel" panose="020B0503020204020204" pitchFamily="34" charset="0"/>
                <a:hlinkClick r:id="rId2"/>
              </a:rPr>
              <a:t>https</a:t>
            </a:r>
            <a:r>
              <a:rPr lang="en-IN" sz="2200" dirty="0">
                <a:latin typeface="Corbel" panose="020B0503020204020204" pitchFamily="34" charset="0"/>
                <a:hlinkClick r:id="rId2"/>
              </a:rPr>
              <a:t>://</a:t>
            </a:r>
            <a:r>
              <a:rPr lang="en-IN" sz="2200" dirty="0" smtClean="0">
                <a:latin typeface="Corbel" panose="020B0503020204020204" pitchFamily="34" charset="0"/>
                <a:hlinkClick r:id="rId2"/>
              </a:rPr>
              <a:t>www.jstatsoft.org/article/view/v045i03</a:t>
            </a:r>
            <a:endParaRPr lang="en-IN" sz="2200" dirty="0">
              <a:latin typeface="Corbel" panose="020B0503020204020204" pitchFamily="34" charset="0"/>
            </a:endParaRPr>
          </a:p>
          <a:p>
            <a:r>
              <a:rPr lang="en-IN" sz="2200" dirty="0" smtClean="0">
                <a:latin typeface="Corbel" panose="020B0503020204020204" pitchFamily="34" charset="0"/>
              </a:rPr>
              <a:t>Rather just </a:t>
            </a:r>
            <a:r>
              <a:rPr lang="en-IN" sz="2200" dirty="0" smtClean="0">
                <a:latin typeface="Corbel" panose="020B0503020204020204" pitchFamily="34" charset="0"/>
              </a:rPr>
              <a:t>type “</a:t>
            </a:r>
            <a:r>
              <a:rPr lang="en-IN" sz="2200" dirty="0" err="1" smtClean="0">
                <a:latin typeface="Corbel" panose="020B0503020204020204" pitchFamily="34" charset="0"/>
              </a:rPr>
              <a:t>jstatsoft</a:t>
            </a:r>
            <a:r>
              <a:rPr lang="en-IN" sz="2200" dirty="0" smtClean="0">
                <a:latin typeface="Corbel" panose="020B0503020204020204" pitchFamily="34" charset="0"/>
              </a:rPr>
              <a:t> mice” in your browser!</a:t>
            </a:r>
          </a:p>
        </p:txBody>
      </p:sp>
    </p:spTree>
    <p:extLst>
      <p:ext uri="{BB962C8B-B14F-4D97-AF65-F5344CB8AC3E}">
        <p14:creationId xmlns:p14="http://schemas.microsoft.com/office/powerpoint/2010/main" val="243882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047750"/>
            <a:ext cx="8229600" cy="3810000"/>
          </a:xfrm>
        </p:spPr>
        <p:txBody>
          <a:bodyPr>
            <a:noAutofit/>
          </a:bodyPr>
          <a:lstStyle/>
          <a:p>
            <a:pPr marL="0" indent="0" algn="just">
              <a:buNone/>
            </a:pPr>
            <a:r>
              <a:rPr lang="en-US" sz="1500" dirty="0" smtClean="0">
                <a:latin typeface="Corbel" panose="020B0503020204020204" pitchFamily="34" charset="0"/>
              </a:rPr>
              <a:t>Rubin in 1976 classified missing data into three categories:</a:t>
            </a:r>
          </a:p>
          <a:p>
            <a:pPr marL="514350" indent="-514350" algn="just">
              <a:buFont typeface="+mj-lt"/>
              <a:buAutoNum type="arabicPeriod"/>
            </a:pPr>
            <a:r>
              <a:rPr lang="en-US" sz="1500" dirty="0" smtClean="0">
                <a:solidFill>
                  <a:schemeClr val="tx2"/>
                </a:solidFill>
                <a:latin typeface="Corbel" panose="020B0503020204020204" pitchFamily="34" charset="0"/>
              </a:rPr>
              <a:t>Missing Completely at Random (MCAR)</a:t>
            </a:r>
          </a:p>
          <a:p>
            <a:pPr marL="514350" indent="-514350" algn="just">
              <a:buFont typeface="+mj-lt"/>
              <a:buAutoNum type="arabicPeriod"/>
            </a:pPr>
            <a:r>
              <a:rPr lang="en-US" sz="1500" dirty="0" smtClean="0">
                <a:solidFill>
                  <a:schemeClr val="tx2"/>
                </a:solidFill>
                <a:latin typeface="Corbel" panose="020B0503020204020204" pitchFamily="34" charset="0"/>
              </a:rPr>
              <a:t>Missing at Random (MAR)</a:t>
            </a:r>
          </a:p>
          <a:p>
            <a:pPr marL="514350" indent="-514350" algn="just">
              <a:buFont typeface="+mj-lt"/>
              <a:buAutoNum type="arabicPeriod"/>
            </a:pPr>
            <a:r>
              <a:rPr lang="en-US" sz="1500" dirty="0" smtClean="0">
                <a:solidFill>
                  <a:schemeClr val="tx2"/>
                </a:solidFill>
                <a:latin typeface="Corbel" panose="020B0503020204020204" pitchFamily="34" charset="0"/>
              </a:rPr>
              <a:t>Missing NOT at Random (MNAR)</a:t>
            </a:r>
          </a:p>
          <a:p>
            <a:pPr marL="0" indent="0" algn="just">
              <a:buNone/>
            </a:pPr>
            <a:r>
              <a:rPr lang="en-US" sz="1500" dirty="0">
                <a:solidFill>
                  <a:schemeClr val="tx2"/>
                </a:solidFill>
                <a:latin typeface="Corbel" panose="020B0503020204020204" pitchFamily="34" charset="0"/>
              </a:rPr>
              <a:t>MCAR</a:t>
            </a:r>
            <a:r>
              <a:rPr lang="en-US" sz="1500" dirty="0" smtClean="0">
                <a:latin typeface="Corbel" panose="020B0503020204020204" pitchFamily="34" charset="0"/>
              </a:rPr>
              <a:t> implies the reason for the </a:t>
            </a:r>
            <a:r>
              <a:rPr lang="en-US" sz="1500" i="1" dirty="0" err="1" smtClean="0">
                <a:latin typeface="Corbel" panose="020B0503020204020204" pitchFamily="34" charset="0"/>
              </a:rPr>
              <a:t>missingness</a:t>
            </a:r>
            <a:r>
              <a:rPr lang="en-US" sz="1500" dirty="0" smtClean="0">
                <a:latin typeface="Corbel" panose="020B0503020204020204" pitchFamily="34" charset="0"/>
              </a:rPr>
              <a:t> of a field is completely random, and that we probably can’t predict that value from any other value in the data. Maybe the questionnaires failed to reach the respondent?</a:t>
            </a:r>
          </a:p>
          <a:p>
            <a:pPr marL="0" indent="0" algn="just">
              <a:buNone/>
            </a:pPr>
            <a:r>
              <a:rPr lang="en-US" sz="1500" dirty="0" smtClean="0">
                <a:solidFill>
                  <a:schemeClr val="tx2"/>
                </a:solidFill>
                <a:latin typeface="Corbel" panose="020B0503020204020204" pitchFamily="34" charset="0"/>
              </a:rPr>
              <a:t>MAR </a:t>
            </a:r>
            <a:r>
              <a:rPr lang="en-US" sz="1500" dirty="0" smtClean="0">
                <a:latin typeface="Corbel" panose="020B0503020204020204" pitchFamily="34" charset="0"/>
              </a:rPr>
              <a:t>implies that the </a:t>
            </a:r>
            <a:r>
              <a:rPr lang="en-US" sz="1500" i="1" dirty="0" err="1" smtClean="0">
                <a:latin typeface="Corbel" panose="020B0503020204020204" pitchFamily="34" charset="0"/>
              </a:rPr>
              <a:t>missingness</a:t>
            </a:r>
            <a:r>
              <a:rPr lang="en-US" sz="1500" dirty="0" smtClean="0">
                <a:latin typeface="Corbel" panose="020B0503020204020204" pitchFamily="34" charset="0"/>
              </a:rPr>
              <a:t> of a field can be explained by the values in other columns, but not from that column. If your crush </a:t>
            </a:r>
            <a:r>
              <a:rPr lang="en-US" sz="1500" dirty="0" smtClean="0">
                <a:latin typeface="Corbel" panose="020B0503020204020204" pitchFamily="34" charset="0"/>
              </a:rPr>
              <a:t>doesn’t respond to your proposal,</a:t>
            </a:r>
            <a:r>
              <a:rPr lang="en-US" sz="1500" dirty="0" smtClean="0">
                <a:latin typeface="Corbel" panose="020B0503020204020204" pitchFamily="34" charset="0"/>
              </a:rPr>
              <a:t> </a:t>
            </a:r>
            <a:r>
              <a:rPr lang="en-US" sz="1500" dirty="0" smtClean="0">
                <a:latin typeface="Corbel" panose="020B0503020204020204" pitchFamily="34" charset="0"/>
              </a:rPr>
              <a:t>you can probably get your answer by looking at other variables like “whether she likes someone else?” or “her parents want arranged marriage” etc.</a:t>
            </a:r>
          </a:p>
          <a:p>
            <a:pPr marL="0" indent="0" algn="just">
              <a:buNone/>
            </a:pPr>
            <a:r>
              <a:rPr lang="en-US" sz="1500" dirty="0" smtClean="0">
                <a:solidFill>
                  <a:schemeClr val="tx2"/>
                </a:solidFill>
                <a:latin typeface="Corbel" panose="020B0503020204020204" pitchFamily="34" charset="0"/>
              </a:rPr>
              <a:t>MNAR </a:t>
            </a:r>
            <a:r>
              <a:rPr lang="en-US" sz="1500" dirty="0" smtClean="0">
                <a:latin typeface="Corbel" panose="020B0503020204020204" pitchFamily="34" charset="0"/>
              </a:rPr>
              <a:t>implies there </a:t>
            </a:r>
            <a:r>
              <a:rPr lang="en-US" sz="1500" b="1" dirty="0" smtClean="0">
                <a:latin typeface="Corbel" panose="020B0503020204020204" pitchFamily="34" charset="0"/>
              </a:rPr>
              <a:t>WAS</a:t>
            </a:r>
            <a:r>
              <a:rPr lang="en-US" sz="1500" dirty="0" smtClean="0">
                <a:latin typeface="Corbel" panose="020B0503020204020204" pitchFamily="34" charset="0"/>
              </a:rPr>
              <a:t> a reason why the respondent didn’t fill up that field, and hence that data is NOT missing at random. For example, if someone is obese, they’d be less likely to disclose their weights.</a:t>
            </a:r>
          </a:p>
          <a:p>
            <a:pPr marL="0" indent="0" algn="just">
              <a:buNone/>
            </a:pPr>
            <a:r>
              <a:rPr lang="en-US" sz="1500" dirty="0" smtClean="0">
                <a:latin typeface="Corbel" panose="020B0503020204020204" pitchFamily="34" charset="0"/>
              </a:rPr>
              <a:t>If we have MNAR, we need to inspect why the data was missing, rather than straightaway imputing them.</a:t>
            </a:r>
            <a:endParaRPr lang="en-IN" sz="1500" dirty="0">
              <a:latin typeface="Corbel" panose="020B0503020204020204" pitchFamily="34" charset="0"/>
            </a:endParaRPr>
          </a:p>
        </p:txBody>
      </p:sp>
    </p:spTree>
    <p:extLst>
      <p:ext uri="{BB962C8B-B14F-4D97-AF65-F5344CB8AC3E}">
        <p14:creationId xmlns:p14="http://schemas.microsoft.com/office/powerpoint/2010/main" val="67228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endParaRPr lang="en-IN" dirty="0"/>
          </a:p>
        </p:txBody>
      </p:sp>
      <p:sp>
        <p:nvSpPr>
          <p:cNvPr id="3" name="Content Placeholder 2"/>
          <p:cNvSpPr>
            <a:spLocks noGrp="1"/>
          </p:cNvSpPr>
          <p:nvPr>
            <p:ph idx="1"/>
          </p:nvPr>
        </p:nvSpPr>
        <p:spPr>
          <a:xfrm>
            <a:off x="457200" y="1200151"/>
            <a:ext cx="8229600" cy="3394472"/>
          </a:xfrm>
        </p:spPr>
        <p:txBody>
          <a:bodyPr>
            <a:normAutofit fontScale="92500" lnSpcReduction="10000"/>
          </a:bodyPr>
          <a:lstStyle/>
          <a:p>
            <a:r>
              <a:rPr lang="en-US" sz="2000" dirty="0" smtClean="0">
                <a:latin typeface="Corbel" panose="020B0503020204020204" pitchFamily="34" charset="0"/>
              </a:rPr>
              <a:t>Imagine a bank wants to sell its credit card.</a:t>
            </a:r>
            <a:br>
              <a:rPr lang="en-US" sz="2000" dirty="0" smtClean="0">
                <a:latin typeface="Corbel" panose="020B0503020204020204" pitchFamily="34" charset="0"/>
              </a:rPr>
            </a:br>
            <a:r>
              <a:rPr lang="en-US" sz="2000" dirty="0" smtClean="0">
                <a:latin typeface="Corbel" panose="020B0503020204020204" pitchFamily="34" charset="0"/>
              </a:rPr>
              <a:t>It reaches out to 6 people and jots down</a:t>
            </a:r>
            <a:br>
              <a:rPr lang="en-US" sz="2000" dirty="0" smtClean="0">
                <a:latin typeface="Corbel" panose="020B0503020204020204" pitchFamily="34" charset="0"/>
              </a:rPr>
            </a:br>
            <a:r>
              <a:rPr lang="en-US" sz="2000" dirty="0" smtClean="0">
                <a:latin typeface="Corbel" panose="020B0503020204020204" pitchFamily="34" charset="0"/>
              </a:rPr>
              <a:t>these data samples.</a:t>
            </a:r>
          </a:p>
          <a:p>
            <a:r>
              <a:rPr lang="en-US" sz="2000" dirty="0" smtClean="0">
                <a:latin typeface="Corbel" panose="020B0503020204020204" pitchFamily="34" charset="0"/>
              </a:rPr>
              <a:t>Now the bank wants you to tell them what </a:t>
            </a:r>
            <a:br>
              <a:rPr lang="en-US" sz="2000" dirty="0" smtClean="0">
                <a:latin typeface="Corbel" panose="020B0503020204020204" pitchFamily="34" charset="0"/>
              </a:rPr>
            </a:br>
            <a:r>
              <a:rPr lang="en-US" sz="2000" dirty="0" smtClean="0">
                <a:latin typeface="Corbel" panose="020B0503020204020204" pitchFamily="34" charset="0"/>
              </a:rPr>
              <a:t>kind of people should they approach next </a:t>
            </a:r>
            <a:br>
              <a:rPr lang="en-US" sz="2000" dirty="0" smtClean="0">
                <a:latin typeface="Corbel" panose="020B0503020204020204" pitchFamily="34" charset="0"/>
              </a:rPr>
            </a:br>
            <a:r>
              <a:rPr lang="en-US" sz="2000" dirty="0" smtClean="0">
                <a:latin typeface="Corbel" panose="020B0503020204020204" pitchFamily="34" charset="0"/>
              </a:rPr>
              <a:t>week to maximize their credit card sales.</a:t>
            </a:r>
          </a:p>
          <a:p>
            <a:r>
              <a:rPr lang="en-US" sz="2000" dirty="0" smtClean="0">
                <a:latin typeface="Corbel" panose="020B0503020204020204" pitchFamily="34" charset="0"/>
              </a:rPr>
              <a:t>Our first task </a:t>
            </a:r>
            <a:r>
              <a:rPr lang="en-US" sz="2000" dirty="0">
                <a:latin typeface="Corbel" panose="020B0503020204020204" pitchFamily="34" charset="0"/>
              </a:rPr>
              <a:t>now </a:t>
            </a:r>
            <a:r>
              <a:rPr lang="en-US" sz="2000" dirty="0" smtClean="0">
                <a:latin typeface="Corbel" panose="020B0503020204020204" pitchFamily="34" charset="0"/>
              </a:rPr>
              <a:t>is to impute </a:t>
            </a:r>
            <a:r>
              <a:rPr lang="en-US" sz="2000" dirty="0">
                <a:latin typeface="Corbel" panose="020B0503020204020204" pitchFamily="34" charset="0"/>
              </a:rPr>
              <a:t>the </a:t>
            </a:r>
            <a:r>
              <a:rPr lang="en-US" sz="2000" dirty="0" smtClean="0">
                <a:latin typeface="Corbel" panose="020B0503020204020204" pitchFamily="34" charset="0"/>
              </a:rPr>
              <a:t>missing</a:t>
            </a:r>
            <a:br>
              <a:rPr lang="en-US" sz="2000" dirty="0" smtClean="0">
                <a:latin typeface="Corbel" panose="020B0503020204020204" pitchFamily="34" charset="0"/>
              </a:rPr>
            </a:br>
            <a:r>
              <a:rPr lang="en-US" sz="2000" dirty="0" smtClean="0">
                <a:latin typeface="Corbel" panose="020B0503020204020204" pitchFamily="34" charset="0"/>
              </a:rPr>
              <a:t>values.</a:t>
            </a:r>
          </a:p>
          <a:p>
            <a:r>
              <a:rPr lang="en-US" sz="2000" dirty="0" smtClean="0">
                <a:latin typeface="Corbel" panose="020B0503020204020204" pitchFamily="34" charset="0"/>
              </a:rPr>
              <a:t>Luckily we know these 6 people and we</a:t>
            </a:r>
            <a:br>
              <a:rPr lang="en-US" sz="2000" dirty="0" smtClean="0">
                <a:latin typeface="Corbel" panose="020B0503020204020204" pitchFamily="34" charset="0"/>
              </a:rPr>
            </a:br>
            <a:r>
              <a:rPr lang="en-US" sz="2000" dirty="0" smtClean="0">
                <a:latin typeface="Corbel" panose="020B0503020204020204" pitchFamily="34" charset="0"/>
              </a:rPr>
              <a:t>happen to know the true values behind</a:t>
            </a:r>
            <a:br>
              <a:rPr lang="en-US" sz="2000" dirty="0" smtClean="0">
                <a:latin typeface="Corbel" panose="020B0503020204020204" pitchFamily="34" charset="0"/>
              </a:rPr>
            </a:br>
            <a:r>
              <a:rPr lang="en-US" sz="2000" dirty="0">
                <a:latin typeface="Corbel" panose="020B0503020204020204" pitchFamily="34" charset="0"/>
              </a:rPr>
              <a:t>those </a:t>
            </a:r>
            <a:r>
              <a:rPr lang="en-US" sz="2000" dirty="0" smtClean="0">
                <a:latin typeface="Corbel" panose="020B0503020204020204" pitchFamily="34" charset="0"/>
              </a:rPr>
              <a:t>missing ones!</a:t>
            </a:r>
          </a:p>
          <a:p>
            <a:endParaRPr lang="en-US" sz="2000" dirty="0" smtClean="0">
              <a:latin typeface="Corbel" panose="020B0503020204020204"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129312889"/>
              </p:ext>
            </p:extLst>
          </p:nvPr>
        </p:nvGraphicFramePr>
        <p:xfrm>
          <a:off x="5486400" y="2876550"/>
          <a:ext cx="2209800" cy="1112792"/>
        </p:xfrm>
        <a:graphic>
          <a:graphicData uri="http://schemas.openxmlformats.org/presentationml/2006/ole">
            <mc:AlternateContent xmlns:mc="http://schemas.openxmlformats.org/markup-compatibility/2006">
              <mc:Choice xmlns:v="urn:schemas-microsoft-com:vml" Requires="v">
                <p:oleObj spid="_x0000_s2123" name="Worksheet" r:id="rId3" imgW="2666908" imgH="1343131" progId="Excel.Sheet.12">
                  <p:embed/>
                </p:oleObj>
              </mc:Choice>
              <mc:Fallback>
                <p:oleObj name="Worksheet" r:id="rId3" imgW="2666908" imgH="1343131" progId="Excel.Sheet.12">
                  <p:embed/>
                  <p:pic>
                    <p:nvPicPr>
                      <p:cNvPr id="0" name=""/>
                      <p:cNvPicPr/>
                      <p:nvPr/>
                    </p:nvPicPr>
                    <p:blipFill>
                      <a:blip r:embed="rId4"/>
                      <a:stretch>
                        <a:fillRect/>
                      </a:stretch>
                    </p:blipFill>
                    <p:spPr>
                      <a:xfrm>
                        <a:off x="5486400" y="2876550"/>
                        <a:ext cx="2209800" cy="1112792"/>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484480386"/>
              </p:ext>
            </p:extLst>
          </p:nvPr>
        </p:nvGraphicFramePr>
        <p:xfrm>
          <a:off x="5486400" y="1304926"/>
          <a:ext cx="2209800" cy="1112792"/>
        </p:xfrm>
        <a:graphic>
          <a:graphicData uri="http://schemas.openxmlformats.org/presentationml/2006/ole">
            <mc:AlternateContent xmlns:mc="http://schemas.openxmlformats.org/markup-compatibility/2006">
              <mc:Choice xmlns:v="urn:schemas-microsoft-com:vml" Requires="v">
                <p:oleObj spid="_x0000_s2124" name="Worksheet" r:id="rId5" imgW="2666908" imgH="1343131" progId="Excel.Sheet.12">
                  <p:embed/>
                </p:oleObj>
              </mc:Choice>
              <mc:Fallback>
                <p:oleObj name="Worksheet" r:id="rId5" imgW="2666908" imgH="1343131" progId="Excel.Sheet.1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304926"/>
                        <a:ext cx="2209800" cy="11127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6030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200151"/>
            <a:ext cx="8229600" cy="3394472"/>
          </a:xfrm>
        </p:spPr>
        <p:txBody>
          <a:bodyPr>
            <a:normAutofit/>
          </a:bodyPr>
          <a:lstStyle/>
          <a:p>
            <a:r>
              <a:rPr lang="en-US" sz="1800" dirty="0">
                <a:latin typeface="Corbel" panose="020B0503020204020204" pitchFamily="34" charset="0"/>
              </a:rPr>
              <a:t>We’ll just keep them aside for </a:t>
            </a:r>
            <a:r>
              <a:rPr lang="en-US" sz="1800" dirty="0" smtClean="0">
                <a:latin typeface="Corbel" panose="020B0503020204020204" pitchFamily="34" charset="0"/>
              </a:rPr>
              <a:t>future reference</a:t>
            </a:r>
            <a:r>
              <a:rPr lang="en-US" sz="1800" dirty="0">
                <a:latin typeface="Corbel" panose="020B0503020204020204" pitchFamily="34" charset="0"/>
              </a:rPr>
              <a:t/>
            </a:r>
            <a:br>
              <a:rPr lang="en-US" sz="1800" dirty="0">
                <a:latin typeface="Corbel" panose="020B0503020204020204" pitchFamily="34" charset="0"/>
              </a:rPr>
            </a:br>
            <a:r>
              <a:rPr lang="en-US" sz="1800" dirty="0" smtClean="0">
                <a:latin typeface="Corbel" panose="020B0503020204020204" pitchFamily="34" charset="0"/>
              </a:rPr>
              <a:t>and </a:t>
            </a:r>
            <a:r>
              <a:rPr lang="en-US" sz="1800" dirty="0">
                <a:latin typeface="Corbel" panose="020B0503020204020204" pitchFamily="34" charset="0"/>
              </a:rPr>
              <a:t>cross </a:t>
            </a:r>
            <a:r>
              <a:rPr lang="en-US" sz="1800" dirty="0" smtClean="0">
                <a:latin typeface="Corbel" panose="020B0503020204020204" pitchFamily="34" charset="0"/>
              </a:rPr>
              <a:t>verification to check if our model is</a:t>
            </a:r>
            <a:br>
              <a:rPr lang="en-US" sz="1800" dirty="0" smtClean="0">
                <a:latin typeface="Corbel" panose="020B0503020204020204" pitchFamily="34" charset="0"/>
              </a:rPr>
            </a:br>
            <a:r>
              <a:rPr lang="en-US" sz="1800" dirty="0" smtClean="0">
                <a:latin typeface="Corbel" panose="020B0503020204020204" pitchFamily="34" charset="0"/>
              </a:rPr>
              <a:t>any good.</a:t>
            </a:r>
          </a:p>
          <a:p>
            <a:pPr marL="0" indent="0">
              <a:buNone/>
            </a:pPr>
            <a:endParaRPr lang="en-US" sz="1800" dirty="0">
              <a:latin typeface="Corbel" panose="020B0503020204020204" pitchFamily="34" charset="0"/>
            </a:endParaRPr>
          </a:p>
          <a:p>
            <a:endParaRPr lang="en-US" sz="1800" dirty="0" smtClean="0">
              <a:latin typeface="Corbel" panose="020B0503020204020204" pitchFamily="34" charset="0"/>
            </a:endParaRPr>
          </a:p>
          <a:p>
            <a:r>
              <a:rPr lang="en-US" sz="1800" dirty="0" smtClean="0">
                <a:latin typeface="Corbel" panose="020B0503020204020204" pitchFamily="34" charset="0"/>
              </a:rPr>
              <a:t>We’ll chop off the </a:t>
            </a:r>
            <a:r>
              <a:rPr lang="en-US" sz="1800" i="1" dirty="0" smtClean="0">
                <a:solidFill>
                  <a:schemeClr val="tx2"/>
                </a:solidFill>
                <a:latin typeface="Corbel" panose="020B0503020204020204" pitchFamily="34" charset="0"/>
              </a:rPr>
              <a:t>purchased</a:t>
            </a:r>
            <a:r>
              <a:rPr lang="en-US" sz="1800" dirty="0" smtClean="0">
                <a:latin typeface="Corbel" panose="020B0503020204020204" pitchFamily="34" charset="0"/>
              </a:rPr>
              <a:t> column, because</a:t>
            </a:r>
            <a:br>
              <a:rPr lang="en-US" sz="1800" dirty="0" smtClean="0">
                <a:latin typeface="Corbel" panose="020B0503020204020204" pitchFamily="34" charset="0"/>
              </a:rPr>
            </a:br>
            <a:r>
              <a:rPr lang="en-US" sz="1800" dirty="0" smtClean="0">
                <a:latin typeface="Corbel" panose="020B0503020204020204" pitchFamily="34" charset="0"/>
              </a:rPr>
              <a:t>we’re going to be imputing values in the feature </a:t>
            </a:r>
            <a:br>
              <a:rPr lang="en-US" sz="1800" dirty="0" smtClean="0">
                <a:latin typeface="Corbel" panose="020B0503020204020204" pitchFamily="34" charset="0"/>
              </a:rPr>
            </a:br>
            <a:r>
              <a:rPr lang="en-US" sz="1800" dirty="0" smtClean="0">
                <a:latin typeface="Corbel" panose="020B0503020204020204" pitchFamily="34" charset="0"/>
              </a:rPr>
              <a:t>matrix, and we won’t be needing target column</a:t>
            </a:r>
            <a:br>
              <a:rPr lang="en-US" sz="1800" dirty="0" smtClean="0">
                <a:latin typeface="Corbel" panose="020B0503020204020204" pitchFamily="34" charset="0"/>
              </a:rPr>
            </a:br>
            <a:r>
              <a:rPr lang="en-US" sz="1800" dirty="0" smtClean="0">
                <a:latin typeface="Corbel" panose="020B0503020204020204" pitchFamily="34" charset="0"/>
              </a:rPr>
              <a:t> </a:t>
            </a:r>
            <a:r>
              <a:rPr lang="en-US" sz="1800" i="1" dirty="0" smtClean="0">
                <a:latin typeface="Corbel" panose="020B0503020204020204" pitchFamily="34" charset="0"/>
              </a:rPr>
              <a:t>‘y’ </a:t>
            </a:r>
            <a:r>
              <a:rPr lang="en-US" sz="1800" dirty="0" smtClean="0">
                <a:latin typeface="Corbel" panose="020B0503020204020204" pitchFamily="34" charset="0"/>
              </a:rPr>
              <a:t>for that</a:t>
            </a:r>
          </a:p>
        </p:txBody>
      </p:sp>
      <p:graphicFrame>
        <p:nvGraphicFramePr>
          <p:cNvPr id="13" name="Object 12"/>
          <p:cNvGraphicFramePr>
            <a:graphicFrameLocks noChangeAspect="1"/>
          </p:cNvGraphicFramePr>
          <p:nvPr>
            <p:extLst>
              <p:ext uri="{D42A27DB-BD31-4B8C-83A1-F6EECF244321}">
                <p14:modId xmlns:p14="http://schemas.microsoft.com/office/powerpoint/2010/main" val="242963734"/>
              </p:ext>
            </p:extLst>
          </p:nvPr>
        </p:nvGraphicFramePr>
        <p:xfrm>
          <a:off x="5715000" y="2777763"/>
          <a:ext cx="2076450" cy="1394188"/>
        </p:xfrm>
        <a:graphic>
          <a:graphicData uri="http://schemas.openxmlformats.org/presentationml/2006/ole">
            <mc:AlternateContent xmlns:mc="http://schemas.openxmlformats.org/markup-compatibility/2006">
              <mc:Choice xmlns:v="urn:schemas-microsoft-com:vml" Requires="v">
                <p:oleObj spid="_x0000_s3180" name="Worksheet" r:id="rId3" imgW="2000086" imgH="1343131" progId="Excel.Sheet.12">
                  <p:embed/>
                </p:oleObj>
              </mc:Choice>
              <mc:Fallback>
                <p:oleObj name="Worksheet" r:id="rId3" imgW="2000086" imgH="1343131" progId="Excel.Sheet.12">
                  <p:embed/>
                  <p:pic>
                    <p:nvPicPr>
                      <p:cNvPr id="0" name=""/>
                      <p:cNvPicPr/>
                      <p:nvPr/>
                    </p:nvPicPr>
                    <p:blipFill>
                      <a:blip r:embed="rId4"/>
                      <a:stretch>
                        <a:fillRect/>
                      </a:stretch>
                    </p:blipFill>
                    <p:spPr>
                      <a:xfrm>
                        <a:off x="5715000" y="2777763"/>
                        <a:ext cx="2076450" cy="139418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559219196"/>
              </p:ext>
            </p:extLst>
          </p:nvPr>
        </p:nvGraphicFramePr>
        <p:xfrm>
          <a:off x="5714999" y="1200150"/>
          <a:ext cx="2723633" cy="1371600"/>
        </p:xfrm>
        <a:graphic>
          <a:graphicData uri="http://schemas.openxmlformats.org/presentationml/2006/ole">
            <mc:AlternateContent xmlns:mc="http://schemas.openxmlformats.org/markup-compatibility/2006">
              <mc:Choice xmlns:v="urn:schemas-microsoft-com:vml" Requires="v">
                <p:oleObj spid="_x0000_s3181" name="Worksheet" r:id="rId5" imgW="2666908" imgH="1343131" progId="Excel.Sheet.12">
                  <p:embed/>
                </p:oleObj>
              </mc:Choice>
              <mc:Fallback>
                <p:oleObj name="Worksheet" r:id="rId5" imgW="2666908" imgH="1343131" progId="Excel.Sheet.1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999" y="1200150"/>
                        <a:ext cx="2723633" cy="1371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277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1800" dirty="0" smtClean="0">
                <a:latin typeface="Corbel" panose="020B0503020204020204" pitchFamily="34" charset="0"/>
              </a:rPr>
              <a:t>Now, just a quick note on </a:t>
            </a:r>
            <a:r>
              <a:rPr lang="en-US" sz="1800" i="1" dirty="0" smtClean="0">
                <a:solidFill>
                  <a:srgbClr val="FF0000"/>
                </a:solidFill>
                <a:latin typeface="Corbel" panose="020B0503020204020204" pitchFamily="34" charset="0"/>
              </a:rPr>
              <a:t>univariate vs multivariate</a:t>
            </a:r>
            <a:r>
              <a:rPr lang="en-US" sz="1800" dirty="0" smtClean="0">
                <a:latin typeface="Corbel" panose="020B0503020204020204" pitchFamily="34" charset="0"/>
              </a:rPr>
              <a:t> imputation techniques</a:t>
            </a:r>
          </a:p>
          <a:p>
            <a:r>
              <a:rPr lang="en-US" sz="1800" b="1" dirty="0" smtClean="0">
                <a:solidFill>
                  <a:schemeClr val="tx2">
                    <a:lumMod val="75000"/>
                  </a:schemeClr>
                </a:solidFill>
                <a:latin typeface="Corbel" panose="020B0503020204020204" pitchFamily="34" charset="0"/>
              </a:rPr>
              <a:t>Univariate</a:t>
            </a:r>
            <a:r>
              <a:rPr lang="en-US" sz="1800" dirty="0" smtClean="0">
                <a:latin typeface="Corbel" panose="020B0503020204020204" pitchFamily="34" charset="0"/>
              </a:rPr>
              <a:t> implies, using only that particular </a:t>
            </a:r>
            <a:br>
              <a:rPr lang="en-US" sz="1800" dirty="0" smtClean="0">
                <a:latin typeface="Corbel" panose="020B0503020204020204" pitchFamily="34" charset="0"/>
              </a:rPr>
            </a:br>
            <a:r>
              <a:rPr lang="en-US" sz="1800" dirty="0" smtClean="0">
                <a:latin typeface="Corbel" panose="020B0503020204020204" pitchFamily="34" charset="0"/>
              </a:rPr>
              <a:t>column for imputing values in that column. </a:t>
            </a:r>
            <a:br>
              <a:rPr lang="en-US" sz="1800" dirty="0" smtClean="0">
                <a:latin typeface="Corbel" panose="020B0503020204020204" pitchFamily="34" charset="0"/>
              </a:rPr>
            </a:br>
            <a:r>
              <a:rPr lang="en-US" sz="1800" dirty="0" smtClean="0">
                <a:latin typeface="Corbel" panose="020B0503020204020204" pitchFamily="34" charset="0"/>
              </a:rPr>
              <a:t>For eg. the mean, median, mode, constant etc. </a:t>
            </a:r>
            <a:br>
              <a:rPr lang="en-US" sz="1800" dirty="0" smtClean="0">
                <a:latin typeface="Corbel" panose="020B0503020204020204" pitchFamily="34" charset="0"/>
              </a:rPr>
            </a:br>
            <a:r>
              <a:rPr lang="en-US" sz="1800" dirty="0" smtClean="0">
                <a:latin typeface="Corbel" panose="020B0503020204020204" pitchFamily="34" charset="0"/>
              </a:rPr>
              <a:t>types of imputation.</a:t>
            </a:r>
          </a:p>
          <a:p>
            <a:r>
              <a:rPr lang="en-US" sz="1800" dirty="0" smtClean="0">
                <a:latin typeface="Corbel" panose="020B0503020204020204" pitchFamily="34" charset="0"/>
              </a:rPr>
              <a:t>If we use mean imputation here, do you see now</a:t>
            </a:r>
            <a:br>
              <a:rPr lang="en-US" sz="1800" dirty="0" smtClean="0">
                <a:latin typeface="Corbel" panose="020B0503020204020204" pitchFamily="34" charset="0"/>
              </a:rPr>
            </a:br>
            <a:r>
              <a:rPr lang="en-US" sz="1800" dirty="0" smtClean="0">
                <a:latin typeface="Corbel" panose="020B0503020204020204" pitchFamily="34" charset="0"/>
              </a:rPr>
              <a:t>we have a guy with 7 years of experience at only</a:t>
            </a:r>
            <a:br>
              <a:rPr lang="en-US" sz="1800" dirty="0" smtClean="0">
                <a:latin typeface="Corbel" panose="020B0503020204020204" pitchFamily="34" charset="0"/>
              </a:rPr>
            </a:br>
            <a:r>
              <a:rPr lang="en-US" sz="1800" dirty="0" smtClean="0">
                <a:latin typeface="Corbel" panose="020B0503020204020204" pitchFamily="34" charset="0"/>
              </a:rPr>
              <a:t>25 years of age earning only a paltry $ 50K?</a:t>
            </a:r>
          </a:p>
          <a:p>
            <a:r>
              <a:rPr lang="en-US" sz="1800" dirty="0" smtClean="0">
                <a:latin typeface="Corbel" panose="020B0503020204020204" pitchFamily="34" charset="0"/>
              </a:rPr>
              <a:t>Don’t you find this unsettling?</a:t>
            </a:r>
          </a:p>
          <a:p>
            <a:r>
              <a:rPr lang="en-US" sz="1800" dirty="0" smtClean="0">
                <a:latin typeface="Corbel" panose="020B0503020204020204" pitchFamily="34" charset="0"/>
              </a:rPr>
              <a:t>This </a:t>
            </a:r>
            <a:r>
              <a:rPr lang="en-US" sz="1800" i="1" dirty="0" smtClean="0">
                <a:latin typeface="Corbel" panose="020B0503020204020204" pitchFamily="34" charset="0"/>
              </a:rPr>
              <a:t>‘brute-force’</a:t>
            </a:r>
            <a:r>
              <a:rPr lang="en-US" sz="1800" dirty="0" smtClean="0">
                <a:latin typeface="Corbel" panose="020B0503020204020204" pitchFamily="34" charset="0"/>
              </a:rPr>
              <a:t> approach is one of the issues with single imputation techniques.</a:t>
            </a:r>
          </a:p>
          <a:p>
            <a:r>
              <a:rPr lang="en-US" sz="1800" b="1" dirty="0" smtClean="0">
                <a:solidFill>
                  <a:schemeClr val="tx2">
                    <a:lumMod val="75000"/>
                  </a:schemeClr>
                </a:solidFill>
                <a:latin typeface="Corbel" panose="020B0503020204020204" pitchFamily="34" charset="0"/>
              </a:rPr>
              <a:t>Multivariate</a:t>
            </a:r>
            <a:r>
              <a:rPr lang="en-US" sz="1800" dirty="0" smtClean="0">
                <a:latin typeface="Corbel" panose="020B0503020204020204" pitchFamily="34" charset="0"/>
              </a:rPr>
              <a:t> solves this issue by factoring in other variables in the data to make better predictions about the potential true value of a missing value.</a:t>
            </a:r>
          </a:p>
          <a:p>
            <a:endParaRPr lang="en-IN" sz="1800" dirty="0">
              <a:latin typeface="Corbel" panose="020B050302020402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814878281"/>
              </p:ext>
            </p:extLst>
          </p:nvPr>
        </p:nvGraphicFramePr>
        <p:xfrm>
          <a:off x="6019800" y="1581150"/>
          <a:ext cx="2057400" cy="1343025"/>
        </p:xfrm>
        <a:graphic>
          <a:graphicData uri="http://schemas.openxmlformats.org/presentationml/2006/ole">
            <mc:AlternateContent xmlns:mc="http://schemas.openxmlformats.org/markup-compatibility/2006">
              <mc:Choice xmlns:v="urn:schemas-microsoft-com:vml" Requires="v">
                <p:oleObj spid="_x0000_s10262" name="Worksheet" r:id="rId3" imgW="2057577" imgH="1343131" progId="Excel.Sheet.12">
                  <p:embed/>
                </p:oleObj>
              </mc:Choice>
              <mc:Fallback>
                <p:oleObj name="Worksheet" r:id="rId3" imgW="2057577" imgH="1343131" progId="Excel.Sheet.1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581150"/>
                        <a:ext cx="20574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015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US" sz="2400" dirty="0" smtClean="0">
              <a:latin typeface="Corbel" panose="020B0503020204020204" pitchFamily="34" charset="0"/>
            </a:endParaRPr>
          </a:p>
          <a:p>
            <a:endParaRPr lang="en-US" sz="2400" dirty="0">
              <a:latin typeface="Corbel" panose="020B0503020204020204" pitchFamily="34" charset="0"/>
            </a:endParaRPr>
          </a:p>
          <a:p>
            <a:r>
              <a:rPr lang="en-US" sz="2400" dirty="0" smtClean="0">
                <a:latin typeface="Corbel" panose="020B0503020204020204" pitchFamily="34" charset="0"/>
              </a:rPr>
              <a:t>The basic </a:t>
            </a:r>
            <a:r>
              <a:rPr lang="en-US" sz="2400" dirty="0" smtClean="0">
                <a:solidFill>
                  <a:srgbClr val="FF0000"/>
                </a:solidFill>
                <a:latin typeface="Corbel" panose="020B0503020204020204" pitchFamily="34" charset="0"/>
              </a:rPr>
              <a:t>MICE </a:t>
            </a:r>
            <a:r>
              <a:rPr lang="en-US" sz="2400" dirty="0" smtClean="0">
                <a:latin typeface="Corbel" panose="020B0503020204020204" pitchFamily="34" charset="0"/>
              </a:rPr>
              <a:t>assumption is that the data is </a:t>
            </a:r>
            <a:r>
              <a:rPr lang="en-US" sz="2400" dirty="0" smtClean="0">
                <a:solidFill>
                  <a:schemeClr val="tx2"/>
                </a:solidFill>
                <a:latin typeface="Corbel" panose="020B0503020204020204" pitchFamily="34" charset="0"/>
              </a:rPr>
              <a:t>Missing at Random</a:t>
            </a:r>
            <a:r>
              <a:rPr lang="en-US" sz="2400" dirty="0" smtClean="0">
                <a:latin typeface="Corbel" panose="020B0503020204020204" pitchFamily="34" charset="0"/>
              </a:rPr>
              <a:t>, and that we can make an </a:t>
            </a:r>
            <a:r>
              <a:rPr lang="en-US" sz="2400" i="1" dirty="0" smtClean="0">
                <a:latin typeface="Corbel" panose="020B0503020204020204" pitchFamily="34" charset="0"/>
              </a:rPr>
              <a:t>educated guess</a:t>
            </a:r>
            <a:r>
              <a:rPr lang="en-US" sz="2400" dirty="0" smtClean="0">
                <a:latin typeface="Corbel" panose="020B0503020204020204" pitchFamily="34" charset="0"/>
              </a:rPr>
              <a:t> about its true value by looking at other data samples.</a:t>
            </a:r>
          </a:p>
          <a:p>
            <a:r>
              <a:rPr lang="en-US" sz="2400" dirty="0" smtClean="0">
                <a:latin typeface="Corbel" panose="020B0503020204020204" pitchFamily="34" charset="0"/>
              </a:rPr>
              <a:t>Let us look at how it is actually done.</a:t>
            </a:r>
            <a:endParaRPr lang="en-IN" sz="2400" dirty="0">
              <a:latin typeface="Corbel" panose="020B0503020204020204" pitchFamily="34" charset="0"/>
            </a:endParaRPr>
          </a:p>
        </p:txBody>
      </p:sp>
    </p:spTree>
    <p:extLst>
      <p:ext uri="{BB962C8B-B14F-4D97-AF65-F5344CB8AC3E}">
        <p14:creationId xmlns:p14="http://schemas.microsoft.com/office/powerpoint/2010/main" val="173845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1800" dirty="0" smtClean="0">
                <a:latin typeface="Corbel" panose="020B0503020204020204" pitchFamily="34" charset="0"/>
              </a:rPr>
              <a:t>Okay, lets get started.</a:t>
            </a:r>
          </a:p>
          <a:p>
            <a:pPr marL="0" indent="0">
              <a:buNone/>
            </a:pPr>
            <a:r>
              <a:rPr lang="en-US" sz="1800" b="1" dirty="0">
                <a:solidFill>
                  <a:srgbClr val="FF0000"/>
                </a:solidFill>
                <a:latin typeface="Corbel" panose="020B0503020204020204" pitchFamily="34" charset="0"/>
              </a:rPr>
              <a:t>i</a:t>
            </a:r>
            <a:r>
              <a:rPr lang="en-US" sz="1800" b="1" dirty="0" smtClean="0">
                <a:solidFill>
                  <a:srgbClr val="FF0000"/>
                </a:solidFill>
                <a:latin typeface="Corbel" panose="020B0503020204020204" pitchFamily="34" charset="0"/>
              </a:rPr>
              <a:t>teration 1:</a:t>
            </a:r>
          </a:p>
          <a:p>
            <a:r>
              <a:rPr lang="en-US" sz="1800" b="1" u="sng" dirty="0" smtClean="0">
                <a:latin typeface="Corbel" panose="020B0503020204020204" pitchFamily="34" charset="0"/>
              </a:rPr>
              <a:t>Step 1</a:t>
            </a:r>
            <a:r>
              <a:rPr lang="en-US" sz="1800" dirty="0" smtClean="0">
                <a:latin typeface="Corbel" panose="020B0503020204020204" pitchFamily="34" charset="0"/>
              </a:rPr>
              <a:t>:</a:t>
            </a:r>
            <a:r>
              <a:rPr lang="en-IN" sz="1800" dirty="0" smtClean="0">
                <a:latin typeface="Corbel" panose="020B0503020204020204" pitchFamily="34" charset="0"/>
              </a:rPr>
              <a:t> Impute all missing values with </a:t>
            </a:r>
            <a:br>
              <a:rPr lang="en-IN" sz="1800" dirty="0" smtClean="0">
                <a:latin typeface="Corbel" panose="020B0503020204020204" pitchFamily="34" charset="0"/>
              </a:rPr>
            </a:br>
            <a:r>
              <a:rPr lang="en-IN" sz="1800" dirty="0" smtClean="0">
                <a:latin typeface="Corbel" panose="020B0503020204020204" pitchFamily="34" charset="0"/>
              </a:rPr>
              <a:t>the mean of their respective columns </a:t>
            </a:r>
            <a:br>
              <a:rPr lang="en-IN" sz="1800" dirty="0" smtClean="0">
                <a:latin typeface="Corbel" panose="020B0503020204020204" pitchFamily="34" charset="0"/>
              </a:rPr>
            </a:br>
            <a:r>
              <a:rPr lang="en-IN" sz="1800" dirty="0" smtClean="0">
                <a:latin typeface="Corbel" panose="020B0503020204020204" pitchFamily="34" charset="0"/>
              </a:rPr>
              <a:t>as a </a:t>
            </a:r>
            <a:r>
              <a:rPr lang="en-IN" sz="1800" i="1" dirty="0" smtClean="0">
                <a:latin typeface="Corbel" panose="020B0503020204020204" pitchFamily="34" charset="0"/>
              </a:rPr>
              <a:t>starting point. </a:t>
            </a:r>
            <a:r>
              <a:rPr lang="en-IN" sz="1800" dirty="0" smtClean="0">
                <a:latin typeface="Corbel" panose="020B0503020204020204" pitchFamily="34" charset="0"/>
              </a:rPr>
              <a:t>We’ll call this our</a:t>
            </a:r>
            <a:br>
              <a:rPr lang="en-IN" sz="1800" dirty="0" smtClean="0">
                <a:latin typeface="Corbel" panose="020B0503020204020204" pitchFamily="34" charset="0"/>
              </a:rPr>
            </a:br>
            <a:r>
              <a:rPr lang="en-IN" sz="1800" i="1" dirty="0" smtClean="0">
                <a:latin typeface="Corbel" panose="020B0503020204020204" pitchFamily="34" charset="0"/>
              </a:rPr>
              <a:t>‘zeroth’</a:t>
            </a:r>
            <a:r>
              <a:rPr lang="en-IN" sz="1800" dirty="0" smtClean="0">
                <a:latin typeface="Corbel" panose="020B0503020204020204" pitchFamily="34" charset="0"/>
              </a:rPr>
              <a:t> dataset</a:t>
            </a:r>
            <a:endParaRPr lang="en-IN" sz="1800" i="1" dirty="0" smtClean="0">
              <a:latin typeface="Corbel" panose="020B0503020204020204" pitchFamily="34" charset="0"/>
            </a:endParaRPr>
          </a:p>
          <a:p>
            <a:pPr marL="0" indent="0">
              <a:buNone/>
            </a:pPr>
            <a:endParaRPr lang="en-US" sz="1800" i="1" dirty="0" smtClean="0">
              <a:latin typeface="Corbel" panose="020B0503020204020204" pitchFamily="34" charset="0"/>
            </a:endParaRPr>
          </a:p>
          <a:p>
            <a:pPr marL="0" indent="0">
              <a:buNone/>
            </a:pPr>
            <a:r>
              <a:rPr lang="en-US" sz="1800" i="1" dirty="0" smtClean="0">
                <a:latin typeface="Corbel" panose="020B0503020204020204" pitchFamily="34" charset="0"/>
              </a:rPr>
              <a:t>We’ll be imputing columns from left to right.</a:t>
            </a:r>
            <a:endParaRPr lang="en-US" sz="1800" i="1" dirty="0">
              <a:latin typeface="Corbel" panose="020B0503020204020204" pitchFamily="34" charset="0"/>
            </a:endParaRPr>
          </a:p>
          <a:p>
            <a:r>
              <a:rPr lang="en-US" sz="1800" b="1" u="sng" dirty="0" smtClean="0">
                <a:latin typeface="Corbel" panose="020B0503020204020204" pitchFamily="34" charset="0"/>
              </a:rPr>
              <a:t>Step 2</a:t>
            </a:r>
            <a:r>
              <a:rPr lang="en-US" sz="1800" dirty="0" smtClean="0">
                <a:latin typeface="Corbel" panose="020B0503020204020204" pitchFamily="34" charset="0"/>
              </a:rPr>
              <a:t>: Remove the </a:t>
            </a:r>
            <a:r>
              <a:rPr lang="en-US" sz="1800" i="1" dirty="0" smtClean="0">
                <a:latin typeface="Corbel" panose="020B0503020204020204" pitchFamily="34" charset="0"/>
              </a:rPr>
              <a:t>‘age’</a:t>
            </a:r>
            <a:r>
              <a:rPr lang="en-US" sz="1800" i="1" dirty="0">
                <a:latin typeface="Corbel" panose="020B0503020204020204" pitchFamily="34" charset="0"/>
              </a:rPr>
              <a:t> </a:t>
            </a:r>
            <a:r>
              <a:rPr lang="en-US" sz="1800" dirty="0" smtClean="0">
                <a:latin typeface="Corbel" panose="020B0503020204020204" pitchFamily="34" charset="0"/>
              </a:rPr>
              <a:t>imputed value(s).</a:t>
            </a:r>
            <a:endParaRPr lang="en-IN" sz="1800" dirty="0" smtClean="0">
              <a:latin typeface="Corbel" panose="020B0503020204020204" pitchFamily="34" charset="0"/>
            </a:endParaRPr>
          </a:p>
          <a:p>
            <a:endParaRPr lang="en-US" sz="1800" i="1" dirty="0" smtClean="0">
              <a:latin typeface="Corbel" panose="020B0503020204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902869414"/>
              </p:ext>
            </p:extLst>
          </p:nvPr>
        </p:nvGraphicFramePr>
        <p:xfrm>
          <a:off x="5257800" y="1276350"/>
          <a:ext cx="2057400" cy="1343025"/>
        </p:xfrm>
        <a:graphic>
          <a:graphicData uri="http://schemas.openxmlformats.org/presentationml/2006/ole">
            <mc:AlternateContent xmlns:mc="http://schemas.openxmlformats.org/markup-compatibility/2006">
              <mc:Choice xmlns:v="urn:schemas-microsoft-com:vml" Requires="v">
                <p:oleObj spid="_x0000_s4206" name="Worksheet" r:id="rId3" imgW="2057577" imgH="1343131" progId="Excel.Sheet.12">
                  <p:embed/>
                </p:oleObj>
              </mc:Choice>
              <mc:Fallback>
                <p:oleObj name="Worksheet" r:id="rId3" imgW="2057577" imgH="1343131" progId="Excel.Sheet.12">
                  <p:embed/>
                  <p:pic>
                    <p:nvPicPr>
                      <p:cNvPr id="0" name=""/>
                      <p:cNvPicPr/>
                      <p:nvPr/>
                    </p:nvPicPr>
                    <p:blipFill>
                      <a:blip r:embed="rId4"/>
                      <a:stretch>
                        <a:fillRect/>
                      </a:stretch>
                    </p:blipFill>
                    <p:spPr>
                      <a:xfrm>
                        <a:off x="5257800" y="1276350"/>
                        <a:ext cx="2057400" cy="13430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28168038"/>
              </p:ext>
            </p:extLst>
          </p:nvPr>
        </p:nvGraphicFramePr>
        <p:xfrm>
          <a:off x="5238750" y="3057525"/>
          <a:ext cx="2000250" cy="1343025"/>
        </p:xfrm>
        <a:graphic>
          <a:graphicData uri="http://schemas.openxmlformats.org/presentationml/2006/ole">
            <mc:AlternateContent xmlns:mc="http://schemas.openxmlformats.org/markup-compatibility/2006">
              <mc:Choice xmlns:v="urn:schemas-microsoft-com:vml" Requires="v">
                <p:oleObj spid="_x0000_s4207" name="Worksheet" r:id="rId5" imgW="2000086" imgH="1343131" progId="Excel.Sheet.12">
                  <p:embed/>
                </p:oleObj>
              </mc:Choice>
              <mc:Fallback>
                <p:oleObj name="Worksheet" r:id="rId5" imgW="2000086" imgH="1343131" progId="Excel.Sheet.12">
                  <p:embed/>
                  <p:pic>
                    <p:nvPicPr>
                      <p:cNvPr id="0" name=""/>
                      <p:cNvPicPr/>
                      <p:nvPr/>
                    </p:nvPicPr>
                    <p:blipFill>
                      <a:blip r:embed="rId6"/>
                      <a:stretch>
                        <a:fillRect/>
                      </a:stretch>
                    </p:blipFill>
                    <p:spPr>
                      <a:xfrm>
                        <a:off x="5238750" y="3057525"/>
                        <a:ext cx="2000250" cy="1343025"/>
                      </a:xfrm>
                      <a:prstGeom prst="rect">
                        <a:avLst/>
                      </a:prstGeom>
                    </p:spPr>
                  </p:pic>
                </p:oleObj>
              </mc:Fallback>
            </mc:AlternateContent>
          </a:graphicData>
        </a:graphic>
      </p:graphicFrame>
    </p:spTree>
    <p:extLst>
      <p:ext uri="{BB962C8B-B14F-4D97-AF65-F5344CB8AC3E}">
        <p14:creationId xmlns:p14="http://schemas.microsoft.com/office/powerpoint/2010/main" val="153175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sz="1800" b="1" u="sng" dirty="0" smtClean="0">
                <a:latin typeface="Corbel" panose="020B0503020204020204" pitchFamily="34" charset="0"/>
              </a:rPr>
              <a:t>Step 3</a:t>
            </a:r>
            <a:r>
              <a:rPr lang="en-US" sz="1800" dirty="0" smtClean="0">
                <a:latin typeface="Corbel" panose="020B0503020204020204" pitchFamily="34" charset="0"/>
              </a:rPr>
              <a:t>: The remaining features and rows </a:t>
            </a:r>
            <a:br>
              <a:rPr lang="en-US" sz="1800" dirty="0" smtClean="0">
                <a:latin typeface="Corbel" panose="020B0503020204020204" pitchFamily="34" charset="0"/>
              </a:rPr>
            </a:br>
            <a:r>
              <a:rPr lang="en-US" sz="1800" dirty="0" smtClean="0">
                <a:latin typeface="Corbel" panose="020B0503020204020204" pitchFamily="34" charset="0"/>
              </a:rPr>
              <a:t>become</a:t>
            </a:r>
            <a:r>
              <a:rPr lang="en-US" sz="1800" dirty="0">
                <a:latin typeface="Corbel" panose="020B0503020204020204" pitchFamily="34" charset="0"/>
              </a:rPr>
              <a:t> </a:t>
            </a:r>
            <a:r>
              <a:rPr lang="en-US" sz="1800" dirty="0" smtClean="0">
                <a:latin typeface="Corbel" panose="020B0503020204020204" pitchFamily="34" charset="0"/>
              </a:rPr>
              <a:t>the feature matrix, </a:t>
            </a:r>
            <a:r>
              <a:rPr lang="en-US" sz="1800" i="1" dirty="0" smtClean="0">
                <a:latin typeface="Corbel" panose="020B0503020204020204" pitchFamily="34" charset="0"/>
              </a:rPr>
              <a:t>‘age’ </a:t>
            </a:r>
            <a:r>
              <a:rPr lang="en-US" sz="1800" dirty="0" smtClean="0">
                <a:latin typeface="Corbel" panose="020B0503020204020204" pitchFamily="34" charset="0"/>
              </a:rPr>
              <a:t>becomes</a:t>
            </a:r>
            <a:br>
              <a:rPr lang="en-US" sz="1800" dirty="0" smtClean="0">
                <a:latin typeface="Corbel" panose="020B0503020204020204" pitchFamily="34" charset="0"/>
              </a:rPr>
            </a:br>
            <a:r>
              <a:rPr lang="en-US" sz="1800" dirty="0" smtClean="0">
                <a:latin typeface="Corbel" panose="020B0503020204020204" pitchFamily="34" charset="0"/>
              </a:rPr>
              <a:t>the target variable,</a:t>
            </a:r>
            <a:r>
              <a:rPr lang="en-US" sz="1800" dirty="0">
                <a:latin typeface="Corbel" panose="020B0503020204020204" pitchFamily="34" charset="0"/>
              </a:rPr>
              <a:t> </a:t>
            </a:r>
            <a:r>
              <a:rPr lang="en-US" sz="1800" dirty="0" smtClean="0">
                <a:latin typeface="Corbel" panose="020B0503020204020204" pitchFamily="34" charset="0"/>
              </a:rPr>
              <a:t>and </a:t>
            </a:r>
            <a:r>
              <a:rPr lang="en-US" sz="1800" dirty="0">
                <a:latin typeface="Corbel" panose="020B0503020204020204" pitchFamily="34" charset="0"/>
              </a:rPr>
              <a:t>we run </a:t>
            </a:r>
            <a:r>
              <a:rPr lang="en-US" sz="1800" dirty="0" smtClean="0">
                <a:latin typeface="Corbel" panose="020B0503020204020204" pitchFamily="34" charset="0"/>
              </a:rPr>
              <a:t>a</a:t>
            </a:r>
            <a:br>
              <a:rPr lang="en-US" sz="1800" dirty="0" smtClean="0">
                <a:latin typeface="Corbel" panose="020B0503020204020204" pitchFamily="34" charset="0"/>
              </a:rPr>
            </a:br>
            <a:r>
              <a:rPr lang="en-US" sz="1800" dirty="0" err="1" smtClean="0">
                <a:solidFill>
                  <a:schemeClr val="tx2"/>
                </a:solidFill>
                <a:latin typeface="Corbel" panose="020B0503020204020204" pitchFamily="34" charset="0"/>
              </a:rPr>
              <a:t>LinearRegression</a:t>
            </a:r>
            <a:r>
              <a:rPr lang="en-US" sz="1800" dirty="0" smtClean="0">
                <a:solidFill>
                  <a:schemeClr val="tx2"/>
                </a:solidFill>
                <a:latin typeface="Corbel" panose="020B0503020204020204" pitchFamily="34" charset="0"/>
              </a:rPr>
              <a:t> </a:t>
            </a:r>
            <a:r>
              <a:rPr lang="en-US" sz="1800" dirty="0" smtClean="0">
                <a:latin typeface="Corbel" panose="020B0503020204020204" pitchFamily="34" charset="0"/>
              </a:rPr>
              <a:t>model on the fully filled</a:t>
            </a:r>
            <a:br>
              <a:rPr lang="en-US" sz="1800" dirty="0" smtClean="0">
                <a:latin typeface="Corbel" panose="020B0503020204020204" pitchFamily="34" charset="0"/>
              </a:rPr>
            </a:br>
            <a:r>
              <a:rPr lang="en-US" sz="1800" dirty="0" smtClean="0">
                <a:latin typeface="Corbel" panose="020B0503020204020204" pitchFamily="34" charset="0"/>
              </a:rPr>
              <a:t>rows </a:t>
            </a:r>
            <a:r>
              <a:rPr lang="en-US" sz="1800" dirty="0">
                <a:latin typeface="Corbel" panose="020B0503020204020204" pitchFamily="34" charset="0"/>
              </a:rPr>
              <a:t>to estimate the missing </a:t>
            </a:r>
            <a:r>
              <a:rPr lang="en-US" sz="1800" i="1" dirty="0">
                <a:latin typeface="Corbel" panose="020B0503020204020204" pitchFamily="34" charset="0"/>
              </a:rPr>
              <a:t>age</a:t>
            </a:r>
            <a:r>
              <a:rPr lang="en-US" sz="1800" dirty="0">
                <a:latin typeface="Corbel" panose="020B0503020204020204" pitchFamily="34" charset="0"/>
              </a:rPr>
              <a:t>, </a:t>
            </a:r>
            <a:r>
              <a:rPr lang="en-US" sz="1800" dirty="0" smtClean="0">
                <a:latin typeface="Corbel" panose="020B0503020204020204" pitchFamily="34" charset="0"/>
              </a:rPr>
              <a:t/>
            </a:r>
            <a:br>
              <a:rPr lang="en-US" sz="1800" dirty="0" smtClean="0">
                <a:latin typeface="Corbel" panose="020B0503020204020204" pitchFamily="34" charset="0"/>
              </a:rPr>
            </a:br>
            <a:r>
              <a:rPr lang="en-US" sz="1800" dirty="0" smtClean="0">
                <a:latin typeface="Corbel" panose="020B0503020204020204" pitchFamily="34" charset="0"/>
              </a:rPr>
              <a:t>using the missing value row as the test set</a:t>
            </a:r>
          </a:p>
          <a:p>
            <a:r>
              <a:rPr lang="en-US" sz="1800" dirty="0" smtClean="0">
                <a:latin typeface="Corbel" panose="020B0503020204020204" pitchFamily="34" charset="0"/>
              </a:rPr>
              <a:t>The predicted age is </a:t>
            </a:r>
            <a:r>
              <a:rPr lang="en-US" sz="1800" b="1" dirty="0" smtClean="0">
                <a:solidFill>
                  <a:srgbClr val="00B050"/>
                </a:solidFill>
                <a:latin typeface="Corbel" panose="020B0503020204020204" pitchFamily="34" charset="0"/>
              </a:rPr>
              <a:t>36.2532</a:t>
            </a:r>
            <a:endParaRPr lang="en-US" sz="1800" b="1" dirty="0">
              <a:solidFill>
                <a:srgbClr val="00B050"/>
              </a:solidFill>
              <a:latin typeface="Corbel" panose="020B0503020204020204" pitchFamily="34" charset="0"/>
            </a:endParaRPr>
          </a:p>
          <a:p>
            <a:endParaRPr lang="en-US" sz="1800" b="1" u="sng" dirty="0" smtClean="0">
              <a:latin typeface="Corbel" panose="020B0503020204020204" pitchFamily="34" charset="0"/>
            </a:endParaRPr>
          </a:p>
          <a:p>
            <a:r>
              <a:rPr lang="en-US" sz="1800" b="1" u="sng" dirty="0" smtClean="0">
                <a:latin typeface="Corbel" panose="020B0503020204020204" pitchFamily="34" charset="0"/>
              </a:rPr>
              <a:t>Step 4</a:t>
            </a:r>
            <a:r>
              <a:rPr lang="en-US" sz="1800" dirty="0" smtClean="0">
                <a:latin typeface="Corbel" panose="020B0503020204020204" pitchFamily="34" charset="0"/>
              </a:rPr>
              <a:t>: Remove </a:t>
            </a:r>
            <a:r>
              <a:rPr lang="en-US" sz="1800" i="1" dirty="0" smtClean="0">
                <a:latin typeface="Corbel" panose="020B0503020204020204" pitchFamily="34" charset="0"/>
              </a:rPr>
              <a:t>‘experience’ </a:t>
            </a:r>
            <a:r>
              <a:rPr lang="en-US" sz="1800" dirty="0">
                <a:latin typeface="Corbel" panose="020B0503020204020204" pitchFamily="34" charset="0"/>
              </a:rPr>
              <a:t>imputed </a:t>
            </a:r>
            <a:r>
              <a:rPr lang="en-US" sz="1800" dirty="0" smtClean="0">
                <a:latin typeface="Corbel" panose="020B0503020204020204" pitchFamily="34" charset="0"/>
              </a:rPr>
              <a:t>value. </a:t>
            </a:r>
            <a:br>
              <a:rPr lang="en-US" sz="1800" dirty="0" smtClean="0">
                <a:latin typeface="Corbel" panose="020B0503020204020204" pitchFamily="34" charset="0"/>
              </a:rPr>
            </a:br>
            <a:r>
              <a:rPr lang="en-US" sz="1800" dirty="0" smtClean="0">
                <a:latin typeface="Corbel" panose="020B0503020204020204" pitchFamily="34" charset="0"/>
              </a:rPr>
              <a:t>The </a:t>
            </a:r>
            <a:r>
              <a:rPr lang="en-US" sz="1800" dirty="0">
                <a:latin typeface="Corbel" panose="020B0503020204020204" pitchFamily="34" charset="0"/>
              </a:rPr>
              <a:t>remaining features and rows </a:t>
            </a:r>
            <a:r>
              <a:rPr lang="en-US" sz="1800" dirty="0" smtClean="0">
                <a:latin typeface="Corbel" panose="020B0503020204020204" pitchFamily="34" charset="0"/>
              </a:rPr>
              <a:t>become</a:t>
            </a:r>
            <a:r>
              <a:rPr lang="en-US" sz="1800" dirty="0">
                <a:latin typeface="Corbel" panose="020B0503020204020204" pitchFamily="34" charset="0"/>
              </a:rPr>
              <a:t/>
            </a:r>
            <a:br>
              <a:rPr lang="en-US" sz="1800" dirty="0">
                <a:latin typeface="Corbel" panose="020B0503020204020204" pitchFamily="34" charset="0"/>
              </a:rPr>
            </a:br>
            <a:r>
              <a:rPr lang="en-US" sz="1800" dirty="0" smtClean="0">
                <a:latin typeface="Corbel" panose="020B0503020204020204" pitchFamily="34" charset="0"/>
              </a:rPr>
              <a:t>the </a:t>
            </a:r>
            <a:r>
              <a:rPr lang="en-US" sz="1800" dirty="0">
                <a:latin typeface="Corbel" panose="020B0503020204020204" pitchFamily="34" charset="0"/>
              </a:rPr>
              <a:t>feature matrix, </a:t>
            </a:r>
            <a:r>
              <a:rPr lang="en-US" sz="1800" i="1" dirty="0">
                <a:latin typeface="Corbel" panose="020B0503020204020204" pitchFamily="34" charset="0"/>
              </a:rPr>
              <a:t>‘experience’</a:t>
            </a:r>
            <a:r>
              <a:rPr lang="en-US" sz="1800" dirty="0">
                <a:latin typeface="Corbel" panose="020B0503020204020204" pitchFamily="34" charset="0"/>
              </a:rPr>
              <a:t> becomes </a:t>
            </a:r>
            <a:r>
              <a:rPr lang="en-US" sz="1800" dirty="0" smtClean="0">
                <a:latin typeface="Corbel" panose="020B0503020204020204" pitchFamily="34" charset="0"/>
              </a:rPr>
              <a:t/>
            </a:r>
            <a:br>
              <a:rPr lang="en-US" sz="1800" dirty="0" smtClean="0">
                <a:latin typeface="Corbel" panose="020B0503020204020204" pitchFamily="34" charset="0"/>
              </a:rPr>
            </a:br>
            <a:r>
              <a:rPr lang="en-US" sz="1800" dirty="0" smtClean="0">
                <a:latin typeface="Corbel" panose="020B0503020204020204" pitchFamily="34" charset="0"/>
              </a:rPr>
              <a:t>the </a:t>
            </a:r>
            <a:r>
              <a:rPr lang="en-US" sz="1800" dirty="0">
                <a:latin typeface="Corbel" panose="020B0503020204020204" pitchFamily="34" charset="0"/>
              </a:rPr>
              <a:t>target </a:t>
            </a:r>
            <a:r>
              <a:rPr lang="en-US" sz="1800" dirty="0" smtClean="0">
                <a:latin typeface="Corbel" panose="020B0503020204020204" pitchFamily="34" charset="0"/>
              </a:rPr>
              <a:t>variable, and we </a:t>
            </a:r>
            <a:r>
              <a:rPr lang="en-US" sz="1800" dirty="0">
                <a:latin typeface="Corbel" panose="020B0503020204020204" pitchFamily="34" charset="0"/>
              </a:rPr>
              <a:t>run </a:t>
            </a:r>
            <a:r>
              <a:rPr lang="en-US" sz="1800" dirty="0" smtClean="0">
                <a:latin typeface="Corbel" panose="020B0503020204020204" pitchFamily="34" charset="0"/>
              </a:rPr>
              <a:t>a</a:t>
            </a:r>
            <a:br>
              <a:rPr lang="en-US" sz="1800" dirty="0" smtClean="0">
                <a:latin typeface="Corbel" panose="020B0503020204020204" pitchFamily="34" charset="0"/>
              </a:rPr>
            </a:br>
            <a:r>
              <a:rPr lang="en-US" sz="1800" dirty="0" err="1" smtClean="0">
                <a:solidFill>
                  <a:schemeClr val="tx2"/>
                </a:solidFill>
                <a:latin typeface="Corbel" panose="020B0503020204020204" pitchFamily="34" charset="0"/>
              </a:rPr>
              <a:t>LinearRegression</a:t>
            </a:r>
            <a:r>
              <a:rPr lang="en-US" sz="1800" dirty="0" smtClean="0">
                <a:solidFill>
                  <a:schemeClr val="tx2"/>
                </a:solidFill>
                <a:latin typeface="Corbel" panose="020B0503020204020204" pitchFamily="34" charset="0"/>
              </a:rPr>
              <a:t> </a:t>
            </a:r>
            <a:r>
              <a:rPr lang="en-US" sz="1800" dirty="0" smtClean="0">
                <a:latin typeface="Corbel" panose="020B0503020204020204" pitchFamily="34" charset="0"/>
              </a:rPr>
              <a:t>model </a:t>
            </a:r>
            <a:r>
              <a:rPr lang="en-US" sz="1800" dirty="0">
                <a:latin typeface="Corbel" panose="020B0503020204020204" pitchFamily="34" charset="0"/>
              </a:rPr>
              <a:t>on the fully filled</a:t>
            </a:r>
            <a:br>
              <a:rPr lang="en-US" sz="1800" dirty="0">
                <a:latin typeface="Corbel" panose="020B0503020204020204" pitchFamily="34" charset="0"/>
              </a:rPr>
            </a:br>
            <a:r>
              <a:rPr lang="en-US" sz="1800" dirty="0">
                <a:latin typeface="Corbel" panose="020B0503020204020204" pitchFamily="34" charset="0"/>
              </a:rPr>
              <a:t>rows to estimate the </a:t>
            </a:r>
            <a:r>
              <a:rPr lang="en-US" sz="1800" dirty="0" smtClean="0">
                <a:latin typeface="Corbel" panose="020B0503020204020204" pitchFamily="34" charset="0"/>
              </a:rPr>
              <a:t>missing </a:t>
            </a:r>
            <a:r>
              <a:rPr lang="en-US" sz="1800" i="1" dirty="0">
                <a:latin typeface="Corbel" panose="020B0503020204020204" pitchFamily="34" charset="0"/>
              </a:rPr>
              <a:t>experience</a:t>
            </a:r>
            <a:r>
              <a:rPr lang="en-US" sz="1800" dirty="0" smtClean="0">
                <a:latin typeface="Corbel" panose="020B0503020204020204" pitchFamily="34" charset="0"/>
              </a:rPr>
              <a:t>, </a:t>
            </a:r>
            <a:r>
              <a:rPr lang="en-US" sz="1800" dirty="0">
                <a:latin typeface="Corbel" panose="020B0503020204020204" pitchFamily="34" charset="0"/>
              </a:rPr>
              <a:t/>
            </a:r>
            <a:br>
              <a:rPr lang="en-US" sz="1800" dirty="0">
                <a:latin typeface="Corbel" panose="020B0503020204020204" pitchFamily="34" charset="0"/>
              </a:rPr>
            </a:br>
            <a:r>
              <a:rPr lang="en-US" sz="1800" dirty="0">
                <a:latin typeface="Corbel" panose="020B0503020204020204" pitchFamily="34" charset="0"/>
              </a:rPr>
              <a:t>using </a:t>
            </a:r>
            <a:r>
              <a:rPr lang="en-US" sz="1800" dirty="0" smtClean="0">
                <a:latin typeface="Corbel" panose="020B0503020204020204" pitchFamily="34" charset="0"/>
              </a:rPr>
              <a:t>the missing </a:t>
            </a:r>
            <a:r>
              <a:rPr lang="en-US" sz="1800" i="1" dirty="0" smtClean="0">
                <a:latin typeface="Corbel" panose="020B0503020204020204" pitchFamily="34" charset="0"/>
              </a:rPr>
              <a:t>experience </a:t>
            </a:r>
            <a:r>
              <a:rPr lang="en-US" sz="1800" dirty="0" smtClean="0">
                <a:latin typeface="Corbel" panose="020B0503020204020204" pitchFamily="34" charset="0"/>
              </a:rPr>
              <a:t>row(s) </a:t>
            </a:r>
            <a:r>
              <a:rPr lang="en-US" sz="1800" dirty="0">
                <a:latin typeface="Corbel" panose="020B0503020204020204" pitchFamily="34" charset="0"/>
              </a:rPr>
              <a:t>as the </a:t>
            </a:r>
            <a:r>
              <a:rPr lang="en-US" sz="1800" dirty="0" smtClean="0">
                <a:latin typeface="Corbel" panose="020B0503020204020204" pitchFamily="34" charset="0"/>
              </a:rPr>
              <a:t/>
            </a:r>
            <a:br>
              <a:rPr lang="en-US" sz="1800" dirty="0" smtClean="0">
                <a:latin typeface="Corbel" panose="020B0503020204020204" pitchFamily="34" charset="0"/>
              </a:rPr>
            </a:br>
            <a:r>
              <a:rPr lang="en-US" sz="1800" dirty="0" smtClean="0">
                <a:latin typeface="Corbel" panose="020B0503020204020204" pitchFamily="34" charset="0"/>
              </a:rPr>
              <a:t>test set(s)</a:t>
            </a:r>
            <a:endParaRPr lang="en-IN" sz="1800" dirty="0" smtClean="0">
              <a:latin typeface="Corbel" panose="020B050302020402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11929210"/>
              </p:ext>
            </p:extLst>
          </p:nvPr>
        </p:nvGraphicFramePr>
        <p:xfrm>
          <a:off x="5238750" y="1276350"/>
          <a:ext cx="2000250" cy="1343025"/>
        </p:xfrm>
        <a:graphic>
          <a:graphicData uri="http://schemas.openxmlformats.org/presentationml/2006/ole">
            <mc:AlternateContent xmlns:mc="http://schemas.openxmlformats.org/markup-compatibility/2006">
              <mc:Choice xmlns:v="urn:schemas-microsoft-com:vml" Requires="v">
                <p:oleObj spid="_x0000_s5228" name="Worksheet" r:id="rId3" imgW="2000086" imgH="1343131" progId="Excel.Sheet.12">
                  <p:embed/>
                </p:oleObj>
              </mc:Choice>
              <mc:Fallback>
                <p:oleObj name="Worksheet" r:id="rId3" imgW="2000086" imgH="1343131" progId="Excel.Sheet.12">
                  <p:embed/>
                  <p:pic>
                    <p:nvPicPr>
                      <p:cNvPr id="0" name=""/>
                      <p:cNvPicPr/>
                      <p:nvPr/>
                    </p:nvPicPr>
                    <p:blipFill>
                      <a:blip r:embed="rId4"/>
                      <a:stretch>
                        <a:fillRect/>
                      </a:stretch>
                    </p:blipFill>
                    <p:spPr>
                      <a:xfrm>
                        <a:off x="5238750" y="1276350"/>
                        <a:ext cx="2000250" cy="13430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81593901"/>
              </p:ext>
            </p:extLst>
          </p:nvPr>
        </p:nvGraphicFramePr>
        <p:xfrm>
          <a:off x="5257800" y="3105150"/>
          <a:ext cx="2057400" cy="1343025"/>
        </p:xfrm>
        <a:graphic>
          <a:graphicData uri="http://schemas.openxmlformats.org/presentationml/2006/ole">
            <mc:AlternateContent xmlns:mc="http://schemas.openxmlformats.org/markup-compatibility/2006">
              <mc:Choice xmlns:v="urn:schemas-microsoft-com:vml" Requires="v">
                <p:oleObj spid="_x0000_s5229" name="Worksheet" r:id="rId5" imgW="2057577" imgH="1343131" progId="Excel.Sheet.12">
                  <p:embed/>
                </p:oleObj>
              </mc:Choice>
              <mc:Fallback>
                <p:oleObj name="Worksheet" r:id="rId5" imgW="2057577" imgH="1343131" progId="Excel.Sheet.12">
                  <p:embed/>
                  <p:pic>
                    <p:nvPicPr>
                      <p:cNvPr id="0" name=""/>
                      <p:cNvPicPr/>
                      <p:nvPr/>
                    </p:nvPicPr>
                    <p:blipFill>
                      <a:blip r:embed="rId6"/>
                      <a:stretch>
                        <a:fillRect/>
                      </a:stretch>
                    </p:blipFill>
                    <p:spPr>
                      <a:xfrm>
                        <a:off x="5257800" y="3105150"/>
                        <a:ext cx="2057400" cy="1343025"/>
                      </a:xfrm>
                      <a:prstGeom prst="rect">
                        <a:avLst/>
                      </a:prstGeom>
                    </p:spPr>
                  </p:pic>
                </p:oleObj>
              </mc:Fallback>
            </mc:AlternateContent>
          </a:graphicData>
        </a:graphic>
      </p:graphicFrame>
    </p:spTree>
    <p:extLst>
      <p:ext uri="{BB962C8B-B14F-4D97-AF65-F5344CB8AC3E}">
        <p14:creationId xmlns:p14="http://schemas.microsoft.com/office/powerpoint/2010/main" val="399253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TotalTime>
  <Words>551</Words>
  <Application>Microsoft Office PowerPoint</Application>
  <PresentationFormat>On-screen Show (16:9)</PresentationFormat>
  <Paragraphs>91</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Worksheet</vt:lpstr>
      <vt:lpstr>MICE algorithm for imputing missing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MICE algorithm for imputing missing values</dc:title>
  <dc:creator>Rachit Toshniwal</dc:creator>
  <cp:lastModifiedBy>Rachit</cp:lastModifiedBy>
  <cp:revision>69</cp:revision>
  <dcterms:created xsi:type="dcterms:W3CDTF">2006-08-16T00:00:00Z</dcterms:created>
  <dcterms:modified xsi:type="dcterms:W3CDTF">2020-08-12T21:01:35Z</dcterms:modified>
</cp:coreProperties>
</file>