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70" r:id="rId10"/>
    <p:sldId id="266" r:id="rId11"/>
    <p:sldId id="271" r:id="rId12"/>
    <p:sldId id="269" r:id="rId13"/>
    <p:sldId id="267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-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1AF0-7E38-407E-A5D7-D611A3274C4A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EECC1-7468-49CC-B58F-D8BECDBD0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0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59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Outliers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IN" dirty="0"/>
          </a:p>
        </p:txBody>
      </p:sp>
      <p:pic>
        <p:nvPicPr>
          <p:cNvPr id="102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00150"/>
            <a:ext cx="1787525" cy="96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IQR method for handling outliers</a:t>
            </a:r>
            <a:endParaRPr lang="en-IN" sz="40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33450"/>
            <a:ext cx="683018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440055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 that this method should be preferred over the Z score method when the particular column at hand is </a:t>
            </a:r>
            <a:r>
              <a:rPr lang="en-US" sz="1600" b="1" i="1" dirty="0" smtClean="0"/>
              <a:t>NOT</a:t>
            </a:r>
            <a:r>
              <a:rPr lang="en-US" sz="1600" dirty="0" smtClean="0"/>
              <a:t> normally distributed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210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percentiles?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05199"/>
          </a:xfrm>
        </p:spPr>
        <p:txBody>
          <a:bodyPr>
            <a:noAutofit/>
          </a:bodyPr>
          <a:lstStyle/>
          <a:p>
            <a:r>
              <a:rPr lang="en-IN" sz="1500" dirty="0"/>
              <a:t>For eg, for a series of numbers: [ </a:t>
            </a:r>
            <a:r>
              <a:rPr lang="en-IN" sz="1500" dirty="0">
                <a:solidFill>
                  <a:srgbClr val="FF0000"/>
                </a:solidFill>
              </a:rPr>
              <a:t>9</a:t>
            </a:r>
            <a:r>
              <a:rPr lang="en-IN" sz="1500" dirty="0"/>
              <a:t>, </a:t>
            </a:r>
            <a:r>
              <a:rPr lang="en-IN" sz="1500" dirty="0">
                <a:solidFill>
                  <a:srgbClr val="FF0000"/>
                </a:solidFill>
              </a:rPr>
              <a:t>5</a:t>
            </a:r>
            <a:r>
              <a:rPr lang="en-IN" sz="1500" dirty="0"/>
              <a:t>, </a:t>
            </a:r>
            <a:r>
              <a:rPr lang="en-IN" sz="1500" dirty="0" smtClean="0">
                <a:solidFill>
                  <a:srgbClr val="FF0000"/>
                </a:solidFill>
              </a:rPr>
              <a:t>4</a:t>
            </a:r>
            <a:r>
              <a:rPr lang="en-IN" sz="1500" dirty="0" smtClean="0"/>
              <a:t>, </a:t>
            </a:r>
            <a:r>
              <a:rPr lang="en-IN" sz="1500" dirty="0">
                <a:solidFill>
                  <a:srgbClr val="FF0000"/>
                </a:solidFill>
              </a:rPr>
              <a:t>14</a:t>
            </a:r>
            <a:r>
              <a:rPr lang="en-IN" sz="1500" dirty="0"/>
              <a:t>, </a:t>
            </a:r>
            <a:r>
              <a:rPr lang="en-IN" sz="1500" dirty="0" smtClean="0">
                <a:solidFill>
                  <a:srgbClr val="FF0000"/>
                </a:solidFill>
              </a:rPr>
              <a:t>7</a:t>
            </a:r>
            <a:r>
              <a:rPr lang="en-IN" sz="1500" dirty="0" smtClean="0"/>
              <a:t>]</a:t>
            </a:r>
            <a:endParaRPr lang="en-IN" sz="1500" dirty="0"/>
          </a:p>
          <a:p>
            <a:r>
              <a:rPr lang="en-IN" sz="1500" dirty="0"/>
              <a:t>We arrange them in ascending order: [</a:t>
            </a:r>
            <a:r>
              <a:rPr lang="en-IN" sz="1500" dirty="0">
                <a:solidFill>
                  <a:srgbClr val="FF0000"/>
                </a:solidFill>
              </a:rPr>
              <a:t>4</a:t>
            </a:r>
            <a:r>
              <a:rPr lang="en-IN" sz="1500" dirty="0"/>
              <a:t>, </a:t>
            </a:r>
            <a:r>
              <a:rPr lang="en-IN" sz="1500" dirty="0">
                <a:solidFill>
                  <a:srgbClr val="FF0000"/>
                </a:solidFill>
              </a:rPr>
              <a:t>5</a:t>
            </a:r>
            <a:r>
              <a:rPr lang="en-IN" sz="1500" dirty="0"/>
              <a:t>, </a:t>
            </a:r>
            <a:r>
              <a:rPr lang="en-IN" sz="1500" dirty="0">
                <a:solidFill>
                  <a:srgbClr val="FF0000"/>
                </a:solidFill>
              </a:rPr>
              <a:t>7</a:t>
            </a:r>
            <a:r>
              <a:rPr lang="en-IN" sz="1500" dirty="0"/>
              <a:t>, </a:t>
            </a:r>
            <a:r>
              <a:rPr lang="en-IN" sz="1500" dirty="0" smtClean="0">
                <a:solidFill>
                  <a:srgbClr val="FF0000"/>
                </a:solidFill>
              </a:rPr>
              <a:t>9</a:t>
            </a:r>
            <a:r>
              <a:rPr lang="en-IN" sz="1500" dirty="0"/>
              <a:t>, </a:t>
            </a:r>
            <a:r>
              <a:rPr lang="en-IN" sz="1500" dirty="0">
                <a:solidFill>
                  <a:srgbClr val="FF0000"/>
                </a:solidFill>
              </a:rPr>
              <a:t>14</a:t>
            </a:r>
            <a:r>
              <a:rPr lang="en-IN" sz="1500" dirty="0"/>
              <a:t>]</a:t>
            </a:r>
          </a:p>
          <a:p>
            <a:r>
              <a:rPr lang="en-US" sz="1500" dirty="0" smtClean="0"/>
              <a:t>Here, </a:t>
            </a:r>
            <a:r>
              <a:rPr lang="en-US" sz="1500" dirty="0" smtClean="0">
                <a:solidFill>
                  <a:srgbClr val="FF0000"/>
                </a:solidFill>
              </a:rPr>
              <a:t>4</a:t>
            </a:r>
            <a:r>
              <a:rPr lang="en-US" sz="1500" dirty="0" smtClean="0"/>
              <a:t> </a:t>
            </a:r>
            <a:r>
              <a:rPr lang="en-US" sz="1500" dirty="0"/>
              <a:t>and </a:t>
            </a:r>
            <a:r>
              <a:rPr lang="en-US" sz="1500" dirty="0">
                <a:solidFill>
                  <a:srgbClr val="FF0000"/>
                </a:solidFill>
              </a:rPr>
              <a:t>14</a:t>
            </a:r>
            <a:r>
              <a:rPr lang="en-US" sz="1500" dirty="0"/>
              <a:t> </a:t>
            </a:r>
            <a:r>
              <a:rPr lang="en-US" sz="1500" dirty="0" smtClean="0"/>
              <a:t>are </a:t>
            </a:r>
            <a:r>
              <a:rPr lang="en-US" sz="1500" dirty="0"/>
              <a:t>0</a:t>
            </a:r>
            <a:r>
              <a:rPr lang="en-US" sz="1500" baseline="30000" dirty="0"/>
              <a:t>th</a:t>
            </a:r>
            <a:r>
              <a:rPr lang="en-US" sz="1500" dirty="0"/>
              <a:t> and 100</a:t>
            </a:r>
            <a:r>
              <a:rPr lang="en-US" sz="1500" baseline="30000" dirty="0"/>
              <a:t>th</a:t>
            </a:r>
            <a:r>
              <a:rPr lang="en-US" sz="1500" dirty="0"/>
              <a:t> percentiles respectively</a:t>
            </a:r>
            <a:endParaRPr lang="en-IN" sz="1500" dirty="0"/>
          </a:p>
          <a:p>
            <a:pPr marL="0" indent="0">
              <a:buNone/>
            </a:pPr>
            <a:r>
              <a:rPr lang="en-US" sz="1500" b="1" dirty="0" smtClean="0"/>
              <a:t>To </a:t>
            </a:r>
            <a:r>
              <a:rPr lang="en-US" sz="1500" b="1" dirty="0"/>
              <a:t>calculate </a:t>
            </a:r>
            <a:r>
              <a:rPr lang="en-US" sz="1500" b="1" dirty="0" smtClean="0"/>
              <a:t>percentiles:</a:t>
            </a:r>
            <a:endParaRPr lang="en-US" sz="1500" b="1" dirty="0"/>
          </a:p>
          <a:p>
            <a:r>
              <a:rPr lang="en-US" sz="1500" dirty="0"/>
              <a:t>S</a:t>
            </a:r>
            <a:r>
              <a:rPr lang="en-US" sz="1500" dirty="0" smtClean="0"/>
              <a:t>ubtract </a:t>
            </a:r>
            <a:r>
              <a:rPr lang="en-US" sz="1500" dirty="0"/>
              <a:t>one from the total number of numbers = 5 – 1 = 4</a:t>
            </a:r>
          </a:p>
          <a:p>
            <a:r>
              <a:rPr lang="en-US" sz="1500" dirty="0"/>
              <a:t>Now each </a:t>
            </a:r>
            <a:r>
              <a:rPr lang="en-US" sz="1500" i="1" dirty="0"/>
              <a:t>“gap” </a:t>
            </a:r>
            <a:r>
              <a:rPr lang="en-US" sz="1500" dirty="0"/>
              <a:t>is worth 100/4 = 25 percentile.</a:t>
            </a:r>
          </a:p>
          <a:p>
            <a:r>
              <a:rPr lang="en-US" sz="1500" dirty="0"/>
              <a:t>Hence, </a:t>
            </a:r>
            <a:r>
              <a:rPr lang="en-IN" sz="1500" dirty="0" smtClean="0">
                <a:solidFill>
                  <a:srgbClr val="FF0000"/>
                </a:solidFill>
              </a:rPr>
              <a:t>5</a:t>
            </a:r>
            <a:r>
              <a:rPr lang="en-IN" sz="1500" dirty="0" smtClean="0"/>
              <a:t> is 25</a:t>
            </a:r>
            <a:r>
              <a:rPr lang="en-IN" sz="1500" baseline="30000" dirty="0" smtClean="0"/>
              <a:t>th</a:t>
            </a:r>
            <a:r>
              <a:rPr lang="en-IN" sz="1500" dirty="0" smtClean="0"/>
              <a:t> percentile</a:t>
            </a:r>
            <a:r>
              <a:rPr lang="en-US" sz="1500" dirty="0" smtClean="0"/>
              <a:t>, </a:t>
            </a:r>
            <a:r>
              <a:rPr lang="en-US" sz="1500" dirty="0" smtClean="0">
                <a:solidFill>
                  <a:srgbClr val="FF0000"/>
                </a:solidFill>
              </a:rPr>
              <a:t>7</a:t>
            </a:r>
            <a:r>
              <a:rPr lang="en-US" sz="1500" dirty="0" smtClean="0"/>
              <a:t> is 50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percentile, </a:t>
            </a:r>
            <a:r>
              <a:rPr lang="en-US" sz="1500" dirty="0" smtClean="0">
                <a:solidFill>
                  <a:srgbClr val="FF0000"/>
                </a:solidFill>
              </a:rPr>
              <a:t>9</a:t>
            </a:r>
            <a:r>
              <a:rPr lang="en-US" sz="1500" dirty="0" smtClean="0"/>
              <a:t> is 75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percentile</a:t>
            </a:r>
          </a:p>
          <a:p>
            <a:r>
              <a:rPr lang="en-US" sz="1500" dirty="0" smtClean="0"/>
              <a:t>To find 65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percentile, we first note that it will lie between 50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and 75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percentiles, which are 7 and 9 respectively</a:t>
            </a:r>
          </a:p>
          <a:p>
            <a:r>
              <a:rPr lang="en-US" sz="1500" dirty="0" smtClean="0"/>
              <a:t>Now 9 – 7 = 2, so 2 is </a:t>
            </a:r>
            <a:r>
              <a:rPr lang="en-US" sz="1500" i="1" dirty="0" smtClean="0"/>
              <a:t>”holding”</a:t>
            </a:r>
            <a:r>
              <a:rPr lang="en-US" sz="1500" dirty="0" smtClean="0"/>
              <a:t> 25 percentiles (75 – 50)</a:t>
            </a:r>
          </a:p>
          <a:p>
            <a:r>
              <a:rPr lang="en-US" sz="1500" dirty="0" smtClean="0"/>
              <a:t>So value of 1 percentile</a:t>
            </a:r>
            <a:r>
              <a:rPr lang="en-US" sz="1500" i="1" dirty="0" smtClean="0"/>
              <a:t> between 7 and 9 </a:t>
            </a:r>
            <a:r>
              <a:rPr lang="en-US" sz="1500" dirty="0" smtClean="0"/>
              <a:t>=  2/25 = 0.08</a:t>
            </a:r>
          </a:p>
          <a:p>
            <a:r>
              <a:rPr lang="en-US" sz="1500" dirty="0" smtClean="0"/>
              <a:t>Hence, value of 15 percentiles </a:t>
            </a:r>
            <a:r>
              <a:rPr lang="en-US" sz="1500" i="1" dirty="0"/>
              <a:t>between 7 and 9 </a:t>
            </a:r>
            <a:r>
              <a:rPr lang="en-US" sz="1500" dirty="0" smtClean="0"/>
              <a:t>= 0.08 x 15 = 1.2</a:t>
            </a:r>
          </a:p>
          <a:p>
            <a:r>
              <a:rPr lang="en-US" sz="1500" dirty="0" smtClean="0"/>
              <a:t>Hence 65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percentile = 50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percentile + 15 percentiles = 7 + 1.2 = 8.2</a:t>
            </a:r>
            <a:endParaRPr lang="en-IN" sz="1500" dirty="0" smtClean="0"/>
          </a:p>
        </p:txBody>
      </p:sp>
    </p:spTree>
    <p:extLst>
      <p:ext uri="{BB962C8B-B14F-4D97-AF65-F5344CB8AC3E}">
        <p14:creationId xmlns:p14="http://schemas.microsoft.com/office/powerpoint/2010/main" val="358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and Outer Fences</a:t>
            </a:r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23950"/>
            <a:ext cx="6629400" cy="375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9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IN" dirty="0"/>
          </a:p>
        </p:txBody>
      </p:sp>
      <p:pic>
        <p:nvPicPr>
          <p:cNvPr id="2053" name="Picture 5" descr="C:\Users\Rachit\Desktop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6350"/>
            <a:ext cx="542934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40" y="2343150"/>
            <a:ext cx="24193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IN" dirty="0"/>
          </a:p>
        </p:txBody>
      </p:sp>
      <p:pic>
        <p:nvPicPr>
          <p:cNvPr id="3074" name="Picture 2" descr="C:\Users\Rachit\Desktop\sca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47750"/>
            <a:ext cx="5486400" cy="373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outliers?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Outliers are data points which differ </a:t>
            </a:r>
            <a:r>
              <a:rPr lang="en-US" sz="2200" i="1" dirty="0" smtClean="0"/>
              <a:t>“significantly”</a:t>
            </a:r>
            <a:r>
              <a:rPr lang="en-US" sz="2200" dirty="0" smtClean="0"/>
              <a:t> from the other data points</a:t>
            </a:r>
          </a:p>
          <a:p>
            <a:r>
              <a:rPr lang="en-US" sz="2200" dirty="0" smtClean="0"/>
              <a:t>They are those head-scratching data points which can give you sleepless nights :p</a:t>
            </a:r>
          </a:p>
          <a:p>
            <a:r>
              <a:rPr lang="en-US" sz="2200" dirty="0" smtClean="0"/>
              <a:t>Defining what is and what is not an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 smtClean="0"/>
              <a:t>outlier varies according to the</a:t>
            </a:r>
            <a:br>
              <a:rPr lang="en-IN" sz="2200" dirty="0" smtClean="0"/>
            </a:br>
            <a:r>
              <a:rPr lang="en-IN" sz="2200" dirty="0" smtClean="0"/>
              <a:t>business problem at hand</a:t>
            </a:r>
          </a:p>
          <a:p>
            <a:r>
              <a:rPr lang="en-US" sz="2200" dirty="0"/>
              <a:t>Outliers are supposed to be </a:t>
            </a:r>
            <a:r>
              <a:rPr lang="en-US" sz="2200" i="1" dirty="0"/>
              <a:t>“rare”</a:t>
            </a:r>
            <a:br>
              <a:rPr lang="en-US" sz="2200" i="1" dirty="0"/>
            </a:br>
            <a:r>
              <a:rPr lang="en-US" sz="2200" dirty="0"/>
              <a:t>in </a:t>
            </a:r>
            <a:r>
              <a:rPr lang="en-US" sz="2200" dirty="0" smtClean="0"/>
              <a:t>nature</a:t>
            </a:r>
            <a:endParaRPr lang="en-US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18865"/>
            <a:ext cx="2286000" cy="141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2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are outliers bad?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800" dirty="0"/>
              <a:t>F</a:t>
            </a:r>
            <a:r>
              <a:rPr lang="en-US" sz="2800" dirty="0" smtClean="0"/>
              <a:t>or example, we do an online survey</a:t>
            </a:r>
            <a:r>
              <a:rPr lang="en-US" sz="2800" dirty="0"/>
              <a:t> </a:t>
            </a:r>
            <a:r>
              <a:rPr lang="en-US" sz="2800" dirty="0" smtClean="0"/>
              <a:t>about usage habits of people on a particular social media platform which started </a:t>
            </a:r>
            <a:r>
              <a:rPr lang="en-US" sz="2800" b="1" dirty="0" smtClean="0">
                <a:solidFill>
                  <a:schemeClr val="tx2"/>
                </a:solidFill>
              </a:rPr>
              <a:t>7</a:t>
            </a:r>
            <a:r>
              <a:rPr lang="en-US" sz="2800" dirty="0" smtClean="0"/>
              <a:t> years back.</a:t>
            </a:r>
          </a:p>
          <a:p>
            <a:pPr algn="just"/>
            <a:r>
              <a:rPr lang="en-US" sz="2800" dirty="0" smtClean="0"/>
              <a:t>One question was, for how many years have they been using the platform</a:t>
            </a:r>
          </a:p>
          <a:p>
            <a:pPr algn="just"/>
            <a:r>
              <a:rPr lang="en-US" sz="2800" dirty="0" smtClean="0"/>
              <a:t>When we check the results, we find that one folk responded “</a:t>
            </a:r>
            <a:r>
              <a:rPr lang="en-US" sz="2800" b="1" dirty="0" smtClean="0">
                <a:solidFill>
                  <a:schemeClr val="tx2"/>
                </a:solidFill>
              </a:rPr>
              <a:t>17”</a:t>
            </a:r>
            <a:endParaRPr lang="en-US" sz="2800" dirty="0" smtClean="0"/>
          </a:p>
          <a:p>
            <a:pPr algn="just"/>
            <a:r>
              <a:rPr lang="en-US" sz="2800" dirty="0" smtClean="0"/>
              <a:t>We know that it is not quite possible, right?</a:t>
            </a:r>
          </a:p>
          <a:p>
            <a:pPr algn="just"/>
            <a:r>
              <a:rPr lang="en-US" sz="2800" dirty="0" smtClean="0"/>
              <a:t>This is an outlier.</a:t>
            </a:r>
          </a:p>
          <a:p>
            <a:pPr algn="just"/>
            <a:r>
              <a:rPr lang="en-US" sz="2800" dirty="0" smtClean="0"/>
              <a:t>Also unfortunately we have no idea about its real value!</a:t>
            </a:r>
          </a:p>
          <a:p>
            <a:pPr algn="just"/>
            <a:r>
              <a:rPr lang="en-US" sz="2800" dirty="0" smtClean="0"/>
              <a:t>Hence it makes sense to drop that data point, or </a:t>
            </a:r>
            <a:r>
              <a:rPr lang="en-US" sz="2800" dirty="0"/>
              <a:t>if </a:t>
            </a:r>
            <a:r>
              <a:rPr lang="en-US" sz="2800" dirty="0" smtClean="0"/>
              <a:t>possible, hunt down that person and note the correct value.</a:t>
            </a:r>
          </a:p>
        </p:txBody>
      </p:sp>
    </p:spTree>
    <p:extLst>
      <p:ext uri="{BB962C8B-B14F-4D97-AF65-F5344CB8AC3E}">
        <p14:creationId xmlns:p14="http://schemas.microsoft.com/office/powerpoint/2010/main" val="16165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290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But it doesn’t really make sense to drop every single outlier from the data.</a:t>
            </a:r>
          </a:p>
          <a:p>
            <a:pPr algn="just"/>
            <a:r>
              <a:rPr lang="en-US" sz="1800" dirty="0"/>
              <a:t>For </a:t>
            </a:r>
            <a:r>
              <a:rPr lang="en-US" sz="1800" dirty="0" smtClean="0"/>
              <a:t>eg, </a:t>
            </a:r>
            <a:r>
              <a:rPr lang="en-US" sz="1800" dirty="0"/>
              <a:t>if we have a fraud detection </a:t>
            </a:r>
            <a:r>
              <a:rPr lang="en-US" sz="1800" dirty="0" smtClean="0"/>
              <a:t>scenario, most likely the fraud cases are going to be labeled as outliers, but they aren’t outliers, right?</a:t>
            </a:r>
          </a:p>
          <a:p>
            <a:pPr algn="just"/>
            <a:r>
              <a:rPr lang="en-US" sz="1800" dirty="0" smtClean="0"/>
              <a:t>Thus, we should ideally first check if they’re measurement errors or valid ones</a:t>
            </a:r>
          </a:p>
          <a:p>
            <a:pPr algn="just"/>
            <a:r>
              <a:rPr lang="en-US" sz="1800" dirty="0"/>
              <a:t>Inspection of the outliers could also lead to some other interesting discovery about the </a:t>
            </a:r>
            <a:r>
              <a:rPr lang="en-US" sz="1800" dirty="0" smtClean="0"/>
              <a:t>data, like </a:t>
            </a:r>
            <a:r>
              <a:rPr lang="en-US" sz="1800" dirty="0"/>
              <a:t>we could come to a conclusion that our data collection method was flawed, </a:t>
            </a:r>
            <a:r>
              <a:rPr lang="en-US" sz="1800" dirty="0" smtClean="0"/>
              <a:t>or maybe we need to include some extra features to handle the rare cases, etc.</a:t>
            </a:r>
          </a:p>
          <a:p>
            <a:r>
              <a:rPr lang="en-US" sz="1800" dirty="0" smtClean="0"/>
              <a:t>Like in this case, we could add extra features that</a:t>
            </a:r>
            <a:br>
              <a:rPr lang="en-US" sz="1800" dirty="0" smtClean="0"/>
            </a:br>
            <a:r>
              <a:rPr lang="en-US" sz="1800" dirty="0" smtClean="0"/>
              <a:t>ask the respondent whether they were jobless for</a:t>
            </a:r>
            <a:br>
              <a:rPr lang="en-US" sz="1800" dirty="0" smtClean="0"/>
            </a:br>
            <a:r>
              <a:rPr lang="en-US" sz="1800" dirty="0" smtClean="0"/>
              <a:t>a period of time, or are they start-up founders, etc.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33750"/>
            <a:ext cx="2278449" cy="140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3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1. When we’re absolutely sure the data is a measurement error</a:t>
            </a:r>
          </a:p>
          <a:p>
            <a:pPr marL="0" indent="0" algn="just">
              <a:buNone/>
            </a:pPr>
            <a:r>
              <a:rPr lang="en-US" sz="2400" dirty="0" smtClean="0"/>
              <a:t>2. When the number of good cases dwarf the number of outliers</a:t>
            </a:r>
          </a:p>
          <a:p>
            <a:pPr algn="just"/>
            <a:r>
              <a:rPr lang="en-US" sz="2400" dirty="0" smtClean="0"/>
              <a:t>Like if we have a million data samples, and only a few thousands of </a:t>
            </a:r>
            <a:r>
              <a:rPr lang="en-US" sz="2400" i="1" dirty="0" smtClean="0">
                <a:solidFill>
                  <a:srgbClr val="FF0000"/>
                </a:solidFill>
              </a:rPr>
              <a:t>potential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outliers, then it might not be the worst decision to drop them altogether.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 short, when to drop the outliers?</a:t>
            </a:r>
            <a:endParaRPr lang="en-IN" b="1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381000" y="34671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Otherwise, it is time to handle those messy outliers.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7250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 effect of </a:t>
            </a:r>
            <a:r>
              <a:rPr lang="en-US" sz="4000" b="1" dirty="0" smtClean="0">
                <a:solidFill>
                  <a:srgbClr val="FF0000"/>
                </a:solidFill>
              </a:rPr>
              <a:t>outliers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Outliers only tend to </a:t>
            </a:r>
            <a:r>
              <a:rPr lang="en-US" sz="2800" dirty="0"/>
              <a:t>models which rely on assigning weights to parameters </a:t>
            </a:r>
            <a:r>
              <a:rPr lang="en-US" sz="2800" dirty="0" smtClean="0"/>
              <a:t>eg. linear models, </a:t>
            </a:r>
            <a:r>
              <a:rPr lang="en-US" sz="2800" dirty="0" err="1" smtClean="0"/>
              <a:t>Adaboost</a:t>
            </a:r>
            <a:r>
              <a:rPr lang="en-US" sz="2800" dirty="0" smtClean="0"/>
              <a:t>, etc. </a:t>
            </a:r>
          </a:p>
          <a:p>
            <a:pPr algn="just"/>
            <a:r>
              <a:rPr lang="en-US" sz="2800" dirty="0" smtClean="0"/>
              <a:t>Outliers do NOT normally affect tree based models, which rely on dividing the feature space into sub-sections.</a:t>
            </a:r>
            <a:endParaRPr lang="en-IN" sz="2800" dirty="0" smtClean="0"/>
          </a:p>
          <a:p>
            <a:pPr algn="just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380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following tutorials, we’ll look at a suite of measures we can adopt to handle the outliers</a:t>
            </a:r>
            <a:endParaRPr lang="en-IN" dirty="0"/>
          </a:p>
        </p:txBody>
      </p:sp>
      <p:sp>
        <p:nvSpPr>
          <p:cNvPr id="4" name="AutoShape 2" descr="data:image/png;base64,iVBORw0KGgoAAAANSUhEUgAAAXcAAAD8CAYAAACMwORRAAAABHNCSVQICAgIfAhkiAAAAAlwSFlzAAALEgAACxIB0t1+/AAAADl0RVh0U29mdHdhcmUAbWF0cGxvdGxpYiB2ZXJzaW9uIDMuMC4zLCBodHRwOi8vbWF0cGxvdGxpYi5vcmcvnQurowAAIABJREFUeJzt3Xl8VOW9x/HPLxshJGQhGwRCAiEJYQ0EUEBZRAQXqHUpaN1brIre1mqLrde29ra11darlVpRKYp1QQqKLYobiooIYQ1LAiEkJIFAgBCW7Jnn/pHgjTGQAWZy5sz83q9XXmRmDpPvYcg3J8885zlijEEppZR38bM6gFJKKdfTcldKKS+k5a6UUl5Iy10ppbyQlrtSSnkhLXellPJCWu5KKeWFtNyVUsoLabkrpZQXCrDqC0dHR5ukpCSrvrxSStnS+vXrDxljYtrbzrJyT0pKIjs726ovr5RStiQiRc5sp8MySinlhbTclVLKC2m5K6WUF9JyV0opL+RUuYvIFBHJE5F8EZnTxuNPisim5o+dInLU9VGVUko5q93ZMiLiD8wFLgVKgHUisswYs/3UNsaYn7TY/l4g0w1ZlVJKOcmZI/eRQL4xpsAYUwe8Dkw/w/YzgddcEU4ppdS5cWaeewJQ3OJ2CTCqrQ1FpDeQDHx8msdnAbMAEhMTzyqoUsozNDQ6yDtwnN3lJymrrKa23kGnQD/iwzuTHh9Gv9hQRMTqmD7PmXJv61U63YVXZwCLjTGNbT1ojJkHzAPIysrSi7cqZRMNjQ5W5pWzdGMJn+06xPGahtNuGx0axJSB8dw4qjf9u3ftwJSqJWfKvQTo1eJ2T2DfabadAdxzvqGUUp6huq6RV9YU8fxnBRw8Xkt0aCcuH9id0SndSIsPIyGiM8GB/lTXN7L/aA2bS46yamc5i7JLeGXNXi4fFM/Pp6TTu1sXq3fF54gxZz6AFpEAYCdwCVAKrANuMMZsa7VdGrACSDbtPSlNR+66/IBSnsnhMCzKLuaJ9/M4dKKOMSnduOXCJCakxxLo3/5bdUer6liwupDnVxVggF9c3p8bRyXqcI0LiMh6Y0xWe9u1e+RujGkQkdk0Fbc/MN8Ys01EHgWyjTHLmjedCbzuTLErpTxXXtlxfrE0h/VFFYxIiuTZ7w9nRFLUWT1HREgQP56UyvVZvfjZ4i08/NZW1hUe4Y/XDCY40N9NyVVL7R65u4seuSvlWYwx/OOLQh57N5fQ4AAemprOtcN7nvfRtsNhePbT3Ty+Io8RSZG8cMsIwjsHuii173HZkbtSyvsdOVnHA29u5uPcg0zqH8ufrh1CVJcglzy3n59wz4QUEqNCuH/RJm79x1oW3jGK0E5aP+6k/7pK+bjcsmPcsSCb8hO1/GbaAG6+sLdbxsavGtKDQH/hnlc38oOX1vHS7SPpFKBDNO6ia8so5cM+3H6Aa/62mgaHg8U/upBbRie59U3PKQO788R1g1lTcIRH3tqGvkXnPnrkrpSPmv/5Hn77n+0MSghn3k1ZxIcHd8jXvTqzJ7sPnuSZlfn07x7GrWOSO+Tr+hotd6V8jDGGJz/YydMf5zNlQDxPfm8onYM6dnjk/ktTyS07xu+W7yArKYqBCeEd+vV9gQ7LKOVDHA7Db97ZztMf5/O9rF7MvXFYhxc7NL3J+njzm7b3vb6R6ro2T2pX50HLXSkf0egwPLB4MwtWF/LDi5J57JpB+PtZd1JRZJcg/nzdUArKT/LYuzssy+GttNyV8gEOh+Hn/9rCkg2l3H9pKr+4vL9HnC06tl80t45O4uU1RWzcW2F1HK+i5a6UlzPG8PDbW1m8voQfT+rHfZf084hiP+Wnk1OJCwvmF0u30tDosDqO19ByV8qLGdM0xv7qV3u5e3xf/uuSflZH+paw4EB+PS2DHfuPsWB1odVxvIaWu1JeyhjDY+/msmB1IXeMTebBy9I86oi9pcsGxHNxagxPf7SLo1V1VsfxClruSnmp5z8r4LlVBdx0QW8evsIzxthPR0R4aGo6x2sbeObjfKvjeAUtd6W80NKNJfx+eS5XDO7Ob6YN8OhiP6V/965cO6wnL39ZRPGRKqvj2J6Wu1JeZtXOch58cwsX9IniL9cPwc/C6Y5n66eT0/Dzgz+/n2d1FNvTclfKi+SUVHLXK+tJiQ1l3s1ZtluYKz48mFsuTGLZ5n3sOXTS6ji2puWulJcoPlLFbQvWEhESxEu3j6RrsD3XTP/BRX0ICvBj7kodez8fWu5KeYFjNfXcvmAddQ0OXrp9JHFdO2YRMHeICevEDSN7s3RjKXsP69j7udJyV8rmGhod3PvqRvYcOsnfvz+clNhQqyOdtzvH9cHfT/jbJ3r0fq603JWyuf/5zw4+3VnOb78zkNEp0VbHcYm4rsFcn9WTJRtKOXSi1uo4tqTlrpSNLVxT9PVJSjNHJlodx6VuG5NMXaODV9YUWR3FlpwqdxGZIiJ5IpIvInNOs831IrJdRLaJyKuujamUau2zXeX8etk2JqbH8ovL+1sdx+X6xoQyMT2WV9YUUVOvSwKfrXbLXUT8gbnAVCADmCkiGa226Qc8BIwxxgwAfuyGrEqpZvkHT3D3PzfQLzaUp2dmWrp0rzvdPiaZQyfqeGfzPquj2I4zR+4jgXxjTIExpg54HZjeapsfAnONMRUAxpiDro2plDrleE09sxZmE+Tvxwu3ZBHayXsvqDYmpRvp8WG8+Pkevd7qWXKm3BOA4ha3S5rvaykVSBWRL0RkjYhMcVVApdT/czgM9y/aTNHhKubeOIyekSFWR3IrEeH2Mcnklh3nqz1HrI5jK86Ue1u/77X+ERoA9APGAzOBF0Qk4ltPJDJLRLJFJLu8vPxssyrl855Zmc8H2w/w8BX9uaBPN6vjdIhpQ3vQNTiA19butTqKrThT7iVArxa3ewKtB8BKgLeNMfXGmD1AHk1l/w3GmHnGmCxjTFZMTMy5ZlbKJ3204wBPfriT72YmcOvoJKvjdJjgQH++O6wn7+aUUXFSlwN2ljPlvg7oJyLJIhIEzACWtdrmLWACgIhE0zRMU+DKoEr5soLyE/z49U1kdO/K7787yBarPLrSjJG9qGt08K8NJVZHsY12y90Y0wDMBlYAO4BFxphtIvKoiExr3mwFcFhEtgMrgQeNMYfdFVopX3KitoE7F64nMMCP524aTnCgvRYDc4X0+K5kJkbw2tq9+saqk5x6m90YsxxY3uq+R1p8boD7mz+UUi5ijOGBRZspOHSShXeM9Po3UM9k5shEfrZ4C9lFFYxIirI6jsfTM1SV8mB/+2Q3720r46Gp6Yzu6x1LC5yrKwd3J6yTvrHqLC13pTzUmoLD/Pn9PKYN6cEdY5OtjmO5kKAArhzSnfe2llFV12B1HI+n5a6UBzp0opb7XttIUrcuPvkG6ulcndmTqrpGVmwrszqKx9NyV8rDOByGn7yxicrqeubeOMyrz0A9W1m9I+kZ2ZklG0qtjuLxtNyV8jDPfrqbz3Yd4ldXDaB/965Wx/Eofn7C1ZkJfJF/iAPHaqyO49G03JXyIGv3HPl6nH3myF7t/wUfdHVmAg4Db2/So/cz0XJXykMcPlHLva9toLeOs59Rn5hQhvaK0KGZdmi5K+UBTi0IVlFVzzM3ZOo4ezu+OyyB3LLj7Nh/zOooHkvLXSkP8NyqAj7dWc4jV2YwoEe41XE83pWDexDgJyzTdd5PS8tdKYutKzzCE+/nccXg7tw4yrsulecuUV2CGJ0SzX+27NflCE5Dy10pCx05Wcd9r22kZ2RnHtNx9rNyxaB49h6pYts+HZppi5a7UhZxOAw/XbSJwyfqmHvDMMKCA62OZCuTM+IJ8BP+vWW/1VE8kpa7UhZ5/rMCVuaV8/CV/RmYoOPsZyvy1NBMzj4dmmmDlrtSFlhfdIQ/rcjj8kHx3HRBb6vj2NaVg7pTfKSaraU6NNOalrtSHaziZB33vrqRhIjOPHbNYB1nPw+TB8Q1Dc3k6KyZ1rTclepAxhgeeHMz5SdqeeaGTLrqOPt5iQgJYozOmmmTlrtSHeiFz/bwUe5Bfnl5fwb3/NY15NU5uGJwd0oqqskprbQ6ikfRcleqg2zYW8Ef38tlyoB4bvGhC1y722XNs2aW5+gywC1puSvVAY5WNY2zx4cH88drdZzdlcJDAhnVJ4oPtmu5t6TlrpSbNY2zb+Hg8RqeuWEY4Z11nN3VJmfEs7v8JPkHT1gdxWNouSvlZvO/KOTDHQeYM7U/Q3vpOLs7XJoRB8AH2w9YnMRzOFXuIjJFRPJEJF9E5rTx+K0iUi4im5o/fuD6qErZz6biozz27g4uzYjj9jFJVsfxWj0iOjMwoasOzbTQbrmLiD8wF5gKZAAzRSSjjU3fMMYMbf54wcU5lbKdyup6Zr+6gdiwYJ64doiOs7vZ5Ix4NhYf5aBeoQlw7sh9JJBvjCkwxtQBrwPT3RtLKXszxvCzxZspq6zhmRsyCQ/RcXZ3mzwgDmPgwx0HrY7iEZwp9wSguMXtkub7WrtGRLaIyGIRafP6YCIyS0SyRSS7vLz8HOIqZQ8LVheyYtsB5kxNJzMx0uo4PiEtLoxeUZ11aKaZM+Xe1u+SrU8FewdIMsYMBj4EXmrriYwx84wxWcaYrJiYmLNLqpRNbCk5yu+X72BS/1juGJtsdRyfISJMzojni/zDnKhtsDqO5Zwp9xKg5ZF4T+AbCzkYYw4bY2qbbz4PDHdNPKXspbK6nntOjbNfp+PsHe3SjDjqGh2s2qkjA86U+zqgn4gki0gQMANY1nIDEene4uY0YIfrIiplD8YY5vxrC/uP1vD0zEwiQoKsjuRzsnpHEhkSyIptOjTT7lV4jTENIjIbWAH4A/ONMdtE5FEg2xizDLhPRKYBDcAR4FY3ZlbKIy1cU8S7W8t4aGo6w3vrOLsVAvz9mJgex4c7DtDQ6CDA33dP5XHqEuvGmOXA8lb3PdLi84eAh1wbTSn72Fpayf/8ewcT02P54UV9rI7j0yamx/KvDSVsLD7KiKQoq+NYxnd/rCnlIsdqmsbZu4UG8efrhuDnp+PsVrooNZoAP+HjXN+eEqnlrtR5MMbw0L9yKKmo5q8zM4nsouPsVusaHEhWUiQrtdyVUufqla/28p+c/TwwOY0sHx4C8DQT02PJLTtO6dFqq6NYRstdqXO0tbSS3/57O+PTYrjzYh1n9yQT02MBfProXctdqXNwvKZp3ZioEB1n90R9Y0LpFdVZy10p5TxjDA8tyaG4opqnZ2bSLbST1ZFUKyLCxLRYvth9iJr6RqvjWELLXamz9Oravfx7y37uvzSVkck6zu6pJqTHUlPv4MuCw1ZHsYSWu1JnYfu+Y/zmne1c1C+au8b1tTqOOoML+nSjc6C/zw7NaLkr5aQTtQ3MfnUDEZ0DefJ7Q3Wc3cMFB/ozJqUbH+cexJjWax16Py13pZxgjOGXS3MoPHySp2dmEq3j7LYwIT2WkopqdvngtVW13JVywhvrinl70z5+MimVC/p0szqOctKEtKYpkb54tqqWu1Lt2LH/GL9ato2xKdHcPSHF6jjqLPSI6Ez/7l19ctxdy12pMzhZ28A9r26ga/M4u7+Os9vO+LQY1hdVcLym3uooHUrLXanT+Hqc/dBJnpoxlJgwHWe3o3GpMTQ4DKt3+9aUSC13pU7j9XXFvLVpHz+elMrovtFWx1HnaFhiJKGdAvjUx67OpOWuVBu272saZ7+oXzT36Di7rQUF+DG6bzc+zSv3qSmRWu5KtdJ6PruOs9vfuLQYSo9Ws7v8pNVROoyWu1ItnFo3Rueze5dxqTEAPjU0o+WuVAv//Gov72zex08np+l8di/SMzKElNhQPsnznSmRWu5KNdtaWsmj/97OuNQYXTfGC41LjeGrPUeorvONVSKdKncRmSIieSKSLyJzzrDdtSJiRCTLdRGVcr9T10GNCgnSdWO81LjUGOoaHKzZ4xtTItstdxHxB+YCU4EMYKaIZLSxXRhwH/CVq0Mq5U7GGOb8awslFdU8c0MmUXodVK80MjmK4EA/Ps3zjXF3Z47cRwL5xpgCY0wd8DowvY3tfgv8CahxYT6l3O7lL4tYnlPGg5fpdVC9WXCgPxf06cYqH3lT1ZlyTwCKW9wuab7vayKSCfQyxvzbhdmUcrstJUf53X92MDE9llkX6XVQvd241BgKDp1k7+Eqq6O4nTPl3tbg49dnAoiIH/Ak8NN2n0hklohki0h2eblv/PRUnquyummcPTpUr4PqK76eErnL+/vHmXIvAXq1uN0T2NfidhgwEPhERAqBC4Blbb2paoyZZ4zJMsZkxcTEnHtqpc6TMYafLd7M/qM1PHPjMCJ1nN0nJEd3oVdUZ58Yd3em3NcB/UQkWUSCgBnAslMPGmMqjTHRxpgkY0wSsAaYZozJdktipVzgxc/3sGLbAeZMTWdYYqTVcVQHERHGpcawevch6hocVsdxq3bL3RjTAMwGVgA7gEXGmG0i8qiITHN3QKVc7auCw/zh3VymDIjnjrHJVsdRHWx8aixVdY1kFx2xOopbBTizkTFmObC81X2PnGbb8ecfSyn3OHishtmvbSQxKoTHrxuMiI6z+5oL+3Yj0F/4dGe5V6/2qWeoKp9R3+hg9qsbOVHTwN+/P5yw4ECrIykLdOkUwIikKK8fd9dyVz7jj+/msrbwCH/47iDS4sOsjqMsNC41htyy45RVeu9pOVruyicsz9nPC5/v4eYLe/OdzIT2/4LyauPSmmbrefMJTVruyuvlHzzBg29uJjMxgoev+NbKGcoHpcWFEde1k1cvAazlrrzaydoGfvTKejoF+vO3G4cRFKD/5dX/T4n8bFc5DY3eOSVS/6crr2WMYc6SHArKT/DXmZl0D+9sdSTlQcalxnKspoHNJUetjuIWWu7Kay1YXfj1hTfGpHjvlDd1bsamROMn8ImXzprRcldeKbvwCL/7zw4m9Y/VC2+oNoWHBDIsMVLLXSm7KKus4a5/biAhsjN/vl4vvKFOb3xaDDmllZQfr7U6istpuSuvUlPfyJ2vrOdkbQPP35xFeGc9UUmd3vi0WMA7p0RquSuvYYzhkbe3srn4KH+5fgipcXqikjqzjO5diQ7txCda7kp5roVriliUXcK9E1OYMrC71XGUDfj5/f+UyEaHaf8v2IiWu/IKXxUc5tF3tnNJeiw/mZRqdRxlI+PTYjhaVc+mYu+aEqnlrmxv39Fq7v7nBhK7hfDkDH0DVZ2di/o1TYn8NO+g1VFcSstd2VpNfSN3LlxPbYODeTdl0VVXelRnKSIkiMzESK8bd9dyV7ZljOEXS3LIKa3kf783lJTYUKsjKZsanxrDlpJKDp3wnimRWu7KtuZ/UciSjaXcf2kqkzLirI6jbMwbp0RquStb+iTvIL/7z3YuGxDH7AkpVsdRNjegR1eiQ4NY6UVnq2q5K9vJP3ice1/dSFp8V/6iZ6AqF/DzEy72simRWu7KVipO1nH7gmw6Bfrzwi1ZdOnk1GWAlWrX+LRYr5oSqeWubKOuwcGPXllP2bEa5t08nIQIXcJXuc7FXjYl0qlyF5EpIpInIvkiMqeNx38kIjkisklEPhcRvdyNciljDP/91la+2nOEx68dzLDESKsjKS8TERLE0F4RXjMlst1yFxF/YC4wFcgAZrZR3q8aYwYZY4YCfwL+4vKkyqe9+Pke3sgu5t6JKUwfqtdAVe4xPi3Wa6ZEOnPkPhLIN8YUGGPqgNeB6S03MMYca3GzC+Ad70goj/Bx7gF+v3wHUwfG69ICyq3Ge9GFs50p9wSguMXtkub7vkFE7hGR3TQdud/nmnjK1+WVHee+1zaR0aMrf75+iM6MUW41sEc40aFBXnEBD2fKva3vpm8dmRtj5hpj+gI/Bx5u84lEZolItohkl5fb/x9PudeBYzXc9o+1hAT58/zNWYQE6cwY5V6npkSu8oIpkc6UewnQq8XtnsC+M2z/OvCdth4wxswzxmQZY7JiYmKcT6l8zsnaBm5fsI7K6nrm3zpCL26tOsypKZF2v3C2M+W+DugnIskiEgTMAJa13EBE+rW4eQWwy3URla9paHRwz6sbyC07zjM3DmNgQrjVkZQPOTUl0u5DM+2WuzGmAZgNrAB2AIuMMdtE5FERmda82WwR2SYim4D7gVvcllh5NWMM//32Nj7JK+e30wcyoXnND6U6ytdTIm0+392pQUxjzHJgeav7Hmnx+X+5OJfyUc9+upvX1u7l7vF9uWFUotVxlI+amB7LE+/v5OCxGmK7Blsd55zoGarKY7y9qZQ/vZfHtCE9eGBymtVxlA+7pH/TKqMf5dr36F3LXXmErwoO8+CbWxiVHMXj1w3WKY/KUunxYSREdOajHQesjnLOtNyV5XLLjvHDl7PpFdWZeTdl0SnA3+pIyseJCJP6x/LZrkNU1zVaHeecaLkrSxUfqeLmF9fSOcifl24fSXiIXiZPeYZJGXHUNjj4Iv+Q1VHOiZa7ssyhE7XcPH8ttQ0OFt4xip6RIVZHUupro5K7EdopgA9tOjSj5a4scaK2gdv+sY79ldXMvzWL1LgwqyMp9Q1BAX6MS43ho9yDOGx4tqqWu+pwtQ2N3Lkwm+37j/G3G4cxvHeU1ZGUatMl/WMpP17LltJKq6OcNS131aEaHYafvLGJL/IP86drBjMxXS9srTzXhLRY/ARbzprRclcdxhjDr5ZtZXlOGQ9f0Z9rhve0OpJSZxTZJYispCg+2K7lrlSbjDE89m4ur6zZy4/G9eUHF/WxOpJSTpnUP5bcsuOUVFRZHeWsaLmrDvHUR7t4blUBN13Qm59P0bNPlX1MOnW26g57na2q5a7c7rlPd/O/H+7iuuE9+c20AYjo2afKPvrEhNInuovtpkRquSu3evnLQv7wbi5XDenBY9fosgLKni7NiOPL3YeprKq3OorTtNyV2yxaV8wjb2/j0ow4/nL9EPy12JVNTRkYT4PD2OroXctducXbm0r5+ZItXJwawzM3ZBLor//VlH0N6RlB9/Bg3t1aZnUUp+l3nHK5dzbv4/5FmxmZFMVz3x+uC4Ep2/PzEy4bEM+qXeWcqG2wOo5TtNyVS729qZT/en0jwxMjefHWEXQO0mJX3mHqwHjqGhystMka71ruymWWbizhJ29sYmRyFAtuH0FoJ6cu9KWULWQlRREdGsR7Nhma0XJXLrF4fQn3L9rMBX268Y9bRxISpMWuvIu/nzB5QDwr8w5SU+/5a7xruavztmhdMQ8u3syYvtG8eIsOxSjvNXVgPFV1jXy6s9zqKO3Sclfn5bW1e/nZv7YwNiWaF27J0mJXXu2CPt0I7xxoi6EZp8pdRKaISJ6I5IvInDYev19EtovIFhH5SER6uz6q8jTPryrgoSU5jE+L4fmbswgO1GJX3i3Q349LM+L4cMcB6hocVsc5o3bLXUT8gbnAVCADmCkiGa022whkGWMGA4uBP7k6qPIcxhieWJHH75bv4IpB3Zl3kxa78h2XD4rneE0Dn+3y7KEZZ47cRwL5xpgCY0wd8DowveUGxpiVxphTS6atAXQtVy/lcBh+tWwbz6zM53tZvXh6ZiZBATq6p3zH2JQYIkICWbZ5n9VRzsiZ78oEoLjF7ZLm+07nDuDdth4QkVkiki0i2eXlnv1TT31bfaODn765mZe/LGLWxX147JpBuqSA8jlBAX5cPqg77287QFWd557Q5Ey5t/Xd2+YFBUXk+0AW8Hhbjxtj5hljsowxWTExMc6nVJarqW/krlc2sHRjKQ9elsZDU9N1dUfls6YP6UF1faNHX8TDmXIvAXq1uN0T+NbvIyIyCfglMM0YU+uaeMoTVFbVc/P8tXy44wC/nT6AeyakaLErnzYiKYru4cEs2+S5QzPOlPs6oJ+IJItIEDADWNZyAxHJBJ6jqdjtcW6uckpJRRXX/H01G/dW8NSModx0YZLVkZSynJ+fcNWQHny6s5yKk3VWx2lTu+VujGkAZgMrgB3AImPMNhF5VESmNW/2OBAKvCkim0Rk2WmeTtnI1tJKrv7bag4cq+Hl20cxfeiZ3mpRyrdMG9KDBofx2JUinTpH3BizHFje6r5HWnw+ycW5lMVW7SznrlfWE945kH/eNZrUuDCrIynlUQb06ErfmC68vamUG0YlWh3nW3QOm/qWN7OLuX3BOhK7dWHpPWO02JVqg4gwfWgCX+05wr6j1VbH+RYtd/U1h8Pwx/dyeXDxFi7s241Fd15AXNdgq2Mp5bGmD+0BwNKNpRYn+TYtdwXAidoGZi1cz7Of7GbmyETm3zqCsOBAq2Mp5dF6d+vCqOQo3swuxpg2Z4hbRstdUXykimufXc3HuQf49VUZ/P7qgXpZPKWcdH1WLwoPV7GusMLqKN+g38E+bl3hEabP/YLSo9UsuG0kt45J1jnsSp2FqYPiCe0UwKLs4vY37kBa7j7s9bV7ueH5NYR3DuSte8ZwcaqeNazU2QoJCuDKwd1ZnrPfo66vquXug2rqG/nZ4s3MWZLDBX268dbdY+gbE2p1LKVs67qsnlTVNbJ8y36ro3xNy93HFB+p4tq/r2ZRdgmzJ6Sw4LaRhIfoG6dKnY9hiZH0ieniUUMzWu4+ZGXeQa786+cUHa7ihZuzeOCyNF3VUSkXEBG+l9WL7KIK8sqOWx0H0HL3CY0Ow5Mf7OT2BevoHh7MO7PHMikjzupYSnmV67J6ERTgx8I1hVZHAbTcvV5ZZQ03vrCGpz7axdWZCSy9ewxJ0V2sjqWU14nqEsRVg3uwdEMpx2vqrY6j5e7NPth+gClPrWJLSSWPXzuYP183RC9grZQb3XRhb07WNbJkg/VnrGq5e6Ga+kZ+vWwbP3w5m4SIzrxz71iuy+ql89eVcrOhvSIY3DOchWuKLD9jVcvdy+w6cJyr/7aaBasLuWNsMkvuHq3THJXqQDdd0Jv8gyf4suCwpTm03L1Eo8Pw/KoCrvjr5xw4VsM/bh3Bf1+ZQacAHYZRqiNdNaQHESGBvLS60NIcTq3nrjxb4aGTPPDmZrKLKpicEcfvrh5ETFgnq2Mp5ZOCA/35/qjezP0kn4LyE/Sx6DdnPXK3MYfD8PKXhUx96jPyDhznye8N4bmbhmuxK2WZjTULAAAKMElEQVSxW0YnEejvx/Of7bEsgx6521TR4ZM8tCSH1bsPMy41hj9eM5j4cF17XSlPEBPWiWuH92Tx+hLuvzTVkgMuPXK3mboGB3NX5jP5yVXklFTyh+8OYsFtI7TYlfIwP7yoD/WNDsvG3vXI3UbWFx3hF0u2knfgOFMHxvPraQP0SklKeajk6C5clhHPy18W8qPxfQnt1LF169SRu4hMEZE8EckXkTltPH6xiGwQkQYRudb1MX1bZXU9D7+Vw7V//5LjNfW8cHMWz35/uBa7Uh7urvF9OVbTwIIvOn7svd0fJSLiD8wFLgVKgHUisswYs73FZnuBW4EH3BHSVzU6DG9mF/P4ijwqquq4bXQy909O7fAjAKXUuRnSK4JJ/WOZt6qAm0cn0bUDL13pzJH7SCDfGFNgjKkDXgemt9zAGFNojNkCONyQ0SdlFx5h+tzPmbMkh+ToLiybPZZHrsrQYlfKZn48KZVjNQ282MEzZ5xpigSg5SLFJcAo98RR+yur+cPyXJZt3kd812CemjGUaUN66NIBStnUwIRwpgyIZ/7ne7htTBIRIUEd8nWdKfe2WuWcFk0QkVnALIDExMRzeQqvVVldz3Of7mb+F3twGLh3Ygp3je9LSJAeqStldz+5NJUV28t4blUBP5+S3iFf05nmKAF6tbjdE9h3Ll/MGDMPmAeQlZVl7ao6HqKmvpGFXxYx95N8jlbVM31oDx6YnEavqBCroymlXCQtPozvDE3gxc/3cOOoRHpGuv/725lyXwf0E5FkoBSYAdzg1lQ+oNFhWLKhhCc/2Mm+yhouTo3hZ5elMTAh3OpoSik3ePCyNJbn7OfxFXk8NSPT7V+v3XI3xjSIyGxgBeAPzDfGbBORR4FsY8wyERkBLAUigatE5DfGmAFuTW5TDY0Olm3exzMf51Nw6CSDe4bzxHVDGJ0SbXU0pZQb9YjozA8v6sMzK/O5dXQSmYmRbv16Tg3oGmOWA8tb3fdIi8/X0TRco06jvtHB0o2lzF2ZT9HhKtLjw3j2xmFMGRivb5Yq5SN+NL4v720rY39lDe4+dtd369ystqHpqixzV+ZTUlHNwISuzLtpOJP6x+GnF6dWyqeEdgrg/R9f3CHf+1rublJxso5X1hTx0pdFHDpRy5BeETw6fQAT0mL1SF0pH9ZRB3Va7i5WUH6C+V/sYfH6EmrqHYxPi+EHY/swJqWblrpSqsNoubuAw2H4LP8QC78s5KPcgwT6+XF1ZgJ3XJRMalyY1fGUUj5Iy/08HDpRy5vZJby6tojiI9V06xLEvRNSuOnCJL1ghlLKUlruZ8nhMHy15wivrt3Le1v3U99oGJUcxYOXpXPZgDi9ZqlSyiNouTupoPwESzeWsmRDKaVHqwkLDuDGUb25cVQi/XToRSnlYbTcz+BoVR3vbNnPkg0lbNx7FD+BMSnRPHhZGpMHxOm6L0opj6Xt1ErFyTre317G8pwyvsg/RIPDkBoXykNT05k+NEEvZ6eUsgUtd5reGH1/2wHe3bqf1bsP0+gw9IrqzB0XJXPV4B4M6NFVpzEqpWzFJ8vdGMOO/cdZmXeQlbkH2bC3AoeBpG4h3HlxHy4f1F0LXSllaz5T7idrG/gi/1BzoZdTdqwGgEEJ4cye2I+pA+NJjw/TQldKeQWvLfea+kY27K3gy92HWb37MJuLj9LgMIR2CuCiftFMSI9lfGoMsXqRaaWUF/Kacq+ua2RzyVGyC4+wevdhsosqqGtw4O8nDEoIZ9bFfRibEk1WUhRBAc5cOlYppezLluVujKGkopoNeyvYUFTBhr1H2b7/GI2Opos7ZXTvys0X9GZ0SjdGJEUR1oFXHFdKKU9gu3J/Y91ennh/J+XHawEICfJnSM8I7hrXl2G9I8jsFUlkl465AK1SSnkq25V7bFgwY1OiGZYYwbDekaTFhRHgr8MsSinVku3KfUJ6LBPSY62OoZRSHk0PeZVSygtpuSullBfScldKKS/kVLmLyBQRyRORfBGZ08bjnUTkjebHvxKRJFcHVUop5bx2y11E/IG5wFQgA5gpIhmtNrsDqDDGpABPAn90dVCllFLOc+bIfSSQb4wpMMbUAa8D01ttMx14qfnzxcAloou0KKWUZZwp9wSguMXtkub72tzGGNMAVALdWj+RiMwSkWwRyS4vLz+3xEoppdrlTLm3dQRuzmEbjDHzjDFZxpismJgYZ/IppZQ6B86cxFQC9Gpxuyew7zTblIhIABAOHDnTk65fv/6QiBSdRdazEQ0cctNzW0X3yR50n+zBzvvU25mNnCn3dUA/EUkGSoEZwA2ttlkG3AJ8CVwLfGyM+daRe0vGGLcduotItjEmy13PbwXdJ3vQfbIHb9yn1totd2NMg4jMBlYA/sB8Y8w2EXkUyDbGLANeBBaKSD5NR+wz3BlaKaXUmTm1towxZjmwvNV9j7T4vAa4zrXRlFJKnStvPUN1ntUB3ED3yR50n+zBG/fpG6SdoXGllFI25K1H7kop5dO8otxF5HERyRWRLSKyVEQiTrNdoYjkiMgmEcnu6Jxn4yz26Yzr/ngSEblORLaJiENETjtTwWavk7P7ZKfXKUpEPhCRXc1/Rp5mu8bm12iTiCzr6Jzt8fU1sbyi3IEPgIHGmMHATuChM2w7wRgz1AbToNrdJyfX/fEkW4HvAquc2NYur1O7+2TD12kO8JExph/wUfPttlQ3v0ZDjTHTOi5e+3RNLC8pd2PM+83LHgCsoelEK1tzcp+cWffHYxhjdhhj8qzO4UpO7pOtXie+uVbUS8B3LMxyrnx+TSyvKPdWbgfePc1jBnhfRNaLyKwOzHS+TrdPzqz7Y0d2fZ1Ox26vU5wxZj9A85+nu65lcPNaUWtExNN+ALhsTSy7ss01VEXkQyC+jYd+aYx5u3mbXwINwD9P8zRjjDH7RCQW+EBEco0xzgwRuIUL9smpNX06kjP75ATbvU7tPUUb93ns63QWT5PY/Dr1AT4WkRxjzG7XJDxvLlsTy65sU+7GmElnelxEbgGuBC453dIHxph9zX8eFJGlNP3qZllpuGCfnFn3p0O1t09OPoetXicn2Op1EpEDItLdGLNfRLoDB0/zHKdepwIR+QTIBDyl3N2yJpadeMWwjIhMAX4OTDPGVJ1mmy4iEnbqc2AyTW+GeSRn9okW6/6ISBBNyz543KyFs2G318lJdnudTq0VRfOf3/rtREQiRaRT8+fRwBhge4clbJ8z/+Yt99OpNbFsxRhj+w8gn6axs03NH39vvr8HsLz58z7A5uaPbTT9Sm159vPZp+bbl9M0m2a3DfbpapqOlmqBA8AKL3id2t0nG75O3WiaJbOr+c+o5vuzgBeaPx8N5DS/TjnAHVbnbmM/vvVvDjxK0wETQDDwZvP32lqgj9WZXfmhZ6gqpZQX8ophGaWUUt+k5a6UUl5Iy10ppbyQlrtSSnkhLXellPJCWu5KKeWFtNyVUsoLabkrpZQX+j9MlRmRDBDw8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9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5950"/>
            <a:ext cx="7772400" cy="110251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Graphical detection of Outliers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IN" dirty="0"/>
          </a:p>
        </p:txBody>
      </p:sp>
      <p:pic>
        <p:nvPicPr>
          <p:cNvPr id="102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19150"/>
            <a:ext cx="1787525" cy="96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4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Z score method for handling outliers</a:t>
            </a:r>
            <a:endParaRPr lang="en-IN" sz="36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95350"/>
            <a:ext cx="66865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3867150"/>
            <a:ext cx="728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method assumes that the feature/column follows a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4183618"/>
                <a:ext cx="4997202" cy="495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 score of each element </a:t>
                </a:r>
                <a:r>
                  <a:rPr lang="en-US" i="1" dirty="0" smtClean="0"/>
                  <a:t>(</a:t>
                </a:r>
                <a:r>
                  <a:rPr lang="en-US" i="1" dirty="0" err="1" smtClean="0"/>
                  <a:t>Xj</a:t>
                </a:r>
                <a:r>
                  <a:rPr lang="en-US" i="1" dirty="0" smtClean="0"/>
                  <a:t>) </a:t>
                </a:r>
                <a:r>
                  <a:rPr lang="en-US" dirty="0" smtClean="0"/>
                  <a:t>in a feature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𝑋𝑗</m:t>
                        </m:r>
                        <m:r>
                          <a:rPr lang="en-US" b="0" i="1" smtClean="0">
                            <a:latin typeface="Cambria Math"/>
                          </a:rPr>
                          <m:t> − </m:t>
                        </m:r>
                        <m:r>
                          <a:rPr lang="en-US" b="0" i="1" smtClean="0">
                            <a:latin typeface="Cambria Math"/>
                          </a:rPr>
                          <m:t>𝑚𝑒𝑎𝑛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𝑠𝑡𝑑</m:t>
                        </m:r>
                        <m:r>
                          <a:rPr lang="en-US" b="0" i="1" smtClean="0">
                            <a:latin typeface="Cambria Math"/>
                          </a:rPr>
                          <m:t>. </m:t>
                        </m:r>
                        <m:r>
                          <a:rPr lang="en-US" b="0" i="1" smtClean="0">
                            <a:latin typeface="Cambria Math"/>
                          </a:rPr>
                          <m:t>𝑑𝑒𝑣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83618"/>
                <a:ext cx="4997202" cy="495264"/>
              </a:xfrm>
              <a:prstGeom prst="rect">
                <a:avLst/>
              </a:prstGeom>
              <a:blipFill rotWithShape="1">
                <a:blip r:embed="rId3"/>
                <a:stretch>
                  <a:fillRect l="-1099" b="-60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90600" y="4629150"/>
            <a:ext cx="614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element that has Z score of &lt; -3 or &gt; 3 is a potential outlier</a:t>
            </a:r>
          </a:p>
        </p:txBody>
      </p:sp>
    </p:spTree>
    <p:extLst>
      <p:ext uri="{BB962C8B-B14F-4D97-AF65-F5344CB8AC3E}">
        <p14:creationId xmlns:p14="http://schemas.microsoft.com/office/powerpoint/2010/main" val="17117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693</Words>
  <Application>Microsoft Office PowerPoint</Application>
  <PresentationFormat>On-screen Show (16:9)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Outliers</vt:lpstr>
      <vt:lpstr>What are outliers?</vt:lpstr>
      <vt:lpstr>When are outliers bad?</vt:lpstr>
      <vt:lpstr>PowerPoint Presentation</vt:lpstr>
      <vt:lpstr>In short, when to drop the outliers?</vt:lpstr>
      <vt:lpstr>The effect of outliers</vt:lpstr>
      <vt:lpstr>PowerPoint Presentation</vt:lpstr>
      <vt:lpstr>Graphical detection of Outliers</vt:lpstr>
      <vt:lpstr>Z score method for handling outliers</vt:lpstr>
      <vt:lpstr>IQR method for handling outliers</vt:lpstr>
      <vt:lpstr>How to calculate percentiles?</vt:lpstr>
      <vt:lpstr>Inner and Outer Fences</vt:lpstr>
      <vt:lpstr>Histogram</vt:lpstr>
      <vt:lpstr>Scatter plot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Outliers</dc:title>
  <dc:creator/>
  <cp:lastModifiedBy>Rachit</cp:lastModifiedBy>
  <cp:revision>71</cp:revision>
  <dcterms:created xsi:type="dcterms:W3CDTF">2006-08-16T00:00:00Z</dcterms:created>
  <dcterms:modified xsi:type="dcterms:W3CDTF">2020-09-25T09:22:31Z</dcterms:modified>
</cp:coreProperties>
</file>