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2" r:id="rId7"/>
    <p:sldId id="274" r:id="rId8"/>
    <p:sldId id="272" r:id="rId9"/>
    <p:sldId id="271" r:id="rId10"/>
    <p:sldId id="265" r:id="rId11"/>
    <p:sldId id="269" r:id="rId12"/>
    <p:sldId id="273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11.png"/><Relationship Id="rId3" Type="http://schemas.openxmlformats.org/officeDocument/2006/relationships/image" Target="../media/image240.png"/><Relationship Id="rId7" Type="http://schemas.openxmlformats.org/officeDocument/2006/relationships/package" Target="../embeddings/Microsoft_Excel_Worksheet2.xlsx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11" Type="http://schemas.openxmlformats.org/officeDocument/2006/relationships/image" Target="../media/image9.png"/><Relationship Id="rId5" Type="http://schemas.openxmlformats.org/officeDocument/2006/relationships/image" Target="../media/image26.png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250.png"/><Relationship Id="rId9" Type="http://schemas.openxmlformats.org/officeDocument/2006/relationships/image" Target="../media/image6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package" Target="../embeddings/Microsoft_Excel_Worksheet1.xlsx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4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 </a:t>
            </a:r>
            <a:r>
              <a:rPr lang="en-US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rbel" panose="020B0503020204020204" pitchFamily="34" charset="0"/>
              </a:rPr>
              <a:t>Part </a:t>
            </a:r>
            <a:r>
              <a:rPr lang="en-US" b="1" dirty="0" smtClean="0">
                <a:solidFill>
                  <a:schemeClr val="accent3"/>
                </a:solidFill>
                <a:latin typeface="+mn-lt"/>
              </a:rPr>
              <a:t>8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(ROC Curve and AUC)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276350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2"/>
                </a:solidFill>
              </a:rPr>
              <a:t>PR Curve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05800" cy="354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 curve is a function of </a:t>
            </a:r>
            <a:r>
              <a:rPr lang="en-US" sz="2000" i="1" dirty="0"/>
              <a:t>precision (y) </a:t>
            </a:r>
            <a:r>
              <a:rPr lang="en-US" sz="2000" i="1" dirty="0" smtClean="0"/>
              <a:t>and recall (x)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62800" y="1063098"/>
                <a:ext cx="1564467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/>
                  <a:t>y = Precision =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1063098"/>
                <a:ext cx="1564467" cy="3981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86757" y="1097916"/>
                <a:ext cx="1310487" cy="3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/>
                  <a:t>x =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200" b="0" i="1">
                            <a:latin typeface="Cambria Math"/>
                          </a:rPr>
                          <m:t>𝑇𝑃</m:t>
                        </m:r>
                        <m:r>
                          <a:rPr lang="en-US" sz="1200" b="0" i="1">
                            <a:latin typeface="Cambria Math"/>
                          </a:rPr>
                          <m:t>+</m:t>
                        </m:r>
                        <m:r>
                          <a:rPr lang="en-US" sz="1200" b="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757" y="1097916"/>
                <a:ext cx="1310487" cy="354584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65" y="1560690"/>
            <a:ext cx="2793602" cy="188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7" y="1567669"/>
            <a:ext cx="2935103" cy="188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3944" y="3486150"/>
            <a:ext cx="22188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Perfect classifier, having P=1 and R=1</a:t>
            </a:r>
          </a:p>
          <a:p>
            <a:pPr algn="ctr"/>
            <a:r>
              <a:rPr lang="en-US" sz="1050" i="1" dirty="0" smtClean="0"/>
              <a:t>AUC = 1 (max)</a:t>
            </a:r>
            <a:endParaRPr lang="en-IN" sz="105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47878" y="3486150"/>
            <a:ext cx="219964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i="1" dirty="0" smtClean="0"/>
              <a:t>Three different classifiers.</a:t>
            </a:r>
          </a:p>
          <a:p>
            <a:pPr algn="ctr"/>
            <a:r>
              <a:rPr lang="en-US" sz="1050" b="1" i="1" dirty="0" smtClean="0"/>
              <a:t>C</a:t>
            </a:r>
            <a:r>
              <a:rPr lang="en-US" sz="1050" i="1" dirty="0" smtClean="0"/>
              <a:t> &gt; </a:t>
            </a:r>
            <a:r>
              <a:rPr lang="en-US" sz="1050" b="1" i="1" dirty="0" smtClean="0"/>
              <a:t>B</a:t>
            </a:r>
            <a:r>
              <a:rPr lang="en-US" sz="1050" i="1" dirty="0" smtClean="0"/>
              <a:t> &gt; </a:t>
            </a:r>
            <a:r>
              <a:rPr lang="en-US" sz="1050" b="1" i="1" dirty="0" smtClean="0"/>
              <a:t>A</a:t>
            </a:r>
            <a:r>
              <a:rPr lang="en-US" sz="1050" i="1" dirty="0" smtClean="0"/>
              <a:t> because </a:t>
            </a:r>
            <a:r>
              <a:rPr lang="en-US" sz="1050" b="1" i="1" dirty="0" smtClean="0"/>
              <a:t>C</a:t>
            </a:r>
            <a:r>
              <a:rPr lang="en-US" sz="1050" i="1" dirty="0" smtClean="0"/>
              <a:t> has highest AUC</a:t>
            </a:r>
          </a:p>
          <a:p>
            <a:pPr algn="ctr"/>
            <a:endParaRPr lang="en-IN" sz="1050" i="1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5686"/>
              </p:ext>
            </p:extLst>
          </p:nvPr>
        </p:nvGraphicFramePr>
        <p:xfrm>
          <a:off x="381000" y="2760533"/>
          <a:ext cx="622971" cy="1434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Worksheet" r:id="rId7" imgW="666821" imgH="1533552" progId="Excel.Sheet.12">
                  <p:embed/>
                </p:oleObj>
              </mc:Choice>
              <mc:Fallback>
                <p:oleObj name="Worksheet" r:id="rId7" imgW="666821" imgH="15335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2760533"/>
                        <a:ext cx="622971" cy="1434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20" y="3332272"/>
            <a:ext cx="617645" cy="2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03" y="3625770"/>
            <a:ext cx="608756" cy="20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1143000" y="3209826"/>
            <a:ext cx="644762" cy="200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066800" y="3486150"/>
            <a:ext cx="533400" cy="63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104900" y="3714750"/>
            <a:ext cx="571500" cy="30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66800" y="4143728"/>
            <a:ext cx="304800" cy="104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11" y="3967576"/>
            <a:ext cx="613349" cy="21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1104900" y="3922273"/>
            <a:ext cx="342900" cy="52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03" y="2465800"/>
            <a:ext cx="574178" cy="1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9308"/>
            <a:ext cx="597342" cy="20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V="1">
            <a:off x="1143000" y="2768081"/>
            <a:ext cx="304800" cy="18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43000" y="2952751"/>
            <a:ext cx="4953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38376"/>
            <a:ext cx="499756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03" y="4324350"/>
            <a:ext cx="608897" cy="20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H="1" flipV="1">
            <a:off x="1805492" y="2190750"/>
            <a:ext cx="23308" cy="184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4566" y="1809750"/>
            <a:ext cx="1869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x axis : 305/(305+102) = 0.75 </a:t>
            </a:r>
            <a:r>
              <a:rPr lang="en-US" sz="800" i="1" dirty="0" smtClean="0"/>
              <a:t>(recall)</a:t>
            </a:r>
          </a:p>
          <a:p>
            <a:r>
              <a:rPr lang="en-US" sz="800" dirty="0" smtClean="0"/>
              <a:t>y axis : 305/(305+393) = 0.44 </a:t>
            </a:r>
            <a:r>
              <a:rPr lang="en-US" sz="800" i="1" dirty="0" smtClean="0"/>
              <a:t>(precision)</a:t>
            </a:r>
            <a:endParaRPr lang="en-IN" sz="800" i="1" dirty="0"/>
          </a:p>
        </p:txBody>
      </p:sp>
      <p:sp>
        <p:nvSpPr>
          <p:cNvPr id="11" name="Rectangle 10"/>
          <p:cNvSpPr/>
          <p:nvPr/>
        </p:nvSpPr>
        <p:spPr>
          <a:xfrm>
            <a:off x="2825167" y="3893463"/>
            <a:ext cx="33470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050" b="1" dirty="0" smtClean="0"/>
              <a:t>[</a:t>
            </a:r>
            <a:r>
              <a:rPr lang="en" sz="1050" b="1" dirty="0" smtClean="0">
                <a:solidFill>
                  <a:srgbClr val="00B050"/>
                </a:solidFill>
              </a:rPr>
              <a:t>   </a:t>
            </a:r>
            <a:r>
              <a:rPr lang="en" sz="1050" b="1" dirty="0">
                <a:solidFill>
                  <a:srgbClr val="00B050"/>
                </a:solidFill>
              </a:rPr>
              <a:t>0       </a:t>
            </a:r>
            <a:r>
              <a:rPr lang="en" sz="1050" b="1" dirty="0" smtClean="0">
                <a:solidFill>
                  <a:srgbClr val="00B050"/>
                </a:solidFill>
              </a:rPr>
              <a:t>  0        0</a:t>
            </a:r>
            <a:r>
              <a:rPr lang="en" sz="1050" b="1" dirty="0" smtClean="0"/>
              <a:t>        </a:t>
            </a:r>
            <a:r>
              <a:rPr lang="en" sz="1050" b="1" dirty="0" smtClean="0">
                <a:solidFill>
                  <a:schemeClr val="accent1"/>
                </a:solidFill>
              </a:rPr>
              <a:t>1        </a:t>
            </a:r>
            <a:r>
              <a:rPr lang="en" sz="1050" b="1" dirty="0">
                <a:solidFill>
                  <a:schemeClr val="accent1"/>
                </a:solidFill>
              </a:rPr>
              <a:t>1 </a:t>
            </a:r>
            <a:r>
              <a:rPr lang="en" sz="1050" b="1" dirty="0" smtClean="0">
                <a:solidFill>
                  <a:schemeClr val="accent1"/>
                </a:solidFill>
              </a:rPr>
              <a:t>      1  </a:t>
            </a:r>
            <a:r>
              <a:rPr lang="en" sz="1050" b="1" dirty="0" smtClean="0"/>
              <a:t>] </a:t>
            </a:r>
            <a:r>
              <a:rPr lang="en" sz="1050" b="1" dirty="0" smtClean="0"/>
              <a:t>true classes</a:t>
            </a:r>
            <a:endParaRPr lang="en" sz="1050" b="1" dirty="0"/>
          </a:p>
          <a:p>
            <a:r>
              <a:rPr lang="en" sz="1050" b="1" dirty="0" smtClean="0"/>
              <a:t>[</a:t>
            </a:r>
            <a:r>
              <a:rPr lang="en" sz="1050" b="1" dirty="0" smtClean="0">
                <a:solidFill>
                  <a:srgbClr val="00B050"/>
                </a:solidFill>
              </a:rPr>
              <a:t>0.01</a:t>
            </a:r>
            <a:r>
              <a:rPr lang="en" sz="1050" b="1" dirty="0">
                <a:solidFill>
                  <a:srgbClr val="00B050"/>
                </a:solidFill>
              </a:rPr>
              <a:t>, 0.01, 0.01, </a:t>
            </a:r>
            <a:r>
              <a:rPr lang="en" sz="1050" b="1" dirty="0">
                <a:solidFill>
                  <a:schemeClr val="accent1"/>
                </a:solidFill>
              </a:rPr>
              <a:t>0.99, 0.99, </a:t>
            </a:r>
            <a:r>
              <a:rPr lang="en" sz="1050" b="1" dirty="0" smtClean="0">
                <a:solidFill>
                  <a:schemeClr val="accent1"/>
                </a:solidFill>
              </a:rPr>
              <a:t>0.99</a:t>
            </a:r>
            <a:r>
              <a:rPr lang="en" sz="1050" b="1" dirty="0" smtClean="0"/>
              <a:t>] probabilities</a:t>
            </a:r>
            <a:endParaRPr lang="en" sz="10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710066" y="4363819"/>
            <a:ext cx="490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Baseline PR Curve AUC is given by total positive samples/total data samples</a:t>
            </a:r>
          </a:p>
          <a:p>
            <a:r>
              <a:rPr lang="en-US" sz="1200" dirty="0" smtClean="0"/>
              <a:t>So if we have 100 data samples, and only 20 belong to the “positive” class,</a:t>
            </a:r>
            <a:br>
              <a:rPr lang="en-US" sz="1200" dirty="0" smtClean="0"/>
            </a:br>
            <a:r>
              <a:rPr lang="en-US" sz="1200" dirty="0" smtClean="0"/>
              <a:t>then baseline AUC = 20/100 = 0.20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073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4" grpId="0"/>
      <p:bldP spid="12" grpId="0"/>
      <p:bldP spid="37" grpId="0"/>
      <p:bldP spid="11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tx2"/>
                </a:solidFill>
              </a:rPr>
              <a:t>ROC Curve vs PR </a:t>
            </a:r>
            <a:r>
              <a:rPr lang="en-US" sz="3600" b="1" u="sng" dirty="0">
                <a:solidFill>
                  <a:schemeClr val="tx2"/>
                </a:solidFill>
              </a:rPr>
              <a:t>Curve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394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In a hugely imbalanced dataset, if we have a very high number of true negatives, then our x axis in ROC curve (FPR) which has TN in denominator, will be a very small number, which will push our ROC plot to the left side, and shoot up our ROC AUC value to be close to 1, which is misleading.</a:t>
            </a: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8340" y="4400550"/>
                <a:ext cx="2025437" cy="360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/>
                  <a:t>1 – </a:t>
                </a:r>
                <a:r>
                  <a:rPr lang="en-US" sz="1100" b="1" dirty="0" smtClean="0"/>
                  <a:t>Specificity </a:t>
                </a:r>
                <a:r>
                  <a:rPr lang="en-US" sz="1100" b="1" dirty="0"/>
                  <a:t>= FPR =</a:t>
                </a:r>
                <a:r>
                  <a:rPr lang="en-US" sz="11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𝑇𝑁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0" y="4400550"/>
                <a:ext cx="2025437" cy="360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931" y="2570199"/>
            <a:ext cx="2942037" cy="19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8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tx2"/>
                </a:solidFill>
              </a:rPr>
              <a:t>ROC Curve vs PR </a:t>
            </a:r>
            <a:r>
              <a:rPr lang="en-US" sz="3600" b="1" u="sng" dirty="0">
                <a:solidFill>
                  <a:schemeClr val="tx2"/>
                </a:solidFill>
              </a:rPr>
              <a:t>Curve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153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 Curves </a:t>
            </a:r>
            <a:r>
              <a:rPr lang="en-US" sz="2000" dirty="0" smtClean="0"/>
              <a:t>have precision </a:t>
            </a:r>
            <a:r>
              <a:rPr lang="en-US" sz="2000" dirty="0" smtClean="0"/>
              <a:t>and recall values, which </a:t>
            </a:r>
            <a:r>
              <a:rPr lang="en-US" sz="2000" dirty="0" smtClean="0"/>
              <a:t>do not make </a:t>
            </a:r>
            <a:r>
              <a:rPr lang="en-US" sz="2000" dirty="0" smtClean="0"/>
              <a:t>use </a:t>
            </a:r>
            <a:r>
              <a:rPr lang="en-US" sz="2000" dirty="0" smtClean="0"/>
              <a:t>of the </a:t>
            </a:r>
            <a:r>
              <a:rPr lang="en-US" sz="2000" dirty="0" smtClean="0"/>
              <a:t>True Negatives at all!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Hence they become </a:t>
            </a:r>
            <a:r>
              <a:rPr lang="en-US" sz="2000" dirty="0" smtClean="0"/>
              <a:t>suitable for such analyses where the number of TN is very much huge, or when the existence of True Negatives doesn’t play a major role in the business problem </a:t>
            </a:r>
            <a:r>
              <a:rPr lang="en-US" sz="2000" i="1" dirty="0" smtClean="0"/>
              <a:t>(eg. information retrieval)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12133" y="3333750"/>
                <a:ext cx="1564467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/>
                  <a:t>y = Precision =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𝑇𝑃</m:t>
                        </m:r>
                        <m:r>
                          <a:rPr lang="en-US" sz="1400" i="1">
                            <a:latin typeface="Cambria Math"/>
                          </a:rPr>
                          <m:t>+</m:t>
                        </m:r>
                        <m:r>
                          <a:rPr lang="en-US" sz="14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33" y="3333750"/>
                <a:ext cx="1564467" cy="398186"/>
              </a:xfrm>
              <a:prstGeom prst="rect">
                <a:avLst/>
              </a:prstGeom>
              <a:blipFill rotWithShape="1"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6090" y="3368568"/>
                <a:ext cx="1310487" cy="35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 smtClean="0"/>
                  <a:t>x =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b="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200" b="0" i="1">
                            <a:latin typeface="Cambria Math"/>
                          </a:rPr>
                          <m:t>𝑇𝑃</m:t>
                        </m:r>
                        <m:r>
                          <a:rPr lang="en-US" sz="1200" b="0" i="1">
                            <a:latin typeface="Cambria Math"/>
                          </a:rPr>
                          <m:t>+</m:t>
                        </m:r>
                        <m:r>
                          <a:rPr lang="en-US" sz="1200" b="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0" y="3368568"/>
                <a:ext cx="1310487" cy="354584"/>
              </a:xfrm>
              <a:prstGeom prst="rect">
                <a:avLst/>
              </a:prstGeom>
              <a:blipFill rotWithShape="1">
                <a:blip r:embed="rId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1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That would be all for this one</a:t>
            </a:r>
          </a:p>
          <a:p>
            <a:pPr marL="0" indent="0" algn="ctr">
              <a:buNone/>
            </a:pPr>
            <a:r>
              <a:rPr lang="en-US" dirty="0" smtClean="0"/>
              <a:t>Thank you for watching :)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2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2"/>
                </a:solidFill>
              </a:rPr>
              <a:t>ROC Curve</a:t>
            </a:r>
            <a:endParaRPr lang="en-IN" sz="2800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05800" cy="3394472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Very simply put, an ROC curve is a collection of points of </a:t>
            </a:r>
            <a:r>
              <a:rPr lang="en-US" sz="3000" b="1" dirty="0" smtClean="0">
                <a:solidFill>
                  <a:srgbClr val="FF0000"/>
                </a:solidFill>
              </a:rPr>
              <a:t>two</a:t>
            </a:r>
            <a:r>
              <a:rPr lang="en-US" sz="3000" dirty="0" smtClean="0"/>
              <a:t> metrics (TPR and FPR) derived off confusion matrices at different thresholds for a given classifier.</a:t>
            </a:r>
          </a:p>
          <a:p>
            <a:r>
              <a:rPr lang="en-US" sz="3000" dirty="0" smtClean="0"/>
              <a:t>Now let us understand what the above sentence really means!</a:t>
            </a:r>
          </a:p>
          <a:p>
            <a:r>
              <a:rPr lang="en-US" sz="3000" dirty="0" smtClean="0"/>
              <a:t>And just to calm your nerves… it is NO rocket science!</a:t>
            </a:r>
          </a:p>
        </p:txBody>
      </p:sp>
    </p:spTree>
    <p:extLst>
      <p:ext uri="{BB962C8B-B14F-4D97-AF65-F5344CB8AC3E}">
        <p14:creationId xmlns:p14="http://schemas.microsoft.com/office/powerpoint/2010/main" val="392404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39447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ROC curve is a function of </a:t>
                </a:r>
                <a:r>
                  <a:rPr lang="en-US" sz="2000" i="1" dirty="0" smtClean="0"/>
                  <a:t>true positive rate (y) </a:t>
                </a:r>
                <a:r>
                  <a:rPr lang="en-US" sz="2000" dirty="0" smtClean="0"/>
                  <a:t>vs </a:t>
                </a:r>
                <a:r>
                  <a:rPr lang="en-US" sz="2000" i="1" dirty="0" smtClean="0"/>
                  <a:t>false positive rate (x)</a:t>
                </a:r>
              </a:p>
              <a:p>
                <a:r>
                  <a:rPr lang="en-US" sz="2000" dirty="0" smtClean="0"/>
                  <a:t>True positive rate is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Sensitivity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000" dirty="0" smtClean="0"/>
                  <a:t>False positive rate is 1 – </a:t>
                </a:r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Specificity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1800" dirty="0" smtClean="0"/>
                  <a:t>Hence, </a:t>
                </a:r>
                <a:r>
                  <a:rPr lang="en-US" sz="1800" b="1" dirty="0" smtClean="0"/>
                  <a:t> x = 1 – specificity = FPR =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𝐹𝑃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𝑇𝑁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US" sz="2000" i="1" dirty="0" smtClean="0"/>
                  <a:t>(proportion of negative cases incorrectly classified as positive)</a:t>
                </a:r>
                <a:endParaRPr lang="en-IN" sz="20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394472"/>
              </a:xfrm>
              <a:blipFill rotWithShape="1">
                <a:blip r:embed="rId2"/>
                <a:stretch>
                  <a:fillRect l="-741" t="-8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15" y="1866900"/>
            <a:ext cx="257068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99426" y="3000568"/>
                <a:ext cx="1843774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specificity=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𝑇𝑁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26" y="3000568"/>
                <a:ext cx="1843774" cy="494494"/>
              </a:xfrm>
              <a:prstGeom prst="rect">
                <a:avLst/>
              </a:prstGeom>
              <a:blipFill rotWithShape="1">
                <a:blip r:embed="rId4"/>
                <a:stretch>
                  <a:fillRect l="-2980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924856"/>
                <a:ext cx="2868093" cy="49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y = Sensitivity = 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b="0" i="1">
                            <a:latin typeface="Cambria Math"/>
                          </a:rPr>
                          <m:t>𝑇𝑃</m:t>
                        </m:r>
                        <m:r>
                          <a:rPr lang="en-US" b="0" i="1">
                            <a:latin typeface="Cambria Math"/>
                          </a:rPr>
                          <m:t>+</m:t>
                        </m:r>
                        <m:r>
                          <a:rPr lang="en-US" b="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24856"/>
                <a:ext cx="2868093" cy="494494"/>
              </a:xfrm>
              <a:prstGeom prst="rect">
                <a:avLst/>
              </a:prstGeom>
              <a:blipFill rotWithShape="1">
                <a:blip r:embed="rId5"/>
                <a:stretch>
                  <a:fillRect l="-1702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6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Let us build </a:t>
            </a:r>
            <a:r>
              <a:rPr lang="en-US" sz="3200" b="1" dirty="0" smtClean="0"/>
              <a:t>our </a:t>
            </a:r>
            <a:r>
              <a:rPr lang="en-US" sz="3200" b="1" dirty="0" smtClean="0"/>
              <a:t>ROC </a:t>
            </a:r>
            <a:r>
              <a:rPr lang="en-US" sz="3200" b="1" dirty="0" smtClean="0"/>
              <a:t>Curve</a:t>
            </a:r>
            <a:endParaRPr lang="en-IN" sz="32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69186"/>
              </p:ext>
            </p:extLst>
          </p:nvPr>
        </p:nvGraphicFramePr>
        <p:xfrm>
          <a:off x="457200" y="1663517"/>
          <a:ext cx="10033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Worksheet" r:id="rId3" imgW="666821" imgH="1533552" progId="Excel.Sheet.12">
                  <p:embed/>
                </p:oleObj>
              </mc:Choice>
              <mc:Fallback>
                <p:oleObj name="Worksheet" r:id="rId3" imgW="666821" imgH="15335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63517"/>
                        <a:ext cx="1003300" cy="230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680847"/>
            <a:ext cx="994723" cy="35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62" y="3150313"/>
            <a:ext cx="980409" cy="33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40772"/>
            <a:ext cx="987566" cy="33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562100" y="2418308"/>
            <a:ext cx="644762" cy="322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562100" y="2856175"/>
            <a:ext cx="533400" cy="10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2100" y="3245505"/>
            <a:ext cx="533400" cy="72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62100" y="3872600"/>
            <a:ext cx="304800" cy="168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817" y="3554877"/>
            <a:ext cx="987804" cy="35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1562100" y="3561780"/>
            <a:ext cx="342900" cy="84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59934"/>
            <a:ext cx="924721" cy="31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43322"/>
            <a:ext cx="962025" cy="32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V="1">
            <a:off x="1600200" y="1810258"/>
            <a:ext cx="419100" cy="19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600200" y="2148122"/>
            <a:ext cx="495300" cy="19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68766" y="1145065"/>
            <a:ext cx="282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 axis : 305/(305+102) = 0.75 </a:t>
            </a:r>
            <a:r>
              <a:rPr lang="en-US" sz="1100" i="1" dirty="0" smtClean="0"/>
              <a:t>(TPR)</a:t>
            </a:r>
          </a:p>
          <a:p>
            <a:r>
              <a:rPr lang="en-US" sz="1100" dirty="0" smtClean="0"/>
              <a:t>X axis : 393/(393+1200) = 0.25 </a:t>
            </a:r>
            <a:r>
              <a:rPr lang="en-US" sz="1100" i="1" dirty="0" smtClean="0"/>
              <a:t>(FPR)</a:t>
            </a:r>
            <a:endParaRPr lang="en-IN" sz="1100" i="1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21947" y="1429258"/>
            <a:ext cx="149853" cy="1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C:\Users\Rachit\Desktop\0.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45536"/>
            <a:ext cx="2254848" cy="151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Rachit\Desktop\mul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02" y="3359511"/>
            <a:ext cx="2181083" cy="14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462869" y="3072140"/>
            <a:ext cx="193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 threshold = 0.2</a:t>
            </a:r>
            <a:endParaRPr lang="en-IN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234269" y="4748540"/>
            <a:ext cx="193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For all of the given thresholds</a:t>
            </a:r>
            <a:endParaRPr lang="en-IN" sz="1100" dirty="0"/>
          </a:p>
        </p:txBody>
      </p:sp>
      <p:pic>
        <p:nvPicPr>
          <p:cNvPr id="3082" name="Picture 10" descr="C:\Users\Rachit\Desktop\thirty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66" y="2419350"/>
            <a:ext cx="2206134" cy="14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672108" y="3828779"/>
            <a:ext cx="1936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For 30 equally spaced thresholds between 0 and 1</a:t>
            </a:r>
            <a:endParaRPr lang="en-IN" sz="1100" dirty="0"/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61" y="2280247"/>
            <a:ext cx="804862" cy="276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629400" y="1400958"/>
                <a:ext cx="1796116" cy="338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/>
                  <a:t>Sensitivity = 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100" b="0" i="1">
                            <a:latin typeface="Cambria Math"/>
                          </a:rPr>
                          <m:t>𝑇𝑃</m:t>
                        </m:r>
                        <m:r>
                          <a:rPr lang="en-US" sz="1100" b="0" i="1">
                            <a:latin typeface="Cambria Math"/>
                          </a:rPr>
                          <m:t>+</m:t>
                        </m:r>
                        <m:r>
                          <a:rPr lang="en-US" sz="1100" b="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1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400958"/>
                <a:ext cx="1796116" cy="338041"/>
              </a:xfrm>
              <a:prstGeom prst="rect">
                <a:avLst/>
              </a:prstGeom>
              <a:blipFill rotWithShape="1">
                <a:blip r:embed="rId1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400800" y="1801731"/>
                <a:ext cx="2025437" cy="360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/>
                  <a:t>1 – </a:t>
                </a:r>
                <a:r>
                  <a:rPr lang="en-US" sz="1100" b="1" dirty="0" smtClean="0"/>
                  <a:t>Specificity </a:t>
                </a:r>
                <a:r>
                  <a:rPr lang="en-US" sz="1100" b="1" dirty="0"/>
                  <a:t>= FPR =</a:t>
                </a:r>
                <a:r>
                  <a:rPr lang="en-US" sz="11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𝑇𝑁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1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801731"/>
                <a:ext cx="2025437" cy="3604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46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41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AUC is the area under the ROC curve</a:t>
            </a:r>
          </a:p>
          <a:p>
            <a:r>
              <a:rPr lang="en-US" sz="1800" dirty="0" smtClean="0"/>
              <a:t>AUC for a perfect classifier = 1.0</a:t>
            </a:r>
            <a:br>
              <a:rPr lang="en-US" sz="1800" dirty="0" smtClean="0"/>
            </a:br>
            <a:r>
              <a:rPr lang="en-US" sz="1800" dirty="0" smtClean="0"/>
              <a:t>It makes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no mistakes whatsoever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at any threshold.</a:t>
            </a:r>
          </a:p>
          <a:p>
            <a:r>
              <a:rPr lang="en-US" sz="1800" dirty="0" smtClean="0"/>
              <a:t>Worst classifier: x = y, or AUC = 0.50</a:t>
            </a:r>
            <a:br>
              <a:rPr lang="en-US" sz="1800" dirty="0" smtClean="0"/>
            </a:br>
            <a:r>
              <a:rPr lang="en-US" sz="1800" i="1" dirty="0" smtClean="0"/>
              <a:t>the line of “no discrimination”</a:t>
            </a:r>
            <a:r>
              <a:rPr lang="en-IN" sz="1800" i="1" dirty="0"/>
              <a:t/>
            </a:r>
            <a:br>
              <a:rPr lang="en-IN" sz="1800" i="1" dirty="0"/>
            </a:br>
            <a:r>
              <a:rPr lang="en-IN" sz="1800" dirty="0" smtClean="0"/>
              <a:t>(the blue diagonal</a:t>
            </a:r>
            <a:r>
              <a:rPr lang="en-IN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(baseline classifier)</a:t>
            </a:r>
            <a:endParaRPr lang="en-IN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88544"/>
            <a:ext cx="1981200" cy="133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29200" y="2414886"/>
            <a:ext cx="968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For our data</a:t>
            </a:r>
            <a:endParaRPr lang="en-IN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2417118"/>
            <a:ext cx="1452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For a perfect classifier</a:t>
            </a:r>
            <a:endParaRPr lang="en-IN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5800" y="4095750"/>
                <a:ext cx="1796116" cy="338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/>
                  <a:t>Sensitivity = 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US" sz="1100" b="0" i="1">
                            <a:latin typeface="Cambria Math"/>
                          </a:rPr>
                          <m:t>𝑇𝑃</m:t>
                        </m:r>
                        <m:r>
                          <a:rPr lang="en-US" sz="1100" b="0" i="1">
                            <a:latin typeface="Cambria Math"/>
                          </a:rPr>
                          <m:t>+</m:t>
                        </m:r>
                        <m:r>
                          <a:rPr lang="en-US" sz="1100" b="0" i="1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95750"/>
                <a:ext cx="1796116" cy="338041"/>
              </a:xfrm>
              <a:prstGeom prst="rect">
                <a:avLst/>
              </a:prstGeom>
              <a:blipFill rotWithShape="1"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4496523"/>
                <a:ext cx="2025437" cy="360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/>
                  <a:t>1 – </a:t>
                </a:r>
                <a:r>
                  <a:rPr lang="en-US" sz="1100" b="1" dirty="0" smtClean="0"/>
                  <a:t>Specificity </a:t>
                </a:r>
                <a:r>
                  <a:rPr lang="en-US" sz="1100" b="1" dirty="0"/>
                  <a:t>= FPR =</a:t>
                </a:r>
                <a:r>
                  <a:rPr lang="en-US" sz="11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𝑇𝑁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6523"/>
                <a:ext cx="2025437" cy="3604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19800" y="426569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Classifier </a:t>
            </a:r>
            <a:r>
              <a:rPr lang="en-US" sz="1200" b="1" i="1" dirty="0" smtClean="0"/>
              <a:t>A</a:t>
            </a:r>
            <a:r>
              <a:rPr lang="en-US" sz="1200" i="1" dirty="0" smtClean="0"/>
              <a:t> &gt; </a:t>
            </a:r>
            <a:r>
              <a:rPr lang="en-US" sz="1200" i="1" dirty="0"/>
              <a:t>Classifier </a:t>
            </a:r>
            <a:r>
              <a:rPr lang="en-US" sz="1200" b="1" i="1" dirty="0"/>
              <a:t>B</a:t>
            </a:r>
            <a:endParaRPr lang="en-IN" sz="1200" b="1" i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429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Area under the ROC Curve</a:t>
            </a:r>
            <a:endParaRPr lang="en-IN" sz="3200" b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171578"/>
            <a:ext cx="2463745" cy="160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021319" y="2628840"/>
            <a:ext cx="2741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000" b="1" dirty="0" smtClean="0"/>
              <a:t>[</a:t>
            </a:r>
            <a:r>
              <a:rPr lang="en" sz="1000" b="1" dirty="0" smtClean="0">
                <a:solidFill>
                  <a:srgbClr val="00B050"/>
                </a:solidFill>
              </a:rPr>
              <a:t>   </a:t>
            </a:r>
            <a:r>
              <a:rPr lang="en" sz="1000" b="1" dirty="0">
                <a:solidFill>
                  <a:srgbClr val="00B050"/>
                </a:solidFill>
              </a:rPr>
              <a:t>0       </a:t>
            </a:r>
            <a:r>
              <a:rPr lang="en" sz="1000" b="1" dirty="0" smtClean="0">
                <a:solidFill>
                  <a:srgbClr val="00B050"/>
                </a:solidFill>
              </a:rPr>
              <a:t>  0        0</a:t>
            </a:r>
            <a:r>
              <a:rPr lang="en" sz="1000" b="1" dirty="0" smtClean="0"/>
              <a:t>        </a:t>
            </a:r>
            <a:r>
              <a:rPr lang="en" sz="1000" b="1" dirty="0" smtClean="0">
                <a:solidFill>
                  <a:schemeClr val="accent1"/>
                </a:solidFill>
              </a:rPr>
              <a:t>1        </a:t>
            </a:r>
            <a:r>
              <a:rPr lang="en" sz="1000" b="1" dirty="0">
                <a:solidFill>
                  <a:schemeClr val="accent1"/>
                </a:solidFill>
              </a:rPr>
              <a:t>1 </a:t>
            </a:r>
            <a:r>
              <a:rPr lang="en" sz="1000" b="1" dirty="0" smtClean="0">
                <a:solidFill>
                  <a:schemeClr val="accent1"/>
                </a:solidFill>
              </a:rPr>
              <a:t>      1  </a:t>
            </a:r>
            <a:r>
              <a:rPr lang="en" sz="1000" b="1" dirty="0" smtClean="0"/>
              <a:t>] true classes</a:t>
            </a:r>
            <a:endParaRPr lang="en" sz="1000" b="1" dirty="0"/>
          </a:p>
          <a:p>
            <a:r>
              <a:rPr lang="en" sz="1000" b="1" dirty="0" smtClean="0"/>
              <a:t>[</a:t>
            </a:r>
            <a:r>
              <a:rPr lang="en" sz="1000" b="1" dirty="0" smtClean="0">
                <a:solidFill>
                  <a:srgbClr val="00B050"/>
                </a:solidFill>
              </a:rPr>
              <a:t>0.01</a:t>
            </a:r>
            <a:r>
              <a:rPr lang="en" sz="1000" b="1" dirty="0">
                <a:solidFill>
                  <a:srgbClr val="00B050"/>
                </a:solidFill>
              </a:rPr>
              <a:t>, 0.01, 0.01, </a:t>
            </a:r>
            <a:r>
              <a:rPr lang="en" sz="1000" b="1" dirty="0">
                <a:solidFill>
                  <a:schemeClr val="accent1"/>
                </a:solidFill>
              </a:rPr>
              <a:t>0.99, 0.99, </a:t>
            </a:r>
            <a:r>
              <a:rPr lang="en" sz="1000" b="1" dirty="0" smtClean="0">
                <a:solidFill>
                  <a:schemeClr val="accent1"/>
                </a:solidFill>
              </a:rPr>
              <a:t>0.99</a:t>
            </a:r>
            <a:r>
              <a:rPr lang="en" sz="1000" b="1" dirty="0" smtClean="0"/>
              <a:t>] probabilities</a:t>
            </a:r>
            <a:endParaRPr lang="en" sz="1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047750"/>
            <a:ext cx="19145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9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does it mean to have, say, a ROC AUC score of 0.82?</a:t>
            </a:r>
          </a:p>
          <a:p>
            <a:r>
              <a:rPr lang="en-US" sz="2000" dirty="0" smtClean="0"/>
              <a:t>It means that there is an 82% probability that a randomly selected positive sample will be assigned a higher probability than a randomly selected negative sample</a:t>
            </a:r>
          </a:p>
          <a:p>
            <a:r>
              <a:rPr lang="en-US" sz="2000" dirty="0" smtClean="0"/>
              <a:t>So AUC = 1 implies every positive sample is assigned a better probability of being in the positive class than every negative sample – </a:t>
            </a:r>
            <a:r>
              <a:rPr lang="en-US" sz="2000" i="1" dirty="0" smtClean="0"/>
              <a:t>IDEAL SCENARIO!</a:t>
            </a:r>
            <a:endParaRPr lang="en-IN" sz="20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36" y="3470564"/>
            <a:ext cx="2182091" cy="146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39" y="3467966"/>
            <a:ext cx="2104159" cy="141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10" y="3469989"/>
            <a:ext cx="2112818" cy="135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55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dirty="0"/>
              <a:t>LIMITATIONS</a:t>
            </a:r>
            <a:endParaRPr lang="en-I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96240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600" dirty="0" smtClean="0"/>
              <a:t>ROC curves should </a:t>
            </a:r>
            <a:r>
              <a:rPr lang="en-US" sz="1600" dirty="0"/>
              <a:t>NOT be used when </a:t>
            </a:r>
            <a:r>
              <a:rPr lang="en-US" sz="1600" dirty="0" smtClean="0"/>
              <a:t>the number of negative samples outnumber the positive samples by a </a:t>
            </a:r>
            <a:r>
              <a:rPr lang="en-US" sz="1600" i="1" dirty="0" err="1" smtClean="0"/>
              <a:t>huuuuge</a:t>
            </a:r>
            <a:r>
              <a:rPr lang="en-US" sz="1600" dirty="0" smtClean="0"/>
              <a:t> amount (severe class imbalance)</a:t>
            </a:r>
            <a:endParaRPr lang="en-US" sz="1600" dirty="0"/>
          </a:p>
          <a:p>
            <a:pPr>
              <a:buAutoNum type="arabicPeriod"/>
            </a:pPr>
            <a:r>
              <a:rPr lang="en-US" sz="1600" dirty="0"/>
              <a:t>Should NOT be used when we’re only concerned about prediction of one class</a:t>
            </a:r>
            <a:r>
              <a:rPr lang="en-US" sz="1600" dirty="0" smtClean="0"/>
              <a:t>.</a:t>
            </a:r>
          </a:p>
          <a:p>
            <a:pPr marL="0" indent="0" algn="just">
              <a:buNone/>
            </a:pPr>
            <a:r>
              <a:rPr lang="en-US" sz="1600" b="1" dirty="0" smtClean="0"/>
              <a:t>WHY?</a:t>
            </a:r>
          </a:p>
          <a:p>
            <a:pPr marL="0" indent="0" algn="just">
              <a:buNone/>
            </a:pPr>
            <a:r>
              <a:rPr lang="en-US" sz="1600" dirty="0" smtClean="0"/>
              <a:t>In </a:t>
            </a:r>
            <a:r>
              <a:rPr lang="en-US" sz="1600" dirty="0"/>
              <a:t>a hugely imbalanced dataset, if we have a very high number of true negatives, then our x axis in ROC curve (FPR) which has TN in denominator, will be a very small number, which will push our ROC plot to the left side, and shoot up our ROC AUC value to be close to 1, which is misleading</a:t>
            </a:r>
            <a:r>
              <a:rPr lang="en-US" sz="1600" dirty="0" smtClean="0"/>
              <a:t>.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477000" y="4291947"/>
                <a:ext cx="2025437" cy="3604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/>
                  <a:t>1 – </a:t>
                </a:r>
                <a:r>
                  <a:rPr lang="en-US" sz="1100" b="1" dirty="0" smtClean="0"/>
                  <a:t>Specificity </a:t>
                </a:r>
                <a:r>
                  <a:rPr lang="en-US" sz="1100" b="1" dirty="0"/>
                  <a:t>= FPR =</a:t>
                </a:r>
                <a:r>
                  <a:rPr lang="en-US" sz="11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𝑇𝑁</m:t>
                        </m:r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r>
                          <a:rPr lang="en-US" sz="1200" i="1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IN" sz="11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291947"/>
                <a:ext cx="2025437" cy="360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2667"/>
            <a:ext cx="2122211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6089" y="3288448"/>
            <a:ext cx="345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PR Curves are better in these cases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979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That would be all for this one</a:t>
            </a:r>
          </a:p>
          <a:p>
            <a:pPr marL="0" indent="0" algn="ctr">
              <a:buNone/>
            </a:pPr>
            <a:r>
              <a:rPr lang="en-US" dirty="0" smtClean="0"/>
              <a:t>Thank you for watching :)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669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Confusion Matrix </a:t>
            </a:r>
            <a:r>
              <a:rPr lang="en-US" b="1" dirty="0" smtClean="0">
                <a:solidFill>
                  <a:srgbClr val="7030A0"/>
                </a:solidFill>
                <a:latin typeface="Corbel" panose="020B0503020204020204" pitchFamily="34" charset="0"/>
              </a:rPr>
              <a:t>Metrics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rbel" panose="020B0503020204020204" pitchFamily="34" charset="0"/>
              </a:rPr>
              <a:t>Part 9</a:t>
            </a:r>
            <a: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  <a:t> </a:t>
            </a:r>
            <a:br>
              <a:rPr lang="en-US" b="1" dirty="0" smtClean="0">
                <a:solidFill>
                  <a:srgbClr val="FF0000"/>
                </a:solidFill>
                <a:latin typeface="Corbel" panose="020B0503020204020204" pitchFamily="34" charset="0"/>
              </a:rPr>
            </a:br>
            <a:r>
              <a:rPr lang="en-US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(Precision Recall Curve and AUC)</a:t>
            </a:r>
            <a:endParaRPr lang="en-IN" sz="2400" b="1" i="1" dirty="0">
              <a:solidFill>
                <a:schemeClr val="tx2">
                  <a:lumMod val="60000"/>
                  <a:lumOff val="4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314700"/>
            <a:ext cx="6400800" cy="1314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Machine Learning</a:t>
            </a: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6" name="Picture 2" descr="C:\Users\Rachit\Desktop\scikit-learn-logo-not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1276350"/>
            <a:ext cx="1644650" cy="8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3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847</Words>
  <Application>Microsoft Office PowerPoint</Application>
  <PresentationFormat>On-screen Show (16:9)</PresentationFormat>
  <Paragraphs>75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Worksheet</vt:lpstr>
      <vt:lpstr>Confusion Matrix Metrics Part 8  (ROC Curve and AUC)</vt:lpstr>
      <vt:lpstr>ROC Curve</vt:lpstr>
      <vt:lpstr>PowerPoint Presentation</vt:lpstr>
      <vt:lpstr>Let us build our ROC Curve</vt:lpstr>
      <vt:lpstr>PowerPoint Presentation</vt:lpstr>
      <vt:lpstr>PowerPoint Presentation</vt:lpstr>
      <vt:lpstr>LIMITATIONS</vt:lpstr>
      <vt:lpstr>PowerPoint Presentation</vt:lpstr>
      <vt:lpstr>Confusion Matrix Metrics Part 9  (Precision Recall Curve and AUC)</vt:lpstr>
      <vt:lpstr>PR Curve</vt:lpstr>
      <vt:lpstr>ROC Curve vs PR Curve</vt:lpstr>
      <vt:lpstr>ROC Curve vs PR Curve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ROC-AUC</dc:title>
  <dc:creator/>
  <cp:lastModifiedBy>Rachit</cp:lastModifiedBy>
  <cp:revision>52</cp:revision>
  <dcterms:created xsi:type="dcterms:W3CDTF">2006-08-16T00:00:00Z</dcterms:created>
  <dcterms:modified xsi:type="dcterms:W3CDTF">2020-09-09T20:29:51Z</dcterms:modified>
</cp:coreProperties>
</file>