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2"/>
  </p:notesMasterIdLst>
  <p:handoutMasterIdLst>
    <p:handoutMasterId r:id="rId33"/>
  </p:handoutMasterIdLst>
  <p:sldIdLst>
    <p:sldId id="274" r:id="rId2"/>
    <p:sldId id="2145706462" r:id="rId3"/>
    <p:sldId id="2145706514" r:id="rId4"/>
    <p:sldId id="2145706505" r:id="rId5"/>
    <p:sldId id="2145706463" r:id="rId6"/>
    <p:sldId id="2145706464" r:id="rId7"/>
    <p:sldId id="2145706465" r:id="rId8"/>
    <p:sldId id="2145706491" r:id="rId9"/>
    <p:sldId id="2145706483" r:id="rId10"/>
    <p:sldId id="2145706506" r:id="rId11"/>
    <p:sldId id="2145706485" r:id="rId12"/>
    <p:sldId id="2145706500" r:id="rId13"/>
    <p:sldId id="2145706494" r:id="rId14"/>
    <p:sldId id="2145706495" r:id="rId15"/>
    <p:sldId id="2145706509" r:id="rId16"/>
    <p:sldId id="2145706513" r:id="rId17"/>
    <p:sldId id="2145706508" r:id="rId18"/>
    <p:sldId id="2145706501" r:id="rId19"/>
    <p:sldId id="2145706502" r:id="rId20"/>
    <p:sldId id="2145706503" r:id="rId21"/>
    <p:sldId id="2145706487" r:id="rId22"/>
    <p:sldId id="2145706489" r:id="rId23"/>
    <p:sldId id="2145706490" r:id="rId24"/>
    <p:sldId id="2145706507" r:id="rId25"/>
    <p:sldId id="2145706468" r:id="rId26"/>
    <p:sldId id="758" r:id="rId27"/>
    <p:sldId id="1245" r:id="rId28"/>
    <p:sldId id="1244" r:id="rId29"/>
    <p:sldId id="1253" r:id="rId30"/>
    <p:sldId id="2145706482" r:id="rId31"/>
  </p:sldIdLst>
  <p:sldSz cx="12192000" cy="6858000"/>
  <p:notesSz cx="9309100" cy="7016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an Sofwan" initials="OS" lastIdx="1" clrIdx="0">
    <p:extLst>
      <p:ext uri="{19B8F6BF-5375-455C-9EA6-DF929625EA0E}">
        <p15:presenceInfo xmlns:p15="http://schemas.microsoft.com/office/powerpoint/2012/main" userId="S::ofan@djakartalloyd.co.id::989964a6-a6cd-4d32-b284-d84aaec1a0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3792" autoAdjust="0"/>
  </p:normalViewPr>
  <p:slideViewPr>
    <p:cSldViewPr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239B9-F952-4C65-A750-7609D573CCD8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5B55C75-9BEA-4EFB-993B-A61AE3A0B18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D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rPr>
            <a:t>COMPETITIVE</a:t>
          </a:r>
          <a:endParaRPr lang="en-US" b="1" dirty="0">
            <a:solidFill>
              <a:schemeClr val="bg1"/>
            </a:solidFill>
          </a:endParaRPr>
        </a:p>
      </dgm:t>
    </dgm:pt>
    <dgm:pt modelId="{A498F252-0DC8-441A-96D0-E48C521F4ADD}" type="parTrans" cxnId="{ED8F5EC6-C151-4E3B-BD89-A6254466E877}">
      <dgm:prSet/>
      <dgm:spPr/>
      <dgm:t>
        <a:bodyPr/>
        <a:lstStyle/>
        <a:p>
          <a:endParaRPr lang="en-US"/>
        </a:p>
      </dgm:t>
    </dgm:pt>
    <dgm:pt modelId="{87DFFEE6-905C-40FE-85CE-D6F18EF42BB3}" type="sibTrans" cxnId="{ED8F5EC6-C151-4E3B-BD89-A6254466E877}">
      <dgm:prSet/>
      <dgm:spPr/>
      <dgm:t>
        <a:bodyPr/>
        <a:lstStyle/>
        <a:p>
          <a:endParaRPr lang="en-US"/>
        </a:p>
      </dgm:t>
    </dgm:pt>
    <dgm:pt modelId="{86F0DA04-FABD-47BF-87BB-9694A1C3A84E}">
      <dgm:prSet phldrT="[Text]" custT="1"/>
      <dgm:spPr>
        <a:solidFill>
          <a:srgbClr val="002060"/>
        </a:solidFill>
      </dgm:spPr>
      <dgm:t>
        <a:bodyPr/>
        <a:lstStyle/>
        <a:p>
          <a:r>
            <a:rPr lang="en-ID" sz="1200" b="1" i="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rPr>
            <a:t>COOPERATIVE </a:t>
          </a:r>
          <a:endParaRPr lang="en-US" sz="1200" b="1" i="0" dirty="0">
            <a:solidFill>
              <a:schemeClr val="bg1"/>
            </a:solidFill>
          </a:endParaRPr>
        </a:p>
      </dgm:t>
    </dgm:pt>
    <dgm:pt modelId="{BB4A7C98-B735-49DF-A2EC-84DB05C9E412}" type="parTrans" cxnId="{157167E6-3BE6-43F9-A320-7A65CAC53E66}">
      <dgm:prSet/>
      <dgm:spPr/>
      <dgm:t>
        <a:bodyPr/>
        <a:lstStyle/>
        <a:p>
          <a:endParaRPr lang="en-US"/>
        </a:p>
      </dgm:t>
    </dgm:pt>
    <dgm:pt modelId="{23A04914-E9DE-46B3-88FF-9F157AA96776}" type="sibTrans" cxnId="{157167E6-3BE6-43F9-A320-7A65CAC53E66}">
      <dgm:prSet/>
      <dgm:spPr/>
      <dgm:t>
        <a:bodyPr/>
        <a:lstStyle/>
        <a:p>
          <a:endParaRPr lang="en-US"/>
        </a:p>
      </dgm:t>
    </dgm:pt>
    <dgm:pt modelId="{E5369170-5113-4FD0-B7C3-24471C6D199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D" sz="1100" b="1" i="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rPr>
            <a:t>COMPARATIVE</a:t>
          </a:r>
          <a:endParaRPr lang="en-US" sz="1100" b="1" i="0" dirty="0">
            <a:solidFill>
              <a:schemeClr val="bg1"/>
            </a:solidFill>
          </a:endParaRPr>
        </a:p>
      </dgm:t>
    </dgm:pt>
    <dgm:pt modelId="{2B0D9E7B-4D92-44D8-A867-46A2FE9C04CC}" type="parTrans" cxnId="{3293A349-DAA4-4FD0-B691-B200407988A7}">
      <dgm:prSet/>
      <dgm:spPr/>
      <dgm:t>
        <a:bodyPr/>
        <a:lstStyle/>
        <a:p>
          <a:endParaRPr lang="en-US"/>
        </a:p>
      </dgm:t>
    </dgm:pt>
    <dgm:pt modelId="{65CEBE53-F215-4CAA-830E-F3E016205CFD}" type="sibTrans" cxnId="{3293A349-DAA4-4FD0-B691-B200407988A7}">
      <dgm:prSet/>
      <dgm:spPr/>
      <dgm:t>
        <a:bodyPr/>
        <a:lstStyle/>
        <a:p>
          <a:endParaRPr lang="en-US"/>
        </a:p>
      </dgm:t>
    </dgm:pt>
    <dgm:pt modelId="{D296A8AF-2C2A-4995-868F-C326075CC623}" type="pres">
      <dgm:prSet presAssocID="{365239B9-F952-4C65-A750-7609D573CCD8}" presName="compositeShape" presStyleCnt="0">
        <dgm:presLayoutVars>
          <dgm:chMax val="7"/>
          <dgm:dir/>
          <dgm:resizeHandles val="exact"/>
        </dgm:presLayoutVars>
      </dgm:prSet>
      <dgm:spPr/>
    </dgm:pt>
    <dgm:pt modelId="{42E732C0-9930-45EA-A213-75E997D8C105}" type="pres">
      <dgm:prSet presAssocID="{365239B9-F952-4C65-A750-7609D573CCD8}" presName="wedge1" presStyleLbl="node1" presStyleIdx="0" presStyleCnt="3"/>
      <dgm:spPr/>
    </dgm:pt>
    <dgm:pt modelId="{E46E476E-D799-4497-B172-EBB34DC900E9}" type="pres">
      <dgm:prSet presAssocID="{365239B9-F952-4C65-A750-7609D573CCD8}" presName="dummy1a" presStyleCnt="0"/>
      <dgm:spPr/>
    </dgm:pt>
    <dgm:pt modelId="{A53DF95A-ACBB-4093-8D1E-D6CA599C1B20}" type="pres">
      <dgm:prSet presAssocID="{365239B9-F952-4C65-A750-7609D573CCD8}" presName="dummy1b" presStyleCnt="0"/>
      <dgm:spPr/>
    </dgm:pt>
    <dgm:pt modelId="{B9241EEC-B811-4FE5-8199-2B975BD473E8}" type="pres">
      <dgm:prSet presAssocID="{365239B9-F952-4C65-A750-7609D573CCD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87C3905-EFF9-4D2B-933A-082E818B7E23}" type="pres">
      <dgm:prSet presAssocID="{365239B9-F952-4C65-A750-7609D573CCD8}" presName="wedge2" presStyleLbl="node1" presStyleIdx="1" presStyleCnt="3"/>
      <dgm:spPr/>
    </dgm:pt>
    <dgm:pt modelId="{1A6C9D81-5F26-4855-B44C-7475833665BA}" type="pres">
      <dgm:prSet presAssocID="{365239B9-F952-4C65-A750-7609D573CCD8}" presName="dummy2a" presStyleCnt="0"/>
      <dgm:spPr/>
    </dgm:pt>
    <dgm:pt modelId="{56C69376-D0A5-4B7E-8A27-C33D6090A8A3}" type="pres">
      <dgm:prSet presAssocID="{365239B9-F952-4C65-A750-7609D573CCD8}" presName="dummy2b" presStyleCnt="0"/>
      <dgm:spPr/>
    </dgm:pt>
    <dgm:pt modelId="{5E230993-F7EC-4757-B8C6-E3B95599D52D}" type="pres">
      <dgm:prSet presAssocID="{365239B9-F952-4C65-A750-7609D573CCD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EA8803-8440-4E34-897A-C2C054BB5A4F}" type="pres">
      <dgm:prSet presAssocID="{365239B9-F952-4C65-A750-7609D573CCD8}" presName="wedge3" presStyleLbl="node1" presStyleIdx="2" presStyleCnt="3"/>
      <dgm:spPr/>
    </dgm:pt>
    <dgm:pt modelId="{A22C5CA7-084A-4F0E-94F9-C8FE7F8697BC}" type="pres">
      <dgm:prSet presAssocID="{365239B9-F952-4C65-A750-7609D573CCD8}" presName="dummy3a" presStyleCnt="0"/>
      <dgm:spPr/>
    </dgm:pt>
    <dgm:pt modelId="{4B89B72B-E87B-4455-987B-31BF3DB6EE89}" type="pres">
      <dgm:prSet presAssocID="{365239B9-F952-4C65-A750-7609D573CCD8}" presName="dummy3b" presStyleCnt="0"/>
      <dgm:spPr/>
    </dgm:pt>
    <dgm:pt modelId="{581973E9-22D7-4958-9DF3-C03BB408210C}" type="pres">
      <dgm:prSet presAssocID="{365239B9-F952-4C65-A750-7609D573CCD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79E1A099-14FF-471D-AEEC-227DEB4CB4A5}" type="pres">
      <dgm:prSet presAssocID="{87DFFEE6-905C-40FE-85CE-D6F18EF42BB3}" presName="arrowWedge1" presStyleLbl="fgSibTrans2D1" presStyleIdx="0" presStyleCnt="3"/>
      <dgm:spPr/>
    </dgm:pt>
    <dgm:pt modelId="{AEFDD3CF-A9AA-4317-836C-A4AF21F52B26}" type="pres">
      <dgm:prSet presAssocID="{23A04914-E9DE-46B3-88FF-9F157AA96776}" presName="arrowWedge2" presStyleLbl="fgSibTrans2D1" presStyleIdx="1" presStyleCnt="3"/>
      <dgm:spPr/>
    </dgm:pt>
    <dgm:pt modelId="{8DAB34BC-0960-4D97-91DE-C284920BA2FC}" type="pres">
      <dgm:prSet presAssocID="{65CEBE53-F215-4CAA-830E-F3E016205CFD}" presName="arrowWedge3" presStyleLbl="fgSibTrans2D1" presStyleIdx="2" presStyleCnt="3"/>
      <dgm:spPr/>
    </dgm:pt>
  </dgm:ptLst>
  <dgm:cxnLst>
    <dgm:cxn modelId="{FFA2821C-D43E-45D0-B06C-2A2F51590D0C}" type="presOf" srcId="{E5369170-5113-4FD0-B7C3-24471C6D1994}" destId="{581973E9-22D7-4958-9DF3-C03BB408210C}" srcOrd="1" destOrd="0" presId="urn:microsoft.com/office/officeart/2005/8/layout/cycle8"/>
    <dgm:cxn modelId="{3293A349-DAA4-4FD0-B691-B200407988A7}" srcId="{365239B9-F952-4C65-A750-7609D573CCD8}" destId="{E5369170-5113-4FD0-B7C3-24471C6D1994}" srcOrd="2" destOrd="0" parTransId="{2B0D9E7B-4D92-44D8-A867-46A2FE9C04CC}" sibTransId="{65CEBE53-F215-4CAA-830E-F3E016205CFD}"/>
    <dgm:cxn modelId="{CF9B0D50-2B6C-43F3-9EB9-CEB1952B4CCE}" type="presOf" srcId="{E5369170-5113-4FD0-B7C3-24471C6D1994}" destId="{D5EA8803-8440-4E34-897A-C2C054BB5A4F}" srcOrd="0" destOrd="0" presId="urn:microsoft.com/office/officeart/2005/8/layout/cycle8"/>
    <dgm:cxn modelId="{4621378D-F388-4A7B-BD88-4AD368F6E813}" type="presOf" srcId="{35B55C75-9BEA-4EFB-993B-A61AE3A0B184}" destId="{B9241EEC-B811-4FE5-8199-2B975BD473E8}" srcOrd="1" destOrd="0" presId="urn:microsoft.com/office/officeart/2005/8/layout/cycle8"/>
    <dgm:cxn modelId="{063DCBAA-BF32-46C9-9773-20811C1887E4}" type="presOf" srcId="{35B55C75-9BEA-4EFB-993B-A61AE3A0B184}" destId="{42E732C0-9930-45EA-A213-75E997D8C105}" srcOrd="0" destOrd="0" presId="urn:microsoft.com/office/officeart/2005/8/layout/cycle8"/>
    <dgm:cxn modelId="{ED8F5EC6-C151-4E3B-BD89-A6254466E877}" srcId="{365239B9-F952-4C65-A750-7609D573CCD8}" destId="{35B55C75-9BEA-4EFB-993B-A61AE3A0B184}" srcOrd="0" destOrd="0" parTransId="{A498F252-0DC8-441A-96D0-E48C521F4ADD}" sibTransId="{87DFFEE6-905C-40FE-85CE-D6F18EF42BB3}"/>
    <dgm:cxn modelId="{4A830EE0-9A81-4F62-88A4-0AB2AB0A1609}" type="presOf" srcId="{86F0DA04-FABD-47BF-87BB-9694A1C3A84E}" destId="{987C3905-EFF9-4D2B-933A-082E818B7E23}" srcOrd="0" destOrd="0" presId="urn:microsoft.com/office/officeart/2005/8/layout/cycle8"/>
    <dgm:cxn modelId="{2E7BEFE4-A416-4236-983E-21BCF7172369}" type="presOf" srcId="{365239B9-F952-4C65-A750-7609D573CCD8}" destId="{D296A8AF-2C2A-4995-868F-C326075CC623}" srcOrd="0" destOrd="0" presId="urn:microsoft.com/office/officeart/2005/8/layout/cycle8"/>
    <dgm:cxn modelId="{157167E6-3BE6-43F9-A320-7A65CAC53E66}" srcId="{365239B9-F952-4C65-A750-7609D573CCD8}" destId="{86F0DA04-FABD-47BF-87BB-9694A1C3A84E}" srcOrd="1" destOrd="0" parTransId="{BB4A7C98-B735-49DF-A2EC-84DB05C9E412}" sibTransId="{23A04914-E9DE-46B3-88FF-9F157AA96776}"/>
    <dgm:cxn modelId="{5449C3F9-D111-4A68-94A4-3F0E89DA6526}" type="presOf" srcId="{86F0DA04-FABD-47BF-87BB-9694A1C3A84E}" destId="{5E230993-F7EC-4757-B8C6-E3B95599D52D}" srcOrd="1" destOrd="0" presId="urn:microsoft.com/office/officeart/2005/8/layout/cycle8"/>
    <dgm:cxn modelId="{6AB50775-D468-4DC7-A917-C349E10D729A}" type="presParOf" srcId="{D296A8AF-2C2A-4995-868F-C326075CC623}" destId="{42E732C0-9930-45EA-A213-75E997D8C105}" srcOrd="0" destOrd="0" presId="urn:microsoft.com/office/officeart/2005/8/layout/cycle8"/>
    <dgm:cxn modelId="{263EBF9A-B339-4954-916C-6F533B1253E6}" type="presParOf" srcId="{D296A8AF-2C2A-4995-868F-C326075CC623}" destId="{E46E476E-D799-4497-B172-EBB34DC900E9}" srcOrd="1" destOrd="0" presId="urn:microsoft.com/office/officeart/2005/8/layout/cycle8"/>
    <dgm:cxn modelId="{99CF738B-9BA5-4571-9052-E3BF6971AF8F}" type="presParOf" srcId="{D296A8AF-2C2A-4995-868F-C326075CC623}" destId="{A53DF95A-ACBB-4093-8D1E-D6CA599C1B20}" srcOrd="2" destOrd="0" presId="urn:microsoft.com/office/officeart/2005/8/layout/cycle8"/>
    <dgm:cxn modelId="{B995F0ED-A325-408F-A26F-C874F645DD36}" type="presParOf" srcId="{D296A8AF-2C2A-4995-868F-C326075CC623}" destId="{B9241EEC-B811-4FE5-8199-2B975BD473E8}" srcOrd="3" destOrd="0" presId="urn:microsoft.com/office/officeart/2005/8/layout/cycle8"/>
    <dgm:cxn modelId="{0558DF99-707F-4CF2-B469-E20C19A8CC8F}" type="presParOf" srcId="{D296A8AF-2C2A-4995-868F-C326075CC623}" destId="{987C3905-EFF9-4D2B-933A-082E818B7E23}" srcOrd="4" destOrd="0" presId="urn:microsoft.com/office/officeart/2005/8/layout/cycle8"/>
    <dgm:cxn modelId="{38CA431A-A597-487D-94B0-6F0FC41BA489}" type="presParOf" srcId="{D296A8AF-2C2A-4995-868F-C326075CC623}" destId="{1A6C9D81-5F26-4855-B44C-7475833665BA}" srcOrd="5" destOrd="0" presId="urn:microsoft.com/office/officeart/2005/8/layout/cycle8"/>
    <dgm:cxn modelId="{F10A7791-AC4A-40DA-9C98-48141829E011}" type="presParOf" srcId="{D296A8AF-2C2A-4995-868F-C326075CC623}" destId="{56C69376-D0A5-4B7E-8A27-C33D6090A8A3}" srcOrd="6" destOrd="0" presId="urn:microsoft.com/office/officeart/2005/8/layout/cycle8"/>
    <dgm:cxn modelId="{E531E25C-B70F-417E-A689-94FE81762A95}" type="presParOf" srcId="{D296A8AF-2C2A-4995-868F-C326075CC623}" destId="{5E230993-F7EC-4757-B8C6-E3B95599D52D}" srcOrd="7" destOrd="0" presId="urn:microsoft.com/office/officeart/2005/8/layout/cycle8"/>
    <dgm:cxn modelId="{BE19EB1A-A765-4F82-918D-383D68456C14}" type="presParOf" srcId="{D296A8AF-2C2A-4995-868F-C326075CC623}" destId="{D5EA8803-8440-4E34-897A-C2C054BB5A4F}" srcOrd="8" destOrd="0" presId="urn:microsoft.com/office/officeart/2005/8/layout/cycle8"/>
    <dgm:cxn modelId="{0653E07D-B967-4436-935A-AD0904204F88}" type="presParOf" srcId="{D296A8AF-2C2A-4995-868F-C326075CC623}" destId="{A22C5CA7-084A-4F0E-94F9-C8FE7F8697BC}" srcOrd="9" destOrd="0" presId="urn:microsoft.com/office/officeart/2005/8/layout/cycle8"/>
    <dgm:cxn modelId="{9CE7DD1C-EBAA-4E44-B53A-4C42D943C5C4}" type="presParOf" srcId="{D296A8AF-2C2A-4995-868F-C326075CC623}" destId="{4B89B72B-E87B-4455-987B-31BF3DB6EE89}" srcOrd="10" destOrd="0" presId="urn:microsoft.com/office/officeart/2005/8/layout/cycle8"/>
    <dgm:cxn modelId="{95E9ED25-C002-4B5F-965D-4E52A6CAD2CD}" type="presParOf" srcId="{D296A8AF-2C2A-4995-868F-C326075CC623}" destId="{581973E9-22D7-4958-9DF3-C03BB408210C}" srcOrd="11" destOrd="0" presId="urn:microsoft.com/office/officeart/2005/8/layout/cycle8"/>
    <dgm:cxn modelId="{FE1D4C6B-3C78-4D81-9814-44BBD3E780DD}" type="presParOf" srcId="{D296A8AF-2C2A-4995-868F-C326075CC623}" destId="{79E1A099-14FF-471D-AEEC-227DEB4CB4A5}" srcOrd="12" destOrd="0" presId="urn:microsoft.com/office/officeart/2005/8/layout/cycle8"/>
    <dgm:cxn modelId="{9938D915-BCDE-454C-A7BE-ED93EF7C36D3}" type="presParOf" srcId="{D296A8AF-2C2A-4995-868F-C326075CC623}" destId="{AEFDD3CF-A9AA-4317-836C-A4AF21F52B26}" srcOrd="13" destOrd="0" presId="urn:microsoft.com/office/officeart/2005/8/layout/cycle8"/>
    <dgm:cxn modelId="{574C7DBF-A5CE-4F1A-9DC6-7EE93580D6D4}" type="presParOf" srcId="{D296A8AF-2C2A-4995-868F-C326075CC623}" destId="{8DAB34BC-0960-4D97-91DE-C284920BA2F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DCCD1-EF58-485F-AFA3-0346F4D17B9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B1FC1BF-9422-43E7-B7A0-6150DD84EDC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dirty="0"/>
            <a:t>MODEL BUSINESS TRANSFOR MATION</a:t>
          </a:r>
        </a:p>
      </dgm:t>
    </dgm:pt>
    <dgm:pt modelId="{194DCBBA-67E4-4EF3-9FB5-C8BAC7282A2C}" type="parTrans" cxnId="{27F24A96-6F8E-4B02-9DEB-43F787EEF943}">
      <dgm:prSet/>
      <dgm:spPr/>
      <dgm:t>
        <a:bodyPr/>
        <a:lstStyle/>
        <a:p>
          <a:endParaRPr lang="en-US"/>
        </a:p>
      </dgm:t>
    </dgm:pt>
    <dgm:pt modelId="{56624452-1798-4009-848F-5C8BF1CB7A7C}" type="sibTrans" cxnId="{27F24A96-6F8E-4B02-9DEB-43F787EEF943}">
      <dgm:prSet/>
      <dgm:spPr/>
      <dgm:t>
        <a:bodyPr/>
        <a:lstStyle/>
        <a:p>
          <a:endParaRPr lang="en-US"/>
        </a:p>
      </dgm:t>
    </dgm:pt>
    <dgm:pt modelId="{FED87D63-C10F-4CC5-9461-B21AE3068FD5}">
      <dgm:prSet phldrT="[Text]" custT="1"/>
      <dgm:spPr/>
      <dgm:t>
        <a:bodyPr/>
        <a:lstStyle/>
        <a:p>
          <a:r>
            <a:rPr lang="en-US" sz="1400" dirty="0"/>
            <a:t>INFRA STRUKTUR &amp; TECHNO LOGI</a:t>
          </a:r>
        </a:p>
      </dgm:t>
    </dgm:pt>
    <dgm:pt modelId="{11EDA57C-8A6F-4174-9244-28276D12DB93}" type="parTrans" cxnId="{9E80F402-C46B-4022-978F-5E6935F8C065}">
      <dgm:prSet/>
      <dgm:spPr/>
      <dgm:t>
        <a:bodyPr/>
        <a:lstStyle/>
        <a:p>
          <a:endParaRPr lang="en-US"/>
        </a:p>
      </dgm:t>
    </dgm:pt>
    <dgm:pt modelId="{8B2D3425-1D76-40CC-AEC2-FD294271B205}" type="sibTrans" cxnId="{9E80F402-C46B-4022-978F-5E6935F8C065}">
      <dgm:prSet/>
      <dgm:spPr/>
      <dgm:t>
        <a:bodyPr/>
        <a:lstStyle/>
        <a:p>
          <a:endParaRPr lang="en-US"/>
        </a:p>
      </dgm:t>
    </dgm:pt>
    <dgm:pt modelId="{60DE6B33-ECDD-4295-BF16-13596DE19F8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STRONG FINANCIAL</a:t>
          </a:r>
        </a:p>
      </dgm:t>
    </dgm:pt>
    <dgm:pt modelId="{592E99E8-4481-4849-81AB-8BCCD3E65B6F}" type="parTrans" cxnId="{CDBF1F5F-855D-4E04-9529-5EB478257789}">
      <dgm:prSet/>
      <dgm:spPr/>
      <dgm:t>
        <a:bodyPr/>
        <a:lstStyle/>
        <a:p>
          <a:endParaRPr lang="en-US"/>
        </a:p>
      </dgm:t>
    </dgm:pt>
    <dgm:pt modelId="{B25E02D7-B81F-4037-9924-5D9629BB6067}" type="sibTrans" cxnId="{CDBF1F5F-855D-4E04-9529-5EB478257789}">
      <dgm:prSet/>
      <dgm:spPr/>
      <dgm:t>
        <a:bodyPr/>
        <a:lstStyle/>
        <a:p>
          <a:endParaRPr lang="en-US"/>
        </a:p>
      </dgm:t>
    </dgm:pt>
    <dgm:pt modelId="{33FD3816-B136-43FF-A314-DE90CE60FD6D}" type="pres">
      <dgm:prSet presAssocID="{53ADCCD1-EF58-485F-AFA3-0346F4D17B9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6EABBA8-3E15-4E89-A11A-7D65D3049B1F}" type="pres">
      <dgm:prSet presAssocID="{DB1FC1BF-9422-43E7-B7A0-6150DD84EDCE}" presName="gear1" presStyleLbl="node1" presStyleIdx="0" presStyleCnt="3">
        <dgm:presLayoutVars>
          <dgm:chMax val="1"/>
          <dgm:bulletEnabled val="1"/>
        </dgm:presLayoutVars>
      </dgm:prSet>
      <dgm:spPr/>
    </dgm:pt>
    <dgm:pt modelId="{8603622F-B1F1-4179-A93D-B99E780E9233}" type="pres">
      <dgm:prSet presAssocID="{DB1FC1BF-9422-43E7-B7A0-6150DD84EDCE}" presName="gear1srcNode" presStyleLbl="node1" presStyleIdx="0" presStyleCnt="3"/>
      <dgm:spPr/>
    </dgm:pt>
    <dgm:pt modelId="{382A7A13-AE7C-4ED1-B427-D37298244A99}" type="pres">
      <dgm:prSet presAssocID="{DB1FC1BF-9422-43E7-B7A0-6150DD84EDCE}" presName="gear1dstNode" presStyleLbl="node1" presStyleIdx="0" presStyleCnt="3"/>
      <dgm:spPr/>
    </dgm:pt>
    <dgm:pt modelId="{C224FF57-2D6B-4D61-B68A-3535C6456571}" type="pres">
      <dgm:prSet presAssocID="{FED87D63-C10F-4CC5-9461-B21AE3068FD5}" presName="gear2" presStyleLbl="node1" presStyleIdx="1" presStyleCnt="3">
        <dgm:presLayoutVars>
          <dgm:chMax val="1"/>
          <dgm:bulletEnabled val="1"/>
        </dgm:presLayoutVars>
      </dgm:prSet>
      <dgm:spPr/>
    </dgm:pt>
    <dgm:pt modelId="{85D42669-A140-4193-82D7-7B52F088C1A6}" type="pres">
      <dgm:prSet presAssocID="{FED87D63-C10F-4CC5-9461-B21AE3068FD5}" presName="gear2srcNode" presStyleLbl="node1" presStyleIdx="1" presStyleCnt="3"/>
      <dgm:spPr/>
    </dgm:pt>
    <dgm:pt modelId="{4E2ED4B9-EF65-494E-BC97-5484B5F6D88D}" type="pres">
      <dgm:prSet presAssocID="{FED87D63-C10F-4CC5-9461-B21AE3068FD5}" presName="gear2dstNode" presStyleLbl="node1" presStyleIdx="1" presStyleCnt="3"/>
      <dgm:spPr/>
    </dgm:pt>
    <dgm:pt modelId="{FA0AA2BB-4C40-47FA-ABE8-C837F4F4B27A}" type="pres">
      <dgm:prSet presAssocID="{60DE6B33-ECDD-4295-BF16-13596DE19F80}" presName="gear3" presStyleLbl="node1" presStyleIdx="2" presStyleCnt="3"/>
      <dgm:spPr/>
    </dgm:pt>
    <dgm:pt modelId="{EA2838BD-99DF-41F1-A3BA-916E5AB21D04}" type="pres">
      <dgm:prSet presAssocID="{60DE6B33-ECDD-4295-BF16-13596DE19F8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A85A81C-32FD-4B3D-A654-284A35D24D83}" type="pres">
      <dgm:prSet presAssocID="{60DE6B33-ECDD-4295-BF16-13596DE19F80}" presName="gear3srcNode" presStyleLbl="node1" presStyleIdx="2" presStyleCnt="3"/>
      <dgm:spPr/>
    </dgm:pt>
    <dgm:pt modelId="{05939B4D-B18B-4AC9-8F76-C172BA5B39B9}" type="pres">
      <dgm:prSet presAssocID="{60DE6B33-ECDD-4295-BF16-13596DE19F80}" presName="gear3dstNode" presStyleLbl="node1" presStyleIdx="2" presStyleCnt="3"/>
      <dgm:spPr/>
    </dgm:pt>
    <dgm:pt modelId="{1C58A923-8F27-49B4-AEC7-C72B6E1A1770}" type="pres">
      <dgm:prSet presAssocID="{56624452-1798-4009-848F-5C8BF1CB7A7C}" presName="connector1" presStyleLbl="sibTrans2D1" presStyleIdx="0" presStyleCnt="3"/>
      <dgm:spPr/>
    </dgm:pt>
    <dgm:pt modelId="{7CBDF1D3-DEAB-470D-A89D-65DE6E341EFB}" type="pres">
      <dgm:prSet presAssocID="{8B2D3425-1D76-40CC-AEC2-FD294271B205}" presName="connector2" presStyleLbl="sibTrans2D1" presStyleIdx="1" presStyleCnt="3"/>
      <dgm:spPr/>
    </dgm:pt>
    <dgm:pt modelId="{83766650-5BC1-4FA4-9404-94B5B6909105}" type="pres">
      <dgm:prSet presAssocID="{B25E02D7-B81F-4037-9924-5D9629BB6067}" presName="connector3" presStyleLbl="sibTrans2D1" presStyleIdx="2" presStyleCnt="3"/>
      <dgm:spPr/>
    </dgm:pt>
  </dgm:ptLst>
  <dgm:cxnLst>
    <dgm:cxn modelId="{9E80F402-C46B-4022-978F-5E6935F8C065}" srcId="{53ADCCD1-EF58-485F-AFA3-0346F4D17B96}" destId="{FED87D63-C10F-4CC5-9461-B21AE3068FD5}" srcOrd="1" destOrd="0" parTransId="{11EDA57C-8A6F-4174-9244-28276D12DB93}" sibTransId="{8B2D3425-1D76-40CC-AEC2-FD294271B205}"/>
    <dgm:cxn modelId="{57E19E11-401C-468B-93D4-2F101AC05B05}" type="presOf" srcId="{60DE6B33-ECDD-4295-BF16-13596DE19F80}" destId="{FA0AA2BB-4C40-47FA-ABE8-C837F4F4B27A}" srcOrd="0" destOrd="0" presId="urn:microsoft.com/office/officeart/2005/8/layout/gear1"/>
    <dgm:cxn modelId="{19A74D13-9CFF-469F-87D0-DF717D7883E4}" type="presOf" srcId="{8B2D3425-1D76-40CC-AEC2-FD294271B205}" destId="{7CBDF1D3-DEAB-470D-A89D-65DE6E341EFB}" srcOrd="0" destOrd="0" presId="urn:microsoft.com/office/officeart/2005/8/layout/gear1"/>
    <dgm:cxn modelId="{A96D0534-BEB5-4920-B8F2-80B608E89415}" type="presOf" srcId="{60DE6B33-ECDD-4295-BF16-13596DE19F80}" destId="{5A85A81C-32FD-4B3D-A654-284A35D24D83}" srcOrd="2" destOrd="0" presId="urn:microsoft.com/office/officeart/2005/8/layout/gear1"/>
    <dgm:cxn modelId="{C9EA793C-8B93-49AB-A00D-2245A0902B95}" type="presOf" srcId="{FED87D63-C10F-4CC5-9461-B21AE3068FD5}" destId="{85D42669-A140-4193-82D7-7B52F088C1A6}" srcOrd="1" destOrd="0" presId="urn:microsoft.com/office/officeart/2005/8/layout/gear1"/>
    <dgm:cxn modelId="{CDBF1F5F-855D-4E04-9529-5EB478257789}" srcId="{53ADCCD1-EF58-485F-AFA3-0346F4D17B96}" destId="{60DE6B33-ECDD-4295-BF16-13596DE19F80}" srcOrd="2" destOrd="0" parTransId="{592E99E8-4481-4849-81AB-8BCCD3E65B6F}" sibTransId="{B25E02D7-B81F-4037-9924-5D9629BB6067}"/>
    <dgm:cxn modelId="{68ED6871-F08A-43C6-B557-C78CE2FD9E80}" type="presOf" srcId="{DB1FC1BF-9422-43E7-B7A0-6150DD84EDCE}" destId="{8603622F-B1F1-4179-A93D-B99E780E9233}" srcOrd="1" destOrd="0" presId="urn:microsoft.com/office/officeart/2005/8/layout/gear1"/>
    <dgm:cxn modelId="{7C0CAB74-87F2-4294-807D-E67CC3250D48}" type="presOf" srcId="{FED87D63-C10F-4CC5-9461-B21AE3068FD5}" destId="{4E2ED4B9-EF65-494E-BC97-5484B5F6D88D}" srcOrd="2" destOrd="0" presId="urn:microsoft.com/office/officeart/2005/8/layout/gear1"/>
    <dgm:cxn modelId="{13FB217B-2E74-41A0-84D9-F7CCCBE198FD}" type="presOf" srcId="{56624452-1798-4009-848F-5C8BF1CB7A7C}" destId="{1C58A923-8F27-49B4-AEC7-C72B6E1A1770}" srcOrd="0" destOrd="0" presId="urn:microsoft.com/office/officeart/2005/8/layout/gear1"/>
    <dgm:cxn modelId="{27F24A96-6F8E-4B02-9DEB-43F787EEF943}" srcId="{53ADCCD1-EF58-485F-AFA3-0346F4D17B96}" destId="{DB1FC1BF-9422-43E7-B7A0-6150DD84EDCE}" srcOrd="0" destOrd="0" parTransId="{194DCBBA-67E4-4EF3-9FB5-C8BAC7282A2C}" sibTransId="{56624452-1798-4009-848F-5C8BF1CB7A7C}"/>
    <dgm:cxn modelId="{3156DDB1-67B8-49A3-A308-F39E5795EFAB}" type="presOf" srcId="{60DE6B33-ECDD-4295-BF16-13596DE19F80}" destId="{EA2838BD-99DF-41F1-A3BA-916E5AB21D04}" srcOrd="1" destOrd="0" presId="urn:microsoft.com/office/officeart/2005/8/layout/gear1"/>
    <dgm:cxn modelId="{FD6A37CC-A820-449E-9FF8-63CCE8165F55}" type="presOf" srcId="{DB1FC1BF-9422-43E7-B7A0-6150DD84EDCE}" destId="{382A7A13-AE7C-4ED1-B427-D37298244A99}" srcOrd="2" destOrd="0" presId="urn:microsoft.com/office/officeart/2005/8/layout/gear1"/>
    <dgm:cxn modelId="{FFC99DCF-3DE4-41EA-B99A-D7B4B32086BE}" type="presOf" srcId="{B25E02D7-B81F-4037-9924-5D9629BB6067}" destId="{83766650-5BC1-4FA4-9404-94B5B6909105}" srcOrd="0" destOrd="0" presId="urn:microsoft.com/office/officeart/2005/8/layout/gear1"/>
    <dgm:cxn modelId="{71D63FD8-30AA-4BC6-9D36-1430E848CF44}" type="presOf" srcId="{60DE6B33-ECDD-4295-BF16-13596DE19F80}" destId="{05939B4D-B18B-4AC9-8F76-C172BA5B39B9}" srcOrd="3" destOrd="0" presId="urn:microsoft.com/office/officeart/2005/8/layout/gear1"/>
    <dgm:cxn modelId="{2C7C07EE-EFA9-44F7-B283-EC516659474D}" type="presOf" srcId="{DB1FC1BF-9422-43E7-B7A0-6150DD84EDCE}" destId="{D6EABBA8-3E15-4E89-A11A-7D65D3049B1F}" srcOrd="0" destOrd="0" presId="urn:microsoft.com/office/officeart/2005/8/layout/gear1"/>
    <dgm:cxn modelId="{E830A5F2-3415-48A3-9420-2F5E9F7190BB}" type="presOf" srcId="{FED87D63-C10F-4CC5-9461-B21AE3068FD5}" destId="{C224FF57-2D6B-4D61-B68A-3535C6456571}" srcOrd="0" destOrd="0" presId="urn:microsoft.com/office/officeart/2005/8/layout/gear1"/>
    <dgm:cxn modelId="{8F5EABFB-2D2A-44CE-AC64-DE2BA5E73119}" type="presOf" srcId="{53ADCCD1-EF58-485F-AFA3-0346F4D17B96}" destId="{33FD3816-B136-43FF-A314-DE90CE60FD6D}" srcOrd="0" destOrd="0" presId="urn:microsoft.com/office/officeart/2005/8/layout/gear1"/>
    <dgm:cxn modelId="{E417C817-CB9C-4450-9AAF-BAF17DFF25FC}" type="presParOf" srcId="{33FD3816-B136-43FF-A314-DE90CE60FD6D}" destId="{D6EABBA8-3E15-4E89-A11A-7D65D3049B1F}" srcOrd="0" destOrd="0" presId="urn:microsoft.com/office/officeart/2005/8/layout/gear1"/>
    <dgm:cxn modelId="{EAE43ADB-49F1-43E8-B08D-0977AA9CDCF0}" type="presParOf" srcId="{33FD3816-B136-43FF-A314-DE90CE60FD6D}" destId="{8603622F-B1F1-4179-A93D-B99E780E9233}" srcOrd="1" destOrd="0" presId="urn:microsoft.com/office/officeart/2005/8/layout/gear1"/>
    <dgm:cxn modelId="{C9410669-77F3-4B9E-808F-D30C028998FC}" type="presParOf" srcId="{33FD3816-B136-43FF-A314-DE90CE60FD6D}" destId="{382A7A13-AE7C-4ED1-B427-D37298244A99}" srcOrd="2" destOrd="0" presId="urn:microsoft.com/office/officeart/2005/8/layout/gear1"/>
    <dgm:cxn modelId="{9107644B-4A5F-4D68-ACCB-A1EDF3DD6454}" type="presParOf" srcId="{33FD3816-B136-43FF-A314-DE90CE60FD6D}" destId="{C224FF57-2D6B-4D61-B68A-3535C6456571}" srcOrd="3" destOrd="0" presId="urn:microsoft.com/office/officeart/2005/8/layout/gear1"/>
    <dgm:cxn modelId="{6A73493D-67BA-4BA1-B1C0-BC223C058CB6}" type="presParOf" srcId="{33FD3816-B136-43FF-A314-DE90CE60FD6D}" destId="{85D42669-A140-4193-82D7-7B52F088C1A6}" srcOrd="4" destOrd="0" presId="urn:microsoft.com/office/officeart/2005/8/layout/gear1"/>
    <dgm:cxn modelId="{D973B26C-E8B7-4AFB-9B99-A5D95880A6B7}" type="presParOf" srcId="{33FD3816-B136-43FF-A314-DE90CE60FD6D}" destId="{4E2ED4B9-EF65-494E-BC97-5484B5F6D88D}" srcOrd="5" destOrd="0" presId="urn:microsoft.com/office/officeart/2005/8/layout/gear1"/>
    <dgm:cxn modelId="{0EC609D2-0300-4132-8EAE-032BDF998315}" type="presParOf" srcId="{33FD3816-B136-43FF-A314-DE90CE60FD6D}" destId="{FA0AA2BB-4C40-47FA-ABE8-C837F4F4B27A}" srcOrd="6" destOrd="0" presId="urn:microsoft.com/office/officeart/2005/8/layout/gear1"/>
    <dgm:cxn modelId="{C2B88C30-E2EE-4126-A831-B68CB7B950AE}" type="presParOf" srcId="{33FD3816-B136-43FF-A314-DE90CE60FD6D}" destId="{EA2838BD-99DF-41F1-A3BA-916E5AB21D04}" srcOrd="7" destOrd="0" presId="urn:microsoft.com/office/officeart/2005/8/layout/gear1"/>
    <dgm:cxn modelId="{E08EF390-5786-4B4F-BE69-514F08060EDE}" type="presParOf" srcId="{33FD3816-B136-43FF-A314-DE90CE60FD6D}" destId="{5A85A81C-32FD-4B3D-A654-284A35D24D83}" srcOrd="8" destOrd="0" presId="urn:microsoft.com/office/officeart/2005/8/layout/gear1"/>
    <dgm:cxn modelId="{F22CF781-6997-4E6A-A806-D23F93C0F3FB}" type="presParOf" srcId="{33FD3816-B136-43FF-A314-DE90CE60FD6D}" destId="{05939B4D-B18B-4AC9-8F76-C172BA5B39B9}" srcOrd="9" destOrd="0" presId="urn:microsoft.com/office/officeart/2005/8/layout/gear1"/>
    <dgm:cxn modelId="{4B22A55A-32DA-4599-81FC-E1F9E6553891}" type="presParOf" srcId="{33FD3816-B136-43FF-A314-DE90CE60FD6D}" destId="{1C58A923-8F27-49B4-AEC7-C72B6E1A1770}" srcOrd="10" destOrd="0" presId="urn:microsoft.com/office/officeart/2005/8/layout/gear1"/>
    <dgm:cxn modelId="{51F3E105-40E4-4259-A77A-261A1B999947}" type="presParOf" srcId="{33FD3816-B136-43FF-A314-DE90CE60FD6D}" destId="{7CBDF1D3-DEAB-470D-A89D-65DE6E341EFB}" srcOrd="11" destOrd="0" presId="urn:microsoft.com/office/officeart/2005/8/layout/gear1"/>
    <dgm:cxn modelId="{11C3743D-9E1D-47CF-A4BA-123D468505BE}" type="presParOf" srcId="{33FD3816-B136-43FF-A314-DE90CE60FD6D}" destId="{83766650-5BC1-4FA4-9404-94B5B69091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886273-B332-4549-8031-E8BA07C6ECB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9906E52-53A2-4AB2-8098-D024D1F0741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PEOPLE</a:t>
          </a:r>
        </a:p>
      </dgm:t>
    </dgm:pt>
    <dgm:pt modelId="{158C4702-7E10-4832-BCBD-7819705BEC25}" type="parTrans" cxnId="{FA0C6B74-7231-4E62-94A1-99A356B3A42B}">
      <dgm:prSet/>
      <dgm:spPr/>
      <dgm:t>
        <a:bodyPr/>
        <a:lstStyle/>
        <a:p>
          <a:endParaRPr lang="en-US"/>
        </a:p>
      </dgm:t>
    </dgm:pt>
    <dgm:pt modelId="{A377AA10-ED10-4603-802D-455AB0F7103F}" type="sibTrans" cxnId="{FA0C6B74-7231-4E62-94A1-99A356B3A42B}">
      <dgm:prSet/>
      <dgm:spPr/>
      <dgm:t>
        <a:bodyPr/>
        <a:lstStyle/>
        <a:p>
          <a:endParaRPr lang="en-US"/>
        </a:p>
      </dgm:t>
    </dgm:pt>
    <dgm:pt modelId="{05D67BEE-A135-4D0F-83DD-1FEF484B36B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PROCESS</a:t>
          </a:r>
        </a:p>
      </dgm:t>
    </dgm:pt>
    <dgm:pt modelId="{4E116147-06D2-4097-AEDF-1306B61E40D1}" type="parTrans" cxnId="{CC5DEA7F-4791-46EE-9B20-DF7DB14614E9}">
      <dgm:prSet/>
      <dgm:spPr/>
      <dgm:t>
        <a:bodyPr/>
        <a:lstStyle/>
        <a:p>
          <a:endParaRPr lang="en-US"/>
        </a:p>
      </dgm:t>
    </dgm:pt>
    <dgm:pt modelId="{91E20AC3-6D21-4237-A7B1-188B0AF5C584}" type="sibTrans" cxnId="{CC5DEA7F-4791-46EE-9B20-DF7DB14614E9}">
      <dgm:prSet/>
      <dgm:spPr/>
      <dgm:t>
        <a:bodyPr/>
        <a:lstStyle/>
        <a:p>
          <a:endParaRPr lang="en-US"/>
        </a:p>
      </dgm:t>
    </dgm:pt>
    <dgm:pt modelId="{AF15F73E-6F43-4863-8A4F-DC9A7DFA4EE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IT/IS</a:t>
          </a:r>
        </a:p>
      </dgm:t>
    </dgm:pt>
    <dgm:pt modelId="{230DC1FE-E9FA-4A1B-9A1E-16E1563814B0}" type="parTrans" cxnId="{7221C601-0557-448C-BAC5-D6777AF888E0}">
      <dgm:prSet/>
      <dgm:spPr/>
      <dgm:t>
        <a:bodyPr/>
        <a:lstStyle/>
        <a:p>
          <a:endParaRPr lang="en-US"/>
        </a:p>
      </dgm:t>
    </dgm:pt>
    <dgm:pt modelId="{74B9BE9F-5CE8-4047-B0A2-14E32D800FAB}" type="sibTrans" cxnId="{7221C601-0557-448C-BAC5-D6777AF888E0}">
      <dgm:prSet/>
      <dgm:spPr/>
      <dgm:t>
        <a:bodyPr/>
        <a:lstStyle/>
        <a:p>
          <a:endParaRPr lang="en-US"/>
        </a:p>
      </dgm:t>
    </dgm:pt>
    <dgm:pt modelId="{B1B47D69-8A27-4AC0-A125-651E2CDAF2A5}" type="pres">
      <dgm:prSet presAssocID="{D8886273-B332-4549-8031-E8BA07C6ECBC}" presName="compositeShape" presStyleCnt="0">
        <dgm:presLayoutVars>
          <dgm:chMax val="7"/>
          <dgm:dir/>
          <dgm:resizeHandles val="exact"/>
        </dgm:presLayoutVars>
      </dgm:prSet>
      <dgm:spPr/>
    </dgm:pt>
    <dgm:pt modelId="{A84CCAB2-F241-4BBA-81B9-6937A0963154}" type="pres">
      <dgm:prSet presAssocID="{D8886273-B332-4549-8031-E8BA07C6ECBC}" presName="wedge1" presStyleLbl="node1" presStyleIdx="0" presStyleCnt="3" custLinFactNeighborX="-1167" custLinFactNeighborY="-1786"/>
      <dgm:spPr>
        <a:solidFill>
          <a:srgbClr val="FFC000"/>
        </a:solidFill>
      </dgm:spPr>
    </dgm:pt>
    <dgm:pt modelId="{6AFD6DCF-CD0A-4B5C-A9B5-EE522256192B}" type="pres">
      <dgm:prSet presAssocID="{D8886273-B332-4549-8031-E8BA07C6ECBC}" presName="dummy1a" presStyleCnt="0"/>
      <dgm:spPr/>
    </dgm:pt>
    <dgm:pt modelId="{E20A5429-4167-44C1-8BB7-364E6EB2B974}" type="pres">
      <dgm:prSet presAssocID="{D8886273-B332-4549-8031-E8BA07C6ECBC}" presName="dummy1b" presStyleCnt="0"/>
      <dgm:spPr/>
    </dgm:pt>
    <dgm:pt modelId="{C8DA17E5-755A-4B83-83BA-F5591B1181FE}" type="pres">
      <dgm:prSet presAssocID="{D8886273-B332-4549-8031-E8BA07C6ECB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473FEF3-98AB-4EA0-AD63-E83313A5E801}" type="pres">
      <dgm:prSet presAssocID="{D8886273-B332-4549-8031-E8BA07C6ECBC}" presName="wedge2" presStyleLbl="node1" presStyleIdx="1" presStyleCnt="3" custLinFactNeighborX="-893" custLinFactNeighborY="-446"/>
      <dgm:spPr/>
    </dgm:pt>
    <dgm:pt modelId="{1870353E-37BB-426C-9DF4-81580D7458CE}" type="pres">
      <dgm:prSet presAssocID="{D8886273-B332-4549-8031-E8BA07C6ECBC}" presName="dummy2a" presStyleCnt="0"/>
      <dgm:spPr/>
    </dgm:pt>
    <dgm:pt modelId="{055EE5C2-711E-423C-BA89-60B857A02F1E}" type="pres">
      <dgm:prSet presAssocID="{D8886273-B332-4549-8031-E8BA07C6ECBC}" presName="dummy2b" presStyleCnt="0"/>
      <dgm:spPr/>
    </dgm:pt>
    <dgm:pt modelId="{782039E7-6430-4139-858D-4D62F59C02EA}" type="pres">
      <dgm:prSet presAssocID="{D8886273-B332-4549-8031-E8BA07C6ECB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BFA29C1-BE90-4EE6-8E4A-B9D02E6046EB}" type="pres">
      <dgm:prSet presAssocID="{D8886273-B332-4549-8031-E8BA07C6ECBC}" presName="wedge3" presStyleLbl="node1" presStyleIdx="2" presStyleCnt="3"/>
      <dgm:spPr/>
    </dgm:pt>
    <dgm:pt modelId="{BEE77421-F25A-4AC9-AC45-F424F4ACD5A8}" type="pres">
      <dgm:prSet presAssocID="{D8886273-B332-4549-8031-E8BA07C6ECBC}" presName="dummy3a" presStyleCnt="0"/>
      <dgm:spPr/>
    </dgm:pt>
    <dgm:pt modelId="{B55393C1-D68C-4C9E-813B-706A633C002A}" type="pres">
      <dgm:prSet presAssocID="{D8886273-B332-4549-8031-E8BA07C6ECBC}" presName="dummy3b" presStyleCnt="0"/>
      <dgm:spPr/>
    </dgm:pt>
    <dgm:pt modelId="{7B366F90-7245-43C2-A4E8-B10749311780}" type="pres">
      <dgm:prSet presAssocID="{D8886273-B332-4549-8031-E8BA07C6ECB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353FD30-DD35-492C-B63B-E3C1918ACEA0}" type="pres">
      <dgm:prSet presAssocID="{A377AA10-ED10-4603-802D-455AB0F7103F}" presName="arrowWedge1" presStyleLbl="fgSibTrans2D1" presStyleIdx="0" presStyleCnt="3"/>
      <dgm:spPr>
        <a:solidFill>
          <a:schemeClr val="tx1"/>
        </a:solidFill>
      </dgm:spPr>
    </dgm:pt>
    <dgm:pt modelId="{D884F3C7-B3E8-4B96-ABC9-79918FA85784}" type="pres">
      <dgm:prSet presAssocID="{91E20AC3-6D21-4237-A7B1-188B0AF5C584}" presName="arrowWedge2" presStyleLbl="fgSibTrans2D1" presStyleIdx="1" presStyleCnt="3"/>
      <dgm:spPr>
        <a:solidFill>
          <a:schemeClr val="tx1"/>
        </a:solidFill>
      </dgm:spPr>
    </dgm:pt>
    <dgm:pt modelId="{528244CD-D922-46CA-AE8F-B3A643757DA5}" type="pres">
      <dgm:prSet presAssocID="{74B9BE9F-5CE8-4047-B0A2-14E32D800FAB}" presName="arrowWedge3" presStyleLbl="fgSibTrans2D1" presStyleIdx="2" presStyleCnt="3"/>
      <dgm:spPr>
        <a:solidFill>
          <a:schemeClr val="tx1"/>
        </a:solidFill>
      </dgm:spPr>
    </dgm:pt>
  </dgm:ptLst>
  <dgm:cxnLst>
    <dgm:cxn modelId="{7221C601-0557-448C-BAC5-D6777AF888E0}" srcId="{D8886273-B332-4549-8031-E8BA07C6ECBC}" destId="{AF15F73E-6F43-4863-8A4F-DC9A7DFA4EEC}" srcOrd="2" destOrd="0" parTransId="{230DC1FE-E9FA-4A1B-9A1E-16E1563814B0}" sibTransId="{74B9BE9F-5CE8-4047-B0A2-14E32D800FAB}"/>
    <dgm:cxn modelId="{F6BFDE19-78A9-44ED-B7EE-1A104FA2AC3E}" type="presOf" srcId="{05D67BEE-A135-4D0F-83DD-1FEF484B36B6}" destId="{782039E7-6430-4139-858D-4D62F59C02EA}" srcOrd="1" destOrd="0" presId="urn:microsoft.com/office/officeart/2005/8/layout/cycle8"/>
    <dgm:cxn modelId="{B7D3061C-DD64-4322-A820-E6FA16F6BA9C}" type="presOf" srcId="{39906E52-53A2-4AB2-8098-D024D1F0741A}" destId="{A84CCAB2-F241-4BBA-81B9-6937A0963154}" srcOrd="0" destOrd="0" presId="urn:microsoft.com/office/officeart/2005/8/layout/cycle8"/>
    <dgm:cxn modelId="{A5C9C634-1F13-4748-A06F-ADC1FB69D11A}" type="presOf" srcId="{AF15F73E-6F43-4863-8A4F-DC9A7DFA4EEC}" destId="{7B366F90-7245-43C2-A4E8-B10749311780}" srcOrd="1" destOrd="0" presId="urn:microsoft.com/office/officeart/2005/8/layout/cycle8"/>
    <dgm:cxn modelId="{FA0C6B74-7231-4E62-94A1-99A356B3A42B}" srcId="{D8886273-B332-4549-8031-E8BA07C6ECBC}" destId="{39906E52-53A2-4AB2-8098-D024D1F0741A}" srcOrd="0" destOrd="0" parTransId="{158C4702-7E10-4832-BCBD-7819705BEC25}" sibTransId="{A377AA10-ED10-4603-802D-455AB0F7103F}"/>
    <dgm:cxn modelId="{CC5DEA7F-4791-46EE-9B20-DF7DB14614E9}" srcId="{D8886273-B332-4549-8031-E8BA07C6ECBC}" destId="{05D67BEE-A135-4D0F-83DD-1FEF484B36B6}" srcOrd="1" destOrd="0" parTransId="{4E116147-06D2-4097-AEDF-1306B61E40D1}" sibTransId="{91E20AC3-6D21-4237-A7B1-188B0AF5C584}"/>
    <dgm:cxn modelId="{593BBDC2-5E2D-4C48-9422-F70F7A9DBA05}" type="presOf" srcId="{AF15F73E-6F43-4863-8A4F-DC9A7DFA4EEC}" destId="{2BFA29C1-BE90-4EE6-8E4A-B9D02E6046EB}" srcOrd="0" destOrd="0" presId="urn:microsoft.com/office/officeart/2005/8/layout/cycle8"/>
    <dgm:cxn modelId="{9CD8E3E3-4C16-4652-9C69-268056CE99B6}" type="presOf" srcId="{05D67BEE-A135-4D0F-83DD-1FEF484B36B6}" destId="{2473FEF3-98AB-4EA0-AD63-E83313A5E801}" srcOrd="0" destOrd="0" presId="urn:microsoft.com/office/officeart/2005/8/layout/cycle8"/>
    <dgm:cxn modelId="{CE6C03E4-2BC5-48A6-8E17-DD33E1DCEF46}" type="presOf" srcId="{D8886273-B332-4549-8031-E8BA07C6ECBC}" destId="{B1B47D69-8A27-4AC0-A125-651E2CDAF2A5}" srcOrd="0" destOrd="0" presId="urn:microsoft.com/office/officeart/2005/8/layout/cycle8"/>
    <dgm:cxn modelId="{89DA87FA-539F-4F97-8E04-50B83719AD91}" type="presOf" srcId="{39906E52-53A2-4AB2-8098-D024D1F0741A}" destId="{C8DA17E5-755A-4B83-83BA-F5591B1181FE}" srcOrd="1" destOrd="0" presId="urn:microsoft.com/office/officeart/2005/8/layout/cycle8"/>
    <dgm:cxn modelId="{567FEB4A-89C3-4764-BD5E-5675644EFE27}" type="presParOf" srcId="{B1B47D69-8A27-4AC0-A125-651E2CDAF2A5}" destId="{A84CCAB2-F241-4BBA-81B9-6937A0963154}" srcOrd="0" destOrd="0" presId="urn:microsoft.com/office/officeart/2005/8/layout/cycle8"/>
    <dgm:cxn modelId="{4CF70F5D-DFE3-4C23-B4F0-0FC8C388D301}" type="presParOf" srcId="{B1B47D69-8A27-4AC0-A125-651E2CDAF2A5}" destId="{6AFD6DCF-CD0A-4B5C-A9B5-EE522256192B}" srcOrd="1" destOrd="0" presId="urn:microsoft.com/office/officeart/2005/8/layout/cycle8"/>
    <dgm:cxn modelId="{AEC44D5E-3084-4651-B18F-0696D82E1146}" type="presParOf" srcId="{B1B47D69-8A27-4AC0-A125-651E2CDAF2A5}" destId="{E20A5429-4167-44C1-8BB7-364E6EB2B974}" srcOrd="2" destOrd="0" presId="urn:microsoft.com/office/officeart/2005/8/layout/cycle8"/>
    <dgm:cxn modelId="{E9C75EE7-AF21-4F20-83EB-F15B0F49CEB1}" type="presParOf" srcId="{B1B47D69-8A27-4AC0-A125-651E2CDAF2A5}" destId="{C8DA17E5-755A-4B83-83BA-F5591B1181FE}" srcOrd="3" destOrd="0" presId="urn:microsoft.com/office/officeart/2005/8/layout/cycle8"/>
    <dgm:cxn modelId="{8EC99CDE-7C1D-4511-B89F-34F1607BEA5A}" type="presParOf" srcId="{B1B47D69-8A27-4AC0-A125-651E2CDAF2A5}" destId="{2473FEF3-98AB-4EA0-AD63-E83313A5E801}" srcOrd="4" destOrd="0" presId="urn:microsoft.com/office/officeart/2005/8/layout/cycle8"/>
    <dgm:cxn modelId="{CD946FF0-4599-47D0-8295-CEEEAAAB05A4}" type="presParOf" srcId="{B1B47D69-8A27-4AC0-A125-651E2CDAF2A5}" destId="{1870353E-37BB-426C-9DF4-81580D7458CE}" srcOrd="5" destOrd="0" presId="urn:microsoft.com/office/officeart/2005/8/layout/cycle8"/>
    <dgm:cxn modelId="{E64C97CE-DF6E-4105-8150-E496EEC94A42}" type="presParOf" srcId="{B1B47D69-8A27-4AC0-A125-651E2CDAF2A5}" destId="{055EE5C2-711E-423C-BA89-60B857A02F1E}" srcOrd="6" destOrd="0" presId="urn:microsoft.com/office/officeart/2005/8/layout/cycle8"/>
    <dgm:cxn modelId="{582BD1BC-912F-4B4A-A3D7-77C8F294E2B6}" type="presParOf" srcId="{B1B47D69-8A27-4AC0-A125-651E2CDAF2A5}" destId="{782039E7-6430-4139-858D-4D62F59C02EA}" srcOrd="7" destOrd="0" presId="urn:microsoft.com/office/officeart/2005/8/layout/cycle8"/>
    <dgm:cxn modelId="{78FFA320-27E5-4100-A65E-85D52E63A65E}" type="presParOf" srcId="{B1B47D69-8A27-4AC0-A125-651E2CDAF2A5}" destId="{2BFA29C1-BE90-4EE6-8E4A-B9D02E6046EB}" srcOrd="8" destOrd="0" presId="urn:microsoft.com/office/officeart/2005/8/layout/cycle8"/>
    <dgm:cxn modelId="{8E92F6CE-1CDB-4F63-A5AE-218A537E3D78}" type="presParOf" srcId="{B1B47D69-8A27-4AC0-A125-651E2CDAF2A5}" destId="{BEE77421-F25A-4AC9-AC45-F424F4ACD5A8}" srcOrd="9" destOrd="0" presId="urn:microsoft.com/office/officeart/2005/8/layout/cycle8"/>
    <dgm:cxn modelId="{C7F442E6-4409-42AC-989C-171AB40C7966}" type="presParOf" srcId="{B1B47D69-8A27-4AC0-A125-651E2CDAF2A5}" destId="{B55393C1-D68C-4C9E-813B-706A633C002A}" srcOrd="10" destOrd="0" presId="urn:microsoft.com/office/officeart/2005/8/layout/cycle8"/>
    <dgm:cxn modelId="{ABFAE49C-B376-4300-8F25-9223E15C6945}" type="presParOf" srcId="{B1B47D69-8A27-4AC0-A125-651E2CDAF2A5}" destId="{7B366F90-7245-43C2-A4E8-B10749311780}" srcOrd="11" destOrd="0" presId="urn:microsoft.com/office/officeart/2005/8/layout/cycle8"/>
    <dgm:cxn modelId="{411D9E4C-9B26-472D-B8A3-F36799774BAD}" type="presParOf" srcId="{B1B47D69-8A27-4AC0-A125-651E2CDAF2A5}" destId="{6353FD30-DD35-492C-B63B-E3C1918ACEA0}" srcOrd="12" destOrd="0" presId="urn:microsoft.com/office/officeart/2005/8/layout/cycle8"/>
    <dgm:cxn modelId="{1848A55D-9E4B-4B02-A7B6-043611D03B4D}" type="presParOf" srcId="{B1B47D69-8A27-4AC0-A125-651E2CDAF2A5}" destId="{D884F3C7-B3E8-4B96-ABC9-79918FA85784}" srcOrd="13" destOrd="0" presId="urn:microsoft.com/office/officeart/2005/8/layout/cycle8"/>
    <dgm:cxn modelId="{9D9CA974-BFB7-45B5-96EC-E7457435EFDC}" type="presParOf" srcId="{B1B47D69-8A27-4AC0-A125-651E2CDAF2A5}" destId="{528244CD-D922-46CA-AE8F-B3A643757DA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992239-047E-41DC-8B55-BF7710FEB55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14EB1-D68B-41C4-8A65-4842F0CD860D}">
      <dgm:prSet phldrT="[Text]"/>
      <dgm:spPr/>
      <dgm:t>
        <a:bodyPr/>
        <a:lstStyle/>
        <a:p>
          <a:r>
            <a:rPr lang="en-US" dirty="0"/>
            <a:t>KEPUTUSAN PENDANAAN</a:t>
          </a:r>
        </a:p>
      </dgm:t>
    </dgm:pt>
    <dgm:pt modelId="{9EDD4EF1-C213-47D3-A3DC-C93230098110}" type="parTrans" cxnId="{1375434E-F84F-4790-8C47-B63A9EDA2321}">
      <dgm:prSet/>
      <dgm:spPr/>
      <dgm:t>
        <a:bodyPr/>
        <a:lstStyle/>
        <a:p>
          <a:endParaRPr lang="en-US"/>
        </a:p>
      </dgm:t>
    </dgm:pt>
    <dgm:pt modelId="{3D82FE69-0109-426C-9DE2-4A8A081B65EB}" type="sibTrans" cxnId="{1375434E-F84F-4790-8C47-B63A9EDA2321}">
      <dgm:prSet/>
      <dgm:spPr/>
      <dgm:t>
        <a:bodyPr/>
        <a:lstStyle/>
        <a:p>
          <a:endParaRPr lang="en-US"/>
        </a:p>
      </dgm:t>
    </dgm:pt>
    <dgm:pt modelId="{C229B9EE-01B2-4927-B4DE-0A0EE624FA44}">
      <dgm:prSet phldrT="[Text]"/>
      <dgm:spPr/>
      <dgm:t>
        <a:bodyPr/>
        <a:lstStyle/>
        <a:p>
          <a:r>
            <a:rPr lang="en-US" dirty="0"/>
            <a:t>KEPUTUSAN INVESTASI</a:t>
          </a:r>
        </a:p>
      </dgm:t>
    </dgm:pt>
    <dgm:pt modelId="{0572504F-5359-4FCC-B37D-7609AD143F3D}" type="parTrans" cxnId="{68240CAF-5478-4334-A3D5-AFC3CCA44BF2}">
      <dgm:prSet/>
      <dgm:spPr/>
      <dgm:t>
        <a:bodyPr/>
        <a:lstStyle/>
        <a:p>
          <a:endParaRPr lang="en-US"/>
        </a:p>
      </dgm:t>
    </dgm:pt>
    <dgm:pt modelId="{09A578DC-8F06-4396-9311-82BB7BB2AA4D}" type="sibTrans" cxnId="{68240CAF-5478-4334-A3D5-AFC3CCA44BF2}">
      <dgm:prSet/>
      <dgm:spPr/>
      <dgm:t>
        <a:bodyPr/>
        <a:lstStyle/>
        <a:p>
          <a:endParaRPr lang="en-US"/>
        </a:p>
      </dgm:t>
    </dgm:pt>
    <dgm:pt modelId="{5F07A241-2ED4-4928-81A9-5E181F1AC7DA}">
      <dgm:prSet phldrT="[Text]"/>
      <dgm:spPr/>
      <dgm:t>
        <a:bodyPr/>
        <a:lstStyle/>
        <a:p>
          <a:r>
            <a:rPr lang="en-US" dirty="0"/>
            <a:t>KEPUTUSAN ASET</a:t>
          </a:r>
        </a:p>
      </dgm:t>
    </dgm:pt>
    <dgm:pt modelId="{EC5A7DCF-C580-42DE-9CCB-CB07B3643DDC}" type="parTrans" cxnId="{9959F506-CF44-40A2-A350-2010F0FF9716}">
      <dgm:prSet/>
      <dgm:spPr/>
      <dgm:t>
        <a:bodyPr/>
        <a:lstStyle/>
        <a:p>
          <a:endParaRPr lang="en-US"/>
        </a:p>
      </dgm:t>
    </dgm:pt>
    <dgm:pt modelId="{60F1481C-5095-459E-ADA7-EBA5EBDD65DA}" type="sibTrans" cxnId="{9959F506-CF44-40A2-A350-2010F0FF9716}">
      <dgm:prSet/>
      <dgm:spPr/>
      <dgm:t>
        <a:bodyPr/>
        <a:lstStyle/>
        <a:p>
          <a:endParaRPr lang="en-US"/>
        </a:p>
      </dgm:t>
    </dgm:pt>
    <dgm:pt modelId="{197C5E17-FB4A-41D3-86DA-ED245EC64241}" type="pres">
      <dgm:prSet presAssocID="{90992239-047E-41DC-8B55-BF7710FEB55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796D432-C042-4282-9E2D-3970D65580B7}" type="pres">
      <dgm:prSet presAssocID="{A6D14EB1-D68B-41C4-8A65-4842F0CD860D}" presName="Accent1" presStyleCnt="0"/>
      <dgm:spPr/>
    </dgm:pt>
    <dgm:pt modelId="{1DFE1F48-7805-4216-913E-2B12299BC252}" type="pres">
      <dgm:prSet presAssocID="{A6D14EB1-D68B-41C4-8A65-4842F0CD860D}" presName="Accent" presStyleLbl="node1" presStyleIdx="0" presStyleCnt="3"/>
      <dgm:spPr>
        <a:solidFill>
          <a:srgbClr val="00B050"/>
        </a:solidFill>
        <a:ln>
          <a:solidFill>
            <a:srgbClr val="00B050"/>
          </a:solidFill>
        </a:ln>
      </dgm:spPr>
    </dgm:pt>
    <dgm:pt modelId="{681CF362-3072-403F-A528-215CF7A97807}" type="pres">
      <dgm:prSet presAssocID="{A6D14EB1-D68B-41C4-8A65-4842F0CD860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72E883DE-14C2-4ED7-8192-B21BF9A63969}" type="pres">
      <dgm:prSet presAssocID="{C229B9EE-01B2-4927-B4DE-0A0EE624FA44}" presName="Accent2" presStyleCnt="0"/>
      <dgm:spPr/>
    </dgm:pt>
    <dgm:pt modelId="{2F47DBDF-8948-445E-AB2E-25B1C1DA7247}" type="pres">
      <dgm:prSet presAssocID="{C229B9EE-01B2-4927-B4DE-0A0EE624FA44}" presName="Accent" presStyleLbl="node1" presStyleIdx="1" presStyleCnt="3"/>
      <dgm:spPr/>
    </dgm:pt>
    <dgm:pt modelId="{595D8BC9-62BA-4953-AA2B-D615D9B50A74}" type="pres">
      <dgm:prSet presAssocID="{C229B9EE-01B2-4927-B4DE-0A0EE624FA4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8A9F3A65-3CBF-45A0-A42E-51E99FEC55FB}" type="pres">
      <dgm:prSet presAssocID="{5F07A241-2ED4-4928-81A9-5E181F1AC7DA}" presName="Accent3" presStyleCnt="0"/>
      <dgm:spPr/>
    </dgm:pt>
    <dgm:pt modelId="{24AC181E-0168-427B-8453-15E64E249ABB}" type="pres">
      <dgm:prSet presAssocID="{5F07A241-2ED4-4928-81A9-5E181F1AC7DA}" presName="Accent" presStyleLbl="node1" presStyleIdx="2" presStyleCnt="3"/>
      <dgm:spPr>
        <a:solidFill>
          <a:srgbClr val="FF0000"/>
        </a:solidFill>
      </dgm:spPr>
    </dgm:pt>
    <dgm:pt modelId="{CF76A229-893F-4F3E-A019-A244FFA24B96}" type="pres">
      <dgm:prSet presAssocID="{5F07A241-2ED4-4928-81A9-5E181F1AC7D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959F506-CF44-40A2-A350-2010F0FF9716}" srcId="{90992239-047E-41DC-8B55-BF7710FEB555}" destId="{5F07A241-2ED4-4928-81A9-5E181F1AC7DA}" srcOrd="2" destOrd="0" parTransId="{EC5A7DCF-C580-42DE-9CCB-CB07B3643DDC}" sibTransId="{60F1481C-5095-459E-ADA7-EBA5EBDD65DA}"/>
    <dgm:cxn modelId="{F192A22C-0DD2-4996-ADF4-6AD3B03B9692}" type="presOf" srcId="{A6D14EB1-D68B-41C4-8A65-4842F0CD860D}" destId="{681CF362-3072-403F-A528-215CF7A97807}" srcOrd="0" destOrd="0" presId="urn:microsoft.com/office/officeart/2009/layout/CircleArrowProcess"/>
    <dgm:cxn modelId="{1375434E-F84F-4790-8C47-B63A9EDA2321}" srcId="{90992239-047E-41DC-8B55-BF7710FEB555}" destId="{A6D14EB1-D68B-41C4-8A65-4842F0CD860D}" srcOrd="0" destOrd="0" parTransId="{9EDD4EF1-C213-47D3-A3DC-C93230098110}" sibTransId="{3D82FE69-0109-426C-9DE2-4A8A081B65EB}"/>
    <dgm:cxn modelId="{8D475B91-EED0-405F-8B00-B4CA1CADC03A}" type="presOf" srcId="{5F07A241-2ED4-4928-81A9-5E181F1AC7DA}" destId="{CF76A229-893F-4F3E-A019-A244FFA24B96}" srcOrd="0" destOrd="0" presId="urn:microsoft.com/office/officeart/2009/layout/CircleArrowProcess"/>
    <dgm:cxn modelId="{79CBFF92-C8C0-42E1-BB45-3A2E2FD54B44}" type="presOf" srcId="{C229B9EE-01B2-4927-B4DE-0A0EE624FA44}" destId="{595D8BC9-62BA-4953-AA2B-D615D9B50A74}" srcOrd="0" destOrd="0" presId="urn:microsoft.com/office/officeart/2009/layout/CircleArrowProcess"/>
    <dgm:cxn modelId="{68240CAF-5478-4334-A3D5-AFC3CCA44BF2}" srcId="{90992239-047E-41DC-8B55-BF7710FEB555}" destId="{C229B9EE-01B2-4927-B4DE-0A0EE624FA44}" srcOrd="1" destOrd="0" parTransId="{0572504F-5359-4FCC-B37D-7609AD143F3D}" sibTransId="{09A578DC-8F06-4396-9311-82BB7BB2AA4D}"/>
    <dgm:cxn modelId="{079E85DE-5984-4EDC-B613-98550EA330E0}" type="presOf" srcId="{90992239-047E-41DC-8B55-BF7710FEB555}" destId="{197C5E17-FB4A-41D3-86DA-ED245EC64241}" srcOrd="0" destOrd="0" presId="urn:microsoft.com/office/officeart/2009/layout/CircleArrowProcess"/>
    <dgm:cxn modelId="{538920C4-B6E3-44EF-822B-8F4810359FD2}" type="presParOf" srcId="{197C5E17-FB4A-41D3-86DA-ED245EC64241}" destId="{0796D432-C042-4282-9E2D-3970D65580B7}" srcOrd="0" destOrd="0" presId="urn:microsoft.com/office/officeart/2009/layout/CircleArrowProcess"/>
    <dgm:cxn modelId="{32DDB063-8F43-4720-8DC1-08B2D0090C5E}" type="presParOf" srcId="{0796D432-C042-4282-9E2D-3970D65580B7}" destId="{1DFE1F48-7805-4216-913E-2B12299BC252}" srcOrd="0" destOrd="0" presId="urn:microsoft.com/office/officeart/2009/layout/CircleArrowProcess"/>
    <dgm:cxn modelId="{ED90CCFB-919D-4C71-BD85-C92C7DACEFD6}" type="presParOf" srcId="{197C5E17-FB4A-41D3-86DA-ED245EC64241}" destId="{681CF362-3072-403F-A528-215CF7A97807}" srcOrd="1" destOrd="0" presId="urn:microsoft.com/office/officeart/2009/layout/CircleArrowProcess"/>
    <dgm:cxn modelId="{5E0A1B8A-A210-4AA7-B9A9-C75266655C62}" type="presParOf" srcId="{197C5E17-FB4A-41D3-86DA-ED245EC64241}" destId="{72E883DE-14C2-4ED7-8192-B21BF9A63969}" srcOrd="2" destOrd="0" presId="urn:microsoft.com/office/officeart/2009/layout/CircleArrowProcess"/>
    <dgm:cxn modelId="{2D2FCC7A-E1E7-4AD9-BB84-6704D4D1FB89}" type="presParOf" srcId="{72E883DE-14C2-4ED7-8192-B21BF9A63969}" destId="{2F47DBDF-8948-445E-AB2E-25B1C1DA7247}" srcOrd="0" destOrd="0" presId="urn:microsoft.com/office/officeart/2009/layout/CircleArrowProcess"/>
    <dgm:cxn modelId="{7A178D1A-71E1-4B9B-9090-994CC3976E2D}" type="presParOf" srcId="{197C5E17-FB4A-41D3-86DA-ED245EC64241}" destId="{595D8BC9-62BA-4953-AA2B-D615D9B50A74}" srcOrd="3" destOrd="0" presId="urn:microsoft.com/office/officeart/2009/layout/CircleArrowProcess"/>
    <dgm:cxn modelId="{4904E7EC-AA4E-4CE2-867B-298ED7B0471B}" type="presParOf" srcId="{197C5E17-FB4A-41D3-86DA-ED245EC64241}" destId="{8A9F3A65-3CBF-45A0-A42E-51E99FEC55FB}" srcOrd="4" destOrd="0" presId="urn:microsoft.com/office/officeart/2009/layout/CircleArrowProcess"/>
    <dgm:cxn modelId="{ADCF746B-FB3D-4857-AF58-79FCBF9A5639}" type="presParOf" srcId="{8A9F3A65-3CBF-45A0-A42E-51E99FEC55FB}" destId="{24AC181E-0168-427B-8453-15E64E249ABB}" srcOrd="0" destOrd="0" presId="urn:microsoft.com/office/officeart/2009/layout/CircleArrowProcess"/>
    <dgm:cxn modelId="{29BEA151-644A-44A5-B5EF-63A89035BD13}" type="presParOf" srcId="{197C5E17-FB4A-41D3-86DA-ED245EC64241}" destId="{CF76A229-893F-4F3E-A019-A244FFA24B9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482D57-4DA0-4C36-AC71-F71743CD89F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189F9-8E26-4B76-8E43-4F7BB3E54A54}">
      <dgm:prSet phldrT="[Text]" custT="1"/>
      <dgm:spPr/>
      <dgm:t>
        <a:bodyPr/>
        <a:lstStyle/>
        <a:p>
          <a:pPr algn="ctr"/>
          <a:r>
            <a:rPr lang="en-US" sz="1600" dirty="0">
              <a:latin typeface="Abadi" panose="020B0604020104020204" pitchFamily="34" charset="0"/>
            </a:rPr>
            <a:t>TRANSPARAN</a:t>
          </a:r>
        </a:p>
      </dgm:t>
    </dgm:pt>
    <dgm:pt modelId="{12587384-45AF-414B-AB73-CA0B7D62517C}" type="parTrans" cxnId="{9CD957C7-404F-4B5F-AAC3-5A0B02F9CA2C}">
      <dgm:prSet/>
      <dgm:spPr/>
      <dgm:t>
        <a:bodyPr/>
        <a:lstStyle/>
        <a:p>
          <a:endParaRPr lang="en-US"/>
        </a:p>
      </dgm:t>
    </dgm:pt>
    <dgm:pt modelId="{5014C6A2-77DC-415E-BC9D-306236563E9E}" type="sibTrans" cxnId="{9CD957C7-404F-4B5F-AAC3-5A0B02F9CA2C}">
      <dgm:prSet/>
      <dgm:spPr/>
      <dgm:t>
        <a:bodyPr/>
        <a:lstStyle/>
        <a:p>
          <a:endParaRPr lang="en-US"/>
        </a:p>
      </dgm:t>
    </dgm:pt>
    <dgm:pt modelId="{CD2D2C2B-EEEB-41C3-9FAF-A54BB899D9D1}">
      <dgm:prSet phldrT="[Text]" custT="1"/>
      <dgm:spPr>
        <a:solidFill>
          <a:schemeClr val="accent2"/>
        </a:solidFill>
      </dgm:spPr>
      <dgm:t>
        <a:bodyPr/>
        <a:lstStyle/>
        <a:p>
          <a:pPr algn="ctr">
            <a:buFont typeface="Wingdings" panose="05000000000000000000" pitchFamily="2" charset="2"/>
            <a:buChar char="§"/>
          </a:pPr>
          <a:r>
            <a:rPr lang="en-US" sz="1600" dirty="0">
              <a:latin typeface="Abadi" panose="020B0604020104020204" pitchFamily="34" charset="0"/>
            </a:rPr>
            <a:t>AKUNTABLE</a:t>
          </a:r>
        </a:p>
      </dgm:t>
    </dgm:pt>
    <dgm:pt modelId="{DD92ACAA-E602-4184-84C6-AD039E2D6515}" type="parTrans" cxnId="{524F37FE-FEC2-4226-AAB9-8C98CF96E7E3}">
      <dgm:prSet/>
      <dgm:spPr/>
      <dgm:t>
        <a:bodyPr/>
        <a:lstStyle/>
        <a:p>
          <a:endParaRPr lang="en-US"/>
        </a:p>
      </dgm:t>
    </dgm:pt>
    <dgm:pt modelId="{ABFDAD81-D9D3-4C83-AB9D-30B539A27CAA}" type="sibTrans" cxnId="{524F37FE-FEC2-4226-AAB9-8C98CF96E7E3}">
      <dgm:prSet/>
      <dgm:spPr/>
      <dgm:t>
        <a:bodyPr/>
        <a:lstStyle/>
        <a:p>
          <a:endParaRPr lang="en-US"/>
        </a:p>
      </dgm:t>
    </dgm:pt>
    <dgm:pt modelId="{6B5374E7-E999-49A2-BB20-D393A9E853F0}">
      <dgm:prSet phldrT="[Text]" custT="1"/>
      <dgm:spPr>
        <a:solidFill>
          <a:schemeClr val="accent4"/>
        </a:solidFill>
      </dgm:spPr>
      <dgm:t>
        <a:bodyPr/>
        <a:lstStyle/>
        <a:p>
          <a:pPr algn="ctr">
            <a:buFont typeface="Wingdings" panose="05000000000000000000" pitchFamily="2" charset="2"/>
            <a:buChar char="§"/>
          </a:pPr>
          <a:r>
            <a:rPr lang="en-US" sz="1600" dirty="0">
              <a:solidFill>
                <a:srgbClr val="FF0000"/>
              </a:solidFill>
              <a:latin typeface="Abadi" panose="020B0604020104020204" pitchFamily="34" charset="0"/>
            </a:rPr>
            <a:t>VIABILITY</a:t>
          </a:r>
        </a:p>
      </dgm:t>
    </dgm:pt>
    <dgm:pt modelId="{855458C6-E74B-4424-B828-1AA2835AF953}" type="parTrans" cxnId="{A0FFA22B-EE45-41FE-B864-50CBD9C7E0DD}">
      <dgm:prSet/>
      <dgm:spPr/>
      <dgm:t>
        <a:bodyPr/>
        <a:lstStyle/>
        <a:p>
          <a:endParaRPr lang="en-US"/>
        </a:p>
      </dgm:t>
    </dgm:pt>
    <dgm:pt modelId="{91911676-922C-461C-A6E8-0C6DD9D1BBDB}" type="sibTrans" cxnId="{A0FFA22B-EE45-41FE-B864-50CBD9C7E0DD}">
      <dgm:prSet/>
      <dgm:spPr/>
      <dgm:t>
        <a:bodyPr/>
        <a:lstStyle/>
        <a:p>
          <a:endParaRPr lang="en-US"/>
        </a:p>
      </dgm:t>
    </dgm:pt>
    <dgm:pt modelId="{63568E1E-3B3B-49E4-85E9-92BF1081C091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>
            <a:buFont typeface="Wingdings" panose="05000000000000000000" pitchFamily="2" charset="2"/>
            <a:buChar char="§"/>
          </a:pPr>
          <a:r>
            <a:rPr lang="en-US" sz="1600" dirty="0">
              <a:latin typeface="Abadi" panose="020B0604020104020204" pitchFamily="34" charset="0"/>
            </a:rPr>
            <a:t>STANDARD AKUNTANSI</a:t>
          </a:r>
        </a:p>
      </dgm:t>
    </dgm:pt>
    <dgm:pt modelId="{A6319042-B682-484F-A8EC-C9326AF950D2}" type="parTrans" cxnId="{0F9CDBE5-6BA6-46A4-A82E-744AB02162BC}">
      <dgm:prSet/>
      <dgm:spPr/>
      <dgm:t>
        <a:bodyPr/>
        <a:lstStyle/>
        <a:p>
          <a:endParaRPr lang="en-US"/>
        </a:p>
      </dgm:t>
    </dgm:pt>
    <dgm:pt modelId="{7CC2DD45-EB04-4B41-A51D-C97F5DAA6802}" type="sibTrans" cxnId="{0F9CDBE5-6BA6-46A4-A82E-744AB02162BC}">
      <dgm:prSet/>
      <dgm:spPr/>
      <dgm:t>
        <a:bodyPr/>
        <a:lstStyle/>
        <a:p>
          <a:endParaRPr lang="en-US"/>
        </a:p>
      </dgm:t>
    </dgm:pt>
    <dgm:pt modelId="{214FB422-3F88-44C7-AFF2-3077A49636B0}" type="pres">
      <dgm:prSet presAssocID="{36482D57-4DA0-4C36-AC71-F71743CD89FF}" presName="linear" presStyleCnt="0">
        <dgm:presLayoutVars>
          <dgm:dir/>
          <dgm:animLvl val="lvl"/>
          <dgm:resizeHandles val="exact"/>
        </dgm:presLayoutVars>
      </dgm:prSet>
      <dgm:spPr/>
    </dgm:pt>
    <dgm:pt modelId="{45CF8932-3311-4FEA-881C-B6AF91739271}" type="pres">
      <dgm:prSet presAssocID="{3C3189F9-8E26-4B76-8E43-4F7BB3E54A54}" presName="parentLin" presStyleCnt="0"/>
      <dgm:spPr/>
    </dgm:pt>
    <dgm:pt modelId="{DBBEA56A-0B2C-4B96-B840-68514F2A1DB6}" type="pres">
      <dgm:prSet presAssocID="{3C3189F9-8E26-4B76-8E43-4F7BB3E54A54}" presName="parentLeftMargin" presStyleLbl="node1" presStyleIdx="0" presStyleCnt="4"/>
      <dgm:spPr/>
    </dgm:pt>
    <dgm:pt modelId="{9E65B908-6696-40EB-8B55-858A65FA24C6}" type="pres">
      <dgm:prSet presAssocID="{3C3189F9-8E26-4B76-8E43-4F7BB3E54A54}" presName="parentText" presStyleLbl="node1" presStyleIdx="0" presStyleCnt="4" custScaleX="28115" custLinFactNeighborX="-73613" custLinFactNeighborY="10545">
        <dgm:presLayoutVars>
          <dgm:chMax val="0"/>
          <dgm:bulletEnabled val="1"/>
        </dgm:presLayoutVars>
      </dgm:prSet>
      <dgm:spPr/>
    </dgm:pt>
    <dgm:pt modelId="{5B423C63-FA73-424B-B125-CB83DEE7DC22}" type="pres">
      <dgm:prSet presAssocID="{3C3189F9-8E26-4B76-8E43-4F7BB3E54A54}" presName="negativeSpace" presStyleCnt="0"/>
      <dgm:spPr/>
    </dgm:pt>
    <dgm:pt modelId="{5A6CA0F0-7D84-47AB-8F5D-F492AE34622A}" type="pres">
      <dgm:prSet presAssocID="{3C3189F9-8E26-4B76-8E43-4F7BB3E54A54}" presName="childText" presStyleLbl="conFgAcc1" presStyleIdx="0" presStyleCnt="4" custLinFactNeighborX="990" custLinFactNeighborY="-26419">
        <dgm:presLayoutVars>
          <dgm:bulletEnabled val="1"/>
        </dgm:presLayoutVars>
      </dgm:prSet>
      <dgm:spPr/>
    </dgm:pt>
    <dgm:pt modelId="{1BD9A84A-3332-4ABD-9845-D86803738C40}" type="pres">
      <dgm:prSet presAssocID="{5014C6A2-77DC-415E-BC9D-306236563E9E}" presName="spaceBetweenRectangles" presStyleCnt="0"/>
      <dgm:spPr/>
    </dgm:pt>
    <dgm:pt modelId="{C956AB7C-97A2-4728-879B-97024BF4AC7C}" type="pres">
      <dgm:prSet presAssocID="{CD2D2C2B-EEEB-41C3-9FAF-A54BB899D9D1}" presName="parentLin" presStyleCnt="0"/>
      <dgm:spPr/>
    </dgm:pt>
    <dgm:pt modelId="{DD27CACB-1E12-4D12-9279-72678F2CED78}" type="pres">
      <dgm:prSet presAssocID="{CD2D2C2B-EEEB-41C3-9FAF-A54BB899D9D1}" presName="parentLeftMargin" presStyleLbl="node1" presStyleIdx="0" presStyleCnt="4"/>
      <dgm:spPr/>
    </dgm:pt>
    <dgm:pt modelId="{6C663447-2A35-4C64-A861-72ECE01C1CE7}" type="pres">
      <dgm:prSet presAssocID="{CD2D2C2B-EEEB-41C3-9FAF-A54BB899D9D1}" presName="parentText" presStyleLbl="node1" presStyleIdx="1" presStyleCnt="4" custScaleX="27542" custLinFactNeighborX="-69925" custLinFactNeighborY="-10686">
        <dgm:presLayoutVars>
          <dgm:chMax val="0"/>
          <dgm:bulletEnabled val="1"/>
        </dgm:presLayoutVars>
      </dgm:prSet>
      <dgm:spPr/>
    </dgm:pt>
    <dgm:pt modelId="{7B61AEE1-E41D-43FC-ADCC-19D329931634}" type="pres">
      <dgm:prSet presAssocID="{CD2D2C2B-EEEB-41C3-9FAF-A54BB899D9D1}" presName="negativeSpace" presStyleCnt="0"/>
      <dgm:spPr/>
    </dgm:pt>
    <dgm:pt modelId="{FF1FEB74-69F3-4DDA-9076-5F353AD0E1BC}" type="pres">
      <dgm:prSet presAssocID="{CD2D2C2B-EEEB-41C3-9FAF-A54BB899D9D1}" presName="childText" presStyleLbl="conFgAcc1" presStyleIdx="1" presStyleCnt="4">
        <dgm:presLayoutVars>
          <dgm:bulletEnabled val="1"/>
        </dgm:presLayoutVars>
      </dgm:prSet>
      <dgm:spPr/>
    </dgm:pt>
    <dgm:pt modelId="{99672A4E-0447-48DD-8EBB-3A0DFD8AAF2A}" type="pres">
      <dgm:prSet presAssocID="{ABFDAD81-D9D3-4C83-AB9D-30B539A27CAA}" presName="spaceBetweenRectangles" presStyleCnt="0"/>
      <dgm:spPr/>
    </dgm:pt>
    <dgm:pt modelId="{DB2FDFCD-9491-4353-AC84-FDC86A889FB8}" type="pres">
      <dgm:prSet presAssocID="{6B5374E7-E999-49A2-BB20-D393A9E853F0}" presName="parentLin" presStyleCnt="0"/>
      <dgm:spPr/>
    </dgm:pt>
    <dgm:pt modelId="{A9C8946C-9229-469C-A881-827B3B7F42F1}" type="pres">
      <dgm:prSet presAssocID="{6B5374E7-E999-49A2-BB20-D393A9E853F0}" presName="parentLeftMargin" presStyleLbl="node1" presStyleIdx="1" presStyleCnt="4"/>
      <dgm:spPr/>
    </dgm:pt>
    <dgm:pt modelId="{5B35FF69-2820-444E-891C-AB26299638E4}" type="pres">
      <dgm:prSet presAssocID="{6B5374E7-E999-49A2-BB20-D393A9E853F0}" presName="parentText" presStyleLbl="node1" presStyleIdx="2" presStyleCnt="4" custScaleX="28162" custLinFactNeighborX="-69925" custLinFactNeighborY="-34">
        <dgm:presLayoutVars>
          <dgm:chMax val="0"/>
          <dgm:bulletEnabled val="1"/>
        </dgm:presLayoutVars>
      </dgm:prSet>
      <dgm:spPr/>
    </dgm:pt>
    <dgm:pt modelId="{BDA486F1-DDC3-468B-9C6E-A8CB876A1B18}" type="pres">
      <dgm:prSet presAssocID="{6B5374E7-E999-49A2-BB20-D393A9E853F0}" presName="negativeSpace" presStyleCnt="0"/>
      <dgm:spPr/>
    </dgm:pt>
    <dgm:pt modelId="{9FDF2425-7574-46EA-84F5-2E2149C91F5B}" type="pres">
      <dgm:prSet presAssocID="{6B5374E7-E999-49A2-BB20-D393A9E853F0}" presName="childText" presStyleLbl="conFgAcc1" presStyleIdx="2" presStyleCnt="4">
        <dgm:presLayoutVars>
          <dgm:bulletEnabled val="1"/>
        </dgm:presLayoutVars>
      </dgm:prSet>
      <dgm:spPr/>
    </dgm:pt>
    <dgm:pt modelId="{990B2320-F2E1-4C6C-A99D-EC87F4D215D1}" type="pres">
      <dgm:prSet presAssocID="{91911676-922C-461C-A6E8-0C6DD9D1BBDB}" presName="spaceBetweenRectangles" presStyleCnt="0"/>
      <dgm:spPr/>
    </dgm:pt>
    <dgm:pt modelId="{4CF6C704-20A2-477C-8F3E-224419DB67A3}" type="pres">
      <dgm:prSet presAssocID="{63568E1E-3B3B-49E4-85E9-92BF1081C091}" presName="parentLin" presStyleCnt="0"/>
      <dgm:spPr/>
    </dgm:pt>
    <dgm:pt modelId="{DF23B42F-C63B-43BA-A281-EE23D7182111}" type="pres">
      <dgm:prSet presAssocID="{63568E1E-3B3B-49E4-85E9-92BF1081C091}" presName="parentLeftMargin" presStyleLbl="node1" presStyleIdx="2" presStyleCnt="4"/>
      <dgm:spPr/>
    </dgm:pt>
    <dgm:pt modelId="{81CDEFFB-3587-425A-9AFE-CC56BD4AEAF4}" type="pres">
      <dgm:prSet presAssocID="{63568E1E-3B3B-49E4-85E9-92BF1081C091}" presName="parentText" presStyleLbl="node1" presStyleIdx="3" presStyleCnt="4" custScaleX="27625" custLinFactNeighborX="-67230" custLinFactNeighborY="6489">
        <dgm:presLayoutVars>
          <dgm:chMax val="0"/>
          <dgm:bulletEnabled val="1"/>
        </dgm:presLayoutVars>
      </dgm:prSet>
      <dgm:spPr/>
    </dgm:pt>
    <dgm:pt modelId="{1433B5F7-6879-4351-B532-C97F85AD3B1B}" type="pres">
      <dgm:prSet presAssocID="{63568E1E-3B3B-49E4-85E9-92BF1081C091}" presName="negativeSpace" presStyleCnt="0"/>
      <dgm:spPr/>
    </dgm:pt>
    <dgm:pt modelId="{96D1B718-99DB-4A4F-8BB0-19CFF5BEA30B}" type="pres">
      <dgm:prSet presAssocID="{63568E1E-3B3B-49E4-85E9-92BF1081C09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5997A10-14DE-4A8E-9009-368BFC68356D}" type="presOf" srcId="{3C3189F9-8E26-4B76-8E43-4F7BB3E54A54}" destId="{9E65B908-6696-40EB-8B55-858A65FA24C6}" srcOrd="1" destOrd="0" presId="urn:microsoft.com/office/officeart/2005/8/layout/list1"/>
    <dgm:cxn modelId="{E238B725-CF4E-4462-B3DB-78F033DDE9A8}" type="presOf" srcId="{CD2D2C2B-EEEB-41C3-9FAF-A54BB899D9D1}" destId="{6C663447-2A35-4C64-A861-72ECE01C1CE7}" srcOrd="1" destOrd="0" presId="urn:microsoft.com/office/officeart/2005/8/layout/list1"/>
    <dgm:cxn modelId="{A0FFA22B-EE45-41FE-B864-50CBD9C7E0DD}" srcId="{36482D57-4DA0-4C36-AC71-F71743CD89FF}" destId="{6B5374E7-E999-49A2-BB20-D393A9E853F0}" srcOrd="2" destOrd="0" parTransId="{855458C6-E74B-4424-B828-1AA2835AF953}" sibTransId="{91911676-922C-461C-A6E8-0C6DD9D1BBDB}"/>
    <dgm:cxn modelId="{EA46A561-D6A8-4086-8251-2C60743E32BD}" type="presOf" srcId="{6B5374E7-E999-49A2-BB20-D393A9E853F0}" destId="{A9C8946C-9229-469C-A881-827B3B7F42F1}" srcOrd="0" destOrd="0" presId="urn:microsoft.com/office/officeart/2005/8/layout/list1"/>
    <dgm:cxn modelId="{B9F84C47-BA7D-4E73-9BD2-F56E8EBDFC6D}" type="presOf" srcId="{6B5374E7-E999-49A2-BB20-D393A9E853F0}" destId="{5B35FF69-2820-444E-891C-AB26299638E4}" srcOrd="1" destOrd="0" presId="urn:microsoft.com/office/officeart/2005/8/layout/list1"/>
    <dgm:cxn modelId="{EB2A3191-CAB7-4F23-9552-EDD9835553E7}" type="presOf" srcId="{CD2D2C2B-EEEB-41C3-9FAF-A54BB899D9D1}" destId="{DD27CACB-1E12-4D12-9279-72678F2CED78}" srcOrd="0" destOrd="0" presId="urn:microsoft.com/office/officeart/2005/8/layout/list1"/>
    <dgm:cxn modelId="{70721694-F7FA-497B-A65F-DDEE03B89A01}" type="presOf" srcId="{3C3189F9-8E26-4B76-8E43-4F7BB3E54A54}" destId="{DBBEA56A-0B2C-4B96-B840-68514F2A1DB6}" srcOrd="0" destOrd="0" presId="urn:microsoft.com/office/officeart/2005/8/layout/list1"/>
    <dgm:cxn modelId="{9CD957C7-404F-4B5F-AAC3-5A0B02F9CA2C}" srcId="{36482D57-4DA0-4C36-AC71-F71743CD89FF}" destId="{3C3189F9-8E26-4B76-8E43-4F7BB3E54A54}" srcOrd="0" destOrd="0" parTransId="{12587384-45AF-414B-AB73-CA0B7D62517C}" sibTransId="{5014C6A2-77DC-415E-BC9D-306236563E9E}"/>
    <dgm:cxn modelId="{58BD01DF-048D-4DF8-A746-3077FBBDBA66}" type="presOf" srcId="{36482D57-4DA0-4C36-AC71-F71743CD89FF}" destId="{214FB422-3F88-44C7-AFF2-3077A49636B0}" srcOrd="0" destOrd="0" presId="urn:microsoft.com/office/officeart/2005/8/layout/list1"/>
    <dgm:cxn modelId="{0F9CDBE5-6BA6-46A4-A82E-744AB02162BC}" srcId="{36482D57-4DA0-4C36-AC71-F71743CD89FF}" destId="{63568E1E-3B3B-49E4-85E9-92BF1081C091}" srcOrd="3" destOrd="0" parTransId="{A6319042-B682-484F-A8EC-C9326AF950D2}" sibTransId="{7CC2DD45-EB04-4B41-A51D-C97F5DAA6802}"/>
    <dgm:cxn modelId="{2D7C32F8-950E-45B0-BA3D-D31AF0D6E1D7}" type="presOf" srcId="{63568E1E-3B3B-49E4-85E9-92BF1081C091}" destId="{DF23B42F-C63B-43BA-A281-EE23D7182111}" srcOrd="0" destOrd="0" presId="urn:microsoft.com/office/officeart/2005/8/layout/list1"/>
    <dgm:cxn modelId="{1CE9C3FD-F85C-4DCF-8581-ADD2F8C101E2}" type="presOf" srcId="{63568E1E-3B3B-49E4-85E9-92BF1081C091}" destId="{81CDEFFB-3587-425A-9AFE-CC56BD4AEAF4}" srcOrd="1" destOrd="0" presId="urn:microsoft.com/office/officeart/2005/8/layout/list1"/>
    <dgm:cxn modelId="{524F37FE-FEC2-4226-AAB9-8C98CF96E7E3}" srcId="{36482D57-4DA0-4C36-AC71-F71743CD89FF}" destId="{CD2D2C2B-EEEB-41C3-9FAF-A54BB899D9D1}" srcOrd="1" destOrd="0" parTransId="{DD92ACAA-E602-4184-84C6-AD039E2D6515}" sibTransId="{ABFDAD81-D9D3-4C83-AB9D-30B539A27CAA}"/>
    <dgm:cxn modelId="{89CD4D3F-AA2D-48E6-8754-71F8EC6465FD}" type="presParOf" srcId="{214FB422-3F88-44C7-AFF2-3077A49636B0}" destId="{45CF8932-3311-4FEA-881C-B6AF91739271}" srcOrd="0" destOrd="0" presId="urn:microsoft.com/office/officeart/2005/8/layout/list1"/>
    <dgm:cxn modelId="{1F924C1E-584B-41DE-8003-8D19DC746E52}" type="presParOf" srcId="{45CF8932-3311-4FEA-881C-B6AF91739271}" destId="{DBBEA56A-0B2C-4B96-B840-68514F2A1DB6}" srcOrd="0" destOrd="0" presId="urn:microsoft.com/office/officeart/2005/8/layout/list1"/>
    <dgm:cxn modelId="{DCAAADCD-1915-443B-93E7-95F5AF01AC86}" type="presParOf" srcId="{45CF8932-3311-4FEA-881C-B6AF91739271}" destId="{9E65B908-6696-40EB-8B55-858A65FA24C6}" srcOrd="1" destOrd="0" presId="urn:microsoft.com/office/officeart/2005/8/layout/list1"/>
    <dgm:cxn modelId="{9D02E3A7-0E2F-4A62-B247-58B80DF621D0}" type="presParOf" srcId="{214FB422-3F88-44C7-AFF2-3077A49636B0}" destId="{5B423C63-FA73-424B-B125-CB83DEE7DC22}" srcOrd="1" destOrd="0" presId="urn:microsoft.com/office/officeart/2005/8/layout/list1"/>
    <dgm:cxn modelId="{9471F7E2-6450-4340-8724-07E7C2433B02}" type="presParOf" srcId="{214FB422-3F88-44C7-AFF2-3077A49636B0}" destId="{5A6CA0F0-7D84-47AB-8F5D-F492AE34622A}" srcOrd="2" destOrd="0" presId="urn:microsoft.com/office/officeart/2005/8/layout/list1"/>
    <dgm:cxn modelId="{FBDF5E85-9AC8-4EE9-BEF2-F8889E34B9F2}" type="presParOf" srcId="{214FB422-3F88-44C7-AFF2-3077A49636B0}" destId="{1BD9A84A-3332-4ABD-9845-D86803738C40}" srcOrd="3" destOrd="0" presId="urn:microsoft.com/office/officeart/2005/8/layout/list1"/>
    <dgm:cxn modelId="{D55A725B-6213-49C7-9461-5C55BE5C3A78}" type="presParOf" srcId="{214FB422-3F88-44C7-AFF2-3077A49636B0}" destId="{C956AB7C-97A2-4728-879B-97024BF4AC7C}" srcOrd="4" destOrd="0" presId="urn:microsoft.com/office/officeart/2005/8/layout/list1"/>
    <dgm:cxn modelId="{FF5359C8-CD23-4A86-B87A-7932C358693A}" type="presParOf" srcId="{C956AB7C-97A2-4728-879B-97024BF4AC7C}" destId="{DD27CACB-1E12-4D12-9279-72678F2CED78}" srcOrd="0" destOrd="0" presId="urn:microsoft.com/office/officeart/2005/8/layout/list1"/>
    <dgm:cxn modelId="{1AC1B6E5-B230-444C-B09F-FC5B457BCDD8}" type="presParOf" srcId="{C956AB7C-97A2-4728-879B-97024BF4AC7C}" destId="{6C663447-2A35-4C64-A861-72ECE01C1CE7}" srcOrd="1" destOrd="0" presId="urn:microsoft.com/office/officeart/2005/8/layout/list1"/>
    <dgm:cxn modelId="{E02DEDDF-3B29-4983-A628-112F572E2050}" type="presParOf" srcId="{214FB422-3F88-44C7-AFF2-3077A49636B0}" destId="{7B61AEE1-E41D-43FC-ADCC-19D329931634}" srcOrd="5" destOrd="0" presId="urn:microsoft.com/office/officeart/2005/8/layout/list1"/>
    <dgm:cxn modelId="{D7F7E469-AECB-41E1-9E55-61FDFDDF0C97}" type="presParOf" srcId="{214FB422-3F88-44C7-AFF2-3077A49636B0}" destId="{FF1FEB74-69F3-4DDA-9076-5F353AD0E1BC}" srcOrd="6" destOrd="0" presId="urn:microsoft.com/office/officeart/2005/8/layout/list1"/>
    <dgm:cxn modelId="{A473A391-D9A3-4C38-8ADF-1E7A783B6538}" type="presParOf" srcId="{214FB422-3F88-44C7-AFF2-3077A49636B0}" destId="{99672A4E-0447-48DD-8EBB-3A0DFD8AAF2A}" srcOrd="7" destOrd="0" presId="urn:microsoft.com/office/officeart/2005/8/layout/list1"/>
    <dgm:cxn modelId="{778DC972-2BE4-4D64-9CE5-D62F7FA33111}" type="presParOf" srcId="{214FB422-3F88-44C7-AFF2-3077A49636B0}" destId="{DB2FDFCD-9491-4353-AC84-FDC86A889FB8}" srcOrd="8" destOrd="0" presId="urn:microsoft.com/office/officeart/2005/8/layout/list1"/>
    <dgm:cxn modelId="{425B23C6-AB12-4393-AE48-2B3C2103160F}" type="presParOf" srcId="{DB2FDFCD-9491-4353-AC84-FDC86A889FB8}" destId="{A9C8946C-9229-469C-A881-827B3B7F42F1}" srcOrd="0" destOrd="0" presId="urn:microsoft.com/office/officeart/2005/8/layout/list1"/>
    <dgm:cxn modelId="{2C23126D-7DEB-42D7-9A03-B11A2070F612}" type="presParOf" srcId="{DB2FDFCD-9491-4353-AC84-FDC86A889FB8}" destId="{5B35FF69-2820-444E-891C-AB26299638E4}" srcOrd="1" destOrd="0" presId="urn:microsoft.com/office/officeart/2005/8/layout/list1"/>
    <dgm:cxn modelId="{45C8D339-15F4-4979-A141-E1D241859B44}" type="presParOf" srcId="{214FB422-3F88-44C7-AFF2-3077A49636B0}" destId="{BDA486F1-DDC3-468B-9C6E-A8CB876A1B18}" srcOrd="9" destOrd="0" presId="urn:microsoft.com/office/officeart/2005/8/layout/list1"/>
    <dgm:cxn modelId="{E8A05DC3-0A55-414F-AAB7-230DA8D56FC1}" type="presParOf" srcId="{214FB422-3F88-44C7-AFF2-3077A49636B0}" destId="{9FDF2425-7574-46EA-84F5-2E2149C91F5B}" srcOrd="10" destOrd="0" presId="urn:microsoft.com/office/officeart/2005/8/layout/list1"/>
    <dgm:cxn modelId="{F6C93E90-0AFD-49BC-BE31-83F3DBAD550F}" type="presParOf" srcId="{214FB422-3F88-44C7-AFF2-3077A49636B0}" destId="{990B2320-F2E1-4C6C-A99D-EC87F4D215D1}" srcOrd="11" destOrd="0" presId="urn:microsoft.com/office/officeart/2005/8/layout/list1"/>
    <dgm:cxn modelId="{2B448D15-449C-4DFF-BBED-9D2DECE6741E}" type="presParOf" srcId="{214FB422-3F88-44C7-AFF2-3077A49636B0}" destId="{4CF6C704-20A2-477C-8F3E-224419DB67A3}" srcOrd="12" destOrd="0" presId="urn:microsoft.com/office/officeart/2005/8/layout/list1"/>
    <dgm:cxn modelId="{E0503B02-CD6B-4CFC-A045-6E6886EF135B}" type="presParOf" srcId="{4CF6C704-20A2-477C-8F3E-224419DB67A3}" destId="{DF23B42F-C63B-43BA-A281-EE23D7182111}" srcOrd="0" destOrd="0" presId="urn:microsoft.com/office/officeart/2005/8/layout/list1"/>
    <dgm:cxn modelId="{5A95AC8C-1F23-4526-B885-782A2A3447BE}" type="presParOf" srcId="{4CF6C704-20A2-477C-8F3E-224419DB67A3}" destId="{81CDEFFB-3587-425A-9AFE-CC56BD4AEAF4}" srcOrd="1" destOrd="0" presId="urn:microsoft.com/office/officeart/2005/8/layout/list1"/>
    <dgm:cxn modelId="{1E23A209-7AEC-493F-92AC-9AB36C2E8B79}" type="presParOf" srcId="{214FB422-3F88-44C7-AFF2-3077A49636B0}" destId="{1433B5F7-6879-4351-B532-C97F85AD3B1B}" srcOrd="13" destOrd="0" presId="urn:microsoft.com/office/officeart/2005/8/layout/list1"/>
    <dgm:cxn modelId="{81BD7A96-00BA-4B46-8A0B-975F9B3D41BD}" type="presParOf" srcId="{214FB422-3F88-44C7-AFF2-3077A49636B0}" destId="{96D1B718-99DB-4A4F-8BB0-19CFF5BEA30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732C0-9930-45EA-A213-75E997D8C105}">
      <dsp:nvSpPr>
        <dsp:cNvPr id="0" name=""/>
        <dsp:cNvSpPr/>
      </dsp:nvSpPr>
      <dsp:spPr>
        <a:xfrm>
          <a:off x="2568581" y="241376"/>
          <a:ext cx="3119324" cy="311932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rPr>
            <a:t>COMPETITIVE</a:t>
          </a:r>
          <a:endParaRPr lang="en-US" sz="1200" b="1" kern="1200" dirty="0">
            <a:solidFill>
              <a:schemeClr val="bg1"/>
            </a:solidFill>
          </a:endParaRPr>
        </a:p>
      </dsp:txBody>
      <dsp:txXfrm>
        <a:off x="4212539" y="902375"/>
        <a:ext cx="1114044" cy="928370"/>
      </dsp:txXfrm>
    </dsp:sp>
    <dsp:sp modelId="{987C3905-EFF9-4D2B-933A-082E818B7E23}">
      <dsp:nvSpPr>
        <dsp:cNvPr id="0" name=""/>
        <dsp:cNvSpPr/>
      </dsp:nvSpPr>
      <dsp:spPr>
        <a:xfrm>
          <a:off x="2504337" y="352780"/>
          <a:ext cx="3119324" cy="3119324"/>
        </a:xfrm>
        <a:prstGeom prst="pie">
          <a:avLst>
            <a:gd name="adj1" fmla="val 1800000"/>
            <a:gd name="adj2" fmla="val 900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i="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rPr>
            <a:t>COOPERATIVE </a:t>
          </a:r>
          <a:endParaRPr lang="en-US" sz="1200" b="1" i="0" kern="1200" dirty="0">
            <a:solidFill>
              <a:schemeClr val="bg1"/>
            </a:solidFill>
          </a:endParaRPr>
        </a:p>
      </dsp:txBody>
      <dsp:txXfrm>
        <a:off x="3247034" y="2376627"/>
        <a:ext cx="1671066" cy="816965"/>
      </dsp:txXfrm>
    </dsp:sp>
    <dsp:sp modelId="{D5EA8803-8440-4E34-897A-C2C054BB5A4F}">
      <dsp:nvSpPr>
        <dsp:cNvPr id="0" name=""/>
        <dsp:cNvSpPr/>
      </dsp:nvSpPr>
      <dsp:spPr>
        <a:xfrm>
          <a:off x="2440094" y="241376"/>
          <a:ext cx="3119324" cy="3119324"/>
        </a:xfrm>
        <a:prstGeom prst="pie">
          <a:avLst>
            <a:gd name="adj1" fmla="val 9000000"/>
            <a:gd name="adj2" fmla="val 1620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1" i="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rPr>
            <a:t>COMPARATIVE</a:t>
          </a:r>
          <a:endParaRPr lang="en-US" sz="1100" b="1" i="0" kern="1200" dirty="0">
            <a:solidFill>
              <a:schemeClr val="bg1"/>
            </a:solidFill>
          </a:endParaRPr>
        </a:p>
      </dsp:txBody>
      <dsp:txXfrm>
        <a:off x="2801416" y="902375"/>
        <a:ext cx="1114044" cy="928370"/>
      </dsp:txXfrm>
    </dsp:sp>
    <dsp:sp modelId="{79E1A099-14FF-471D-AEEC-227DEB4CB4A5}">
      <dsp:nvSpPr>
        <dsp:cNvPr id="0" name=""/>
        <dsp:cNvSpPr/>
      </dsp:nvSpPr>
      <dsp:spPr>
        <a:xfrm>
          <a:off x="2375737" y="48275"/>
          <a:ext cx="3505526" cy="350552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DD3CF-A9AA-4317-836C-A4AF21F52B26}">
      <dsp:nvSpPr>
        <dsp:cNvPr id="0" name=""/>
        <dsp:cNvSpPr/>
      </dsp:nvSpPr>
      <dsp:spPr>
        <a:xfrm>
          <a:off x="2311236" y="159482"/>
          <a:ext cx="3505526" cy="350552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B34BC-0960-4D97-91DE-C284920BA2FC}">
      <dsp:nvSpPr>
        <dsp:cNvPr id="0" name=""/>
        <dsp:cNvSpPr/>
      </dsp:nvSpPr>
      <dsp:spPr>
        <a:xfrm>
          <a:off x="2246736" y="48275"/>
          <a:ext cx="3505526" cy="350552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ABBA8-3E15-4E89-A11A-7D65D3049B1F}">
      <dsp:nvSpPr>
        <dsp:cNvPr id="0" name=""/>
        <dsp:cNvSpPr/>
      </dsp:nvSpPr>
      <dsp:spPr>
        <a:xfrm>
          <a:off x="3198283" y="2076450"/>
          <a:ext cx="2537883" cy="2537883"/>
        </a:xfrm>
        <a:prstGeom prst="gear9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BUSINESS TRANSFOR MATION</a:t>
          </a:r>
        </a:p>
      </dsp:txBody>
      <dsp:txXfrm>
        <a:off x="3708510" y="2670937"/>
        <a:ext cx="1517429" cy="1304524"/>
      </dsp:txXfrm>
    </dsp:sp>
    <dsp:sp modelId="{C224FF57-2D6B-4D61-B68A-3535C6456571}">
      <dsp:nvSpPr>
        <dsp:cNvPr id="0" name=""/>
        <dsp:cNvSpPr/>
      </dsp:nvSpPr>
      <dsp:spPr>
        <a:xfrm>
          <a:off x="1721696" y="1476586"/>
          <a:ext cx="1845733" cy="184573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INFRA STRUKTUR &amp; TECHNO LOGI</a:t>
          </a:r>
        </a:p>
      </dsp:txBody>
      <dsp:txXfrm>
        <a:off x="2186365" y="1944063"/>
        <a:ext cx="916395" cy="910779"/>
      </dsp:txXfrm>
    </dsp:sp>
    <dsp:sp modelId="{FA0AA2BB-4C40-47FA-ABE8-C837F4F4B27A}">
      <dsp:nvSpPr>
        <dsp:cNvPr id="0" name=""/>
        <dsp:cNvSpPr/>
      </dsp:nvSpPr>
      <dsp:spPr>
        <a:xfrm rot="20700000">
          <a:off x="2755495" y="203219"/>
          <a:ext cx="1808442" cy="1808442"/>
        </a:xfrm>
        <a:prstGeom prst="gear6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STRONG FINANCIAL</a:t>
          </a:r>
        </a:p>
      </dsp:txBody>
      <dsp:txXfrm rot="-20700000">
        <a:off x="3152139" y="599863"/>
        <a:ext cx="1015153" cy="1015153"/>
      </dsp:txXfrm>
    </dsp:sp>
    <dsp:sp modelId="{1C58A923-8F27-49B4-AEC7-C72B6E1A1770}">
      <dsp:nvSpPr>
        <dsp:cNvPr id="0" name=""/>
        <dsp:cNvSpPr/>
      </dsp:nvSpPr>
      <dsp:spPr>
        <a:xfrm>
          <a:off x="3007771" y="1690847"/>
          <a:ext cx="3248491" cy="3248491"/>
        </a:xfrm>
        <a:prstGeom prst="circularArrow">
          <a:avLst>
            <a:gd name="adj1" fmla="val 4688"/>
            <a:gd name="adj2" fmla="val 299029"/>
            <a:gd name="adj3" fmla="val 2525368"/>
            <a:gd name="adj4" fmla="val 1584159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DF1D3-DEAB-470D-A89D-65DE6E341EFB}">
      <dsp:nvSpPr>
        <dsp:cNvPr id="0" name=""/>
        <dsp:cNvSpPr/>
      </dsp:nvSpPr>
      <dsp:spPr>
        <a:xfrm>
          <a:off x="1394820" y="1066393"/>
          <a:ext cx="2360231" cy="23602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66650-5BC1-4FA4-9404-94B5B6909105}">
      <dsp:nvSpPr>
        <dsp:cNvPr id="0" name=""/>
        <dsp:cNvSpPr/>
      </dsp:nvSpPr>
      <dsp:spPr>
        <a:xfrm>
          <a:off x="2337184" y="-194700"/>
          <a:ext cx="2544805" cy="25448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CCAB2-F241-4BBA-81B9-6937A0963154}">
      <dsp:nvSpPr>
        <dsp:cNvPr id="0" name=""/>
        <dsp:cNvSpPr/>
      </dsp:nvSpPr>
      <dsp:spPr>
        <a:xfrm>
          <a:off x="1371588" y="203190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PEOPLE</a:t>
          </a:r>
        </a:p>
      </dsp:txBody>
      <dsp:txXfrm>
        <a:off x="3170721" y="926582"/>
        <a:ext cx="1219200" cy="1016000"/>
      </dsp:txXfrm>
    </dsp:sp>
    <dsp:sp modelId="{2473FEF3-98AB-4EA0-AD63-E83313A5E801}">
      <dsp:nvSpPr>
        <dsp:cNvPr id="0" name=""/>
        <dsp:cNvSpPr/>
      </dsp:nvSpPr>
      <dsp:spPr>
        <a:xfrm>
          <a:off x="1310635" y="370854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PROCESS</a:t>
          </a:r>
        </a:p>
      </dsp:txBody>
      <dsp:txXfrm>
        <a:off x="2123435" y="2585734"/>
        <a:ext cx="1828800" cy="894080"/>
      </dsp:txXfrm>
    </dsp:sp>
    <dsp:sp modelId="{2BFA29C1-BE90-4EE6-8E4A-B9D02E6046EB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IT/IS</a:t>
          </a:r>
        </a:p>
      </dsp:txBody>
      <dsp:txXfrm>
        <a:off x="1666240" y="987551"/>
        <a:ext cx="1219200" cy="1016000"/>
      </dsp:txXfrm>
    </dsp:sp>
    <dsp:sp modelId="{6353FD30-DD35-492C-B63B-E3C1918ACEA0}">
      <dsp:nvSpPr>
        <dsp:cNvPr id="0" name=""/>
        <dsp:cNvSpPr/>
      </dsp:nvSpPr>
      <dsp:spPr>
        <a:xfrm>
          <a:off x="1160542" y="-8137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4F3C7-B3E8-4B96-ABC9-79918FA85784}">
      <dsp:nvSpPr>
        <dsp:cNvPr id="0" name=""/>
        <dsp:cNvSpPr/>
      </dsp:nvSpPr>
      <dsp:spPr>
        <a:xfrm>
          <a:off x="1099307" y="159310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244CD-D922-46CA-AE8F-B3A643757DA5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E1F48-7805-4216-913E-2B12299BC252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CF362-3072-403F-A528-215CF7A97807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KEPUTUSAN PENDANAAN</a:t>
          </a:r>
        </a:p>
      </dsp:txBody>
      <dsp:txXfrm>
        <a:off x="3698614" y="941764"/>
        <a:ext cx="1449298" cy="724475"/>
      </dsp:txXfrm>
    </dsp:sp>
    <dsp:sp modelId="{2F47DBDF-8948-445E-AB2E-25B1C1DA7247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8BC9-62BA-4953-AA2B-D615D9B50A7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KEPUTUSAN INVESTASI</a:t>
          </a:r>
        </a:p>
      </dsp:txBody>
      <dsp:txXfrm>
        <a:off x="2977148" y="2449237"/>
        <a:ext cx="1449298" cy="724475"/>
      </dsp:txXfrm>
    </dsp:sp>
    <dsp:sp modelId="{24AC181E-0168-427B-8453-15E64E249ABB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6A229-893F-4F3E-A019-A244FFA24B96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KEPUTUSAN ASET</a:t>
          </a:r>
        </a:p>
      </dsp:txBody>
      <dsp:txXfrm>
        <a:off x="3702042" y="3958878"/>
        <a:ext cx="1449298" cy="724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CA0F0-7D84-47AB-8F5D-F492AE34622A}">
      <dsp:nvSpPr>
        <dsp:cNvPr id="0" name=""/>
        <dsp:cNvSpPr/>
      </dsp:nvSpPr>
      <dsp:spPr>
        <a:xfrm>
          <a:off x="0" y="397999"/>
          <a:ext cx="10134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5B908-6696-40EB-8B55-858A65FA24C6}">
      <dsp:nvSpPr>
        <dsp:cNvPr id="0" name=""/>
        <dsp:cNvSpPr/>
      </dsp:nvSpPr>
      <dsp:spPr>
        <a:xfrm>
          <a:off x="133710" y="101605"/>
          <a:ext cx="199453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145" tIns="0" rIns="268145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badi" panose="020B0604020104020204" pitchFamily="34" charset="0"/>
            </a:rPr>
            <a:t>TRANSPARAN</a:t>
          </a:r>
        </a:p>
      </dsp:txBody>
      <dsp:txXfrm>
        <a:off x="175500" y="143395"/>
        <a:ext cx="1910959" cy="772500"/>
      </dsp:txXfrm>
    </dsp:sp>
    <dsp:sp modelId="{FF1FEB74-69F3-4DDA-9076-5F353AD0E1BC}">
      <dsp:nvSpPr>
        <dsp:cNvPr id="0" name=""/>
        <dsp:cNvSpPr/>
      </dsp:nvSpPr>
      <dsp:spPr>
        <a:xfrm>
          <a:off x="0" y="1754811"/>
          <a:ext cx="10134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63447-2A35-4C64-A861-72ECE01C1CE7}">
      <dsp:nvSpPr>
        <dsp:cNvPr id="0" name=""/>
        <dsp:cNvSpPr/>
      </dsp:nvSpPr>
      <dsp:spPr>
        <a:xfrm>
          <a:off x="152399" y="1235290"/>
          <a:ext cx="1953890" cy="8560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145" tIns="0" rIns="268145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latin typeface="Abadi" panose="020B0604020104020204" pitchFamily="34" charset="0"/>
            </a:rPr>
            <a:t>AKUNTABLE</a:t>
          </a:r>
        </a:p>
      </dsp:txBody>
      <dsp:txXfrm>
        <a:off x="194189" y="1277080"/>
        <a:ext cx="1870310" cy="772500"/>
      </dsp:txXfrm>
    </dsp:sp>
    <dsp:sp modelId="{9FDF2425-7574-46EA-84F5-2E2149C91F5B}">
      <dsp:nvSpPr>
        <dsp:cNvPr id="0" name=""/>
        <dsp:cNvSpPr/>
      </dsp:nvSpPr>
      <dsp:spPr>
        <a:xfrm>
          <a:off x="0" y="3070251"/>
          <a:ext cx="10134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5FF69-2820-444E-891C-AB26299638E4}">
      <dsp:nvSpPr>
        <dsp:cNvPr id="0" name=""/>
        <dsp:cNvSpPr/>
      </dsp:nvSpPr>
      <dsp:spPr>
        <a:xfrm>
          <a:off x="152399" y="2641920"/>
          <a:ext cx="1997874" cy="8560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145" tIns="0" rIns="268145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rgbClr val="FF0000"/>
              </a:solidFill>
              <a:latin typeface="Abadi" panose="020B0604020104020204" pitchFamily="34" charset="0"/>
            </a:rPr>
            <a:t>VIABILITY</a:t>
          </a:r>
        </a:p>
      </dsp:txBody>
      <dsp:txXfrm>
        <a:off x="194189" y="2683710"/>
        <a:ext cx="1914294" cy="772500"/>
      </dsp:txXfrm>
    </dsp:sp>
    <dsp:sp modelId="{96D1B718-99DB-4A4F-8BB0-19CFF5BEA30B}">
      <dsp:nvSpPr>
        <dsp:cNvPr id="0" name=""/>
        <dsp:cNvSpPr/>
      </dsp:nvSpPr>
      <dsp:spPr>
        <a:xfrm>
          <a:off x="0" y="4385691"/>
          <a:ext cx="10134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DEFFB-3587-425A-9AFE-CC56BD4AEAF4}">
      <dsp:nvSpPr>
        <dsp:cNvPr id="0" name=""/>
        <dsp:cNvSpPr/>
      </dsp:nvSpPr>
      <dsp:spPr>
        <a:xfrm>
          <a:off x="166055" y="4013202"/>
          <a:ext cx="1959778" cy="85608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145" tIns="0" rIns="268145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latin typeface="Abadi" panose="020B0604020104020204" pitchFamily="34" charset="0"/>
            </a:rPr>
            <a:t>STANDARD AKUNTANSI</a:t>
          </a:r>
        </a:p>
      </dsp:txBody>
      <dsp:txXfrm>
        <a:off x="207845" y="4054992"/>
        <a:ext cx="1876198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08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08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3A87D6A-B578-49A5-94EF-3684D177A36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64695"/>
            <a:ext cx="4033943" cy="3508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64695"/>
            <a:ext cx="4033943" cy="3508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5745CA08-2585-4643-B90E-CBFF63865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08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0838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B9F46F02-F693-4EB8-8BCE-E0C5FB34D39D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6163" y="525463"/>
            <a:ext cx="4678362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32957"/>
            <a:ext cx="7447280" cy="3157538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64695"/>
            <a:ext cx="4033943" cy="3508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64695"/>
            <a:ext cx="4033943" cy="350838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2097147D-474B-4D81-B3A8-2664B123F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081BF-580D-4566-A818-7EC04DDE6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DAD5-157D-49E8-AE04-ADA81768C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4445B-8B26-4B44-82DA-DE7FAB84E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5620-A3AC-4ABD-A435-9D82FB1D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64FF-8EFD-4646-A2C4-DD69651C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36D8-DD9C-4A4C-93DB-48D4FE02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6DFD-3AF0-4F14-9BAE-7865F9DD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C51C3-BD1F-4F15-96EE-08066F91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7293-726E-4783-9927-E916A1AE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BBB3-2CAD-463B-BD6C-AA92DE06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A437-5E41-4B8B-8423-5D5C5127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358FA-FCDC-4382-A166-94D33EAD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0F647-2F0B-4877-9106-27626A48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5356-3EF2-4EFD-9E9A-ED1CA03E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3E4A-338F-49C9-ADA1-B4C4FFC4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13FA-CD5C-45A8-AF3F-24FD91A3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4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91D2-2C3E-482C-87E5-98421907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5C01-E1D3-4E6B-B869-1DEB2C88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761B-0B9A-4D7C-BC73-6AE043B1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298A7-60B9-4AAB-8A99-564E51D7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F9B0-AFF7-4CFE-BFA9-C51812D7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F546-C99C-4831-9F6A-67C85607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C5D2-BEB7-4DF6-BB0C-51E555D8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AF8E-3FDB-448D-A7BE-0D07A141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62CC-C40E-4BB3-818F-11FD6F11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F5A7-8410-4C2B-9CF9-16C5B71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013D-A0BF-4873-8E53-98CBE79D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7270-6D0F-47EF-8F32-0FF91E52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27B3A-15DE-477A-AB00-5DB3407D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1098-66F7-43E7-8CB1-1904CAD1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A8CF5-128F-4308-BA84-FB4263A6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621B-6D0C-4F2D-88BD-370621F6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C4EA-0627-4A8D-B11B-FCDEA138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C204-1BF2-4F22-8E0D-BECA3E33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6D24-5EA2-46C8-B321-EB80EB028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ECBB1-739E-464E-8A28-D2C31AA46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5D784-BA99-491D-AB8A-98A269029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028C3-2AFC-4461-8568-C4991278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E11AE-133F-4E47-91C5-9874A955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4DA8E-3E59-41AA-A0A6-DC7F49D9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625B-EA35-4B7E-8D18-5F6A042C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30AC9-6873-4770-9EDF-37AE9538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34FEC-2462-48C7-BD23-B1039FEC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8682-F6D0-418E-9B31-CC02600C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4E336-3DB2-4895-953E-6F09CD61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72AA-BB55-49BA-B5BC-10C0B6FD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C4460-45EA-4A5B-82B7-1C008318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4D05-4818-4861-87FF-2EC958A9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779B-DC07-4D46-935E-7858AE8E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CBAA5-5B30-44AE-80D4-BA5C33BD6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E5B9-DF26-4C59-AD44-BB70830C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B1D71-0E82-4E31-B00A-14C12BB5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644D-ADB0-4E96-9B8D-C142C133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B427-54CF-4589-AB2C-207C2250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08DB7-77F6-4CD6-8178-F1F732E5B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2E908-0436-44FB-BBAE-29C3508F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9376E-2356-4EC3-BD29-04900F82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816E-FA13-4C71-8F8C-4AD1D189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2C3B4-BEA6-4E4F-91E7-F9720D78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9F9AD-10DA-439C-B701-63AC42D3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B97D-7436-43E0-B077-4E553438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8723-DBD2-4BBC-B4D6-62B6DA63E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A99-7E6B-45AD-A9A4-DFB59B1E8A47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13D1-8F0E-4545-9C37-70D20152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4FB9-E6ED-4EE4-A314-CC83011F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E94E-5853-4522-93C6-CB35A8A17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gol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2.jpeg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notesSlide" Target="../notesSlides/notesSlide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diagramQuickStyle" Target="../diagrams/quickStyle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diagramLayout" Target="../diagrams/layout2.xml"/><Relationship Id="rId2" Type="http://schemas.openxmlformats.org/officeDocument/2006/relationships/tags" Target="../tags/tag38.xml"/><Relationship Id="rId16" Type="http://schemas.openxmlformats.org/officeDocument/2006/relationships/image" Target="../media/image4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diagramData" Target="../diagrams/data2.xml"/><Relationship Id="rId5" Type="http://schemas.openxmlformats.org/officeDocument/2006/relationships/tags" Target="../tags/tag41.xml"/><Relationship Id="rId15" Type="http://schemas.microsoft.com/office/2007/relationships/diagramDrawing" Target="../diagrams/drawing2.xml"/><Relationship Id="rId10" Type="http://schemas.openxmlformats.org/officeDocument/2006/relationships/image" Target="../media/image2.jpeg"/><Relationship Id="rId4" Type="http://schemas.openxmlformats.org/officeDocument/2006/relationships/tags" Target="../tags/tag40.xml"/><Relationship Id="rId9" Type="http://schemas.openxmlformats.org/officeDocument/2006/relationships/notesSlide" Target="../notesSlides/notesSlide8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F308F8-83F1-4E96-A4CC-81E8250B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8696567">
            <a:off x="4923518" y="1925122"/>
            <a:ext cx="7059145" cy="28891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3600" dirty="0"/>
            </a:br>
            <a:r>
              <a:rPr lang="en-US" sz="3600" i="1" dirty="0">
                <a:ea typeface="ヒラギノ角ゴ Pro W3" pitchFamily="-111" charset="-128"/>
              </a:rPr>
              <a:t>TANTANGAN DAN STRATEGY PENDANAAN  DAN ORGANISASI </a:t>
            </a:r>
            <a:br>
              <a:rPr lang="en-US" sz="3600" i="1" dirty="0">
                <a:ea typeface="ヒラギノ角ゴ Pro W3" pitchFamily="-111" charset="-128"/>
              </a:rPr>
            </a:br>
            <a:r>
              <a:rPr lang="en-US" altLang="en-US" sz="3600" i="1" dirty="0">
                <a:ea typeface="ヒラギノ角ゴ Pro W3" pitchFamily="-111" charset="-128"/>
              </a:rPr>
              <a:t>PT. GEMILANG HARTADINATA ABADI</a:t>
            </a:r>
            <a:endParaRPr lang="en-US"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icture containing beverage&#10;&#10;Description automatically generated">
            <a:extLst>
              <a:ext uri="{FF2B5EF4-FFF2-40B4-BE49-F238E27FC236}">
                <a16:creationId xmlns:a16="http://schemas.microsoft.com/office/drawing/2014/main" id="{A2BED010-9DB4-4C59-A803-6D15CC502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349" r="1647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2D387C65-2CE0-499E-9504-70A1567650EF}"/>
              </a:ext>
            </a:extLst>
          </p:cNvPr>
          <p:cNvSpPr txBox="1">
            <a:spLocks/>
          </p:cNvSpPr>
          <p:nvPr/>
        </p:nvSpPr>
        <p:spPr>
          <a:xfrm>
            <a:off x="8839200" y="3816486"/>
            <a:ext cx="3295863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000" dirty="0"/>
            </a:br>
            <a:r>
              <a:rPr lang="en-US" sz="2000" i="1" dirty="0">
                <a:ea typeface="ヒラギノ角ゴ Pro W3" pitchFamily="-111" charset="-128"/>
              </a:rPr>
              <a:t>by</a:t>
            </a:r>
          </a:p>
          <a:p>
            <a:pPr algn="ctr"/>
            <a:r>
              <a:rPr lang="en-US" sz="2000" i="1" dirty="0">
                <a:ea typeface="ヒラギノ角ゴ Pro W3" pitchFamily="-111" charset="-128"/>
              </a:rPr>
              <a:t>OFAN SOFWAN</a:t>
            </a:r>
          </a:p>
          <a:p>
            <a:pPr algn="ctr"/>
            <a:r>
              <a:rPr lang="en-US" sz="1400" i="1" dirty="0">
                <a:ea typeface="ヒラギノ角ゴ Pro W3" pitchFamily="-111" charset="-128"/>
              </a:rPr>
              <a:t>CFO PT.GEMILANG HARTADINATA ABADI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740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8956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TANTANGAN PENGELOLAAN PENDANAAN GADAI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D86A5B-575C-4752-B85F-ADD062989AA7}"/>
              </a:ext>
            </a:extLst>
          </p:cNvPr>
          <p:cNvGrpSpPr/>
          <p:nvPr/>
        </p:nvGrpSpPr>
        <p:grpSpPr>
          <a:xfrm rot="20560908">
            <a:off x="10292730" y="467244"/>
            <a:ext cx="1779984" cy="781693"/>
            <a:chOff x="3174007" y="3160"/>
            <a:chExt cx="1779984" cy="1156989"/>
          </a:xfrm>
          <a:scene3d>
            <a:camera prst="orthographicFront"/>
            <a:lightRig rig="threePt" dir="t"/>
          </a:scene3d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8EFE26C-4979-4A9D-8895-96FF6CA9E032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1E96C0D0-6C08-4B98-83BD-3613AFF548DD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TRANSFORMASI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01EDA-F77D-4B13-9FE5-F87367D43368}"/>
              </a:ext>
            </a:extLst>
          </p:cNvPr>
          <p:cNvSpPr/>
          <p:nvPr/>
        </p:nvSpPr>
        <p:spPr>
          <a:xfrm>
            <a:off x="1604666" y="1143000"/>
            <a:ext cx="5486400" cy="5334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6388CF5-E4BB-4EB1-AC8D-14AB74C2A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947360"/>
              </p:ext>
            </p:extLst>
          </p:nvPr>
        </p:nvGraphicFramePr>
        <p:xfrm>
          <a:off x="1376066" y="17072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6FFCB-9F23-4843-94C5-18B35B3836AB}"/>
              </a:ext>
            </a:extLst>
          </p:cNvPr>
          <p:cNvCxnSpPr/>
          <p:nvPr/>
        </p:nvCxnSpPr>
        <p:spPr>
          <a:xfrm>
            <a:off x="5948066" y="4577410"/>
            <a:ext cx="83820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970352-80A4-4F33-9766-14B648F45F1F}"/>
              </a:ext>
            </a:extLst>
          </p:cNvPr>
          <p:cNvCxnSpPr/>
          <p:nvPr/>
        </p:nvCxnSpPr>
        <p:spPr>
          <a:xfrm flipV="1">
            <a:off x="1985666" y="4577410"/>
            <a:ext cx="914400" cy="533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5C2CE2-209E-49D9-B6A9-B869F1B0E813}"/>
              </a:ext>
            </a:extLst>
          </p:cNvPr>
          <p:cNvCxnSpPr>
            <a:stCxn id="17" idx="0"/>
          </p:cNvCxnSpPr>
          <p:nvPr/>
        </p:nvCxnSpPr>
        <p:spPr>
          <a:xfrm rot="16200000" flipH="1">
            <a:off x="3909716" y="1581150"/>
            <a:ext cx="915194" cy="388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7A451B-320D-44E2-A59F-BBF6E29B0B66}"/>
              </a:ext>
            </a:extLst>
          </p:cNvPr>
          <p:cNvCxnSpPr/>
          <p:nvPr/>
        </p:nvCxnSpPr>
        <p:spPr>
          <a:xfrm rot="5400000">
            <a:off x="5338466" y="1681810"/>
            <a:ext cx="762000" cy="609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A9FDE5-6CFF-4D47-9811-09FFC7A5A89E}"/>
              </a:ext>
            </a:extLst>
          </p:cNvPr>
          <p:cNvCxnSpPr/>
          <p:nvPr/>
        </p:nvCxnSpPr>
        <p:spPr>
          <a:xfrm rot="10800000" flipV="1">
            <a:off x="6024266" y="3358210"/>
            <a:ext cx="1066800" cy="76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ECD629-B1A9-4676-AA26-AE86C61A7C0F}"/>
              </a:ext>
            </a:extLst>
          </p:cNvPr>
          <p:cNvCxnSpPr/>
          <p:nvPr/>
        </p:nvCxnSpPr>
        <p:spPr>
          <a:xfrm rot="16200000" flipH="1">
            <a:off x="4881268" y="5415612"/>
            <a:ext cx="838198" cy="5333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BB3DA6-5C70-4658-B4C8-294681092F37}"/>
              </a:ext>
            </a:extLst>
          </p:cNvPr>
          <p:cNvCxnSpPr/>
          <p:nvPr/>
        </p:nvCxnSpPr>
        <p:spPr>
          <a:xfrm rot="5400000">
            <a:off x="3090570" y="5453712"/>
            <a:ext cx="990599" cy="6095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3428D4-1885-4729-A786-FD195B070ED4}"/>
              </a:ext>
            </a:extLst>
          </p:cNvPr>
          <p:cNvCxnSpPr/>
          <p:nvPr/>
        </p:nvCxnSpPr>
        <p:spPr>
          <a:xfrm rot="16200000" flipH="1">
            <a:off x="2519066" y="1681810"/>
            <a:ext cx="762000" cy="609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ECBF0A-0649-40B6-9D5A-56902CA42DA2}"/>
              </a:ext>
            </a:extLst>
          </p:cNvPr>
          <p:cNvCxnSpPr/>
          <p:nvPr/>
        </p:nvCxnSpPr>
        <p:spPr>
          <a:xfrm>
            <a:off x="1604666" y="3358210"/>
            <a:ext cx="1066800" cy="76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64CFA6-94D9-46CC-8ED9-3C5602907DB8}"/>
              </a:ext>
            </a:extLst>
          </p:cNvPr>
          <p:cNvSpPr txBox="1"/>
          <p:nvPr/>
        </p:nvSpPr>
        <p:spPr>
          <a:xfrm rot="1370538">
            <a:off x="4757288" y="1345863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KOMPAK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CEPAT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CERDAS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4CACCF-6528-41AD-8B3E-FA380198A717}"/>
              </a:ext>
            </a:extLst>
          </p:cNvPr>
          <p:cNvSpPr txBox="1"/>
          <p:nvPr/>
        </p:nvSpPr>
        <p:spPr>
          <a:xfrm rot="3832503">
            <a:off x="5710067" y="2194201"/>
            <a:ext cx="1294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INTEGRITAS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ANTUSIAS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TOTALITAS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1495E-BE0A-4B14-A9A2-EB138BC4D8D0}"/>
              </a:ext>
            </a:extLst>
          </p:cNvPr>
          <p:cNvSpPr txBox="1"/>
          <p:nvPr/>
        </p:nvSpPr>
        <p:spPr>
          <a:xfrm rot="5782008">
            <a:off x="5924113" y="3667868"/>
            <a:ext cx="1294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CORPORATE VALUES  (KTKDPT)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49E1F-2E1B-4D77-AD67-804A3C461B32}"/>
              </a:ext>
            </a:extLst>
          </p:cNvPr>
          <p:cNvSpPr txBox="1"/>
          <p:nvPr/>
        </p:nvSpPr>
        <p:spPr>
          <a:xfrm rot="15716021">
            <a:off x="1606071" y="3917236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REALIBLE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0C161-E453-436B-BC0F-6C03F6A6CD09}"/>
              </a:ext>
            </a:extLst>
          </p:cNvPr>
          <p:cNvSpPr txBox="1"/>
          <p:nvPr/>
        </p:nvSpPr>
        <p:spPr>
          <a:xfrm rot="17977554">
            <a:off x="1691287" y="2548803"/>
            <a:ext cx="131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EFEKTIF &amp; EFISIEN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38DE76-117B-4BF2-AE63-30204DF50CC1}"/>
              </a:ext>
            </a:extLst>
          </p:cNvPr>
          <p:cNvSpPr/>
          <p:nvPr/>
        </p:nvSpPr>
        <p:spPr>
          <a:xfrm>
            <a:off x="7956688" y="2379759"/>
            <a:ext cx="3962400" cy="27392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venir Book"/>
              </a:rPr>
              <a:t>3 PILAR </a:t>
            </a:r>
          </a:p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venir Book"/>
              </a:rPr>
              <a:t>CORPORATE CULTURE  GADAI</a:t>
            </a:r>
          </a:p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venir Book"/>
              </a:rPr>
              <a:t>BUKAN HANYA UNTUK MENGHADAPI TANTANGAN  2021  NAMUN  LEBIH JAUH DARI ITU  DIHARAPKAN  JUGA AKAN           MAMPU  MENJADIKAN GADAI TUMBUH    DAN BERKEMBANG DALAM MENCIPTAKAN RECURING DAN SUSTAINIBILITY USAHA</a:t>
            </a:r>
          </a:p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venir Book"/>
              </a:rPr>
              <a:t>SEHINGGA MAMPU MEWUJUDKAN                         VISI DAN MISINYA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CB94A-164A-4E39-A912-6769144E08C1}"/>
              </a:ext>
            </a:extLst>
          </p:cNvPr>
          <p:cNvSpPr txBox="1"/>
          <p:nvPr/>
        </p:nvSpPr>
        <p:spPr>
          <a:xfrm rot="19069865">
            <a:off x="5383549" y="525818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AKUNTABLE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2494AB-B23E-4E1C-8D8C-14AB79D6D6CC}"/>
              </a:ext>
            </a:extLst>
          </p:cNvPr>
          <p:cNvSpPr txBox="1"/>
          <p:nvPr/>
        </p:nvSpPr>
        <p:spPr>
          <a:xfrm rot="185803">
            <a:off x="3825436" y="5664562"/>
            <a:ext cx="129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CEPAT &amp; AKURAT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0ED712-0515-40C0-B657-ADF811B77ACB}"/>
              </a:ext>
            </a:extLst>
          </p:cNvPr>
          <p:cNvSpPr txBox="1"/>
          <p:nvPr/>
        </p:nvSpPr>
        <p:spPr>
          <a:xfrm rot="2806575">
            <a:off x="2263550" y="5304694"/>
            <a:ext cx="12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7236B0-8F9C-4EA0-8274-B9769D1BEEC7}"/>
              </a:ext>
            </a:extLst>
          </p:cNvPr>
          <p:cNvSpPr txBox="1"/>
          <p:nvPr/>
        </p:nvSpPr>
        <p:spPr>
          <a:xfrm rot="20190509">
            <a:off x="2926172" y="1379395"/>
            <a:ext cx="129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 LINE/ DIGITAL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ED0D6B-4126-4CD2-A8F4-4CD1F432AFD8}"/>
              </a:ext>
            </a:extLst>
          </p:cNvPr>
          <p:cNvSpPr txBox="1"/>
          <p:nvPr/>
        </p:nvSpPr>
        <p:spPr>
          <a:xfrm rot="16200000">
            <a:off x="-1438101" y="3272312"/>
            <a:ext cx="4252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GADAI CORPORATE CULTURE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DCE621-FAA4-465F-907D-6AD626F6E086}"/>
              </a:ext>
            </a:extLst>
          </p:cNvPr>
          <p:cNvSpPr txBox="1"/>
          <p:nvPr/>
        </p:nvSpPr>
        <p:spPr>
          <a:xfrm>
            <a:off x="11825981" y="6474023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8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8B7DFC9-F0AD-4FC0-A561-8AF28DCC054E}"/>
              </a:ext>
            </a:extLst>
          </p:cNvPr>
          <p:cNvSpPr/>
          <p:nvPr/>
        </p:nvSpPr>
        <p:spPr>
          <a:xfrm>
            <a:off x="7315200" y="2596210"/>
            <a:ext cx="385519" cy="2052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B9F30-B70C-4E31-BD34-433CE53E4C57}"/>
              </a:ext>
            </a:extLst>
          </p:cNvPr>
          <p:cNvSpPr txBox="1"/>
          <p:nvPr/>
        </p:nvSpPr>
        <p:spPr>
          <a:xfrm>
            <a:off x="7929265" y="5263211"/>
            <a:ext cx="396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KTKDPT (</a:t>
            </a:r>
            <a:r>
              <a:rPr lang="en-US" b="1" dirty="0" err="1">
                <a:solidFill>
                  <a:srgbClr val="FF0000"/>
                </a:solidFill>
              </a:rPr>
              <a:t>KeTiKa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DaPaT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dirty="0" err="1"/>
              <a:t>ejujuran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dirty="0" err="1"/>
              <a:t>ransparan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dirty="0" err="1"/>
              <a:t>omitmen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D</a:t>
            </a:r>
            <a:r>
              <a:rPr lang="en-US" dirty="0" err="1"/>
              <a:t>isiplin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dirty="0" err="1"/>
              <a:t>eduli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dirty="0" err="1"/>
              <a:t>anggungjawab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1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8956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TANTANGAN PENGELOLAAN PENDANAAN GADAI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98B1F-E357-4014-B1D9-A2731F5C973A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olidFill>
            <a:schemeClr val="accent2"/>
          </a:solidFill>
          <a:scene3d>
            <a:camera prst="orthographicFront"/>
            <a:lightRig rig="threeP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5C51397-C135-40E7-AC32-F26F46A11FD4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grpFill/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E65FD3F9-6793-4A7F-A9DE-44D423F1F8AE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REGULASI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55D5AA-3B0C-439E-B84E-1EAF64AE64E0}"/>
              </a:ext>
            </a:extLst>
          </p:cNvPr>
          <p:cNvSpPr txBox="1"/>
          <p:nvPr/>
        </p:nvSpPr>
        <p:spPr>
          <a:xfrm>
            <a:off x="1143000" y="990600"/>
            <a:ext cx="8991600" cy="4533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POJK 31/05/2016 tanggal 29 Juli 2016.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SE.OJK.31/SE.OJK.5/2016 tentang Penilaian Kemampuan dan Kepatutan Bagi Pihak Utama LJKNB (Lembaga Jasa Keuangan Non Bank ) tanggal 30 Agustus 2016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SE.OJK.51/SE.OJK.05/2017   tentang Pendaftaran, Perijinan Usaha, Kelembagaan Perusahaan Pergadaian tanggal 28 Agustus 2017.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SE.OJK.52/SE.OJK.05/2017 tentang Penyelenggaraan Usaha Pergadaian yang menyelenggarakan kegiatan usaha lain secara Konvensional  tanggal 28 September 2017.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SE.OJK.50/SE.OJK.03/2017  tentang Pelaporan dan Permintaan SID melalui Sistem Layanan Informasi Keuangan (SLIK)  tanggal 27 September 2017.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POJK.23/POJK.01/2019  tentang APU/PPT (Tindak Pidana Pencucian Uang dan Pemberantasan Tindakan Terorisme)  tanggal 18 September 2019.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POJK.24/POJK.05/2019  tentang Rencana Bisnis LJKNB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SE.OJK.05/SE.OJK.01/2019  tentang Bentuk, susunan, tatacara penyampaian Laporan Berkala bagi pelaku usaha Pergadaian 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8544B-7004-48D9-8A9C-B0F8FBF2F323}"/>
              </a:ext>
            </a:extLst>
          </p:cNvPr>
          <p:cNvSpPr txBox="1"/>
          <p:nvPr/>
        </p:nvSpPr>
        <p:spPr>
          <a:xfrm>
            <a:off x="1143000" y="5646003"/>
            <a:ext cx="90678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Regulasi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Terkait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Mitra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Bisnis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Penting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Juga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Consideran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Mitigasi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Resiko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Usaha </a:t>
            </a:r>
            <a:endParaRPr lang="en-US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3AED4-89AE-4652-9B64-C41D2194DDE1}"/>
              </a:ext>
            </a:extLst>
          </p:cNvPr>
          <p:cNvSpPr txBox="1"/>
          <p:nvPr/>
        </p:nvSpPr>
        <p:spPr>
          <a:xfrm>
            <a:off x="11825981" y="6400800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051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8956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TANTANGAN PENGELOLAAN PENDANAAN GADAI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98B1F-E357-4014-B1D9-A2731F5C973A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olidFill>
            <a:schemeClr val="accent2"/>
          </a:solidFill>
          <a:scene3d>
            <a:camera prst="orthographicFront"/>
            <a:lightRig rig="threeP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5C51397-C135-40E7-AC32-F26F46A11FD4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grpFill/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E65FD3F9-6793-4A7F-A9DE-44D423F1F8AE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REGULASI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64B931-4AF6-4602-996B-6AD838A10A72}"/>
              </a:ext>
            </a:extLst>
          </p:cNvPr>
          <p:cNvSpPr txBox="1"/>
          <p:nvPr/>
        </p:nvSpPr>
        <p:spPr>
          <a:xfrm>
            <a:off x="1143000" y="1428519"/>
            <a:ext cx="10439400" cy="5026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 usaha pergadaian yang sehat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 kepastian hukum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Perlindungan bagi konsumen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Jasa Titipan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Jasa Taksiran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id-ID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Jaminan Barang Bergerak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Jasa Lainnya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 disetor untuk Usaha Pergadaian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568325" marR="0" lvl="0" indent="-2841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 Kabupaten/Kotamadya sebesar Rp.500.000.000,-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8325" marR="0" lvl="0" indent="-2841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 Propinsi sebesar Rp.2.500.000.000,-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8325" marR="0" lvl="0" indent="-2841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 cara setor tunai ke Bank Umum atau Bank Umum Swasta.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Rencana Kerja, yang memuat tentang 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8325" marR="0" lvl="0" indent="-2841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Gambaran kegiatan usaha yang akan dilakukan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8325" marR="0" lvl="0" indent="-2841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dan Langkah-Langkahnya.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8325" marR="0" lvl="0" indent="-2841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Proyeksi Laporan Keuangan untuk minimal 1 Tahun kedepan.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8325" marR="0" lvl="0" indent="-2841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Bukti kesiapan operasional 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8325" marR="0" lvl="0" indent="-2841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Bukti kepemilikan penguasaan gedung, dan foto tampak luar dan dalam gedung.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3FEEE-336D-40BB-B2F0-A1C91510444C}"/>
              </a:ext>
            </a:extLst>
          </p:cNvPr>
          <p:cNvSpPr txBox="1"/>
          <p:nvPr/>
        </p:nvSpPr>
        <p:spPr>
          <a:xfrm>
            <a:off x="1371600" y="896189"/>
            <a:ext cx="8077200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POINT-POINT PENTING PADA REGULASI </a:t>
            </a:r>
            <a:r>
              <a:rPr lang="id-ID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POJK 31/05/2016 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E3ABE-5064-4E63-9E70-E912C48C7FF6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266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8956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TANTANGAN PENGELOLAAN PENDANAAN GADAI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74BBF5-56EE-434C-9E93-5525B9E03B26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olidFill>
            <a:srgbClr val="C00000"/>
          </a:solidFill>
          <a:scene3d>
            <a:camera prst="orthographicFront"/>
            <a:lightRig rig="threePt" dir="t"/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3DAC18F-5B44-4C51-8249-7B9A4901D514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grpFill/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40BBFFAC-6B71-4F57-9911-511390C7C330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KOMPETISI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4906DC-2E2F-47B5-9CCF-B630983B3018}"/>
              </a:ext>
            </a:extLst>
          </p:cNvPr>
          <p:cNvSpPr txBox="1"/>
          <p:nvPr/>
        </p:nvSpPr>
        <p:spPr>
          <a:xfrm>
            <a:off x="685800" y="790459"/>
            <a:ext cx="9279733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PERBANKAN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terutama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adanya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program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kredit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usaha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rakyat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(KUR),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maka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dirasakan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adalah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produk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substitusi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dari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bank,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terutama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bank 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menyalurkan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kredit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yang di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dalamnya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ada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subsidi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Negara,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atau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KUR.</a:t>
            </a:r>
            <a:endParaRPr lang="en-US" dirty="0">
              <a:solidFill>
                <a:srgbClr val="FF000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roboto"/>
              </a:rPr>
              <a:t>FINANCIAL TECHNOLOGY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(FINTECH).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berpotensi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besar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mengakibatkan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disrupsi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dalam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industri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keuangan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disrupsi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tersebut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akan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semakin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besar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ditimbulkan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jika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sebuah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perusahaan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fintech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mengintegrasikan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beberapa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platform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sekaligus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seperti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lending, payment, crowdfunding, dan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sebagainya</a:t>
            </a:r>
            <a:endParaRPr lang="en-US" dirty="0">
              <a:solidFill>
                <a:srgbClr val="222222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P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erusahaan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GADAI SWASTA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dilandasi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Peraturan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Otoritas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Jasa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Keuangan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(POJK) No.31/2016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tentang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Usaha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Pergadaian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FA821-2F29-4F9E-9B00-F5A4879011B9}"/>
              </a:ext>
            </a:extLst>
          </p:cNvPr>
          <p:cNvGrpSpPr/>
          <p:nvPr/>
        </p:nvGrpSpPr>
        <p:grpSpPr>
          <a:xfrm rot="20560908">
            <a:off x="10134400" y="3120489"/>
            <a:ext cx="1779984" cy="781693"/>
            <a:chOff x="3174007" y="3160"/>
            <a:chExt cx="1779984" cy="1156989"/>
          </a:xfrm>
          <a:solidFill>
            <a:srgbClr val="002060"/>
          </a:solidFill>
          <a:scene3d>
            <a:camera prst="orthographicFront"/>
            <a:lightRig rig="threePt" dir="t"/>
          </a:scene3d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4DAE800-2E47-4024-A124-149E2B6098E4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grpFill/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99CBDA3-33B0-4A5A-8B2C-FCE6342292DC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PASAR INDUSTRI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E8A5EC-73DE-4675-ACF8-F06132CB8947}"/>
              </a:ext>
            </a:extLst>
          </p:cNvPr>
          <p:cNvSpPr txBox="1"/>
          <p:nvPr/>
        </p:nvSpPr>
        <p:spPr>
          <a:xfrm>
            <a:off x="762000" y="3940076"/>
            <a:ext cx="920353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Harga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emas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berpengaruh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terhadap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pertumbuhan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kinerja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Industri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Gadai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, dan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untuk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itu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Usaha inti GADAI EMAS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sudah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dalam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jalur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yang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tepat</a:t>
            </a:r>
            <a:endParaRPr lang="en-US" dirty="0">
              <a:solidFill>
                <a:srgbClr val="191919"/>
              </a:solidFill>
              <a:latin typeface="roboto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919"/>
                </a:solidFill>
                <a:latin typeface="roboto"/>
              </a:rPr>
              <a:t>Rata-Rata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pertumbuhan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perusahaan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GADAI 10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sd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12% 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pertahun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namun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dalam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case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tertentu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masih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ada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yang di </a:t>
            </a:r>
            <a:r>
              <a:rPr lang="en-US" dirty="0" err="1">
                <a:solidFill>
                  <a:srgbClr val="191919"/>
                </a:solidFill>
                <a:latin typeface="roboto"/>
              </a:rPr>
              <a:t>bawah</a:t>
            </a:r>
            <a:r>
              <a:rPr lang="en-US" dirty="0">
                <a:solidFill>
                  <a:srgbClr val="191919"/>
                </a:solidFill>
                <a:latin typeface="roboto"/>
              </a:rPr>
              <a:t> 5%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Market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share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GADAI SWASTA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di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industri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pergadaian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nasional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per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akhir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2017 </a:t>
            </a:r>
            <a:r>
              <a:rPr lang="en-US" dirty="0" err="1">
                <a:solidFill>
                  <a:srgbClr val="222222"/>
                </a:solidFill>
                <a:latin typeface="roboto"/>
              </a:rPr>
              <a:t>diperkirakan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hanya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/>
              </a:rPr>
              <a:t>sebesar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1,45% </a:t>
            </a:r>
            <a:r>
              <a:rPr lang="en-US" b="0" i="0" dirty="0" err="1">
                <a:effectLst/>
                <a:latin typeface="roboto"/>
              </a:rPr>
              <a:t>saja</a:t>
            </a:r>
            <a:r>
              <a:rPr lang="en-US" dirty="0">
                <a:latin typeface="roboto"/>
              </a:rPr>
              <a:t> dan </a:t>
            </a:r>
            <a:r>
              <a:rPr lang="en-US" dirty="0" err="1">
                <a:latin typeface="roboto"/>
              </a:rPr>
              <a:t>ini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masih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sangat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kecil</a:t>
            </a:r>
            <a:r>
              <a:rPr lang="en-US" dirty="0">
                <a:latin typeface="roboto"/>
              </a:rPr>
              <a:t>.</a:t>
            </a:r>
            <a:endParaRPr lang="en-US" b="0" i="0" dirty="0">
              <a:effectLst/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13132"/>
                </a:solidFill>
                <a:effectLst/>
                <a:latin typeface="roboto"/>
              </a:rPr>
              <a:t>90% </a:t>
            </a:r>
            <a:r>
              <a:rPr lang="en-US" b="0" i="0" dirty="0" err="1">
                <a:solidFill>
                  <a:srgbClr val="313132"/>
                </a:solidFill>
                <a:effectLst/>
                <a:latin typeface="roboto"/>
              </a:rPr>
              <a:t>pangsa</a:t>
            </a:r>
            <a:r>
              <a:rPr lang="en-US" b="0" i="0" dirty="0">
                <a:solidFill>
                  <a:srgbClr val="313132"/>
                </a:solidFill>
                <a:effectLst/>
                <a:latin typeface="roboto"/>
              </a:rPr>
              <a:t> pasar </a:t>
            </a:r>
            <a:r>
              <a:rPr lang="en-US" b="0" i="0" dirty="0" err="1">
                <a:solidFill>
                  <a:srgbClr val="313132"/>
                </a:solidFill>
                <a:effectLst/>
                <a:latin typeface="roboto"/>
              </a:rPr>
              <a:t>industri</a:t>
            </a:r>
            <a:r>
              <a:rPr lang="en-US" b="0" i="0" dirty="0">
                <a:solidFill>
                  <a:srgbClr val="31313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13132"/>
                </a:solidFill>
                <a:effectLst/>
                <a:latin typeface="roboto"/>
              </a:rPr>
              <a:t>Pergadaian</a:t>
            </a:r>
            <a:r>
              <a:rPr lang="en-US" b="0" i="0" dirty="0">
                <a:solidFill>
                  <a:srgbClr val="31313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13132"/>
                </a:solidFill>
                <a:effectLst/>
                <a:latin typeface="roboto"/>
              </a:rPr>
              <a:t>nasional</a:t>
            </a:r>
            <a:r>
              <a:rPr lang="en-US" b="0" i="0" dirty="0">
                <a:solidFill>
                  <a:srgbClr val="31313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13132"/>
                </a:solidFill>
                <a:effectLst/>
                <a:latin typeface="roboto"/>
              </a:rPr>
              <a:t>dikuasai</a:t>
            </a:r>
            <a:r>
              <a:rPr lang="en-US" b="0" i="0" dirty="0">
                <a:solidFill>
                  <a:srgbClr val="313132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13132"/>
                </a:solidFill>
                <a:effectLst/>
                <a:latin typeface="roboto"/>
              </a:rPr>
              <a:t>Pegadaian</a:t>
            </a:r>
            <a:r>
              <a:rPr lang="en-US" b="0" i="0" dirty="0">
                <a:solidFill>
                  <a:srgbClr val="313132"/>
                </a:solidFill>
                <a:effectLst/>
                <a:latin typeface="roboto"/>
              </a:rPr>
              <a:t> (BUMN) dan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10%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"/>
              </a:rPr>
              <a:t>adalah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 GADAI SWASTA.</a:t>
            </a:r>
            <a:endParaRPr lang="en-US" b="0" i="0" dirty="0">
              <a:solidFill>
                <a:srgbClr val="191919"/>
              </a:solidFill>
              <a:effectLst/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7EECB-D1AF-48FC-96D4-5182E3C5958F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391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8956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TANTANGAN PENGELOLAAN PENDANAAN GADAI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6A5E5-3463-4BA5-A6B1-02CDCE29A078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olidFill>
            <a:srgbClr val="00B050"/>
          </a:solidFill>
          <a:scene3d>
            <a:camera prst="orthographicFront"/>
            <a:lightRig rig="threeP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9DA1037-F1B3-4D65-8623-4B2E8D3A62A9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grpFill/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D8079E8-7590-4728-A06E-B7E4429D49BD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TEKNOLOGI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42E7E46-86AD-4A94-A07F-DD0C3823AE52}"/>
              </a:ext>
            </a:extLst>
          </p:cNvPr>
          <p:cNvSpPr txBox="1"/>
          <p:nvPr/>
        </p:nvSpPr>
        <p:spPr>
          <a:xfrm>
            <a:off x="838200" y="1066800"/>
            <a:ext cx="990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roboto"/>
              </a:rPr>
              <a:t>Revolusi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industri</a:t>
            </a:r>
            <a:r>
              <a:rPr lang="en-US" dirty="0">
                <a:latin typeface="roboto"/>
              </a:rPr>
              <a:t> 4.0 </a:t>
            </a:r>
            <a:r>
              <a:rPr lang="en-US" dirty="0" err="1">
                <a:latin typeface="roboto"/>
              </a:rPr>
              <a:t>menjadi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tantangan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sekaligus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peluang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bagi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usaha</a:t>
            </a:r>
            <a:r>
              <a:rPr lang="en-US" dirty="0">
                <a:latin typeface="roboto"/>
              </a:rPr>
              <a:t> GADAI </a:t>
            </a:r>
            <a:r>
              <a:rPr lang="en-US" dirty="0" err="1">
                <a:latin typeface="roboto"/>
              </a:rPr>
              <a:t>untuk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lebih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adaptif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terhadap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Digitalisasi</a:t>
            </a:r>
            <a:r>
              <a:rPr lang="en-US" dirty="0">
                <a:latin typeface="roboto"/>
              </a:rPr>
              <a:t>. Strategi </a:t>
            </a:r>
            <a:r>
              <a:rPr lang="en-US" dirty="0" err="1">
                <a:latin typeface="roboto"/>
              </a:rPr>
              <a:t>masuk</a:t>
            </a:r>
            <a:r>
              <a:rPr lang="en-US" dirty="0">
                <a:latin typeface="roboto"/>
              </a:rPr>
              <a:t> pada </a:t>
            </a:r>
            <a:r>
              <a:rPr lang="en-US" dirty="0" err="1">
                <a:latin typeface="roboto"/>
              </a:rPr>
              <a:t>ekosistem</a:t>
            </a:r>
            <a:r>
              <a:rPr lang="en-US" dirty="0">
                <a:latin typeface="roboto"/>
              </a:rPr>
              <a:t> Digital </a:t>
            </a:r>
            <a:r>
              <a:rPr lang="en-US" dirty="0" err="1">
                <a:latin typeface="roboto"/>
              </a:rPr>
              <a:t>adalah</a:t>
            </a:r>
            <a:r>
              <a:rPr lang="en-US" dirty="0">
                <a:latin typeface="roboto"/>
              </a:rPr>
              <a:t> strategi yang pas dan </a:t>
            </a:r>
            <a:r>
              <a:rPr lang="en-US" dirty="0" err="1">
                <a:latin typeface="roboto"/>
              </a:rPr>
              <a:t>tepat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untuk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memajukan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usaha</a:t>
            </a:r>
            <a:r>
              <a:rPr lang="en-US" dirty="0">
                <a:latin typeface="roboto"/>
              </a:rPr>
              <a:t> GADAI</a:t>
            </a:r>
          </a:p>
          <a:p>
            <a:endParaRPr lang="en-US" b="0" i="0" dirty="0">
              <a:effectLst/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err="1">
                <a:effectLst/>
                <a:latin typeface="roboto"/>
              </a:rPr>
              <a:t>Transformasi</a:t>
            </a:r>
            <a:r>
              <a:rPr lang="en-US" b="0" i="0" dirty="0">
                <a:effectLst/>
                <a:latin typeface="roboto"/>
              </a:rPr>
              <a:t> Digital </a:t>
            </a:r>
            <a:r>
              <a:rPr lang="en-US" b="0" i="0" dirty="0" err="1">
                <a:effectLst/>
                <a:latin typeface="roboto"/>
              </a:rPr>
              <a:t>memberikan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banyak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dampak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bagi</a:t>
            </a:r>
            <a:r>
              <a:rPr lang="en-US" b="0" i="0" dirty="0">
                <a:effectLst/>
                <a:latin typeface="roboto"/>
              </a:rPr>
              <a:t> Perusahaan </a:t>
            </a:r>
            <a:r>
              <a:rPr lang="en-US" b="0" i="0" dirty="0" err="1">
                <a:effectLst/>
                <a:latin typeface="roboto"/>
              </a:rPr>
              <a:t>Gadai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antara</a:t>
            </a:r>
            <a:r>
              <a:rPr lang="en-US" b="0" i="0" dirty="0">
                <a:effectLst/>
                <a:latin typeface="roboto"/>
              </a:rPr>
              <a:t> lain </a:t>
            </a:r>
            <a:r>
              <a:rPr lang="en-US" b="0" i="0" dirty="0" err="1">
                <a:effectLst/>
                <a:latin typeface="roboto"/>
              </a:rPr>
              <a:t>terjadinya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pertumbuhan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nasabah</a:t>
            </a:r>
            <a:r>
              <a:rPr lang="en-US" b="0" i="0" dirty="0">
                <a:effectLst/>
                <a:latin typeface="roboto"/>
              </a:rPr>
              <a:t> yang </a:t>
            </a:r>
            <a:r>
              <a:rPr lang="en-US" b="0" i="0" dirty="0" err="1">
                <a:effectLst/>
                <a:latin typeface="roboto"/>
              </a:rPr>
              <a:t>pesat</a:t>
            </a:r>
            <a:r>
              <a:rPr lang="en-US" b="0" i="0" dirty="0">
                <a:effectLst/>
                <a:latin typeface="roboto"/>
              </a:rPr>
              <a:t> yang pada </a:t>
            </a:r>
            <a:r>
              <a:rPr lang="en-US" b="0" i="0" dirty="0" err="1">
                <a:effectLst/>
                <a:latin typeface="roboto"/>
              </a:rPr>
              <a:t>gilirannya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akan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meningkatnya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jumlah</a:t>
            </a:r>
            <a:r>
              <a:rPr lang="en-US" b="0" i="0" dirty="0">
                <a:effectLst/>
                <a:latin typeface="roboto"/>
              </a:rPr>
              <a:t> Outstanding Loan 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roboto"/>
              </a:rPr>
              <a:t>Tantangan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utama</a:t>
            </a:r>
            <a:r>
              <a:rPr lang="en-US" dirty="0">
                <a:latin typeface="roboto"/>
              </a:rPr>
              <a:t> era </a:t>
            </a:r>
            <a:r>
              <a:rPr lang="en-US" dirty="0" err="1">
                <a:latin typeface="roboto"/>
              </a:rPr>
              <a:t>Digitalisasi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yaitu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ada</a:t>
            </a:r>
            <a:r>
              <a:rPr lang="en-US" dirty="0">
                <a:latin typeface="roboto"/>
              </a:rPr>
              <a:t> pada Perusahaan dan </a:t>
            </a:r>
            <a:r>
              <a:rPr lang="en-US" dirty="0" err="1">
                <a:latin typeface="roboto"/>
              </a:rPr>
              <a:t>Nasabah</a:t>
            </a:r>
            <a:r>
              <a:rPr lang="en-US" dirty="0">
                <a:latin typeface="roboto"/>
              </a:rPr>
              <a:t>/ </a:t>
            </a:r>
            <a:r>
              <a:rPr lang="en-US" dirty="0" err="1">
                <a:latin typeface="roboto"/>
              </a:rPr>
              <a:t>Pelanggan</a:t>
            </a:r>
            <a:r>
              <a:rPr lang="en-US" dirty="0">
                <a:latin typeface="roboto"/>
              </a:rPr>
              <a:t>, </a:t>
            </a:r>
            <a:r>
              <a:rPr lang="en-US" dirty="0" err="1">
                <a:latin typeface="roboto"/>
              </a:rPr>
              <a:t>namun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pengaruh</a:t>
            </a:r>
            <a:r>
              <a:rPr lang="en-US" dirty="0">
                <a:latin typeface="roboto"/>
              </a:rPr>
              <a:t> pada </a:t>
            </a:r>
            <a:r>
              <a:rPr lang="en-US" dirty="0" err="1">
                <a:latin typeface="roboto"/>
              </a:rPr>
              <a:t>nasabah</a:t>
            </a:r>
            <a:r>
              <a:rPr lang="en-US" dirty="0">
                <a:latin typeface="roboto"/>
              </a:rPr>
              <a:t> yang paling </a:t>
            </a:r>
            <a:r>
              <a:rPr lang="en-US" dirty="0" err="1">
                <a:latin typeface="roboto"/>
              </a:rPr>
              <a:t>kuat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karena</a:t>
            </a:r>
            <a:r>
              <a:rPr lang="en-US" dirty="0">
                <a:latin typeface="roboto"/>
              </a:rPr>
              <a:t> factor </a:t>
            </a:r>
            <a:r>
              <a:rPr lang="en-US" dirty="0" err="1">
                <a:latin typeface="roboto"/>
              </a:rPr>
              <a:t>usia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nasabah</a:t>
            </a:r>
            <a:r>
              <a:rPr lang="en-US" dirty="0">
                <a:latin typeface="roboto"/>
              </a:rPr>
              <a:t>, </a:t>
            </a:r>
            <a:r>
              <a:rPr lang="en-US" dirty="0" err="1">
                <a:latin typeface="roboto"/>
              </a:rPr>
              <a:t>lokasi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nasabah</a:t>
            </a:r>
            <a:r>
              <a:rPr lang="en-US" dirty="0">
                <a:latin typeface="roboto"/>
              </a:rPr>
              <a:t> dan kultur </a:t>
            </a:r>
            <a:r>
              <a:rPr lang="en-US" dirty="0" err="1">
                <a:latin typeface="roboto"/>
              </a:rPr>
              <a:t>nasabah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sangat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berdampak</a:t>
            </a:r>
            <a:r>
              <a:rPr lang="en-US" dirty="0">
                <a:latin typeface="roboto"/>
              </a:rPr>
              <a:t> pada </a:t>
            </a:r>
            <a:r>
              <a:rPr lang="en-US" dirty="0" err="1">
                <a:latin typeface="roboto"/>
              </a:rPr>
              <a:t>efektifitas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penggunaan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Teknologi</a:t>
            </a:r>
            <a:r>
              <a:rPr lang="en-US" dirty="0">
                <a:latin typeface="roboto"/>
              </a:rPr>
              <a:t> D</a:t>
            </a:r>
            <a:r>
              <a:rPr lang="en-US" b="0" i="0" dirty="0">
                <a:effectLst/>
                <a:latin typeface="roboto"/>
              </a:rPr>
              <a:t>igital.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roboto"/>
              </a:rPr>
              <a:t>Penerapan</a:t>
            </a:r>
            <a:r>
              <a:rPr lang="en-US" dirty="0"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sistem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dirty="0" err="1">
                <a:latin typeface="roboto"/>
              </a:rPr>
              <a:t>D</a:t>
            </a:r>
            <a:r>
              <a:rPr lang="en-US" b="0" i="0" dirty="0" err="1">
                <a:effectLst/>
                <a:latin typeface="roboto"/>
              </a:rPr>
              <a:t>igitalisasi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dilakukan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secara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bertahap</a:t>
            </a:r>
            <a:r>
              <a:rPr lang="en-US" b="0" i="0" dirty="0">
                <a:effectLst/>
                <a:latin typeface="roboto"/>
              </a:rPr>
              <a:t> dan </a:t>
            </a:r>
            <a:r>
              <a:rPr lang="en-US" b="0" i="0" dirty="0" err="1">
                <a:effectLst/>
                <a:latin typeface="roboto"/>
              </a:rPr>
              <a:t>dalam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pengunaanya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harus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cenderung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sederhana</a:t>
            </a:r>
            <a:r>
              <a:rPr lang="en-US" b="0" i="0" dirty="0">
                <a:effectLst/>
                <a:latin typeface="roboto"/>
              </a:rPr>
              <a:t> agar </a:t>
            </a:r>
            <a:r>
              <a:rPr lang="en-US" b="0" i="0" dirty="0" err="1">
                <a:effectLst/>
                <a:latin typeface="roboto"/>
              </a:rPr>
              <a:t>nasabah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mudah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menggunakannya</a:t>
            </a:r>
            <a:r>
              <a:rPr lang="en-US" b="0" i="0" dirty="0">
                <a:effectLst/>
                <a:latin typeface="roboto"/>
              </a:rPr>
              <a:t> (</a:t>
            </a:r>
            <a:r>
              <a:rPr lang="en-US" b="0" i="0" dirty="0" err="1">
                <a:effectLst/>
                <a:latin typeface="roboto"/>
              </a:rPr>
              <a:t>Tanpa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Ribet</a:t>
            </a:r>
            <a:r>
              <a:rPr lang="en-US" dirty="0">
                <a:latin typeface="roboto"/>
              </a:rPr>
              <a:t> dan Beban)</a:t>
            </a:r>
            <a:endParaRPr lang="en-US" b="0" i="0" dirty="0">
              <a:effectLst/>
              <a:latin typeface="roboto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91919"/>
              </a:solidFill>
              <a:effectLst/>
              <a:latin typeface="roboto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Wujud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dari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pemanfaatan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Digitalisasi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adalah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pada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produk-produk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Gadai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dan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layanannya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agar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mampu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diakses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nasabah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di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seluruh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anak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perusahaan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diseluruh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wilayah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dimanapun</a:t>
            </a:r>
            <a:r>
              <a:rPr lang="en-US" b="0" i="0" dirty="0">
                <a:solidFill>
                  <a:srgbClr val="191919"/>
                </a:solidFill>
                <a:effectLst/>
                <a:latin typeface="roboto"/>
              </a:rPr>
              <a:t> dan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roboto"/>
              </a:rPr>
              <a:t>kapanpun</a:t>
            </a:r>
            <a:endParaRPr lang="en-US" dirty="0">
              <a:latin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CB6D9-C90E-4271-9280-A1D35A848ADE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5163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3622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B2FF0A-0EE2-4037-AA14-E299D1E157AB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cene3d>
            <a:camera prst="orthographicFront"/>
            <a:lightRig rig="threePt" dir="t"/>
          </a:scene3d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DDCF3CD-F32A-476D-991B-9248D383ACEB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334BB90A-784B-4F1E-B143-8FFF0E983F81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LINGKUP MGT KEUANGAN</a:t>
              </a:r>
              <a:endParaRPr lang="en-US" sz="1800" kern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2EE454-B106-4A08-B515-AEAFEBC5B8BC}"/>
              </a:ext>
            </a:extLst>
          </p:cNvPr>
          <p:cNvSpPr txBox="1"/>
          <p:nvPr/>
        </p:nvSpPr>
        <p:spPr>
          <a:xfrm>
            <a:off x="11734800" y="6474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13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B482BD-69D2-48D3-BC1A-718FC3F1B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3301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7529D33-1BB8-489D-BAED-66B0B893B261}"/>
              </a:ext>
            </a:extLst>
          </p:cNvPr>
          <p:cNvSpPr txBox="1"/>
          <p:nvPr/>
        </p:nvSpPr>
        <p:spPr>
          <a:xfrm>
            <a:off x="457200" y="1524000"/>
            <a:ext cx="44526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Keputusan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meliputi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kebijakan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manajemen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pencarian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kebijakan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menerbitkan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obligasi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kebijakan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hutang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jangka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pendek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panjang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bersumber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internal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eksternal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b="0" i="0" u="none" strike="noStrike" dirty="0">
              <a:solidFill>
                <a:srgbClr val="2B2A35"/>
              </a:solidFill>
              <a:effectLst/>
              <a:latin typeface="Graphik Regule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DFE9-9610-42FF-B705-870701E960DC}"/>
              </a:ext>
            </a:extLst>
          </p:cNvPr>
          <p:cNvSpPr txBox="1"/>
          <p:nvPr/>
        </p:nvSpPr>
        <p:spPr>
          <a:xfrm>
            <a:off x="7010400" y="3124200"/>
            <a:ext cx="4724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Kebijakan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penanaman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modal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kepada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aktiva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tetap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Fixed Assets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tanah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gedung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peralatan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aktiva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finansial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berupa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surat-surat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berharga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obligasi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saham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E10DEF-9B8C-4924-BD68-AD2250635BA8}"/>
              </a:ext>
            </a:extLst>
          </p:cNvPr>
          <p:cNvSpPr txBox="1"/>
          <p:nvPr/>
        </p:nvSpPr>
        <p:spPr>
          <a:xfrm>
            <a:off x="1295400" y="4495800"/>
            <a:ext cx="3733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Kebijakan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meliputi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dimiliki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efisien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mencapai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tujuan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8AFB243-5512-4717-97E7-E1C3A6BD893A}"/>
              </a:ext>
            </a:extLst>
          </p:cNvPr>
          <p:cNvSpPr/>
          <p:nvPr/>
        </p:nvSpPr>
        <p:spPr>
          <a:xfrm>
            <a:off x="5029200" y="2057400"/>
            <a:ext cx="457200" cy="381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2043BC9-ED80-4367-AC9F-654B9216E357}"/>
              </a:ext>
            </a:extLst>
          </p:cNvPr>
          <p:cNvSpPr/>
          <p:nvPr/>
        </p:nvSpPr>
        <p:spPr>
          <a:xfrm>
            <a:off x="5029200" y="4648200"/>
            <a:ext cx="457200" cy="381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781C1834-B861-478C-A503-03F3C49858CD}"/>
              </a:ext>
            </a:extLst>
          </p:cNvPr>
          <p:cNvSpPr/>
          <p:nvPr/>
        </p:nvSpPr>
        <p:spPr>
          <a:xfrm rot="10800000">
            <a:off x="6502400" y="3352800"/>
            <a:ext cx="457200" cy="381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3622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B2FF0A-0EE2-4037-AA14-E299D1E157AB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cene3d>
            <a:camera prst="orthographicFront"/>
            <a:lightRig rig="threePt" dir="t"/>
          </a:scene3d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DDCF3CD-F32A-476D-991B-9248D383ACEB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334BB90A-784B-4F1E-B143-8FFF0E983F81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PRINSIP PENDANAAN &amp; INVESTASI</a:t>
              </a:r>
              <a:endParaRPr lang="en-US" sz="1800" kern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2EE454-B106-4A08-B515-AEAFEBC5B8BC}"/>
              </a:ext>
            </a:extLst>
          </p:cNvPr>
          <p:cNvSpPr txBox="1"/>
          <p:nvPr/>
        </p:nvSpPr>
        <p:spPr>
          <a:xfrm>
            <a:off x="11734800" y="6474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14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4A8B23BD-6222-4656-A104-2A311F75F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173310"/>
              </p:ext>
            </p:extLst>
          </p:nvPr>
        </p:nvGraphicFramePr>
        <p:xfrm>
          <a:off x="838200" y="1346199"/>
          <a:ext cx="10134600" cy="5127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359F00-0034-480C-A99E-A23BCDFB076B}"/>
              </a:ext>
            </a:extLst>
          </p:cNvPr>
          <p:cNvSpPr txBox="1"/>
          <p:nvPr/>
        </p:nvSpPr>
        <p:spPr>
          <a:xfrm>
            <a:off x="3048000" y="1792069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Induk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anak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arus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terbuka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pekerjaannya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menyediakan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berkaitan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rencana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aktivitasnya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kepada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stakeholder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berkepentingan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Termasuk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dalamnya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menyiapkan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laporan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keuangan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akurat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lengkap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tepat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diakses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171D0-E659-4BBC-BB66-E37340E631D9}"/>
              </a:ext>
            </a:extLst>
          </p:cNvPr>
          <p:cNvSpPr txBox="1"/>
          <p:nvPr/>
        </p:nvSpPr>
        <p:spPr>
          <a:xfrm>
            <a:off x="3048000" y="3143071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ewajiban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moral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hukum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melekat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individu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kelompok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mengetahui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bagaimana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dana di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dipakai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telah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dicapainya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pertanggungjawaban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orang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berkepentingan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penerima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manfaat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1200" b="0" i="0" u="none" strike="noStrike" dirty="0">
              <a:solidFill>
                <a:srgbClr val="2B2A35"/>
              </a:solidFill>
              <a:effectLst/>
              <a:latin typeface="Graphik Reguler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08A8FB-778F-4CB0-A956-052C6378D9A4}"/>
              </a:ext>
            </a:extLst>
          </p:cNvPr>
          <p:cNvSpPr txBox="1"/>
          <p:nvPr/>
        </p:nvSpPr>
        <p:spPr>
          <a:xfrm>
            <a:off x="3048000" y="441960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Kelangsungan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hidup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viability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ukuran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tingkat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keamanan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keberlanjutan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keuangan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perusahaan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Management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Anak Perusahaan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menyiapkan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rencana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keuangan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menunjukkan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bagaimana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melaksanakan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strateginya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memenuhi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keuangan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200" b="0" i="0" u="none" strike="noStrike" dirty="0">
              <a:solidFill>
                <a:srgbClr val="2B2A35"/>
              </a:solidFill>
              <a:effectLst/>
              <a:latin typeface="Graphik Reguler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4FB58-0D9E-455D-B0CF-F8A0C1A83635}"/>
              </a:ext>
            </a:extLst>
          </p:cNvPr>
          <p:cNvSpPr txBox="1"/>
          <p:nvPr/>
        </p:nvSpPr>
        <p:spPr>
          <a:xfrm>
            <a:off x="3009900" y="5715000"/>
            <a:ext cx="796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akuntansi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keuangan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prinsip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akuntansi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Indonesia. Hal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berarti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akuntan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induk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sepaham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mengerti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636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3622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010C2412-6E00-48B6-A4C5-88011D387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133" y="3505201"/>
            <a:ext cx="1676400" cy="1523999"/>
          </a:xfrm>
          <a:prstGeom prst="flowChartAlternateProcess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LIKUIDITAS</a:t>
            </a:r>
          </a:p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PROFITABILITAS</a:t>
            </a:r>
          </a:p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SOLVABILITAS</a:t>
            </a:r>
          </a:p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COST OF MONEY</a:t>
            </a:r>
          </a:p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MARKET CAP</a:t>
            </a: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E13F7045-1448-4B46-841D-C98A7672F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933" y="1371600"/>
            <a:ext cx="4876800" cy="530662"/>
          </a:xfrm>
          <a:prstGeom prst="flowChartAlternateProcess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/>
              <a:t>REPORTING &amp; MONITORING</a:t>
            </a:r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E596B64D-7052-4AFC-A46E-C6E22C73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933" y="5791200"/>
            <a:ext cx="4876800" cy="457200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/>
              <a:t> PARTNERSHIP,  REGULATION,  POLICIES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83C4E29B-6290-4C30-A067-0C50F60A4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933" y="2286000"/>
            <a:ext cx="1600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E9E67FAE-47FF-439A-A5B4-510F910D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333" y="2286000"/>
            <a:ext cx="1600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FUND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5E36E33-DBE2-4846-B694-6FA8AD0D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733" y="2286000"/>
            <a:ext cx="1600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CAPITAL MGT</a:t>
            </a:r>
          </a:p>
        </p:txBody>
      </p:sp>
      <p:sp>
        <p:nvSpPr>
          <p:cNvPr id="24" name="AutoShape 19">
            <a:extLst>
              <a:ext uri="{FF2B5EF4-FFF2-40B4-BE49-F238E27FC236}">
                <a16:creationId xmlns:a16="http://schemas.microsoft.com/office/drawing/2014/main" id="{B9071521-01F1-4E1A-84EF-F077D9C5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933" y="2514600"/>
            <a:ext cx="304800" cy="2895600"/>
          </a:xfrm>
          <a:prstGeom prst="rightArrow">
            <a:avLst>
              <a:gd name="adj1" fmla="val 39583"/>
              <a:gd name="adj2" fmla="val 74477"/>
            </a:avLst>
          </a:prstGeom>
          <a:solidFill>
            <a:srgbClr val="F61636"/>
          </a:solidFill>
          <a:ln>
            <a:noFill/>
          </a:ln>
          <a:effectLst>
            <a:prstShdw prst="shdw17" dist="17961" dir="2700000">
              <a:srgbClr val="F616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6871DE85-997D-41FA-B230-7FDC9E1B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133" y="2362200"/>
            <a:ext cx="324900" cy="2895600"/>
          </a:xfrm>
          <a:prstGeom prst="rightArrow">
            <a:avLst>
              <a:gd name="adj1" fmla="val 39583"/>
              <a:gd name="adj2" fmla="val 74477"/>
            </a:avLst>
          </a:prstGeom>
          <a:solidFill>
            <a:srgbClr val="F61636"/>
          </a:solidFill>
          <a:ln>
            <a:noFill/>
          </a:ln>
          <a:effectLst>
            <a:prstShdw prst="shdw17" dist="17961" dir="2700000">
              <a:srgbClr val="F616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EB7AAC5D-F297-4A7F-BA6D-4207FFCD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333" y="1981200"/>
            <a:ext cx="2971800" cy="304800"/>
          </a:xfrm>
          <a:prstGeom prst="downArrow">
            <a:avLst>
              <a:gd name="adj1" fmla="val 22435"/>
              <a:gd name="adj2" fmla="val 51736"/>
            </a:avLst>
          </a:prstGeom>
          <a:solidFill>
            <a:srgbClr val="F61636"/>
          </a:solidFill>
          <a:ln>
            <a:noFill/>
          </a:ln>
          <a:effectLst>
            <a:prstShdw prst="shdw17" dist="17961" dir="2700000">
              <a:srgbClr val="F616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7" name="AutoShape 22">
            <a:extLst>
              <a:ext uri="{FF2B5EF4-FFF2-40B4-BE49-F238E27FC236}">
                <a16:creationId xmlns:a16="http://schemas.microsoft.com/office/drawing/2014/main" id="{3BF0AB02-804F-439C-83B4-1585C87BD8D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36533" y="5410200"/>
            <a:ext cx="2971800" cy="304800"/>
          </a:xfrm>
          <a:prstGeom prst="downArrow">
            <a:avLst>
              <a:gd name="adj1" fmla="val 22435"/>
              <a:gd name="adj2" fmla="val 51736"/>
            </a:avLst>
          </a:prstGeom>
          <a:solidFill>
            <a:srgbClr val="F61636"/>
          </a:solidFill>
          <a:ln>
            <a:noFill/>
          </a:ln>
          <a:effectLst>
            <a:prstShdw prst="shdw17" dist="17961" dir="2700000">
              <a:srgbClr val="F616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" name="AutoShape 25">
            <a:extLst>
              <a:ext uri="{FF2B5EF4-FFF2-40B4-BE49-F238E27FC236}">
                <a16:creationId xmlns:a16="http://schemas.microsoft.com/office/drawing/2014/main" id="{1088CC28-E35F-45DB-907A-9E473D530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133" y="2636520"/>
            <a:ext cx="1701800" cy="56388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 sz="1400" dirty="0"/>
              <a:t>EXCISTING</a:t>
            </a:r>
          </a:p>
        </p:txBody>
      </p:sp>
      <p:sp>
        <p:nvSpPr>
          <p:cNvPr id="31" name="AutoShape 28">
            <a:extLst>
              <a:ext uri="{FF2B5EF4-FFF2-40B4-BE49-F238E27FC236}">
                <a16:creationId xmlns:a16="http://schemas.microsoft.com/office/drawing/2014/main" id="{793AB68A-2C8F-45A0-B8BC-4E27DCBDFCF7}"/>
              </a:ext>
            </a:extLst>
          </p:cNvPr>
          <p:cNvSpPr>
            <a:spLocks noChangeArrowheads="1"/>
          </p:cNvSpPr>
          <p:nvPr/>
        </p:nvSpPr>
        <p:spPr bwMode="auto">
          <a:xfrm rot="10062284">
            <a:off x="8936796" y="5506035"/>
            <a:ext cx="1932814" cy="1005297"/>
          </a:xfrm>
          <a:prstGeom prst="wedgeEllipseCallout">
            <a:avLst>
              <a:gd name="adj1" fmla="val -29166"/>
              <a:gd name="adj2" fmla="val 100867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ot="10800000"/>
          <a:lstStyle/>
          <a:p>
            <a:pPr algn="ctr"/>
            <a:endParaRPr lang="en-US" altLang="en-US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058CB0F0-1320-4608-BE1E-B58D376B3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0415" y="5713731"/>
            <a:ext cx="1425575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GROWWING AND BETTER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93EA4-C628-47DC-BFD3-320B34346589}"/>
              </a:ext>
            </a:extLst>
          </p:cNvPr>
          <p:cNvSpPr txBox="1"/>
          <p:nvPr/>
        </p:nvSpPr>
        <p:spPr>
          <a:xfrm>
            <a:off x="4484133" y="3581400"/>
            <a:ext cx="45719" cy="7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039487-7F98-460F-A1A7-4D24696CBA0B}"/>
              </a:ext>
            </a:extLst>
          </p:cNvPr>
          <p:cNvSpPr txBox="1"/>
          <p:nvPr/>
        </p:nvSpPr>
        <p:spPr>
          <a:xfrm>
            <a:off x="3645933" y="2841010"/>
            <a:ext cx="15519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Capital structure for </a:t>
            </a:r>
            <a:r>
              <a:rPr lang="en-US" altLang="en-US" sz="1400" dirty="0" err="1"/>
              <a:t>Max.corporate</a:t>
            </a:r>
            <a:r>
              <a:rPr lang="en-US" altLang="en-US" sz="1400" dirty="0"/>
              <a:t> value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Matching  Cash Flow 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Leverage corporate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Cost of Money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5105AB-CA48-434B-8C48-09C0FD4878A5}"/>
              </a:ext>
            </a:extLst>
          </p:cNvPr>
          <p:cNvSpPr txBox="1"/>
          <p:nvPr/>
        </p:nvSpPr>
        <p:spPr>
          <a:xfrm>
            <a:off x="5426473" y="2819400"/>
            <a:ext cx="17246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Internal Perusahaan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External Perusahaan (</a:t>
            </a:r>
            <a:r>
              <a:rPr lang="en-US" altLang="en-US" sz="1400" dirty="0" err="1"/>
              <a:t>Obligasi</a:t>
            </a:r>
            <a:r>
              <a:rPr lang="en-US" altLang="en-US" sz="1400" dirty="0"/>
              <a:t>/ MTN/ RDPT/Vendor Financing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Currency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Lender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Term Of  Condition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67F6A4-D90F-45C7-A5AE-0C0CB85240A9}"/>
              </a:ext>
            </a:extLst>
          </p:cNvPr>
          <p:cNvSpPr txBox="1"/>
          <p:nvPr/>
        </p:nvSpPr>
        <p:spPr>
          <a:xfrm>
            <a:off x="7097793" y="2819400"/>
            <a:ext cx="16535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Existing DER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Optimum DER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AP Position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altLang="en-US" sz="1400" dirty="0"/>
              <a:t>IPO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1B0965-035B-4FD3-B2E3-861F74C4FE6B}"/>
              </a:ext>
            </a:extLst>
          </p:cNvPr>
          <p:cNvSpPr/>
          <p:nvPr/>
        </p:nvSpPr>
        <p:spPr>
          <a:xfrm>
            <a:off x="3645933" y="2743200"/>
            <a:ext cx="493014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FDD510-44A2-44A1-BF9E-493C76333F6A}"/>
              </a:ext>
            </a:extLst>
          </p:cNvPr>
          <p:cNvSpPr txBox="1"/>
          <p:nvPr/>
        </p:nvSpPr>
        <p:spPr>
          <a:xfrm rot="16200000">
            <a:off x="-1188303" y="3776364"/>
            <a:ext cx="396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FINANCIAL PERFORMANCE </a:t>
            </a:r>
          </a:p>
        </p:txBody>
      </p:sp>
      <p:sp>
        <p:nvSpPr>
          <p:cNvPr id="42" name="AutoShape 25">
            <a:extLst>
              <a:ext uri="{FF2B5EF4-FFF2-40B4-BE49-F238E27FC236}">
                <a16:creationId xmlns:a16="http://schemas.microsoft.com/office/drawing/2014/main" id="{BA689D63-98AE-4755-931C-8E911C1E6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133" y="2667000"/>
            <a:ext cx="1676400" cy="5334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</a:rPr>
              <a:t>EXPECTATION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B2FF0A-0EE2-4037-AA14-E299D1E157AB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cene3d>
            <a:camera prst="orthographicFront"/>
            <a:lightRig rig="threePt" dir="t"/>
          </a:scene3d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DDCF3CD-F32A-476D-991B-9248D383ACEB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334BB90A-784B-4F1E-B143-8FFF0E983F81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STRATEGI PENDANAAN</a:t>
              </a:r>
            </a:p>
          </p:txBody>
        </p:sp>
      </p:grpSp>
      <p:sp>
        <p:nvSpPr>
          <p:cNvPr id="46" name="AutoShape 5">
            <a:extLst>
              <a:ext uri="{FF2B5EF4-FFF2-40B4-BE49-F238E27FC236}">
                <a16:creationId xmlns:a16="http://schemas.microsoft.com/office/drawing/2014/main" id="{B3193A32-51B0-4259-A91B-675ED5C42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133" y="3505200"/>
            <a:ext cx="1676400" cy="1523999"/>
          </a:xfrm>
          <a:prstGeom prst="flowChartAlternateProcess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LIKUIDITAS</a:t>
            </a:r>
          </a:p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PROFITABILITAS</a:t>
            </a:r>
          </a:p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SOLVABILITAS</a:t>
            </a:r>
          </a:p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COST OF MONEY</a:t>
            </a:r>
          </a:p>
          <a:p>
            <a:pPr marL="233363" indent="-233363">
              <a:buFont typeface="Wingdings" panose="05000000000000000000" pitchFamily="2" charset="2"/>
              <a:buChar char="§"/>
            </a:pPr>
            <a:r>
              <a:rPr lang="en-US" altLang="en-US" sz="1400" dirty="0"/>
              <a:t>MARKET CAP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EE454-B106-4A08-B515-AEAFEBC5B8BC}"/>
              </a:ext>
            </a:extLst>
          </p:cNvPr>
          <p:cNvSpPr txBox="1"/>
          <p:nvPr/>
        </p:nvSpPr>
        <p:spPr>
          <a:xfrm>
            <a:off x="11734800" y="6474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F5DD5E-B493-4198-BEB4-7D9627D0CD6F}"/>
              </a:ext>
            </a:extLst>
          </p:cNvPr>
          <p:cNvSpPr txBox="1"/>
          <p:nvPr/>
        </p:nvSpPr>
        <p:spPr>
          <a:xfrm rot="16200000">
            <a:off x="9479697" y="3776364"/>
            <a:ext cx="396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FINANCIAL PERFORMANCE </a:t>
            </a:r>
          </a:p>
        </p:txBody>
      </p:sp>
    </p:spTree>
    <p:extLst>
      <p:ext uri="{BB962C8B-B14F-4D97-AF65-F5344CB8AC3E}">
        <p14:creationId xmlns:p14="http://schemas.microsoft.com/office/powerpoint/2010/main" val="283686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3622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B2FF0A-0EE2-4037-AA14-E299D1E157AB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cene3d>
            <a:camera prst="orthographicFront"/>
            <a:lightRig rig="threePt" dir="t"/>
          </a:scene3d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DDCF3CD-F32A-476D-991B-9248D383ACEB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334BB90A-784B-4F1E-B143-8FFF0E983F81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STRATEGI PENDANAAN</a:t>
              </a:r>
            </a:p>
          </p:txBody>
        </p: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AA02E35-27D3-442D-8DEF-B2C96E573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79815"/>
              </p:ext>
            </p:extLst>
          </p:nvPr>
        </p:nvGraphicFramePr>
        <p:xfrm>
          <a:off x="1143000" y="1428518"/>
          <a:ext cx="9677400" cy="492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8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PARAMETER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PENJELASAN</a:t>
                      </a:r>
                      <a:r>
                        <a:rPr lang="en-US" sz="1600" b="0" baseline="0" dirty="0"/>
                        <a:t>  RASIO KEUANGAN</a:t>
                      </a:r>
                      <a:endParaRPr lang="en-US" sz="16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9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RASIO  LIKUIDITAS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Menunjukan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memenuhi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kewajiban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keuangannya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harus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segera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dipenuhi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atau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memenuhi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kewajiban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pada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saat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ditagih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RATIO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digunakan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membayar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kewajiban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jangka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pendeknya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dengan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menggunakan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aktiva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lancar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dimiliki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4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CASH RATIIO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digunakan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kemampuansuatu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menggunakan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aktiva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lancar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menutupi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utang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lancarnya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termasuk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quick ratio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adalah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aktiva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lancar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dapat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dengan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cepat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diubah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bentuk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kas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tidak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termasuk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persediaan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dalamnya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172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9DEC2F-95C3-44C1-90F2-D0D0ECF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12740"/>
              </p:ext>
            </p:extLst>
          </p:nvPr>
        </p:nvGraphicFramePr>
        <p:xfrm>
          <a:off x="3810001" y="4687802"/>
          <a:ext cx="685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399">
                  <a:extLst>
                    <a:ext uri="{9D8B030D-6E8A-4147-A177-3AD203B41FA5}">
                      <a16:colId xmlns:a16="http://schemas.microsoft.com/office/drawing/2014/main" val="423983718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71280795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978698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KINERJA KEUANGAN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783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RASIO LIKUIDITAS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8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CASH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1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B70478-7BE8-421A-A53B-8056A2626669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118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3622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B2FF0A-0EE2-4037-AA14-E299D1E157AB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cene3d>
            <a:camera prst="orthographicFront"/>
            <a:lightRig rig="threePt" dir="t"/>
          </a:scene3d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DDCF3CD-F32A-476D-991B-9248D383ACEB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334BB90A-784B-4F1E-B143-8FFF0E983F81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STRATEGI PENDANAAN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F8BECF-995F-4A42-926F-02D28E173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37079"/>
              </p:ext>
            </p:extLst>
          </p:nvPr>
        </p:nvGraphicFramePr>
        <p:xfrm>
          <a:off x="762000" y="1524000"/>
          <a:ext cx="1043940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2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PARAMETER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PENJELASAN</a:t>
                      </a:r>
                      <a:r>
                        <a:rPr lang="en-US" sz="1600" b="0" baseline="0" dirty="0"/>
                        <a:t>  RASIO KEUANGAN</a:t>
                      </a:r>
                      <a:endParaRPr lang="en-US" sz="16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RASIO PROFITABILITAS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menghasilkan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laba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atau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keuntungan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menghasilkan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kas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membayar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kewajiban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tergantung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dari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profitabilitas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GADAI.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profitabilitas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menunjukan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GADAI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menghasilkan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profit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atas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usahanya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GROSS PROFIT MARGIN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Merupakan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digunakan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laba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kotor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dibandingkan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dengan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total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penjualan.Gross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Profit Margin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per 31Desember 2020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adalah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…..%.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PROFIT MARGIN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Merupakan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digunakan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laba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bersih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setelah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pajak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dibandingkan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dengan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total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penjualan.Nett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Profit Margin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per 31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Desember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2020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adalah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……%.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OPERATING PROFIT MARGIN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Merupakan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digunakan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laba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usaha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dibandingkan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dengan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total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penjualan.Operating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Profit Margin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per 31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Desember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2020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adalah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…..%.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RETURN ON INVESTMEN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Return of Investment (ROI)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menunjukan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menghasilkan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laba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dari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investasi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dilakukan.Return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of Investment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menunjukan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laba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bersih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diperoleh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dari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operasi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dengan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jumlah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investasi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dilakukan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menghasilkan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keuntungan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, per 31Desember 2020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menunjukkan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angka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…..%.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RETURN ON EQUITY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Return of Equity (ROE)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menunjukan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mengoptimalkan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ekuitas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dimiliki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secara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efektif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dan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efisien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mendapat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pengembalian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maksimal.Return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of Equity per 31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Desember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2020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menunjukan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angka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positif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sebesar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…….%.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14CDA8-E6A1-46D4-B198-A3D0BBA56BF2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7030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9E02F76-0739-44F7-8F08-39FADFE37D8A}"/>
              </a:ext>
            </a:extLst>
          </p:cNvPr>
          <p:cNvSpPr txBox="1"/>
          <p:nvPr/>
        </p:nvSpPr>
        <p:spPr>
          <a:xfrm>
            <a:off x="11825981" y="6400800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4038600" y="10180"/>
            <a:ext cx="6162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	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FFC447-FAB7-45CE-BA15-8153210D188F}"/>
              </a:ext>
            </a:extLst>
          </p:cNvPr>
          <p:cNvSpPr/>
          <p:nvPr/>
        </p:nvSpPr>
        <p:spPr>
          <a:xfrm>
            <a:off x="2540000" y="1600200"/>
            <a:ext cx="508000" cy="4064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ADB11-0A1B-4AB2-A729-DDD98FB58288}"/>
              </a:ext>
            </a:extLst>
          </p:cNvPr>
          <p:cNvSpPr txBox="1"/>
          <p:nvPr/>
        </p:nvSpPr>
        <p:spPr>
          <a:xfrm>
            <a:off x="3047999" y="1574720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/>
            <a:r>
              <a:rPr lang="en-US" sz="2667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SEKILAS GADAI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535CF-609B-4240-A3B9-E6FF31F69E26}"/>
              </a:ext>
            </a:extLst>
          </p:cNvPr>
          <p:cNvSpPr/>
          <p:nvPr/>
        </p:nvSpPr>
        <p:spPr>
          <a:xfrm>
            <a:off x="2540000" y="2209800"/>
            <a:ext cx="508000" cy="4064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FA120-7A7D-4B0D-961B-9201D3E27E36}"/>
              </a:ext>
            </a:extLst>
          </p:cNvPr>
          <p:cNvSpPr txBox="1"/>
          <p:nvPr/>
        </p:nvSpPr>
        <p:spPr>
          <a:xfrm>
            <a:off x="3047998" y="2184320"/>
            <a:ext cx="8777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/>
            <a:r>
              <a:rPr lang="en-US" alt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TANTANGAN PENGELOLAAN PENDANAAN GADAI </a:t>
            </a:r>
            <a:endParaRPr lang="en-US" sz="2667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A0911-04D0-4183-952E-1798CA602FD4}"/>
              </a:ext>
            </a:extLst>
          </p:cNvPr>
          <p:cNvSpPr/>
          <p:nvPr/>
        </p:nvSpPr>
        <p:spPr>
          <a:xfrm>
            <a:off x="2540000" y="2819400"/>
            <a:ext cx="508000" cy="4064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3FD5B-CB51-4A4A-9664-564733DF15E5}"/>
              </a:ext>
            </a:extLst>
          </p:cNvPr>
          <p:cNvSpPr txBox="1"/>
          <p:nvPr/>
        </p:nvSpPr>
        <p:spPr>
          <a:xfrm>
            <a:off x="3047998" y="2793921"/>
            <a:ext cx="8737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/>
            <a:r>
              <a:rPr lang="en-US" alt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 </a:t>
            </a:r>
            <a:endParaRPr lang="en-US" sz="2667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185E-BA0E-4402-84C0-77443CF10975}"/>
              </a:ext>
            </a:extLst>
          </p:cNvPr>
          <p:cNvSpPr/>
          <p:nvPr/>
        </p:nvSpPr>
        <p:spPr>
          <a:xfrm>
            <a:off x="2540000" y="3429000"/>
            <a:ext cx="508000" cy="4064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F553B-D31D-4185-8D49-294E1C6CCB1E}"/>
              </a:ext>
            </a:extLst>
          </p:cNvPr>
          <p:cNvSpPr/>
          <p:nvPr/>
        </p:nvSpPr>
        <p:spPr>
          <a:xfrm>
            <a:off x="2540000" y="4038600"/>
            <a:ext cx="508000" cy="4064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99D0D-A1F2-4290-974C-A3C53D5D9AAB}"/>
              </a:ext>
            </a:extLst>
          </p:cNvPr>
          <p:cNvSpPr txBox="1"/>
          <p:nvPr/>
        </p:nvSpPr>
        <p:spPr>
          <a:xfrm>
            <a:off x="3047999" y="4013120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/>
            <a:r>
              <a:rPr lang="en-US" sz="2667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 PLAN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39A67-6F62-4B86-B195-B8F15A9EF7C0}"/>
              </a:ext>
            </a:extLst>
          </p:cNvPr>
          <p:cNvSpPr txBox="1"/>
          <p:nvPr/>
        </p:nvSpPr>
        <p:spPr>
          <a:xfrm>
            <a:off x="3048000" y="3378041"/>
            <a:ext cx="822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/>
            <a:r>
              <a:rPr lang="en-US" alt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STRUKTUR ORGANISASI GADAI </a:t>
            </a:r>
            <a:endParaRPr lang="en-US" sz="2667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2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3622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B2FF0A-0EE2-4037-AA14-E299D1E157AB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cene3d>
            <a:camera prst="orthographicFront"/>
            <a:lightRig rig="threePt" dir="t"/>
          </a:scene3d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DDCF3CD-F32A-476D-991B-9248D383ACEB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334BB90A-784B-4F1E-B143-8FFF0E983F81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STRATEGI PENDANAAN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71AA6A-B2EF-4315-A14E-684A7FB10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69534"/>
              </p:ext>
            </p:extLst>
          </p:nvPr>
        </p:nvGraphicFramePr>
        <p:xfrm>
          <a:off x="838200" y="1524000"/>
          <a:ext cx="1005840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89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PARAMETER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PENJELASAN</a:t>
                      </a:r>
                      <a:r>
                        <a:rPr lang="en-US" sz="1600" b="0" baseline="0" dirty="0"/>
                        <a:t>  RASIO KEUANGAN</a:t>
                      </a:r>
                      <a:endParaRPr lang="en-US" sz="16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0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RASIO SOLVABILITAS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solvabilitas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(Leverage)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adalah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kemampuan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memenuhi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seluruh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kewajiban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baik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pendek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maupun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panjang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hutang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modal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menggambarkan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sampai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sejauh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modal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pemilik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dapat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menutupi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hutang-hutang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kepada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pihak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luar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merupakan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hingga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sejauh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dibiayai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dari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hutang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disebut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juga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leverage.,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leverage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merupakan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seberapa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bagus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struktur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permodalan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Struktur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permodalan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merupakan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pendanaan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permanen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terdiri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dari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hutang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jangka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panjang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saham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preferen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modal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pemegang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saham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satu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mengukur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solvabilitas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adalah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DER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DAR.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37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DEBT TO EQUITY RATIO (DER)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DER  per 31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Desember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2020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adalah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…….%.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Nilai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maksimal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dari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DER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adalah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200 %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atau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2.Nilai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menggambarkan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sampai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sejauh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modal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pemilik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dapat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menutupi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utang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–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utang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kepada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pihak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luar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Semakin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kecil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rasio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semakin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baik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karena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modal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untuk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menjamin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utang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masih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cukup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07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DEBT TO ASSET RATIO (DAR)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Membandingkan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antara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total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utang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dengan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total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aset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dimiliki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 Nilai DAR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per 31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Desember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2020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adalah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…..%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artinya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….%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pendanaan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diperoleh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dari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kreditor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Semakin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tinggi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nilai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DAR,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semakin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tinggi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resiko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perusahaan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337405-4373-4ED4-965D-3B6ABA20E0B0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065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3622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E21771A8-0106-4C71-898C-7844981F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90800"/>
            <a:ext cx="1981200" cy="8382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 sz="2000" dirty="0">
                <a:solidFill>
                  <a:schemeClr val="bg1"/>
                </a:solidFill>
              </a:rPr>
              <a:t>CAPEX/OPEX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287421D6-8801-49C3-BCBE-B5BCF7A2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573"/>
            <a:ext cx="2057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ORGANIC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3FB98B71-FE25-4022-9C32-C492F0AF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2057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ORGANIC/UNORGANIC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81E82A2D-9517-4322-A8EC-0D84826F8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752602"/>
            <a:ext cx="1447800" cy="7619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 sz="2000">
                <a:solidFill>
                  <a:schemeClr val="bg1"/>
                </a:solidFill>
              </a:rPr>
              <a:t>Internal</a:t>
            </a:r>
          </a:p>
          <a:p>
            <a:pPr algn="ctr"/>
            <a:r>
              <a:rPr lang="en-US" altLang="en-US" sz="2000">
                <a:solidFill>
                  <a:schemeClr val="bg1"/>
                </a:solidFill>
              </a:rPr>
              <a:t>Fund</a:t>
            </a: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ACBA09E3-8768-4EE1-964B-ED5B669D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4399"/>
            <a:ext cx="1447800" cy="68579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Vendor 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Financing</a:t>
            </a: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5418645F-827E-40EA-BFB3-1D22420B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24399"/>
            <a:ext cx="1447800" cy="68579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Direct 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Loan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B2D1144A-0130-4912-BA1C-C4D22566E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24399"/>
            <a:ext cx="1447800" cy="68579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Bond/RDPT</a:t>
            </a: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C4E27FC9-373D-4008-B101-9A1CD2BC3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286000"/>
            <a:ext cx="1904999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>
                <a:solidFill>
                  <a:schemeClr val="bg1"/>
                </a:solidFill>
              </a:rPr>
              <a:t>Shareholder Loan</a:t>
            </a: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42947F01-8668-45F7-ADDA-7859B671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914400"/>
            <a:ext cx="1904993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solidFill>
                  <a:schemeClr val="bg1"/>
                </a:solidFill>
              </a:rPr>
              <a:t>Operation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B9F26B4E-D614-41FC-B469-D16ABC4D6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399"/>
            <a:ext cx="1447800" cy="68579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Joint 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Investment</a:t>
            </a: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55543821-9529-451D-98A2-E5A43773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24399"/>
            <a:ext cx="1447800" cy="68579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IPO</a:t>
            </a:r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274D2C7E-35F2-4EDB-A92E-20C6C9775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05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1">
            <a:extLst>
              <a:ext uri="{FF2B5EF4-FFF2-40B4-BE49-F238E27FC236}">
                <a16:creationId xmlns:a16="http://schemas.microsoft.com/office/drawing/2014/main" id="{0284443B-567B-4C83-B3D2-16559099B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962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2">
            <a:extLst>
              <a:ext uri="{FF2B5EF4-FFF2-40B4-BE49-F238E27FC236}">
                <a16:creationId xmlns:a16="http://schemas.microsoft.com/office/drawing/2014/main" id="{63D5212B-D10B-46D0-A658-F8F80C1BF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958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3">
            <a:extLst>
              <a:ext uri="{FF2B5EF4-FFF2-40B4-BE49-F238E27FC236}">
                <a16:creationId xmlns:a16="http://schemas.microsoft.com/office/drawing/2014/main" id="{6245FB5A-4A1C-4B0B-9AC8-CDDBDFDC5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4">
            <a:extLst>
              <a:ext uri="{FF2B5EF4-FFF2-40B4-BE49-F238E27FC236}">
                <a16:creationId xmlns:a16="http://schemas.microsoft.com/office/drawing/2014/main" id="{577E6612-D2D8-4A9C-8DEB-863E73CCD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5672A543-0520-46CE-899B-1DEE949E7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53F129C9-03DB-4AEF-BA22-C957ED290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7">
            <a:extLst>
              <a:ext uri="{FF2B5EF4-FFF2-40B4-BE49-F238E27FC236}">
                <a16:creationId xmlns:a16="http://schemas.microsoft.com/office/drawing/2014/main" id="{B09722CE-019B-42BE-9E94-1BEAE4B59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8">
            <a:extLst>
              <a:ext uri="{FF2B5EF4-FFF2-40B4-BE49-F238E27FC236}">
                <a16:creationId xmlns:a16="http://schemas.microsoft.com/office/drawing/2014/main" id="{0AF2A9D6-8605-416E-8EAC-21ECFE183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9">
            <a:extLst>
              <a:ext uri="{FF2B5EF4-FFF2-40B4-BE49-F238E27FC236}">
                <a16:creationId xmlns:a16="http://schemas.microsoft.com/office/drawing/2014/main" id="{FA572C2E-D2F8-4409-8AFC-C7506C864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30">
            <a:extLst>
              <a:ext uri="{FF2B5EF4-FFF2-40B4-BE49-F238E27FC236}">
                <a16:creationId xmlns:a16="http://schemas.microsoft.com/office/drawing/2014/main" id="{6AF58707-46BC-440C-BA2B-BB261B3E6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ADC0160E-367D-4C78-9219-4A40B5C29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295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191DBEA7-4394-454C-8D7A-157482586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4">
            <a:extLst>
              <a:ext uri="{FF2B5EF4-FFF2-40B4-BE49-F238E27FC236}">
                <a16:creationId xmlns:a16="http://schemas.microsoft.com/office/drawing/2014/main" id="{79FBFD28-DE82-478E-AB48-CD967B0AB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5">
            <a:extLst>
              <a:ext uri="{FF2B5EF4-FFF2-40B4-BE49-F238E27FC236}">
                <a16:creationId xmlns:a16="http://schemas.microsoft.com/office/drawing/2014/main" id="{05AE6ECB-7D89-4E09-AC9F-271D34AC6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96D3163C-40C2-4542-8D3C-F606E6ECE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352800"/>
            <a:ext cx="1447800" cy="838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External</a:t>
            </a:r>
          </a:p>
          <a:p>
            <a:pPr algn="ctr"/>
            <a:r>
              <a:rPr lang="en-US" altLang="en-US" sz="2000"/>
              <a:t>Fund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D88D67-2C8B-466E-8F43-FBFC9481CD78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cene3d>
            <a:camera prst="orthographicFront"/>
            <a:lightRig rig="threePt" dir="t"/>
          </a:scene3d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8C9C747-D762-40DF-B1C8-D3BFFF9CCF15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40E5F755-029E-42F7-AA10-5E3613F11B5D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SUMBER DANA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6B6AECE-3830-40B9-95B8-F4B0BC986842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55F19-C75E-42C2-AA23-B180F8B75120}"/>
              </a:ext>
            </a:extLst>
          </p:cNvPr>
          <p:cNvSpPr/>
          <p:nvPr/>
        </p:nvSpPr>
        <p:spPr>
          <a:xfrm>
            <a:off x="7391400" y="2057400"/>
            <a:ext cx="2362197" cy="12953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F637F-E5A3-4F0F-B0E4-47A5155CC2B6}"/>
              </a:ext>
            </a:extLst>
          </p:cNvPr>
          <p:cNvSpPr txBox="1"/>
          <p:nvPr/>
        </p:nvSpPr>
        <p:spPr>
          <a:xfrm>
            <a:off x="342903" y="785336"/>
            <a:ext cx="590549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NOTE:  Yang </a:t>
            </a:r>
            <a:r>
              <a:rPr lang="en-US" altLang="en-US" sz="1400" dirty="0" err="1"/>
              <a:t>Perlu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Diperhatikan</a:t>
            </a:r>
            <a:r>
              <a:rPr lang="en-US" altLang="en-US" sz="1400" dirty="0"/>
              <a:t>; </a:t>
            </a:r>
            <a:r>
              <a:rPr lang="en-US" altLang="en-US" sz="1400" dirty="0" err="1"/>
              <a:t>Jenis</a:t>
            </a:r>
            <a:r>
              <a:rPr lang="en-US" altLang="en-US" sz="1400" dirty="0"/>
              <a:t> Currency, Lender dan </a:t>
            </a:r>
            <a:r>
              <a:rPr lang="en-US" altLang="en-US" sz="1400" dirty="0" err="1"/>
              <a:t>Penggunaannya</a:t>
            </a:r>
            <a:r>
              <a:rPr lang="en-US" altLang="en-US" sz="1400" dirty="0"/>
              <a:t> yang </a:t>
            </a:r>
            <a:r>
              <a:rPr lang="en-US" altLang="en-US" sz="1400" dirty="0" err="1"/>
              <a:t>semuanya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bermuara</a:t>
            </a:r>
            <a:r>
              <a:rPr lang="en-US" altLang="en-US" sz="1400" dirty="0"/>
              <a:t> pada </a:t>
            </a:r>
            <a:r>
              <a:rPr lang="en-US" altLang="en-US" sz="1400" dirty="0" err="1"/>
              <a:t>Likuiditas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Kemudahan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Keamanan</a:t>
            </a:r>
            <a:r>
              <a:rPr lang="en-US" altLang="en-US" sz="1400" dirty="0"/>
              <a:t> dan </a:t>
            </a:r>
            <a:r>
              <a:rPr lang="en-US" altLang="en-US" sz="1400" dirty="0" err="1"/>
              <a:t>Kepraktisan</a:t>
            </a:r>
            <a:endParaRPr lang="en-US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B04157-E358-40F6-A3EC-9B449BE99DFE}"/>
              </a:ext>
            </a:extLst>
          </p:cNvPr>
          <p:cNvSpPr txBox="1"/>
          <p:nvPr/>
        </p:nvSpPr>
        <p:spPr>
          <a:xfrm>
            <a:off x="9803522" y="2237934"/>
            <a:ext cx="16000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err="1"/>
              <a:t>Terutama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untuk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Setoran</a:t>
            </a:r>
            <a:r>
              <a:rPr lang="en-US" altLang="en-US" sz="1400" dirty="0"/>
              <a:t> Modal </a:t>
            </a:r>
            <a:r>
              <a:rPr lang="en-US" altLang="en-US" sz="1400" dirty="0" err="1"/>
              <a:t>Pembentukan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anak</a:t>
            </a:r>
            <a:r>
              <a:rPr lang="en-US" altLang="en-US" sz="1400" dirty="0"/>
              <a:t> Perusahaan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1B737A-A2EE-4A49-A808-FBF20F974F20}"/>
              </a:ext>
            </a:extLst>
          </p:cNvPr>
          <p:cNvSpPr txBox="1"/>
          <p:nvPr/>
        </p:nvSpPr>
        <p:spPr>
          <a:xfrm>
            <a:off x="8610600" y="5486400"/>
            <a:ext cx="114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err="1"/>
              <a:t>Untuk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dipersiapkan</a:t>
            </a:r>
            <a:r>
              <a:rPr lang="en-US" altLang="en-US" sz="1400" dirty="0"/>
              <a:t> pada </a:t>
            </a:r>
            <a:r>
              <a:rPr lang="en-US" altLang="en-US" sz="1400" dirty="0" err="1"/>
              <a:t>tahun</a:t>
            </a:r>
            <a:r>
              <a:rPr lang="en-US" altLang="en-US" sz="1400" dirty="0"/>
              <a:t> 2023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9019DB-5A04-48C8-AE8D-C66287251990}"/>
              </a:ext>
            </a:extLst>
          </p:cNvPr>
          <p:cNvSpPr txBox="1"/>
          <p:nvPr/>
        </p:nvSpPr>
        <p:spPr>
          <a:xfrm>
            <a:off x="2209800" y="5466545"/>
            <a:ext cx="114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err="1"/>
              <a:t>Untuk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dipersiapkan</a:t>
            </a:r>
            <a:r>
              <a:rPr lang="en-US" altLang="en-US" sz="1400" dirty="0"/>
              <a:t> pada Q2  </a:t>
            </a:r>
            <a:r>
              <a:rPr lang="en-US" altLang="en-US" sz="1400" dirty="0" err="1"/>
              <a:t>tahun</a:t>
            </a:r>
            <a:r>
              <a:rPr lang="en-US" altLang="en-US" sz="1400" dirty="0"/>
              <a:t> 2021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8F3906-10E2-4553-8084-F2F694631167}"/>
              </a:ext>
            </a:extLst>
          </p:cNvPr>
          <p:cNvSpPr txBox="1"/>
          <p:nvPr/>
        </p:nvSpPr>
        <p:spPr>
          <a:xfrm>
            <a:off x="5486495" y="5481396"/>
            <a:ext cx="11428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err="1"/>
              <a:t>Untuk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kebutuhan</a:t>
            </a:r>
            <a:r>
              <a:rPr lang="en-US" altLang="en-US" sz="1400" dirty="0"/>
              <a:t> CAPEX </a:t>
            </a:r>
            <a:r>
              <a:rPr lang="en-US" altLang="en-US" sz="1400" dirty="0" err="1"/>
              <a:t>terutama</a:t>
            </a:r>
            <a:r>
              <a:rPr lang="en-US" altLang="en-US" sz="1400" dirty="0"/>
              <a:t>  IT/IS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864CAD-B186-4C9A-9E0C-B870CD2BEE53}"/>
              </a:ext>
            </a:extLst>
          </p:cNvPr>
          <p:cNvSpPr txBox="1"/>
          <p:nvPr/>
        </p:nvSpPr>
        <p:spPr>
          <a:xfrm>
            <a:off x="3810190" y="5486400"/>
            <a:ext cx="11428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err="1"/>
              <a:t>Untuk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kebutuhan</a:t>
            </a:r>
            <a:r>
              <a:rPr lang="en-US" altLang="en-US" sz="1400" dirty="0"/>
              <a:t> Modal </a:t>
            </a:r>
            <a:r>
              <a:rPr lang="en-US" altLang="en-US" sz="1400" dirty="0" err="1"/>
              <a:t>Kerja</a:t>
            </a:r>
            <a:endParaRPr lang="en-US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8125D6-B4CE-4CCC-BEBE-3B82E4BC9715}"/>
              </a:ext>
            </a:extLst>
          </p:cNvPr>
          <p:cNvSpPr txBox="1"/>
          <p:nvPr/>
        </p:nvSpPr>
        <p:spPr>
          <a:xfrm>
            <a:off x="7010400" y="5486400"/>
            <a:ext cx="11428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err="1"/>
              <a:t>Untuk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kebutuhan</a:t>
            </a:r>
            <a:r>
              <a:rPr lang="en-US" altLang="en-US" sz="1400" dirty="0"/>
              <a:t> UNORGANIC</a:t>
            </a:r>
          </a:p>
        </p:txBody>
      </p:sp>
    </p:spTree>
    <p:extLst>
      <p:ext uri="{BB962C8B-B14F-4D97-AF65-F5344CB8AC3E}">
        <p14:creationId xmlns:p14="http://schemas.microsoft.com/office/powerpoint/2010/main" val="21223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3622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4ED15C31-D3F5-4A9F-A996-C1497240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6" y="1066800"/>
            <a:ext cx="3222625" cy="2323267"/>
          </a:xfrm>
          <a:prstGeom prst="flowChartDecision">
            <a:avLst/>
          </a:prstGeom>
          <a:gradFill rotWithShape="1">
            <a:gsLst>
              <a:gs pos="0">
                <a:srgbClr val="0066FF"/>
              </a:gs>
              <a:gs pos="50000">
                <a:srgbClr val="000080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>
              <a:solidFill>
                <a:srgbClr val="FFFFFF"/>
              </a:solidFill>
              <a:latin typeface="Trebuchet MS" panose="020B0603020202020204" pitchFamily="34" charset="0"/>
              <a:ea typeface="ヒラギノ角ゴ Pro W3" pitchFamily="-111" charset="-128"/>
            </a:endParaRPr>
          </a:p>
          <a:p>
            <a:pPr algn="ctr" eaLnBrk="1" hangingPunct="1"/>
            <a:r>
              <a:rPr lang="en-US" altLang="en-US" sz="140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Existing DER</a:t>
            </a:r>
          </a:p>
          <a:p>
            <a:pPr algn="ctr" eaLnBrk="1" hangingPunct="1"/>
            <a:r>
              <a:rPr lang="en-US" altLang="en-US" sz="140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vs</a:t>
            </a:r>
          </a:p>
          <a:p>
            <a:pPr algn="ctr" eaLnBrk="1" hangingPunct="1"/>
            <a:r>
              <a:rPr lang="en-US" altLang="en-US" sz="140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Optimum DER</a:t>
            </a:r>
          </a:p>
          <a:p>
            <a:pPr algn="ctr" eaLnBrk="1" hangingPunct="1"/>
            <a:endParaRPr lang="en-US" altLang="en-US" sz="1400">
              <a:solidFill>
                <a:srgbClr val="FFFFFF"/>
              </a:solidFill>
              <a:latin typeface="Trebuchet MS" panose="020B0603020202020204" pitchFamily="34" charset="0"/>
              <a:ea typeface="ヒラギノ角ゴ Pro W3" pitchFamily="-111" charset="-128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F45BE563-6CC0-4894-BA81-A8099C62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9" y="3240098"/>
            <a:ext cx="3051175" cy="735747"/>
          </a:xfrm>
          <a:prstGeom prst="flowChartTerminator">
            <a:avLst/>
          </a:prstGeom>
          <a:gradFill rotWithShape="1">
            <a:gsLst>
              <a:gs pos="0">
                <a:srgbClr val="008000"/>
              </a:gs>
              <a:gs pos="50000">
                <a:srgbClr val="003B00"/>
              </a:gs>
              <a:gs pos="100000">
                <a:srgbClr val="008000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Jika Existing &lt; Optimum :</a:t>
            </a:r>
          </a:p>
          <a:p>
            <a:pPr algn="ctr" eaLnBrk="1" hangingPunct="1"/>
            <a:r>
              <a:rPr lang="en-US" altLang="en-US" sz="1400" dirty="0" err="1">
                <a:solidFill>
                  <a:srgbClr val="FFC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Meningkatkan</a:t>
            </a:r>
            <a:r>
              <a:rPr lang="en-US" altLang="en-US" sz="1400" dirty="0">
                <a:solidFill>
                  <a:srgbClr val="FFC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DER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475A2F61-6764-44DF-9489-F9646B25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3216285"/>
            <a:ext cx="3060700" cy="735747"/>
          </a:xfrm>
          <a:prstGeom prst="flowChartTerminator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Trebuchet MS" panose="020B0603020202020204" pitchFamily="34" charset="0"/>
                <a:ea typeface="ヒラギノ角ゴ Pro W3" pitchFamily="-111" charset="-128"/>
              </a:rPr>
              <a:t>Jika Existing &gt; Optimum :</a:t>
            </a:r>
          </a:p>
          <a:p>
            <a:pPr algn="ctr" eaLnBrk="1" hangingPunct="1"/>
            <a:r>
              <a:rPr lang="en-US" altLang="en-US" sz="1400" dirty="0" err="1">
                <a:solidFill>
                  <a:srgbClr val="FF0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Menurunkan</a:t>
            </a:r>
            <a:r>
              <a:rPr lang="en-US" altLang="en-US" sz="1400" dirty="0">
                <a:solidFill>
                  <a:srgbClr val="FF0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DER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E03124BC-B1D0-4D12-8052-00F8C81B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40" y="4134187"/>
            <a:ext cx="2403222" cy="1077218"/>
          </a:xfrm>
          <a:prstGeom prst="flowChartProcess">
            <a:avLst/>
          </a:prstGeom>
          <a:gradFill rotWithShape="1">
            <a:gsLst>
              <a:gs pos="0">
                <a:srgbClr val="008000"/>
              </a:gs>
              <a:gs pos="50000">
                <a:srgbClr val="002200"/>
              </a:gs>
              <a:gs pos="100000">
                <a:srgbClr val="008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 dirty="0">
              <a:solidFill>
                <a:srgbClr val="800000"/>
              </a:solidFill>
              <a:latin typeface="Trebuchet MS" panose="020B0603020202020204" pitchFamily="34" charset="0"/>
              <a:ea typeface="ヒラギノ角ゴ Pro W3" pitchFamily="-111" charset="-128"/>
            </a:endParaRPr>
          </a:p>
          <a:p>
            <a:pPr algn="ctr" eaLnBrk="1" hangingPunct="1"/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Jika </a:t>
            </a:r>
            <a:r>
              <a:rPr lang="en-US" altLang="en-US" sz="1400" dirty="0" err="1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ada</a:t>
            </a:r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peluang</a:t>
            </a:r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investasi</a:t>
            </a:r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:</a:t>
            </a:r>
          </a:p>
          <a:p>
            <a:pPr algn="ctr" eaLnBrk="1" hangingPunct="1"/>
            <a:r>
              <a:rPr lang="en-US" altLang="en-US" sz="1400" dirty="0" err="1">
                <a:solidFill>
                  <a:srgbClr val="FFC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Menambah</a:t>
            </a:r>
            <a:r>
              <a:rPr lang="en-US" altLang="en-US" sz="1400" dirty="0">
                <a:solidFill>
                  <a:srgbClr val="FFC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</a:t>
            </a:r>
            <a:r>
              <a:rPr lang="en-US" altLang="en-US" sz="1400" dirty="0" err="1">
                <a:solidFill>
                  <a:srgbClr val="FFC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Hutang</a:t>
            </a:r>
            <a:r>
              <a:rPr lang="en-US" altLang="en-US" dirty="0">
                <a:ea typeface="ヒラギノ角ゴ Pro W3" pitchFamily="-111" charset="-128"/>
              </a:rPr>
              <a:t> </a:t>
            </a:r>
          </a:p>
          <a:p>
            <a:pPr algn="ctr" eaLnBrk="1" hangingPunct="1"/>
            <a:endParaRPr lang="en-US" altLang="en-US" dirty="0">
              <a:ea typeface="ヒラギノ角ゴ Pro W3" pitchFamily="-111" charset="-128"/>
            </a:endParaRPr>
          </a:p>
        </p:txBody>
      </p:sp>
      <p:sp>
        <p:nvSpPr>
          <p:cNvPr id="24" name="AutoShape 18">
            <a:extLst>
              <a:ext uri="{FF2B5EF4-FFF2-40B4-BE49-F238E27FC236}">
                <a16:creationId xmlns:a16="http://schemas.microsoft.com/office/drawing/2014/main" id="{2309E7AD-6C37-4B62-9D16-79045A91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360" y="5455900"/>
            <a:ext cx="2863284" cy="1015663"/>
          </a:xfrm>
          <a:prstGeom prst="flowChartProcess">
            <a:avLst/>
          </a:prstGeom>
          <a:gradFill rotWithShape="1">
            <a:gsLst>
              <a:gs pos="0">
                <a:srgbClr val="008000"/>
              </a:gs>
              <a:gs pos="50000">
                <a:srgbClr val="002200"/>
              </a:gs>
              <a:gs pos="100000">
                <a:srgbClr val="0080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 dirty="0">
              <a:solidFill>
                <a:srgbClr val="800000"/>
              </a:solidFill>
              <a:latin typeface="Trebuchet MS" panose="020B0603020202020204" pitchFamily="34" charset="0"/>
              <a:ea typeface="ヒラギノ角ゴ Pro W3" pitchFamily="-111" charset="-128"/>
            </a:endParaRPr>
          </a:p>
          <a:p>
            <a:pPr algn="ctr" eaLnBrk="1" hangingPunct="1"/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Jika </a:t>
            </a:r>
            <a:r>
              <a:rPr lang="en-US" altLang="en-US" sz="1400" dirty="0" err="1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tidak</a:t>
            </a:r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ada</a:t>
            </a:r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peluang</a:t>
            </a:r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investasi</a:t>
            </a:r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:</a:t>
            </a:r>
          </a:p>
          <a:p>
            <a:pPr algn="ctr" eaLnBrk="1" hangingPunct="1">
              <a:buFontTx/>
              <a:buChar char="•"/>
            </a:pPr>
            <a:r>
              <a:rPr lang="en-US" altLang="en-US" sz="1400" dirty="0">
                <a:solidFill>
                  <a:srgbClr val="FFFFFF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 </a:t>
            </a:r>
            <a:r>
              <a:rPr lang="en-US" altLang="en-US" sz="1400" dirty="0" err="1">
                <a:solidFill>
                  <a:srgbClr val="FFC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Meningkatkan</a:t>
            </a:r>
            <a:r>
              <a:rPr lang="en-US" altLang="en-US" sz="1400" dirty="0">
                <a:solidFill>
                  <a:srgbClr val="FFC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Dividend</a:t>
            </a:r>
          </a:p>
          <a:p>
            <a:pPr algn="ctr" eaLnBrk="1" hangingPunct="1">
              <a:buFontTx/>
              <a:buChar char="•"/>
            </a:pPr>
            <a:r>
              <a:rPr lang="en-US" altLang="en-US" sz="1400" dirty="0">
                <a:solidFill>
                  <a:srgbClr val="FFC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 Share Buyback</a:t>
            </a:r>
            <a:r>
              <a:rPr lang="en-US" altLang="en-US" dirty="0">
                <a:solidFill>
                  <a:srgbClr val="FFC000"/>
                </a:solidFill>
                <a:ea typeface="ヒラギノ角ゴ Pro W3" pitchFamily="-111" charset="-128"/>
              </a:rPr>
              <a:t> 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id="{7DD47203-0FC5-4FD9-81CA-744FBF62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990" y="4180607"/>
            <a:ext cx="1784463" cy="1077218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Trebuchet MS" panose="020B0603020202020204" pitchFamily="34" charset="0"/>
              <a:ea typeface="ヒラギノ角ゴ Pro W3" pitchFamily="-111" charset="-128"/>
            </a:endParaRPr>
          </a:p>
          <a:p>
            <a:pPr algn="ctr" eaLnBrk="1" hangingPunct="1"/>
            <a:r>
              <a:rPr lang="en-US" altLang="en-US" sz="1400" dirty="0">
                <a:latin typeface="Trebuchet MS" panose="020B0603020202020204" pitchFamily="34" charset="0"/>
                <a:ea typeface="ヒラギノ角ゴ Pro W3" pitchFamily="-111" charset="-128"/>
              </a:rPr>
              <a:t>Jika </a:t>
            </a:r>
            <a:r>
              <a:rPr lang="en-US" altLang="en-US" sz="1400" dirty="0" err="1">
                <a:latin typeface="Trebuchet MS" panose="020B0603020202020204" pitchFamily="34" charset="0"/>
                <a:ea typeface="ヒラギノ角ゴ Pro W3" pitchFamily="-111" charset="-128"/>
              </a:rPr>
              <a:t>tersedia</a:t>
            </a:r>
            <a:r>
              <a:rPr lang="en-US" altLang="en-US" sz="1400" dirty="0">
                <a:latin typeface="Trebuchet MS" panose="020B0603020202020204" pitchFamily="34" charset="0"/>
                <a:ea typeface="ヒラギノ角ゴ Pro W3" pitchFamily="-111" charset="-128"/>
              </a:rPr>
              <a:t> cash :</a:t>
            </a:r>
          </a:p>
          <a:p>
            <a:pPr algn="ctr" eaLnBrk="1" hangingPunct="1"/>
            <a:r>
              <a:rPr lang="en-US" altLang="en-US" sz="1400" dirty="0" err="1">
                <a:solidFill>
                  <a:srgbClr val="FF0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Mengurangi</a:t>
            </a:r>
            <a:r>
              <a:rPr lang="en-US" altLang="en-US" sz="1400" dirty="0">
                <a:solidFill>
                  <a:srgbClr val="FF0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Hutang</a:t>
            </a:r>
            <a:r>
              <a:rPr lang="en-US" altLang="en-US" dirty="0">
                <a:ea typeface="ヒラギノ角ゴ Pro W3" pitchFamily="-111" charset="-128"/>
              </a:rPr>
              <a:t> </a:t>
            </a:r>
          </a:p>
          <a:p>
            <a:pPr algn="ctr" eaLnBrk="1" hangingPunct="1"/>
            <a:endParaRPr lang="en-US" altLang="en-US" dirty="0">
              <a:ea typeface="ヒラギノ角ゴ Pro W3" pitchFamily="-111" charset="-128"/>
            </a:endParaRPr>
          </a:p>
        </p:txBody>
      </p:sp>
      <p:sp>
        <p:nvSpPr>
          <p:cNvPr id="26" name="AutoShape 20">
            <a:extLst>
              <a:ext uri="{FF2B5EF4-FFF2-40B4-BE49-F238E27FC236}">
                <a16:creationId xmlns:a16="http://schemas.microsoft.com/office/drawing/2014/main" id="{AA9AA989-CEE8-4F92-83BC-0FFBF978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31304"/>
            <a:ext cx="2201244" cy="969496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 dirty="0">
              <a:latin typeface="Trebuchet MS" panose="020B0603020202020204" pitchFamily="34" charset="0"/>
              <a:ea typeface="ヒラギノ角ゴ Pro W3" pitchFamily="-111" charset="-128"/>
            </a:endParaRPr>
          </a:p>
          <a:p>
            <a:pPr algn="ctr" eaLnBrk="1" hangingPunct="1"/>
            <a:r>
              <a:rPr lang="en-US" altLang="en-US" sz="1400" dirty="0">
                <a:latin typeface="Trebuchet MS" panose="020B0603020202020204" pitchFamily="34" charset="0"/>
                <a:ea typeface="ヒラギノ角ゴ Pro W3" pitchFamily="-111" charset="-128"/>
              </a:rPr>
              <a:t>Jika </a:t>
            </a:r>
            <a:r>
              <a:rPr lang="en-US" altLang="en-US" sz="1400" dirty="0" err="1">
                <a:latin typeface="Trebuchet MS" panose="020B0603020202020204" pitchFamily="34" charset="0"/>
                <a:ea typeface="ヒラギノ角ゴ Pro W3" pitchFamily="-111" charset="-128"/>
              </a:rPr>
              <a:t>tidak</a:t>
            </a:r>
            <a:r>
              <a:rPr lang="en-US" altLang="en-US" sz="1400" dirty="0">
                <a:latin typeface="Trebuchet MS" panose="020B0603020202020204" pitchFamily="34" charset="0"/>
                <a:ea typeface="ヒラギノ角ゴ Pro W3" pitchFamily="-111" charset="-128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  <a:ea typeface="ヒラギノ角ゴ Pro W3" pitchFamily="-111" charset="-128"/>
              </a:rPr>
              <a:t>tersedia</a:t>
            </a:r>
            <a:r>
              <a:rPr lang="en-US" altLang="en-US" sz="1400" dirty="0">
                <a:latin typeface="Trebuchet MS" panose="020B0603020202020204" pitchFamily="34" charset="0"/>
                <a:ea typeface="ヒラギノ角ゴ Pro W3" pitchFamily="-111" charset="-128"/>
              </a:rPr>
              <a:t> cash :</a:t>
            </a:r>
          </a:p>
          <a:p>
            <a:pPr algn="ctr" eaLnBrk="1" hangingPunct="1"/>
            <a:r>
              <a:rPr lang="en-US" altLang="en-US" sz="1400" dirty="0">
                <a:solidFill>
                  <a:srgbClr val="FF0000"/>
                </a:solidFill>
                <a:latin typeface="Trebuchet MS" panose="020B0603020202020204" pitchFamily="34" charset="0"/>
                <a:ea typeface="ヒラギノ角ゴ Pro W3" pitchFamily="-111" charset="-128"/>
              </a:rPr>
              <a:t>Loan/Right Issue</a:t>
            </a:r>
            <a:r>
              <a:rPr lang="en-US" altLang="en-US" dirty="0">
                <a:ea typeface="ヒラギノ角ゴ Pro W3" pitchFamily="-111" charset="-128"/>
              </a:rPr>
              <a:t> </a:t>
            </a:r>
          </a:p>
          <a:p>
            <a:pPr algn="ctr" eaLnBrk="1" hangingPunct="1"/>
            <a:endParaRPr lang="en-US" altLang="en-US" sz="1100" dirty="0">
              <a:ea typeface="ヒラギノ角ゴ Pro W3" pitchFamily="-111" charset="-128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DD7B108-71D6-440D-9B0A-E58BCCD8DC0F}"/>
              </a:ext>
            </a:extLst>
          </p:cNvPr>
          <p:cNvCxnSpPr>
            <a:stCxn id="18" idx="3"/>
            <a:endCxn id="20" idx="0"/>
          </p:cNvCxnSpPr>
          <p:nvPr/>
        </p:nvCxnSpPr>
        <p:spPr>
          <a:xfrm>
            <a:off x="7931151" y="2228434"/>
            <a:ext cx="863599" cy="98785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B7D1CE3-259A-4CB0-9594-21119A518BAE}"/>
              </a:ext>
            </a:extLst>
          </p:cNvPr>
          <p:cNvCxnSpPr>
            <a:stCxn id="20" idx="3"/>
            <a:endCxn id="25" idx="0"/>
          </p:cNvCxnSpPr>
          <p:nvPr/>
        </p:nvCxnSpPr>
        <p:spPr>
          <a:xfrm>
            <a:off x="10325100" y="3584159"/>
            <a:ext cx="270122" cy="59644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CB89DA-5532-4954-8274-DC8CE0FB3269}"/>
              </a:ext>
            </a:extLst>
          </p:cNvPr>
          <p:cNvCxnSpPr>
            <a:stCxn id="20" idx="2"/>
          </p:cNvCxnSpPr>
          <p:nvPr/>
        </p:nvCxnSpPr>
        <p:spPr>
          <a:xfrm>
            <a:off x="8794750" y="3952032"/>
            <a:ext cx="0" cy="14415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D49EBD9-615F-4E4E-A530-50A36E833715}"/>
              </a:ext>
            </a:extLst>
          </p:cNvPr>
          <p:cNvCxnSpPr>
            <a:cxnSpLocks/>
            <a:endCxn id="19" idx="0"/>
          </p:cNvCxnSpPr>
          <p:nvPr/>
        </p:nvCxnSpPr>
        <p:spPr>
          <a:xfrm rot="5400000">
            <a:off x="3766341" y="2282037"/>
            <a:ext cx="1030297" cy="885824"/>
          </a:xfrm>
          <a:prstGeom prst="bentConnector3">
            <a:avLst>
              <a:gd name="adj1" fmla="val 69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222234-B021-47C3-B136-96A6EF2E0C2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951039" y="3607972"/>
            <a:ext cx="361950" cy="57263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7C22C5-54E5-449F-BF53-58562C4E85D0}"/>
              </a:ext>
            </a:extLst>
          </p:cNvPr>
          <p:cNvCxnSpPr/>
          <p:nvPr/>
        </p:nvCxnSpPr>
        <p:spPr>
          <a:xfrm>
            <a:off x="3838576" y="3998452"/>
            <a:ext cx="0" cy="14415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8E385-29FF-4ACF-893A-FF4A7B33D51D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olidFill>
            <a:srgbClr val="FFC000"/>
          </a:solidFill>
          <a:scene3d>
            <a:camera prst="orthographicFront"/>
            <a:lightRig rig="threePt" dir="t"/>
          </a:scene3d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70ACDC-5CEC-4AF0-8DCB-BE61D0BA7DB6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grpFill/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50E528E4-2189-47B3-9947-3AE7D050B03C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CAPITAL MANAGEMENT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EC04DF2-3C06-4AE1-902F-7CDC477C56AF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154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3622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STRATEGI PENGELOLAAN PENDANAAN &amp; INVESTASI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F1530FC9-FDD9-4BF4-A4EA-F138FA02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0"/>
            <a:ext cx="7772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“KOMBINASI COMPETITIVE MOVES DAN BUSINESS APPROACHES”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8B8BFC16-7BF4-4663-BC2A-1A7DB5605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7239000" cy="381000"/>
          </a:xfrm>
          <a:prstGeom prst="downArrow">
            <a:avLst>
              <a:gd name="adj1" fmla="val 40435"/>
              <a:gd name="adj2" fmla="val 75000"/>
            </a:avLst>
          </a:prstGeom>
          <a:solidFill>
            <a:srgbClr val="F61636"/>
          </a:solidFill>
          <a:ln>
            <a:noFill/>
          </a:ln>
          <a:effectLst>
            <a:prstShdw prst="shdw17" dist="17961" dir="2700000">
              <a:srgbClr val="F6163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9">
            <a:extLst>
              <a:ext uri="{FF2B5EF4-FFF2-40B4-BE49-F238E27FC236}">
                <a16:creationId xmlns:a16="http://schemas.microsoft.com/office/drawing/2014/main" id="{BFCE38A4-7951-4DA8-AECD-80CD6D8EA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7772400" cy="2667000"/>
          </a:xfrm>
          <a:prstGeom prst="can">
            <a:avLst>
              <a:gd name="adj" fmla="val 16042"/>
            </a:avLst>
          </a:prstGeom>
          <a:solidFill>
            <a:srgbClr val="E86124"/>
          </a:solidFill>
          <a:ln w="9525">
            <a:solidFill>
              <a:srgbClr val="FFFF99"/>
            </a:solidFill>
            <a:round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457200" indent="-223838"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chemeClr val="bg1"/>
                </a:solidFill>
              </a:rPr>
              <a:t>Mengambil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posisi</a:t>
            </a:r>
            <a:r>
              <a:rPr lang="en-US" altLang="en-US" sz="2000" dirty="0">
                <a:solidFill>
                  <a:schemeClr val="bg1"/>
                </a:solidFill>
              </a:rPr>
              <a:t> Pasar (</a:t>
            </a:r>
            <a:r>
              <a:rPr lang="en-US" altLang="en-US" sz="2000" dirty="0" err="1">
                <a:solidFill>
                  <a:schemeClr val="bg1"/>
                </a:solidFill>
              </a:rPr>
              <a:t>Ceruk</a:t>
            </a:r>
            <a:r>
              <a:rPr lang="en-US" altLang="en-US" sz="2000" dirty="0">
                <a:solidFill>
                  <a:schemeClr val="bg1"/>
                </a:solidFill>
              </a:rPr>
              <a:t> pasar) </a:t>
            </a:r>
          </a:p>
          <a:p>
            <a:pPr marL="457200" indent="-223838"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chemeClr val="bg1"/>
                </a:solidFill>
              </a:rPr>
              <a:t>Menarik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Minat</a:t>
            </a:r>
            <a:r>
              <a:rPr lang="en-US" altLang="en-US" sz="2000" dirty="0">
                <a:solidFill>
                  <a:schemeClr val="bg1"/>
                </a:solidFill>
              </a:rPr>
              <a:t> dan </a:t>
            </a:r>
            <a:r>
              <a:rPr lang="en-US" altLang="en-US" sz="2000" dirty="0" err="1">
                <a:solidFill>
                  <a:schemeClr val="bg1"/>
                </a:solidFill>
              </a:rPr>
              <a:t>Memenuhi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Keinginan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Pelanggan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457200" indent="-223838"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chemeClr val="bg1"/>
                </a:solidFill>
              </a:rPr>
              <a:t>Mencapai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Kesuksesan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Bersaing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457200" indent="-223838"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chemeClr val="bg1"/>
                </a:solidFill>
              </a:rPr>
              <a:t>Melaksanakan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Operasional</a:t>
            </a:r>
            <a:r>
              <a:rPr lang="en-US" altLang="en-US" sz="2000" dirty="0">
                <a:solidFill>
                  <a:schemeClr val="bg1"/>
                </a:solidFill>
              </a:rPr>
              <a:t> Perusahaan </a:t>
            </a:r>
            <a:r>
              <a:rPr lang="en-US" altLang="en-US" sz="2000" dirty="0" err="1">
                <a:solidFill>
                  <a:schemeClr val="bg1"/>
                </a:solidFill>
              </a:rPr>
              <a:t>Secara</a:t>
            </a:r>
            <a:r>
              <a:rPr lang="en-US" altLang="en-US" sz="2000" dirty="0">
                <a:solidFill>
                  <a:schemeClr val="bg1"/>
                </a:solidFill>
              </a:rPr>
              <a:t> GCG</a:t>
            </a:r>
          </a:p>
          <a:p>
            <a:pPr marL="457200" indent="-223838"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chemeClr val="bg1"/>
                </a:solidFill>
              </a:rPr>
              <a:t>Mencapai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Sasaran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Organisasi</a:t>
            </a:r>
            <a:r>
              <a:rPr lang="en-US" altLang="en-US" sz="2000" dirty="0">
                <a:solidFill>
                  <a:schemeClr val="bg1"/>
                </a:solidFill>
              </a:rPr>
              <a:t> ( Target RKAP)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119A242E-2873-45FF-816A-688BB31F1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376488"/>
            <a:ext cx="762000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</a:rPr>
              <a:t>DENGAN TUJUAN 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33F166-B09E-4F61-AB55-FC094C42EB1B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solidFill>
            <a:srgbClr val="FFC000"/>
          </a:solidFill>
          <a:scene3d>
            <a:camera prst="orthographicFront"/>
            <a:lightRig rig="threeP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096CE42-6119-46D9-9114-1A0431209B04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grpFill/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4FBB0DEE-B132-45BC-A69F-060DA17B405C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bg1"/>
                  </a:solidFill>
                </a:rPr>
                <a:t>STRATEGI INVESTASI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425C96-76DB-4036-8232-24E4F13CF92C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52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63128A-EB36-4AB2-BA7A-F2D93984EABA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17CC1-3F64-4B64-A15D-4A6D715E4346}"/>
              </a:ext>
            </a:extLst>
          </p:cNvPr>
          <p:cNvSpPr/>
          <p:nvPr/>
        </p:nvSpPr>
        <p:spPr>
          <a:xfrm>
            <a:off x="4419600" y="685800"/>
            <a:ext cx="28194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PT.HARTADINATA ABADI,TBK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7F699-AF75-44FB-99A7-704DDC3B48D9}"/>
              </a:ext>
            </a:extLst>
          </p:cNvPr>
          <p:cNvSpPr/>
          <p:nvPr/>
        </p:nvSpPr>
        <p:spPr>
          <a:xfrm>
            <a:off x="4419600" y="1676400"/>
            <a:ext cx="28194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PT.GEMILANG HARTADINATA ABADI,TBK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B74EC4-2F4F-4850-B193-20BE7A2A1CCF}"/>
              </a:ext>
            </a:extLst>
          </p:cNvPr>
          <p:cNvSpPr/>
          <p:nvPr/>
        </p:nvSpPr>
        <p:spPr>
          <a:xfrm>
            <a:off x="1066800" y="1676400"/>
            <a:ext cx="28194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PT.AURUM DIGITAL</a:t>
            </a:r>
          </a:p>
          <a:p>
            <a:pPr algn="ctr"/>
            <a:r>
              <a:rPr lang="en-US" dirty="0"/>
              <a:t> INTERNUSA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779E60-426F-40E4-842B-C3133C4DD0BC}"/>
              </a:ext>
            </a:extLst>
          </p:cNvPr>
          <p:cNvSpPr/>
          <p:nvPr/>
        </p:nvSpPr>
        <p:spPr>
          <a:xfrm>
            <a:off x="3200400" y="4495800"/>
            <a:ext cx="28194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PT.GCDA</a:t>
            </a:r>
          </a:p>
          <a:p>
            <a:pPr algn="ctr"/>
            <a:r>
              <a:rPr lang="en-US" sz="1600" dirty="0"/>
              <a:t>GADAI CAHAYA DANA ABADI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(JABAR)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D2DD96-9700-471E-B9CF-E449ADAA042A}"/>
              </a:ext>
            </a:extLst>
          </p:cNvPr>
          <p:cNvSpPr/>
          <p:nvPr/>
        </p:nvSpPr>
        <p:spPr>
          <a:xfrm>
            <a:off x="3200400" y="2895600"/>
            <a:ext cx="28194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PT.GTAM</a:t>
            </a:r>
          </a:p>
          <a:p>
            <a:pPr algn="ctr"/>
            <a:r>
              <a:rPr lang="en-US" sz="1600" dirty="0"/>
              <a:t>GADAI TERANG ABADI MULIA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(JATIM)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D48254-A855-4292-A1D8-D2330F8F77C7}"/>
              </a:ext>
            </a:extLst>
          </p:cNvPr>
          <p:cNvSpPr/>
          <p:nvPr/>
        </p:nvSpPr>
        <p:spPr>
          <a:xfrm>
            <a:off x="6172200" y="2895600"/>
            <a:ext cx="28194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PT.GCTA</a:t>
            </a:r>
          </a:p>
          <a:p>
            <a:pPr algn="ctr"/>
            <a:r>
              <a:rPr lang="en-US" sz="1600" dirty="0"/>
              <a:t>GADAI CAHAYA TERANG ABADI </a:t>
            </a:r>
            <a:r>
              <a:rPr lang="en-US" sz="1600" b="1" dirty="0">
                <a:solidFill>
                  <a:srgbClr val="FF0000"/>
                </a:solidFill>
              </a:rPr>
              <a:t>(NTB)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AB5E82-DDAC-4267-9A06-A6196DFFDC36}"/>
              </a:ext>
            </a:extLst>
          </p:cNvPr>
          <p:cNvSpPr/>
          <p:nvPr/>
        </p:nvSpPr>
        <p:spPr>
          <a:xfrm>
            <a:off x="6192520" y="4495800"/>
            <a:ext cx="28194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PT.GCAM</a:t>
            </a:r>
          </a:p>
          <a:p>
            <a:pPr algn="ctr"/>
            <a:r>
              <a:rPr lang="en-US" sz="1600" dirty="0"/>
              <a:t>GADAI CAHAYA ABADI MULIA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(NTT)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736160-05A3-4F61-8325-14CE8F1E59C4}"/>
              </a:ext>
            </a:extLst>
          </p:cNvPr>
          <p:cNvSpPr/>
          <p:nvPr/>
        </p:nvSpPr>
        <p:spPr>
          <a:xfrm>
            <a:off x="381000" y="4495800"/>
            <a:ext cx="2265673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PT………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GADAI …………………..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(SULSEL)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552CE2-F885-4140-8260-3D112AC6378D}"/>
              </a:ext>
            </a:extLst>
          </p:cNvPr>
          <p:cNvSpPr/>
          <p:nvPr/>
        </p:nvSpPr>
        <p:spPr>
          <a:xfrm>
            <a:off x="381000" y="2895600"/>
            <a:ext cx="2265668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PT………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GADAI …………………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(DKI)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3D220B-6225-41C6-B55A-B90E6C560F18}"/>
              </a:ext>
            </a:extLst>
          </p:cNvPr>
          <p:cNvSpPr/>
          <p:nvPr/>
        </p:nvSpPr>
        <p:spPr>
          <a:xfrm>
            <a:off x="9372604" y="2895600"/>
            <a:ext cx="2362196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PT…….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………………………………………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(PROVINSI  XYZ)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0CEA2D-178B-4CE7-B528-EC235AC78555}"/>
              </a:ext>
            </a:extLst>
          </p:cNvPr>
          <p:cNvCxnSpPr>
            <a:cxnSpLocks/>
          </p:cNvCxnSpPr>
          <p:nvPr/>
        </p:nvCxnSpPr>
        <p:spPr>
          <a:xfrm>
            <a:off x="1483360" y="2590800"/>
            <a:ext cx="9070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3E6A2C-242A-41FA-BA9C-C605B3C40F53}"/>
              </a:ext>
            </a:extLst>
          </p:cNvPr>
          <p:cNvCxnSpPr>
            <a:cxnSpLocks/>
          </p:cNvCxnSpPr>
          <p:nvPr/>
        </p:nvCxnSpPr>
        <p:spPr>
          <a:xfrm>
            <a:off x="5829300" y="2286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D38BFB-84A4-4ADD-9F6C-C35D98DDCB6A}"/>
              </a:ext>
            </a:extLst>
          </p:cNvPr>
          <p:cNvCxnSpPr>
            <a:cxnSpLocks/>
          </p:cNvCxnSpPr>
          <p:nvPr/>
        </p:nvCxnSpPr>
        <p:spPr>
          <a:xfrm>
            <a:off x="5829300" y="12954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82BD12-BE7B-4739-AC8F-B10A9DA7A8D8}"/>
              </a:ext>
            </a:extLst>
          </p:cNvPr>
          <p:cNvCxnSpPr>
            <a:cxnSpLocks/>
          </p:cNvCxnSpPr>
          <p:nvPr/>
        </p:nvCxnSpPr>
        <p:spPr>
          <a:xfrm>
            <a:off x="4610100" y="259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33C790-0F75-4863-AEE6-B563D6CE7EAA}"/>
              </a:ext>
            </a:extLst>
          </p:cNvPr>
          <p:cNvCxnSpPr>
            <a:cxnSpLocks/>
          </p:cNvCxnSpPr>
          <p:nvPr/>
        </p:nvCxnSpPr>
        <p:spPr>
          <a:xfrm>
            <a:off x="1483360" y="259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E2F1C2-5E5E-4C66-B7CE-EDF871703794}"/>
              </a:ext>
            </a:extLst>
          </p:cNvPr>
          <p:cNvCxnSpPr>
            <a:cxnSpLocks/>
          </p:cNvCxnSpPr>
          <p:nvPr/>
        </p:nvCxnSpPr>
        <p:spPr>
          <a:xfrm>
            <a:off x="10551160" y="259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5A8DAA-2405-4592-9236-CDE6B2D9F576}"/>
              </a:ext>
            </a:extLst>
          </p:cNvPr>
          <p:cNvCxnSpPr>
            <a:cxnSpLocks/>
          </p:cNvCxnSpPr>
          <p:nvPr/>
        </p:nvCxnSpPr>
        <p:spPr>
          <a:xfrm>
            <a:off x="7602220" y="259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8C9FF3-AFA6-4A92-8D9E-FA9CCD6E7B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7800" y="2590800"/>
            <a:ext cx="9103363" cy="1600200"/>
          </a:xfrm>
          <a:prstGeom prst="bentConnector3">
            <a:avLst>
              <a:gd name="adj1" fmla="val -146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B40734-52E1-4A2E-B34C-7B61BA8FD123}"/>
              </a:ext>
            </a:extLst>
          </p:cNvPr>
          <p:cNvCxnSpPr>
            <a:cxnSpLocks/>
          </p:cNvCxnSpPr>
          <p:nvPr/>
        </p:nvCxnSpPr>
        <p:spPr>
          <a:xfrm>
            <a:off x="4648200" y="4191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25C7DD-E24A-41A1-A7FB-DEA353A85C16}"/>
              </a:ext>
            </a:extLst>
          </p:cNvPr>
          <p:cNvCxnSpPr>
            <a:cxnSpLocks/>
          </p:cNvCxnSpPr>
          <p:nvPr/>
        </p:nvCxnSpPr>
        <p:spPr>
          <a:xfrm>
            <a:off x="7620000" y="4191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B88E6E-55AD-4443-841E-BB63DD7EADC6}"/>
              </a:ext>
            </a:extLst>
          </p:cNvPr>
          <p:cNvCxnSpPr>
            <a:cxnSpLocks/>
          </p:cNvCxnSpPr>
          <p:nvPr/>
        </p:nvCxnSpPr>
        <p:spPr>
          <a:xfrm>
            <a:off x="1447800" y="4191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F4F6A4-8371-4FC1-8332-8A93B57A715B}"/>
              </a:ext>
            </a:extLst>
          </p:cNvPr>
          <p:cNvSpPr/>
          <p:nvPr/>
        </p:nvSpPr>
        <p:spPr>
          <a:xfrm>
            <a:off x="3048000" y="2743200"/>
            <a:ext cx="6093456" cy="297179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C8CD75-03C5-4798-A06C-EDA394A84512}"/>
              </a:ext>
            </a:extLst>
          </p:cNvPr>
          <p:cNvSpPr/>
          <p:nvPr/>
        </p:nvSpPr>
        <p:spPr>
          <a:xfrm>
            <a:off x="4267200" y="5867400"/>
            <a:ext cx="1752600" cy="3839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PT.GTAM  = 38 UNIT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E332BA-E71D-4D4A-87D5-ECD7846EE168}"/>
              </a:ext>
            </a:extLst>
          </p:cNvPr>
          <p:cNvSpPr/>
          <p:nvPr/>
        </p:nvSpPr>
        <p:spPr>
          <a:xfrm>
            <a:off x="6096000" y="5867400"/>
            <a:ext cx="1752600" cy="3839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PT.GCTA  = 12 UNIT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0E2780-C213-47ED-9A8E-165508F4F982}"/>
              </a:ext>
            </a:extLst>
          </p:cNvPr>
          <p:cNvSpPr/>
          <p:nvPr/>
        </p:nvSpPr>
        <p:spPr>
          <a:xfrm>
            <a:off x="4267200" y="6324600"/>
            <a:ext cx="1752600" cy="3839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PT.GCDA  = 12 UNIT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ADE7C9-C7F6-40E8-95C9-B7472C1C60F3}"/>
              </a:ext>
            </a:extLst>
          </p:cNvPr>
          <p:cNvSpPr/>
          <p:nvPr/>
        </p:nvSpPr>
        <p:spPr>
          <a:xfrm>
            <a:off x="6096000" y="6324600"/>
            <a:ext cx="1752600" cy="3839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PT.GCAM  = 4 UNIT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5B14002-DBBB-4F60-92BA-078760B2B2E2}"/>
              </a:ext>
            </a:extLst>
          </p:cNvPr>
          <p:cNvCxnSpPr>
            <a:cxnSpLocks/>
          </p:cNvCxnSpPr>
          <p:nvPr/>
        </p:nvCxnSpPr>
        <p:spPr>
          <a:xfrm flipH="1">
            <a:off x="7848600" y="4418108"/>
            <a:ext cx="1292856" cy="1830292"/>
          </a:xfrm>
          <a:prstGeom prst="bentConnector3">
            <a:avLst>
              <a:gd name="adj1" fmla="val -176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A5521EC-2EA2-479A-8ADE-35FCFD1E186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48000" y="4418107"/>
            <a:ext cx="1219200" cy="1830292"/>
          </a:xfrm>
          <a:prstGeom prst="bentConnector3">
            <a:avLst>
              <a:gd name="adj1" fmla="val -187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C407F1A-C4E4-4672-A1F9-FF3C8AB2C930}"/>
              </a:ext>
            </a:extLst>
          </p:cNvPr>
          <p:cNvCxnSpPr>
            <a:stCxn id="3" idx="1"/>
            <a:endCxn id="17" idx="0"/>
          </p:cNvCxnSpPr>
          <p:nvPr/>
        </p:nvCxnSpPr>
        <p:spPr>
          <a:xfrm rot="10800000" flipV="1">
            <a:off x="2476500" y="990600"/>
            <a:ext cx="1943100" cy="6858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A9FA372E-579B-444A-8C11-D5B147E0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86434"/>
              </p:ext>
            </p:extLst>
          </p:nvPr>
        </p:nvGraphicFramePr>
        <p:xfrm>
          <a:off x="7889237" y="1173480"/>
          <a:ext cx="30073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360">
                  <a:extLst>
                    <a:ext uri="{9D8B030D-6E8A-4147-A177-3AD203B41FA5}">
                      <a16:colId xmlns:a16="http://schemas.microsoft.com/office/drawing/2014/main" val="731601183"/>
                    </a:ext>
                  </a:extLst>
                </a:gridCol>
                <a:gridCol w="1561998">
                  <a:extLst>
                    <a:ext uri="{9D8B030D-6E8A-4147-A177-3AD203B41FA5}">
                      <a16:colId xmlns:a16="http://schemas.microsoft.com/office/drawing/2014/main" val="252637933"/>
                    </a:ext>
                  </a:extLst>
                </a:gridCol>
              </a:tblGrid>
              <a:tr h="25907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KOMISARIS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FERRY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61688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DIRUT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CUNCUN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4174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DIROP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H.AGUS MARDIKO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10915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DIRKEU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OFAN SOFWAN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50752"/>
                  </a:ext>
                </a:extLst>
              </a:tr>
            </a:tbl>
          </a:graphicData>
        </a:graphic>
      </p:graphicFrame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EAFCC09-4965-4945-8E2A-9A658AE98CB0}"/>
              </a:ext>
            </a:extLst>
          </p:cNvPr>
          <p:cNvCxnSpPr>
            <a:stCxn id="15" idx="3"/>
            <a:endCxn id="65" idx="1"/>
          </p:cNvCxnSpPr>
          <p:nvPr/>
        </p:nvCxnSpPr>
        <p:spPr>
          <a:xfrm flipV="1">
            <a:off x="7239000" y="1783080"/>
            <a:ext cx="650237" cy="1981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0FFB62-F154-4D43-A3C8-AE1B47BA71F5}"/>
              </a:ext>
            </a:extLst>
          </p:cNvPr>
          <p:cNvSpPr txBox="1"/>
          <p:nvPr/>
        </p:nvSpPr>
        <p:spPr>
          <a:xfrm>
            <a:off x="4114800" y="10180"/>
            <a:ext cx="670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STRUKTUR ORGANISASI GADAI LEVEL-0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07BDC9-76ED-4EF0-B3D3-73753F981CDF}"/>
              </a:ext>
            </a:extLst>
          </p:cNvPr>
          <p:cNvSpPr/>
          <p:nvPr/>
        </p:nvSpPr>
        <p:spPr>
          <a:xfrm>
            <a:off x="3276599" y="1752600"/>
            <a:ext cx="5174101" cy="189291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2F497-D20C-4613-88C4-A60076E899D2}"/>
              </a:ext>
            </a:extLst>
          </p:cNvPr>
          <p:cNvSpPr txBox="1"/>
          <p:nvPr/>
        </p:nvSpPr>
        <p:spPr>
          <a:xfrm>
            <a:off x="5174324" y="1931659"/>
            <a:ext cx="17145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600" kern="0" dirty="0"/>
              <a:t>DIREKTUR UTAMA</a:t>
            </a:r>
            <a:endParaRPr lang="en-US" sz="1600" kern="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A4A5B-4F13-4020-A1CE-CFFCE735CE1E}"/>
              </a:ext>
            </a:extLst>
          </p:cNvPr>
          <p:cNvSpPr txBox="1"/>
          <p:nvPr/>
        </p:nvSpPr>
        <p:spPr>
          <a:xfrm>
            <a:off x="5488053" y="1295400"/>
            <a:ext cx="10858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600" kern="0" dirty="0">
                <a:solidFill>
                  <a:prstClr val="black"/>
                </a:solidFill>
              </a:rPr>
              <a:t>DEKOM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8B191-7140-455E-BAEC-EB49F10005AC}"/>
              </a:ext>
            </a:extLst>
          </p:cNvPr>
          <p:cNvSpPr txBox="1"/>
          <p:nvPr/>
        </p:nvSpPr>
        <p:spPr>
          <a:xfrm>
            <a:off x="9136724" y="2999601"/>
            <a:ext cx="1668403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400" kern="0" dirty="0">
                <a:solidFill>
                  <a:prstClr val="black"/>
                </a:solidFill>
              </a:rPr>
              <a:t>KA.SEKPER</a:t>
            </a:r>
            <a:endParaRPr lang="en-US" sz="1400" kern="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F4B16-BF6C-4667-BE5B-8BCA4754FB4E}"/>
              </a:ext>
            </a:extLst>
          </p:cNvPr>
          <p:cNvSpPr txBox="1"/>
          <p:nvPr/>
        </p:nvSpPr>
        <p:spPr>
          <a:xfrm>
            <a:off x="9136724" y="3482740"/>
            <a:ext cx="1692205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400" kern="0" dirty="0">
                <a:solidFill>
                  <a:prstClr val="black"/>
                </a:solidFill>
              </a:rPr>
              <a:t>KA.SPI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4073D-D078-45C1-A8B2-D4A05ECFD3EA}"/>
              </a:ext>
            </a:extLst>
          </p:cNvPr>
          <p:cNvSpPr txBox="1"/>
          <p:nvPr/>
        </p:nvSpPr>
        <p:spPr>
          <a:xfrm>
            <a:off x="9137456" y="3990201"/>
            <a:ext cx="1692205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400" kern="0" dirty="0">
                <a:solidFill>
                  <a:prstClr val="black"/>
                </a:solidFill>
              </a:rPr>
              <a:t>KA. BANGUS</a:t>
            </a:r>
            <a:endParaRPr lang="en-US" sz="1400" kern="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31990-D1CA-4385-AD6F-D30C999C3335}"/>
              </a:ext>
            </a:extLst>
          </p:cNvPr>
          <p:cNvSpPr txBox="1"/>
          <p:nvPr/>
        </p:nvSpPr>
        <p:spPr>
          <a:xfrm>
            <a:off x="6478077" y="2963283"/>
            <a:ext cx="17145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400" kern="0" dirty="0"/>
              <a:t>DIREKTUR </a:t>
            </a:r>
          </a:p>
          <a:p>
            <a:pPr algn="ctr" defTabSz="685800"/>
            <a:r>
              <a:rPr lang="en-US" sz="1400" kern="0" dirty="0"/>
              <a:t>KEUANGAN &amp; HCM </a:t>
            </a:r>
            <a:endParaRPr lang="en-US" sz="1400" kern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D51D-AB19-4E99-8CC8-DE5630780A5E}"/>
              </a:ext>
            </a:extLst>
          </p:cNvPr>
          <p:cNvSpPr txBox="1"/>
          <p:nvPr/>
        </p:nvSpPr>
        <p:spPr>
          <a:xfrm>
            <a:off x="6393525" y="4069724"/>
            <a:ext cx="2057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GENERAL MANAGER</a:t>
            </a:r>
          </a:p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FINANCE &amp; BUDGETING</a:t>
            </a:r>
            <a:endParaRPr lang="en-US" sz="1200" kern="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BCA9A7-3E82-4802-90FC-F11DBD5E0055}"/>
              </a:ext>
            </a:extLst>
          </p:cNvPr>
          <p:cNvSpPr txBox="1"/>
          <p:nvPr/>
        </p:nvSpPr>
        <p:spPr>
          <a:xfrm>
            <a:off x="756597" y="3058180"/>
            <a:ext cx="1864012" cy="58477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600" kern="0" dirty="0">
                <a:solidFill>
                  <a:prstClr val="black"/>
                </a:solidFill>
              </a:rPr>
              <a:t>ANAK </a:t>
            </a:r>
          </a:p>
          <a:p>
            <a:pPr algn="ctr" defTabSz="685800"/>
            <a:r>
              <a:rPr lang="en-US" sz="1600" kern="0" dirty="0">
                <a:solidFill>
                  <a:prstClr val="black"/>
                </a:solidFill>
              </a:rPr>
              <a:t>PERUSAHAAN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EC64F2-818F-43AF-B869-49A08C0A40EC}"/>
              </a:ext>
            </a:extLst>
          </p:cNvPr>
          <p:cNvCxnSpPr>
            <a:cxnSpLocks/>
          </p:cNvCxnSpPr>
          <p:nvPr/>
        </p:nvCxnSpPr>
        <p:spPr>
          <a:xfrm flipH="1">
            <a:off x="6171225" y="3821219"/>
            <a:ext cx="13728" cy="165650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6E9E61-2864-483A-BCE6-8AE033EEE644}"/>
              </a:ext>
            </a:extLst>
          </p:cNvPr>
          <p:cNvCxnSpPr>
            <a:cxnSpLocks/>
          </p:cNvCxnSpPr>
          <p:nvPr/>
        </p:nvCxnSpPr>
        <p:spPr>
          <a:xfrm>
            <a:off x="10805848" y="3228201"/>
            <a:ext cx="23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D17244B-6648-4331-9121-96969BFAA055}"/>
              </a:ext>
            </a:extLst>
          </p:cNvPr>
          <p:cNvSpPr/>
          <p:nvPr/>
        </p:nvSpPr>
        <p:spPr>
          <a:xfrm>
            <a:off x="502576" y="1047274"/>
            <a:ext cx="11353800" cy="5355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367B73-4836-49E1-98C5-BD960F381A3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029546" y="1656643"/>
            <a:ext cx="2028" cy="2750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EB7877-3998-49DE-B0CF-013C452AD616}"/>
              </a:ext>
            </a:extLst>
          </p:cNvPr>
          <p:cNvSpPr txBox="1"/>
          <p:nvPr/>
        </p:nvSpPr>
        <p:spPr>
          <a:xfrm>
            <a:off x="609600" y="4800600"/>
            <a:ext cx="181612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endParaRPr lang="en-US" sz="1400" kern="0" dirty="0">
              <a:solidFill>
                <a:prstClr val="black"/>
              </a:solidFill>
            </a:endParaRPr>
          </a:p>
          <a:p>
            <a:pPr algn="ctr" defTabSz="685800"/>
            <a:endParaRPr lang="en-US" sz="1400" kern="0" dirty="0">
              <a:solidFill>
                <a:prstClr val="black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9130B8-A5E2-45B1-BA5D-18C25F5F30B4}"/>
              </a:ext>
            </a:extLst>
          </p:cNvPr>
          <p:cNvCxnSpPr>
            <a:cxnSpLocks/>
          </p:cNvCxnSpPr>
          <p:nvPr/>
        </p:nvCxnSpPr>
        <p:spPr>
          <a:xfrm>
            <a:off x="6029546" y="2321149"/>
            <a:ext cx="0" cy="45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85CCEA9-485A-4926-BAD7-A2B929F57820}"/>
              </a:ext>
            </a:extLst>
          </p:cNvPr>
          <p:cNvSpPr txBox="1"/>
          <p:nvPr/>
        </p:nvSpPr>
        <p:spPr>
          <a:xfrm>
            <a:off x="457200" y="585609"/>
            <a:ext cx="112776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/>
              <a:t>USULAN STRUKTUR ORGANISASI (HOLDING) </a:t>
            </a:r>
            <a:endParaRPr lang="id-ID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85F36B-384B-4CCC-BFF9-07D5AEC04C9A}"/>
              </a:ext>
            </a:extLst>
          </p:cNvPr>
          <p:cNvCxnSpPr>
            <a:cxnSpLocks/>
          </p:cNvCxnSpPr>
          <p:nvPr/>
        </p:nvCxnSpPr>
        <p:spPr>
          <a:xfrm>
            <a:off x="4563647" y="2760020"/>
            <a:ext cx="2675353" cy="21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6662B0-7164-4EF0-A946-EB10594E5C0F}"/>
              </a:ext>
            </a:extLst>
          </p:cNvPr>
          <p:cNvCxnSpPr>
            <a:cxnSpLocks/>
          </p:cNvCxnSpPr>
          <p:nvPr/>
        </p:nvCxnSpPr>
        <p:spPr>
          <a:xfrm flipV="1">
            <a:off x="7239000" y="2774324"/>
            <a:ext cx="0" cy="19189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460150-B520-48DA-AC43-9824CA5667BD}"/>
              </a:ext>
            </a:extLst>
          </p:cNvPr>
          <p:cNvCxnSpPr>
            <a:cxnSpLocks/>
          </p:cNvCxnSpPr>
          <p:nvPr/>
        </p:nvCxnSpPr>
        <p:spPr>
          <a:xfrm flipV="1">
            <a:off x="4572000" y="2774324"/>
            <a:ext cx="0" cy="19189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90A518-A33C-4BD5-BB32-40C8B517B468}"/>
              </a:ext>
            </a:extLst>
          </p:cNvPr>
          <p:cNvCxnSpPr>
            <a:cxnSpLocks/>
          </p:cNvCxnSpPr>
          <p:nvPr/>
        </p:nvCxnSpPr>
        <p:spPr>
          <a:xfrm>
            <a:off x="10805848" y="3685401"/>
            <a:ext cx="23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A0AAB6-86F0-4C04-8F77-284A7B40F9EF}"/>
              </a:ext>
            </a:extLst>
          </p:cNvPr>
          <p:cNvCxnSpPr>
            <a:cxnSpLocks/>
          </p:cNvCxnSpPr>
          <p:nvPr/>
        </p:nvCxnSpPr>
        <p:spPr>
          <a:xfrm>
            <a:off x="10813124" y="4218801"/>
            <a:ext cx="23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CE04F7-9925-4581-96BE-494E5A4398F2}"/>
              </a:ext>
            </a:extLst>
          </p:cNvPr>
          <p:cNvCxnSpPr>
            <a:cxnSpLocks/>
          </p:cNvCxnSpPr>
          <p:nvPr/>
        </p:nvCxnSpPr>
        <p:spPr>
          <a:xfrm>
            <a:off x="6165419" y="4260760"/>
            <a:ext cx="23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8CA16C-9F68-43F0-8A23-4715987CC146}"/>
              </a:ext>
            </a:extLst>
          </p:cNvPr>
          <p:cNvCxnSpPr>
            <a:cxnSpLocks/>
          </p:cNvCxnSpPr>
          <p:nvPr/>
        </p:nvCxnSpPr>
        <p:spPr>
          <a:xfrm>
            <a:off x="6164924" y="4870360"/>
            <a:ext cx="23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029B6E-DD86-4BCB-8E1E-838B38163173}"/>
              </a:ext>
            </a:extLst>
          </p:cNvPr>
          <p:cNvCxnSpPr>
            <a:cxnSpLocks/>
          </p:cNvCxnSpPr>
          <p:nvPr/>
        </p:nvCxnSpPr>
        <p:spPr>
          <a:xfrm>
            <a:off x="6164924" y="5479960"/>
            <a:ext cx="23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970F95C-B07C-4211-8AF6-0049BDA80854}"/>
              </a:ext>
            </a:extLst>
          </p:cNvPr>
          <p:cNvSpPr txBox="1"/>
          <p:nvPr/>
        </p:nvSpPr>
        <p:spPr>
          <a:xfrm>
            <a:off x="3515532" y="2965360"/>
            <a:ext cx="21921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400" kern="0" dirty="0"/>
              <a:t>DIREKTUR </a:t>
            </a:r>
          </a:p>
          <a:p>
            <a:pPr algn="ctr" defTabSz="685800"/>
            <a:r>
              <a:rPr lang="en-US" sz="1400" kern="0" dirty="0"/>
              <a:t>PRODUKSI &amp; OPERASIONAL</a:t>
            </a:r>
            <a:endParaRPr lang="en-US" sz="1400" kern="0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AEA2708-C9F5-4924-8606-401736FF2370}"/>
              </a:ext>
            </a:extLst>
          </p:cNvPr>
          <p:cNvCxnSpPr>
            <a:cxnSpLocks/>
          </p:cNvCxnSpPr>
          <p:nvPr/>
        </p:nvCxnSpPr>
        <p:spPr>
          <a:xfrm>
            <a:off x="4628244" y="3482740"/>
            <a:ext cx="0" cy="355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473FBA-AD33-41CB-B731-7F10143DE4DD}"/>
              </a:ext>
            </a:extLst>
          </p:cNvPr>
          <p:cNvCxnSpPr>
            <a:cxnSpLocks/>
          </p:cNvCxnSpPr>
          <p:nvPr/>
        </p:nvCxnSpPr>
        <p:spPr>
          <a:xfrm>
            <a:off x="4628244" y="3838058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BA9019E-0FF3-4E25-A31C-ABB2660AC80D}"/>
              </a:ext>
            </a:extLst>
          </p:cNvPr>
          <p:cNvSpPr txBox="1"/>
          <p:nvPr/>
        </p:nvSpPr>
        <p:spPr>
          <a:xfrm>
            <a:off x="6394019" y="4637295"/>
            <a:ext cx="2057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GENERAL MANAGER</a:t>
            </a:r>
          </a:p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ACCOUNTING &amp; TAX</a:t>
            </a:r>
            <a:endParaRPr lang="en-US" sz="1200" kern="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0EBEA8-6D7B-4B1A-83B5-8C7404C6AB50}"/>
              </a:ext>
            </a:extLst>
          </p:cNvPr>
          <p:cNvSpPr txBox="1"/>
          <p:nvPr/>
        </p:nvSpPr>
        <p:spPr>
          <a:xfrm>
            <a:off x="6394019" y="5246895"/>
            <a:ext cx="2057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GENERAL MANAGER</a:t>
            </a:r>
          </a:p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HUMAN CAPITAL</a:t>
            </a:r>
            <a:endParaRPr lang="en-US" sz="1200" kern="0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07A100-4067-40F1-9776-4AED4EB68851}"/>
              </a:ext>
            </a:extLst>
          </p:cNvPr>
          <p:cNvSpPr txBox="1"/>
          <p:nvPr/>
        </p:nvSpPr>
        <p:spPr>
          <a:xfrm>
            <a:off x="3421230" y="4108360"/>
            <a:ext cx="2057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GENERAL MANAGER</a:t>
            </a:r>
          </a:p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OPERASAIONAL</a:t>
            </a:r>
            <a:endParaRPr lang="en-US" sz="1200" kern="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3A74A9-0800-406C-BEAA-0F77EC2C7246}"/>
              </a:ext>
            </a:extLst>
          </p:cNvPr>
          <p:cNvSpPr txBox="1"/>
          <p:nvPr/>
        </p:nvSpPr>
        <p:spPr>
          <a:xfrm>
            <a:off x="3421724" y="4641760"/>
            <a:ext cx="2057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GENERAL MANAGER</a:t>
            </a:r>
          </a:p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PRODUKSI &amp; COMERCIAL</a:t>
            </a:r>
            <a:endParaRPr lang="en-US" sz="1200" kern="0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DEE3BC8-0A9F-4EB3-A22A-3CC725DC2DDF}"/>
              </a:ext>
            </a:extLst>
          </p:cNvPr>
          <p:cNvSpPr txBox="1"/>
          <p:nvPr/>
        </p:nvSpPr>
        <p:spPr>
          <a:xfrm>
            <a:off x="3421724" y="5170695"/>
            <a:ext cx="2057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GENERAL MANAGER</a:t>
            </a:r>
          </a:p>
          <a:p>
            <a:pPr algn="ctr" defTabSz="685800"/>
            <a:r>
              <a:rPr lang="en-US" sz="1200" kern="0" dirty="0">
                <a:solidFill>
                  <a:prstClr val="black"/>
                </a:solidFill>
              </a:rPr>
              <a:t>TECHNOLOGY &amp; INFORMASI</a:t>
            </a:r>
            <a:endParaRPr lang="en-US" sz="1200" kern="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88E12D-3701-4AD5-9FAA-0C32725DBF79}"/>
              </a:ext>
            </a:extLst>
          </p:cNvPr>
          <p:cNvSpPr txBox="1"/>
          <p:nvPr/>
        </p:nvSpPr>
        <p:spPr>
          <a:xfrm>
            <a:off x="11748392" y="6477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BD04ED-F125-42FE-A4D7-4C1EFB121F7D}"/>
              </a:ext>
            </a:extLst>
          </p:cNvPr>
          <p:cNvSpPr txBox="1"/>
          <p:nvPr/>
        </p:nvSpPr>
        <p:spPr>
          <a:xfrm>
            <a:off x="762000" y="4953000"/>
            <a:ext cx="181612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endParaRPr lang="en-US" sz="1400" kern="0" dirty="0">
              <a:solidFill>
                <a:prstClr val="black"/>
              </a:solidFill>
            </a:endParaRPr>
          </a:p>
          <a:p>
            <a:pPr algn="ctr" defTabSz="685800"/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CA350B-DEA4-40CA-BF94-12C35E96EDD1}"/>
              </a:ext>
            </a:extLst>
          </p:cNvPr>
          <p:cNvSpPr txBox="1"/>
          <p:nvPr/>
        </p:nvSpPr>
        <p:spPr>
          <a:xfrm>
            <a:off x="914400" y="5191780"/>
            <a:ext cx="1816121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100" kern="0">
                <a:solidFill>
                  <a:prstClr val="black"/>
                </a:solidFill>
              </a:rPr>
              <a:t>KEPALA UNIT</a:t>
            </a:r>
          </a:p>
          <a:p>
            <a:pPr algn="ctr" defTabSz="685800"/>
            <a:r>
              <a:rPr lang="en-US" sz="1100" kern="0">
                <a:solidFill>
                  <a:prstClr val="black"/>
                </a:solidFill>
              </a:rPr>
              <a:t>(MASING-MASING ANAK PERUSAHAAN)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9D8C32-6E65-4A50-A458-BE48CFA2E692}"/>
              </a:ext>
            </a:extLst>
          </p:cNvPr>
          <p:cNvCxnSpPr>
            <a:cxnSpLocks/>
          </p:cNvCxnSpPr>
          <p:nvPr/>
        </p:nvCxnSpPr>
        <p:spPr>
          <a:xfrm flipH="1">
            <a:off x="5706254" y="3827659"/>
            <a:ext cx="13728" cy="165650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787563-DB71-49C4-A253-2C7CF67DE05D}"/>
              </a:ext>
            </a:extLst>
          </p:cNvPr>
          <p:cNvCxnSpPr>
            <a:cxnSpLocks/>
          </p:cNvCxnSpPr>
          <p:nvPr/>
        </p:nvCxnSpPr>
        <p:spPr>
          <a:xfrm>
            <a:off x="5471848" y="4267200"/>
            <a:ext cx="23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46AFF3-3AC5-4D54-AEA9-39479C739F95}"/>
              </a:ext>
            </a:extLst>
          </p:cNvPr>
          <p:cNvCxnSpPr>
            <a:cxnSpLocks/>
          </p:cNvCxnSpPr>
          <p:nvPr/>
        </p:nvCxnSpPr>
        <p:spPr>
          <a:xfrm>
            <a:off x="5479124" y="4876800"/>
            <a:ext cx="23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ED2EE7-72FC-4E62-88B1-3FE69E4F699A}"/>
              </a:ext>
            </a:extLst>
          </p:cNvPr>
          <p:cNvCxnSpPr>
            <a:cxnSpLocks/>
          </p:cNvCxnSpPr>
          <p:nvPr/>
        </p:nvCxnSpPr>
        <p:spPr>
          <a:xfrm>
            <a:off x="5471848" y="5486400"/>
            <a:ext cx="23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F27705A-8214-4268-BE6D-8D7D5B33B3FF}"/>
              </a:ext>
            </a:extLst>
          </p:cNvPr>
          <p:cNvSpPr txBox="1"/>
          <p:nvPr/>
        </p:nvSpPr>
        <p:spPr>
          <a:xfrm>
            <a:off x="4114800" y="10180"/>
            <a:ext cx="670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STRUKTUR ORGANISASI GADAI LEVEL-1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60A3F-FCB4-49A7-A89A-302BED34113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688603" y="3642955"/>
            <a:ext cx="0" cy="115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0A411AA-F1FE-4258-B310-24C5ECF102EA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2280425" y="2075178"/>
            <a:ext cx="391180" cy="157482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89ADF55-5D4A-421E-B8AE-4B371AB64D14}"/>
              </a:ext>
            </a:extLst>
          </p:cNvPr>
          <p:cNvCxnSpPr>
            <a:cxnSpLocks/>
          </p:cNvCxnSpPr>
          <p:nvPr/>
        </p:nvCxnSpPr>
        <p:spPr>
          <a:xfrm rot="10800000">
            <a:off x="8451424" y="2743203"/>
            <a:ext cx="2597577" cy="1475599"/>
          </a:xfrm>
          <a:prstGeom prst="bentConnector3">
            <a:avLst>
              <a:gd name="adj1" fmla="val 3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45CB1D4-D531-4239-8731-36104132F635}"/>
              </a:ext>
            </a:extLst>
          </p:cNvPr>
          <p:cNvCxnSpPr>
            <a:cxnSpLocks/>
          </p:cNvCxnSpPr>
          <p:nvPr/>
        </p:nvCxnSpPr>
        <p:spPr>
          <a:xfrm>
            <a:off x="7239000" y="3503279"/>
            <a:ext cx="0" cy="306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A81B0D-55F1-4A20-AE71-0A6F124BC3EE}"/>
              </a:ext>
            </a:extLst>
          </p:cNvPr>
          <p:cNvCxnSpPr>
            <a:cxnSpLocks/>
          </p:cNvCxnSpPr>
          <p:nvPr/>
        </p:nvCxnSpPr>
        <p:spPr>
          <a:xfrm>
            <a:off x="6172200" y="38100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Image result for LAMBANG FOOD STATION TJIPINANG JAY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mage result for LAMBANG FOOD STATION TJIPINANG JAY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4165D-A1EC-4885-8E00-C8B257911B72}"/>
              </a:ext>
            </a:extLst>
          </p:cNvPr>
          <p:cNvSpPr txBox="1"/>
          <p:nvPr/>
        </p:nvSpPr>
        <p:spPr>
          <a:xfrm>
            <a:off x="0" y="178538"/>
            <a:ext cx="12192000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JOB DESCRIPTION</a:t>
            </a:r>
          </a:p>
          <a:p>
            <a:pPr algn="ctr"/>
            <a:r>
              <a:rPr lang="en-US" sz="2000" b="1" dirty="0"/>
              <a:t>DIREKTUR UTAMA PT.GEMILANG HARTADINATA ABADI</a:t>
            </a:r>
            <a:endParaRPr lang="id-ID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9CA263D-2F24-45CB-A8B5-4B4C62C1F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89542"/>
              </p:ext>
            </p:extLst>
          </p:nvPr>
        </p:nvGraphicFramePr>
        <p:xfrm>
          <a:off x="533400" y="990601"/>
          <a:ext cx="112776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76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LINGKUP 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PEKERJAAN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Lingkup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pekerjaan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Utama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yaitu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;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Merencanakan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Menjalankan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Mengendalikan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Melaporkan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Pergadaian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secara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efektif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efisien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menguntungkan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sesuai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arahan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kebijakan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dari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Pemegang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/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Pemilik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saham</a:t>
                      </a:r>
                      <a:endParaRPr lang="en-US" sz="16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4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TUGAS  POKOK, FUNGSI , TANGGUNGJAWAB DAN KEWENANGAN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Utama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melaksanakan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Tugas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Pokok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Fungsi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Tangungjawab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Kewenangannya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yaitu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sbb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;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Merencanakan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,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Melaksanakan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Mengendalikan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GADAI  yang paling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menguntungkan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jangka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Pendek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Menengah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Panjang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dengan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cara-cara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yang 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memenuhi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kepatutan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kepatuhan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pada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aturan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ada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baik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internal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maupun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eksternal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perusahaan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Menyetujui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menetapkan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usulan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dari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sesuai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dengan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Tugas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Pokok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Fungsi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dan 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Tanggungjawabnya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masing-masing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yaitu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antara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lain; Partner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Lokasi Anak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Perusahan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/ Unit,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Bentuk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Kerjasama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Sasaran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Target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Pemasaran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Human Resources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Logistik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Mengusulkan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kepada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Pemegang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/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Pemilik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Saham 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atas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Rencana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Kerja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Anggaran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Perusahaan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menjalankan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GADAI yang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meliputi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antara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lain;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Pemilihan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Partner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Lokasi Anak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Perusahan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/ Unit,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Bentuk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Kerjasama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Sasaran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Target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Pemasaran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Human Resources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Logistik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melalui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cara-cara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pemanfaatan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resources yang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efektif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efisien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melaksanakan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TUPOKSI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tanggungjawabnya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Utama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diberikan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kewenangan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mengusulkan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memanfaatkan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/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menggunakan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Sumber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Daya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 Dana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serta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Perangkat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organisasi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lainnya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sudah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disetujui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Pemegang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Pemilik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Saham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melaksanakan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TUPOKSI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tanggungjawabnya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Utama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dibantu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oleh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Produki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&amp;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Operasional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&amp; HCM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Melaporkan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bertanggungjawab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langsung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kepada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Pemegang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Pemilik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Saham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KEDUDUKAN</a:t>
                      </a:r>
                    </a:p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31775" lvl="1" indent="-231775" algn="l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JAKARTA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DDB18B-89BA-46CB-BC8B-E33BB09AC36E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Image result for LAMBANG FOOD STATION TJIPINANG JAY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mage result for LAMBANG FOOD STATION TJIPINANG JAY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4165D-A1EC-4885-8E00-C8B257911B72}"/>
              </a:ext>
            </a:extLst>
          </p:cNvPr>
          <p:cNvSpPr txBox="1"/>
          <p:nvPr/>
        </p:nvSpPr>
        <p:spPr>
          <a:xfrm>
            <a:off x="0" y="178538"/>
            <a:ext cx="12192000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JOB DESCRIPTION</a:t>
            </a:r>
          </a:p>
          <a:p>
            <a:pPr algn="ctr"/>
            <a:r>
              <a:rPr lang="en-US" sz="2000" b="1" dirty="0"/>
              <a:t>DIREKTUR PRODUKSI DAN OPERASIONAL</a:t>
            </a:r>
            <a:endParaRPr lang="id-ID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9CA263D-2F24-45CB-A8B5-4B4C62C1F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01702"/>
              </p:ext>
            </p:extLst>
          </p:nvPr>
        </p:nvGraphicFramePr>
        <p:xfrm>
          <a:off x="533400" y="990601"/>
          <a:ext cx="11277600" cy="543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62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LINGKUP 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PEKERJAAN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Lingkup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pekerjaan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Produksi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Operasional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yaitu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Merencanakan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Menjalankan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Mengevaluasi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Melaporkan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GADAI yang,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telah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sedang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dijalankan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Perusahaan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secara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efektif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efisien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produktif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menguntungkan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sesuai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arahan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kebijakan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Utama.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8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TUGAS  POKOK, FUNGSI , TANGGUNGJAWAB DAN KEWENANGAN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Produksi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Operasional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melakukan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Tugas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Pokok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,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Fungsi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Tanggungjawab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Kewenangannya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yaitu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sbb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Merencanakan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aktivitas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Peluang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GADAI 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jangka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pendek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menengah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Panjang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termasuk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rencana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pendirian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anak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usaha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unit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bentuk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kerjasamanya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memungkinkan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dilaksanakan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Menetapkan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sasaran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target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penjualan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GADAI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secara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harian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mingguan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bulanan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tahunan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baik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secara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Volume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maupun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Kualitas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harus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dicapainya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Mengusulkan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kepada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Utama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atas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RENCANA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GADAI 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mulai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dari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Pemilihan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Mitra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Bentuk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Kerjasamanya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Lokasi  Anak Perusahaan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Jumlah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Unitnya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serta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cara-cara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pemanfaatan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penggunaan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resources yang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efektif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efisien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Menjalankan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GADAI  yang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telah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ditetapkan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oleh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Utama yang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meliputi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antara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lain;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Pemasaran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Kemitraan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Pembuatan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Kontrak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Kerja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dengan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Mitra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yang Mutual dan Win-Win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Mengelola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mengawasi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Anak Perusahaan,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guna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memenuhi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sasaran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target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produksi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Pemasaran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operasional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secara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harian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mingguan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bulanan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tahunan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baik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Volume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maupun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Kualitas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dicapainya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Melakukan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koordinasi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dengan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pihak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Pemerintah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setempat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Masyarakat,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Pihak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berwajib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Lembaga-Lembaga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terkait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lainnya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serta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dengan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Intrnal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Perusahaan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yaitu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&amp; HCM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guna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kelancaran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TUPOKSINYA.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melaksanakan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TUPOKSI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tanggungjawabnya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Produksi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&amp;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Operasional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diberikan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kewenangan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mengusulkan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memanfaatkan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/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menggunakan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Sumber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Daya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 Dana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serta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Perangkat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organisasi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lainnya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sudah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disetujui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Utama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serta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dibantu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oleh Para GM yang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ditunjuk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perusahaan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Melaporkan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bertanggungjawab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langsung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kepada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Utama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KEDUDUKAN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31775" lvl="1" indent="-231775" algn="l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JAKARTA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679936-08D7-4E62-B290-D7ECA4BA898D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7047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Image result for LAMBANG FOOD STATION TJIPINANG JAY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mage result for LAMBANG FOOD STATION TJIPINANG JAY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719"/>
              </p:ext>
            </p:extLst>
          </p:nvPr>
        </p:nvGraphicFramePr>
        <p:xfrm>
          <a:off x="533400" y="838201"/>
          <a:ext cx="11277600" cy="522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4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LINGKUP 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PEKERJAAN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Lingkup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pekerjaan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dan HCM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yaitu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;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Membantu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Utama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Merencanakan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Mengevaluasi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an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Melaporkan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tentang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Akuntansi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, Treasury,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Perpajakan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) dan Human Resources 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serta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Logistik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yang,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telah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sedang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akan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dijalankan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Perusahaan GADAI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secara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efektif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efiien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menguntungkan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sz="15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3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TUGAS  POKOK, FUNGSI , TANGGUNGJAWAB DAN KEWENANGAN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dan HCM 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melakukan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tugas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pokok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,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fungsi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Tanggungjawab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Kewenangannya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yaitu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sbb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;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Mengelola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Perusahaan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yakni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; (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Merencanakan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Melaksanakan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Mengendalikan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Melaporkan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jangka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pendek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harian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mingguan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bulanan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tahunan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jangka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menengah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jangka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Panjang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Mengelola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Human Resources Perusahaan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yakni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; (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Merencanakan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Melaksanakan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Mengendalikan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Melaporkan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HR)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kepentingan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kantor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Pusat, Anak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Perusahan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kantor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Unit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Mengelola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Logistik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Perusahaan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yakni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; (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Merencanakan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Melaksanakan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Mengendalikan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Melaporkan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Logistik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kepentingan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Kantor Pusat, Anak Perusahaan  dan Kantor Unit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Melakukan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koordinasi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dengan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Produksi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&amp;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Operasional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Direksi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Anak Perusahaan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Kepala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Unit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kelancaran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HR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Logistiknya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Mengusulkan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kepada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DIREKTUR  Utama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atas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Pengelolaan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, HR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Logistik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guna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mendukung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pelaksanaan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Bisnis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GADAI  Perusahaan.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Dalam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melaksanakan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TUPOKSI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Tanggungjawabnya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sz="15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Keuangan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 dan HCM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diberikan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kewenangan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untuk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mengusulkan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memanfaatkan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/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menggunakan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Sumber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Daya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 Dana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serta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Perangkat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organisasi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lainnya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yang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sudah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disetujui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Utama 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serta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dibantu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oleh General Manager yang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terdiri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dari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GM Finance &amp; Budgeting, Accounting &amp; Tax, dan Human Capital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Melaporkan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bertanggungjawab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langsung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kepada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5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Direktur</a:t>
                      </a: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Utama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KEDUDUKAN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31775" lvl="1" indent="-231775" algn="l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JAKARTA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DCE31-A57D-4173-A113-269808735B9E}"/>
              </a:ext>
            </a:extLst>
          </p:cNvPr>
          <p:cNvSpPr txBox="1"/>
          <p:nvPr/>
        </p:nvSpPr>
        <p:spPr>
          <a:xfrm>
            <a:off x="0" y="76200"/>
            <a:ext cx="12192000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JOB DESCRIPTION</a:t>
            </a:r>
          </a:p>
          <a:p>
            <a:pPr algn="ctr"/>
            <a:r>
              <a:rPr lang="en-US" sz="2000" b="1" dirty="0"/>
              <a:t>DIEKTUR KEUANGAN &amp; HCM</a:t>
            </a:r>
            <a:endParaRPr lang="id-ID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A153A7-CB77-4E21-B885-DBD4B33BCCA1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885154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Image result for LAMBANG FOOD STATION TJIPINANG JAY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mage result for LAMBANG FOOD STATION TJIPINANG JAY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DCE31-A57D-4173-A113-269808735B9E}"/>
              </a:ext>
            </a:extLst>
          </p:cNvPr>
          <p:cNvSpPr txBox="1"/>
          <p:nvPr/>
        </p:nvSpPr>
        <p:spPr>
          <a:xfrm>
            <a:off x="2666999" y="1369635"/>
            <a:ext cx="6629401" cy="33547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JOB DESCRIPTION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/>
              <a:t>ANAK PERUSAHAAN</a:t>
            </a:r>
          </a:p>
          <a:p>
            <a:pPr algn="ctr"/>
            <a:r>
              <a:rPr lang="en-US" sz="2000" b="1" dirty="0"/>
              <a:t>KEPALA SEKRETARIS PERUSAHAAN</a:t>
            </a:r>
          </a:p>
          <a:p>
            <a:pPr algn="ctr"/>
            <a:r>
              <a:rPr lang="en-US" sz="2000" b="1" dirty="0"/>
              <a:t>KEPALA INTERNAL AUDITOR</a:t>
            </a:r>
          </a:p>
          <a:p>
            <a:pPr algn="ctr"/>
            <a:r>
              <a:rPr lang="en-US" sz="2000" b="1" dirty="0"/>
              <a:t>KEPALA PENGEMBANGAN USAHA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AKAN DIBAHAS LEBIH LANJUT</a:t>
            </a:r>
            <a:endParaRPr lang="id-ID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ADEE1-CFAF-4940-A2EC-53FC99CD5701}"/>
              </a:ext>
            </a:extLst>
          </p:cNvPr>
          <p:cNvSpPr txBox="1"/>
          <p:nvPr/>
        </p:nvSpPr>
        <p:spPr>
          <a:xfrm>
            <a:off x="11734610" y="640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23597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pic>
        <p:nvPicPr>
          <p:cNvPr id="18" name="Picture 17" descr="https://i1.wp.com/path-mkgapi.kakao.com/dn/path_classic/photos2/6b96f2d3-c909-4d7c-9740-29ea81b45cb9/original.jpg">
            <a:extLst>
              <a:ext uri="{FF2B5EF4-FFF2-40B4-BE49-F238E27FC236}">
                <a16:creationId xmlns:a16="http://schemas.microsoft.com/office/drawing/2014/main" id="{169A54B9-11AB-4F71-A2A1-664B65A567F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7900" y="914400"/>
            <a:ext cx="10236200" cy="225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CD012AEC-358D-4B4D-9C24-E01BFAEB9ADC}"/>
              </a:ext>
            </a:extLst>
          </p:cNvPr>
          <p:cNvSpPr/>
          <p:nvPr/>
        </p:nvSpPr>
        <p:spPr>
          <a:xfrm>
            <a:off x="990600" y="3390034"/>
            <a:ext cx="10236200" cy="1384995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DFKai-SB" pitchFamily="65" charset="-120"/>
              <a:ea typeface="DFKai-SB" pitchFamily="65" charset="-120"/>
            </a:endParaRPr>
          </a:p>
          <a:p>
            <a:pPr algn="ctr"/>
            <a:r>
              <a:rPr lang="en-US" sz="2000" dirty="0">
                <a:latin typeface="DFKai-SB" pitchFamily="65" charset="-120"/>
                <a:ea typeface="DFKai-SB" pitchFamily="65" charset="-120"/>
              </a:rPr>
              <a:t>70%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kegagalan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disebabkan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bukan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karena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lemahnya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strategi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melainkan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karena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</a:t>
            </a:r>
          </a:p>
          <a:p>
            <a:pPr algn="ctr"/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kurangnya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eksekusi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dari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strategi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atau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visi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. </a:t>
            </a:r>
          </a:p>
          <a:p>
            <a:pPr algn="ctr"/>
            <a:r>
              <a:rPr lang="en-US" sz="2000" dirty="0">
                <a:latin typeface="DFKai-SB" pitchFamily="65" charset="-120"/>
                <a:ea typeface="DFKai-SB" pitchFamily="65" charset="-120"/>
              </a:rPr>
              <a:t>“Ram </a:t>
            </a:r>
            <a:r>
              <a:rPr lang="en-US" sz="2000" dirty="0" err="1">
                <a:latin typeface="DFKai-SB" pitchFamily="65" charset="-120"/>
                <a:ea typeface="DFKai-SB" pitchFamily="65" charset="-120"/>
              </a:rPr>
              <a:t>Charan</a:t>
            </a:r>
            <a:r>
              <a:rPr lang="en-US" sz="2000" dirty="0">
                <a:latin typeface="DFKai-SB" pitchFamily="65" charset="-120"/>
                <a:ea typeface="DFKai-SB" pitchFamily="65" charset="-120"/>
              </a:rPr>
              <a:t>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DE3359-7A0D-4894-8B95-030050334D10}"/>
              </a:ext>
            </a:extLst>
          </p:cNvPr>
          <p:cNvSpPr/>
          <p:nvPr/>
        </p:nvSpPr>
        <p:spPr>
          <a:xfrm>
            <a:off x="990600" y="5015805"/>
            <a:ext cx="10236200" cy="15388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Survey </a:t>
            </a:r>
            <a:r>
              <a:rPr lang="en-US" sz="2000" b="1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Harris</a:t>
            </a:r>
            <a:r>
              <a:rPr lang="en-US" sz="2000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Interactive</a:t>
            </a:r>
          </a:p>
          <a:p>
            <a:endParaRPr lang="en-US" sz="2000" b="1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  <a:p>
            <a:pPr marL="341313" indent="-341313"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Hanya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37%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memahami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tujuan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ingin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dicapai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perusahaannya</a:t>
            </a:r>
            <a:endParaRPr lang="en-US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  <a:p>
            <a:pPr marL="341313" indent="-341313"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Hanya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13%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saja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dari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seluruh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dari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suatu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perusahaan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benar-benar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bisa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memaksimalkan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kinerjanya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mencapai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tujuan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5F1C74-7E27-4060-B633-FB2FF234B388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EB621B4-57F7-4196-854F-AB66AF2C477C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3FFB6646-43EC-4FB4-8B1B-E17EE3007080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THINK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7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9E02F76-0739-44F7-8F08-39FADFE37D8A}"/>
              </a:ext>
            </a:extLst>
          </p:cNvPr>
          <p:cNvSpPr txBox="1"/>
          <p:nvPr/>
        </p:nvSpPr>
        <p:spPr>
          <a:xfrm>
            <a:off x="11734610" y="6474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4038600" y="101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ACTION PLAN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3C5059A-CA80-42B3-B81D-00B3D4FB7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28677"/>
              </p:ext>
            </p:extLst>
          </p:nvPr>
        </p:nvGraphicFramePr>
        <p:xfrm>
          <a:off x="914592" y="914400"/>
          <a:ext cx="1059160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981184912"/>
                    </a:ext>
                  </a:extLst>
                </a:gridCol>
                <a:gridCol w="6572058">
                  <a:extLst>
                    <a:ext uri="{9D8B030D-6E8A-4147-A177-3AD203B41FA5}">
                      <a16:colId xmlns:a16="http://schemas.microsoft.com/office/drawing/2014/main" val="2207228052"/>
                    </a:ext>
                  </a:extLst>
                </a:gridCol>
                <a:gridCol w="685992">
                  <a:extLst>
                    <a:ext uri="{9D8B030D-6E8A-4147-A177-3AD203B41FA5}">
                      <a16:colId xmlns:a16="http://schemas.microsoft.com/office/drawing/2014/main" val="39867310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587816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98522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62921091"/>
                    </a:ext>
                  </a:extLst>
                </a:gridCol>
                <a:gridCol w="685608">
                  <a:extLst>
                    <a:ext uri="{9D8B030D-6E8A-4147-A177-3AD203B41FA5}">
                      <a16:colId xmlns:a16="http://schemas.microsoft.com/office/drawing/2014/main" val="1737712326"/>
                    </a:ext>
                  </a:extLst>
                </a:gridCol>
              </a:tblGrid>
              <a:tr h="286632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AKTIVITAS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2028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998061"/>
                  </a:ext>
                </a:extLst>
              </a:tr>
              <a:tr h="2866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1920"/>
                  </a:ext>
                </a:extLst>
              </a:tr>
              <a:tr h="286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Mereview</a:t>
                      </a:r>
                      <a:r>
                        <a:rPr lang="en-US" sz="1600" dirty="0"/>
                        <a:t> Model </a:t>
                      </a:r>
                      <a:r>
                        <a:rPr lang="en-US" sz="1600" dirty="0" err="1"/>
                        <a:t>Bisnis</a:t>
                      </a:r>
                      <a:r>
                        <a:rPr lang="en-US" sz="1600" dirty="0"/>
                        <a:t> PT.GADAI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58008"/>
                  </a:ext>
                </a:extLst>
              </a:tr>
              <a:tr h="286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melengkapi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struktur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organisasi</a:t>
                      </a:r>
                      <a:r>
                        <a:rPr lang="en-US" sz="1600" dirty="0"/>
                        <a:t> PT.GADAI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27444"/>
                  </a:ext>
                </a:extLst>
              </a:tr>
              <a:tr h="286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Merancang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Bisnis</a:t>
                      </a:r>
                      <a:r>
                        <a:rPr lang="en-US" sz="1600" dirty="0"/>
                        <a:t> Proses </a:t>
                      </a:r>
                      <a:r>
                        <a:rPr lang="en-US" sz="1600" dirty="0" err="1"/>
                        <a:t>PT.Gadai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Termasuk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persiapan</a:t>
                      </a:r>
                      <a:r>
                        <a:rPr lang="en-US" sz="1600" dirty="0"/>
                        <a:t> ISO)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10636"/>
                  </a:ext>
                </a:extLst>
              </a:tr>
              <a:tr h="447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Merancang</a:t>
                      </a:r>
                      <a:r>
                        <a:rPr lang="en-US" sz="1600" dirty="0"/>
                        <a:t> Plat Form IT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mendukung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Bisnis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Proes</a:t>
                      </a:r>
                      <a:r>
                        <a:rPr lang="en-US" sz="1600" dirty="0"/>
                        <a:t> PT.GADAI (</a:t>
                      </a:r>
                      <a:r>
                        <a:rPr lang="en-US" sz="1600" dirty="0" err="1"/>
                        <a:t>Termasuk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persiapan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Digitalisasi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Produk</a:t>
                      </a:r>
                      <a:r>
                        <a:rPr lang="en-US" sz="1600" dirty="0"/>
                        <a:t>) dan </a:t>
                      </a:r>
                      <a:r>
                        <a:rPr lang="en-US" sz="1600" dirty="0" err="1"/>
                        <a:t>Warroom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5333"/>
                  </a:ext>
                </a:extLst>
              </a:tr>
              <a:tr h="286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Merancang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pengelolaan</a:t>
                      </a:r>
                      <a:r>
                        <a:rPr lang="en-US" sz="1600" dirty="0"/>
                        <a:t> Human Capital (</a:t>
                      </a:r>
                      <a:r>
                        <a:rPr lang="en-US" sz="1600" dirty="0" err="1"/>
                        <a:t>Kapabilitas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Kompetensi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80822"/>
                  </a:ext>
                </a:extLst>
              </a:tr>
              <a:tr h="447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Kick Off IPO (</a:t>
                      </a:r>
                      <a:r>
                        <a:rPr lang="en-US" sz="1600" dirty="0" err="1"/>
                        <a:t>Pemasangan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Artefak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Sosialisasinya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sbg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komitmen</a:t>
                      </a:r>
                      <a:r>
                        <a:rPr lang="en-US" sz="1600" dirty="0"/>
                        <a:t> BOC/BOD)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45968"/>
                  </a:ext>
                </a:extLst>
              </a:tr>
              <a:tr h="286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Mereview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Rencana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Anggaran</a:t>
                      </a:r>
                      <a:r>
                        <a:rPr lang="en-US" sz="1600" dirty="0"/>
                        <a:t> Perusahaan (RKAP) 2021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62427"/>
                  </a:ext>
                </a:extLst>
              </a:tr>
              <a:tr h="286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Menyusun </a:t>
                      </a:r>
                      <a:r>
                        <a:rPr lang="en-US" sz="1600" dirty="0" err="1"/>
                        <a:t>Rencana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Jangka</a:t>
                      </a:r>
                      <a:r>
                        <a:rPr lang="en-US" sz="1600" dirty="0"/>
                        <a:t> Panjang Perusahaan (RJPP) 2021-2025 PT.GADAI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17612"/>
                  </a:ext>
                </a:extLst>
              </a:tr>
              <a:tr h="286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Pencairan</a:t>
                      </a:r>
                      <a:r>
                        <a:rPr lang="en-US" sz="1600" dirty="0"/>
                        <a:t> RDPT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95385"/>
                  </a:ext>
                </a:extLst>
              </a:tr>
              <a:tr h="286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54679"/>
                  </a:ext>
                </a:extLst>
              </a:tr>
              <a:tr h="2866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Kerjasama (Synergy </a:t>
                      </a:r>
                      <a:r>
                        <a:rPr lang="en-US" sz="1600" dirty="0" err="1"/>
                        <a:t>Bisnis</a:t>
                      </a:r>
                      <a:r>
                        <a:rPr lang="en-US" sz="1600" dirty="0"/>
                        <a:t>)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TIPHONE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11502"/>
                  </a:ext>
                </a:extLst>
              </a:tr>
              <a:tr h="447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Market Cap 10 T Achievement ( GCM10T28) </a:t>
                      </a:r>
                      <a:r>
                        <a:rPr lang="en-US" sz="1600" dirty="0" err="1"/>
                        <a:t>artinya</a:t>
                      </a:r>
                      <a:r>
                        <a:rPr lang="en-US" sz="1600" dirty="0"/>
                        <a:t> GADAI  </a:t>
                      </a:r>
                      <a:r>
                        <a:rPr lang="en-US" sz="1600" dirty="0" err="1"/>
                        <a:t>Capitalisasi</a:t>
                      </a:r>
                      <a:r>
                        <a:rPr lang="en-US" sz="1600" dirty="0"/>
                        <a:t> Market 10 </a:t>
                      </a:r>
                      <a:r>
                        <a:rPr lang="en-US" sz="1600" dirty="0" err="1"/>
                        <a:t>Trilyun</a:t>
                      </a:r>
                      <a:r>
                        <a:rPr lang="en-US" sz="1600" dirty="0"/>
                        <a:t> pada </a:t>
                      </a:r>
                      <a:r>
                        <a:rPr lang="en-US" sz="1600" dirty="0" err="1"/>
                        <a:t>tahun</a:t>
                      </a:r>
                      <a:r>
                        <a:rPr lang="en-US" sz="1600" dirty="0"/>
                        <a:t> 2028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0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9E02F76-0739-44F7-8F08-39FADFE37D8A}"/>
              </a:ext>
            </a:extLst>
          </p:cNvPr>
          <p:cNvSpPr txBox="1"/>
          <p:nvPr/>
        </p:nvSpPr>
        <p:spPr>
          <a:xfrm>
            <a:off x="11825981" y="6400800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FBF8EE4-B013-4D62-8FD9-311ABBD9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80388"/>
            <a:ext cx="9753600" cy="486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VISI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Menjadi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 Perusahaan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Gadai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Swasta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 di Indonesia yang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terbesar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, 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terpercaya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,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aman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 dan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menguntungkan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bagi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 stakeholders dan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masyarakaat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umum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lainnya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4E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54A00D"/>
              </a:solidFill>
              <a:effectLst/>
              <a:latin typeface="Ronni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nnia"/>
              </a:rPr>
              <a:t>MISI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Menyediakan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beragam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layanan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keuangan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yang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bermanfaat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dan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menguntungkan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bagi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semua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stakeholders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melalui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usaha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gadai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emas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sebagai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andalan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usaha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yang </a:t>
            </a:r>
            <a:r>
              <a:rPr lang="en-US" altLang="en-US" sz="2000" b="1" i="1" dirty="0" err="1"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produktif</a:t>
            </a:r>
            <a:r>
              <a:rPr lang="en-US" altLang="en-US" sz="2000" b="1" i="1" dirty="0"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, </a:t>
            </a:r>
            <a:r>
              <a:rPr lang="en-US" altLang="en-US" sz="2000" b="1" i="1" dirty="0" err="1"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efektif</a:t>
            </a:r>
            <a:r>
              <a:rPr lang="en-US" altLang="en-US" sz="2000" b="1" i="1" dirty="0"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, </a:t>
            </a:r>
            <a:r>
              <a:rPr lang="en-US" altLang="en-US" sz="2000" b="1" i="1" dirty="0" err="1"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berkualitas</a:t>
            </a:r>
            <a:r>
              <a:rPr lang="en-US" altLang="en-US" sz="2000" b="1" i="1" dirty="0"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dan </a:t>
            </a:r>
            <a:r>
              <a:rPr lang="en-US" altLang="en-US" sz="2000" b="1" i="1" dirty="0" err="1"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terpercaya</a:t>
            </a:r>
            <a:r>
              <a:rPr lang="en-US" altLang="en-US" sz="2000" b="1" i="1" dirty="0"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707070"/>
              </a:solidFill>
              <a:latin typeface="Hind Vadodar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Adapun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Fokus</a:t>
            </a: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Misi</a:t>
            </a: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Layanannya</a:t>
            </a: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yaitu</a:t>
            </a: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Bisnis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proses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cepat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aman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 </a:t>
            </a:r>
            <a:endParaRPr lang="en-US" altLang="en-US" dirty="0">
              <a:solidFill>
                <a:srgbClr val="707070"/>
              </a:solidFill>
              <a:latin typeface="Hind Vadodar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Pemanfaatan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Teknologi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informasi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Digital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handal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memadai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serta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mudah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digunakan</a:t>
            </a:r>
            <a:endParaRPr lang="en-US" altLang="en-US" dirty="0">
              <a:solidFill>
                <a:srgbClr val="707070"/>
              </a:solidFill>
              <a:latin typeface="Hind Vadodar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Miitagsi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risiko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yang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terukur</a:t>
            </a: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 dan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solusi</a:t>
            </a: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 yang 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efektif</a:t>
            </a:r>
            <a:endParaRPr lang="en-US" altLang="en-US" dirty="0">
              <a:solidFill>
                <a:srgbClr val="707070"/>
              </a:solidFill>
              <a:latin typeface="Hind Vadodar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Kesediaan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Human Capital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Bersih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Transparan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Profesional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Hind Vadodara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Penerapan</a:t>
            </a: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Budaya</a:t>
            </a: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Kerja</a:t>
            </a:r>
            <a:r>
              <a:rPr lang="en-US" altLang="en-US" dirty="0">
                <a:solidFill>
                  <a:srgbClr val="707070"/>
                </a:solidFill>
                <a:latin typeface="Hind Vadodara"/>
              </a:rPr>
              <a:t> yang </a:t>
            </a:r>
            <a:r>
              <a:rPr lang="en-US" altLang="en-US" dirty="0" err="1">
                <a:solidFill>
                  <a:srgbClr val="707070"/>
                </a:solidFill>
                <a:latin typeface="Hind Vadodara"/>
              </a:rPr>
              <a:t>kondusif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DB856-B1CD-460A-BA5D-3495B25B4296}"/>
              </a:ext>
            </a:extLst>
          </p:cNvPr>
          <p:cNvSpPr txBox="1"/>
          <p:nvPr/>
        </p:nvSpPr>
        <p:spPr>
          <a:xfrm>
            <a:off x="4038600" y="10180"/>
            <a:ext cx="6162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SEKILAS GADAI	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4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9E02F76-0739-44F7-8F08-39FADFE37D8A}"/>
              </a:ext>
            </a:extLst>
          </p:cNvPr>
          <p:cNvSpPr txBox="1"/>
          <p:nvPr/>
        </p:nvSpPr>
        <p:spPr>
          <a:xfrm>
            <a:off x="11825980" y="6400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CE8A05-429F-4E4A-B6F3-3B477601C96E}"/>
              </a:ext>
            </a:extLst>
          </p:cNvPr>
          <p:cNvSpPr/>
          <p:nvPr/>
        </p:nvSpPr>
        <p:spPr>
          <a:xfrm>
            <a:off x="5275296" y="990600"/>
            <a:ext cx="2057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MISI PERUSAHAAN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087B6-9B5F-4E0F-BE21-F5A8852957D8}"/>
              </a:ext>
            </a:extLst>
          </p:cNvPr>
          <p:cNvSpPr/>
          <p:nvPr/>
        </p:nvSpPr>
        <p:spPr>
          <a:xfrm>
            <a:off x="5275296" y="2286000"/>
            <a:ext cx="2057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BUSINESS STRATEGY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D5A3F4-0EB0-4974-BC13-A537C16DD012}"/>
              </a:ext>
            </a:extLst>
          </p:cNvPr>
          <p:cNvSpPr/>
          <p:nvPr/>
        </p:nvSpPr>
        <p:spPr>
          <a:xfrm>
            <a:off x="1998696" y="2286000"/>
            <a:ext cx="2057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CORPORATE STRATEGY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40583-4DFE-41FA-AC2E-9E0176C78A4E}"/>
              </a:ext>
            </a:extLst>
          </p:cNvPr>
          <p:cNvSpPr/>
          <p:nvPr/>
        </p:nvSpPr>
        <p:spPr>
          <a:xfrm>
            <a:off x="8551896" y="2286000"/>
            <a:ext cx="2057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FUNCTIONAL STRATEGY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6ED8E29-4719-4BAD-9F81-7E27EA79354A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3027396" y="1447800"/>
            <a:ext cx="2247900" cy="8382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0D46A9-C30C-490F-BE8D-129A98569F34}"/>
              </a:ext>
            </a:extLst>
          </p:cNvPr>
          <p:cNvSpPr/>
          <p:nvPr/>
        </p:nvSpPr>
        <p:spPr>
          <a:xfrm>
            <a:off x="4513296" y="2438400"/>
            <a:ext cx="304800" cy="533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27C7DF-061F-4189-8C5F-A7A67535C4E7}"/>
              </a:ext>
            </a:extLst>
          </p:cNvPr>
          <p:cNvSpPr/>
          <p:nvPr/>
        </p:nvSpPr>
        <p:spPr>
          <a:xfrm>
            <a:off x="7866096" y="2438400"/>
            <a:ext cx="304800" cy="533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96EC6-EF25-4ED3-922C-1F65B09A772F}"/>
              </a:ext>
            </a:extLst>
          </p:cNvPr>
          <p:cNvSpPr txBox="1"/>
          <p:nvPr/>
        </p:nvSpPr>
        <p:spPr>
          <a:xfrm>
            <a:off x="5204176" y="3434080"/>
            <a:ext cx="2509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Pengembangan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keunggulan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komparatif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ID" sz="14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comparative strategy</a:t>
            </a:r>
            <a:r>
              <a:rPr lang="en-ID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</a:p>
          <a:p>
            <a:endParaRPr lang="en-ID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Pengembangan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keunggulan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kompetitif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ID" sz="14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competitive strategy</a:t>
            </a:r>
            <a:r>
              <a:rPr lang="en-ID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en-ID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Pengembangan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kerja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sama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dan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kemitraan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ID" sz="14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cooperative strategy</a:t>
            </a:r>
            <a:r>
              <a:rPr lang="en-ID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  <a:endParaRPr lang="en-ID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F84A-5004-4D3A-8E69-CBE7FA012745}"/>
              </a:ext>
            </a:extLst>
          </p:cNvPr>
          <p:cNvSpPr txBox="1"/>
          <p:nvPr/>
        </p:nvSpPr>
        <p:spPr>
          <a:xfrm>
            <a:off x="779496" y="3368457"/>
            <a:ext cx="411480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D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Directional Strategy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 &amp; DEVELOPMENT, 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id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erusahaan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merencanakan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PRODUK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Gadai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SUSTAINIBILITY,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id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edoman, </a:t>
            </a:r>
            <a:r>
              <a:rPr lang="id-ID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follow the money, business follow the customer</a:t>
            </a:r>
            <a:r>
              <a:rPr lang="id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id-ID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follow the network</a:t>
            </a:r>
            <a:r>
              <a:rPr lang="id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Portfolio Strategy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GADAI EMAS</a:t>
            </a:r>
            <a:r>
              <a:rPr lang="en-CA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(Protecting Value Decision)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SUBSIDIARY</a:t>
            </a:r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(Supporting Value Decision)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GADAI FIDUCIA </a:t>
            </a:r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(Creating Value Decision)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99E285-2AF0-489D-B1E6-0ED90B5EFBDC}"/>
              </a:ext>
            </a:extLst>
          </p:cNvPr>
          <p:cNvSpPr txBox="1"/>
          <p:nvPr/>
        </p:nvSpPr>
        <p:spPr>
          <a:xfrm>
            <a:off x="8475696" y="3429000"/>
            <a:ext cx="30305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Strategy 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strategi di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fungsional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Holding Company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Subsidiary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1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Konsolidasi</a:t>
            </a:r>
            <a:endParaRPr lang="en-ID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Centralisasi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Desentralisasi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8439CD-36DA-4656-B8C8-F110658850A9}"/>
              </a:ext>
            </a:extLst>
          </p:cNvPr>
          <p:cNvSpPr/>
          <p:nvPr/>
        </p:nvSpPr>
        <p:spPr>
          <a:xfrm>
            <a:off x="8534400" y="990600"/>
            <a:ext cx="2057400" cy="914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VISI PERUSAHAAN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1D50D05-B6FD-4E5B-8342-651748A2630C}"/>
              </a:ext>
            </a:extLst>
          </p:cNvPr>
          <p:cNvSpPr/>
          <p:nvPr/>
        </p:nvSpPr>
        <p:spPr>
          <a:xfrm rot="10800000">
            <a:off x="7781148" y="1181100"/>
            <a:ext cx="304800" cy="533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E9D76-2DDE-4B73-814E-D678D6565EAE}"/>
              </a:ext>
            </a:extLst>
          </p:cNvPr>
          <p:cNvSpPr txBox="1"/>
          <p:nvPr/>
        </p:nvSpPr>
        <p:spPr>
          <a:xfrm>
            <a:off x="4038600" y="10180"/>
            <a:ext cx="6162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SEKILAS GADAI	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C963BF-2B77-4BD0-9F1E-629D3DC32DBB}"/>
              </a:ext>
            </a:extLst>
          </p:cNvPr>
          <p:cNvSpPr/>
          <p:nvPr/>
        </p:nvSpPr>
        <p:spPr>
          <a:xfrm>
            <a:off x="2705101" y="982908"/>
            <a:ext cx="8801101" cy="541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9">
            <a:extLst>
              <a:ext uri="{FF2B5EF4-FFF2-40B4-BE49-F238E27FC236}">
                <a16:creationId xmlns:a16="http://schemas.microsoft.com/office/drawing/2014/main" id="{E7EE775B-92B6-4C1C-B8B9-5923A424FEE1}"/>
              </a:ext>
            </a:extLst>
          </p:cNvPr>
          <p:cNvSpPr/>
          <p:nvPr/>
        </p:nvSpPr>
        <p:spPr>
          <a:xfrm>
            <a:off x="2688153" y="723828"/>
            <a:ext cx="8801100" cy="914400"/>
          </a:xfrm>
          <a:prstGeom prst="snip1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Menyediakan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beragam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layanan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keuangan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yang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bermanfaat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dan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menguntungkan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bagi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semua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stakeholders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melalui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usaha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gadai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emas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sebagai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andalan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usaha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yang </a:t>
            </a:r>
            <a:r>
              <a:rPr lang="en-US" altLang="en-US" sz="1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produktif</a:t>
            </a:r>
            <a:r>
              <a:rPr lang="en-US" alt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, </a:t>
            </a:r>
            <a:r>
              <a:rPr lang="en-US" altLang="en-US" sz="1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efektif</a:t>
            </a:r>
            <a:r>
              <a:rPr lang="en-US" alt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, </a:t>
            </a:r>
            <a:r>
              <a:rPr lang="en-US" altLang="en-US" sz="1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berkualitas</a:t>
            </a:r>
            <a:r>
              <a:rPr lang="en-US" alt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dan </a:t>
            </a:r>
            <a:r>
              <a:rPr lang="en-US" altLang="en-US" sz="1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terpercaya</a:t>
            </a:r>
            <a:r>
              <a:rPr lang="en-US" alt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Vadodara"/>
              </a:rPr>
              <a:t> 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Pentagon 30">
            <a:extLst>
              <a:ext uri="{FF2B5EF4-FFF2-40B4-BE49-F238E27FC236}">
                <a16:creationId xmlns:a16="http://schemas.microsoft.com/office/drawing/2014/main" id="{458F27A0-505D-40A1-B711-9B011AE4578A}"/>
              </a:ext>
            </a:extLst>
          </p:cNvPr>
          <p:cNvSpPr/>
          <p:nvPr/>
        </p:nvSpPr>
        <p:spPr>
          <a:xfrm>
            <a:off x="2705101" y="1821108"/>
            <a:ext cx="1752600" cy="1219200"/>
          </a:xfrm>
          <a:prstGeom prst="homePlate">
            <a:avLst>
              <a:gd name="adj" fmla="val 1963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INTERNAL</a:t>
            </a:r>
          </a:p>
          <a:p>
            <a:pPr algn="ctr"/>
            <a:r>
              <a:rPr lang="en-US" sz="1600" dirty="0"/>
              <a:t> IMPACT</a:t>
            </a:r>
          </a:p>
        </p:txBody>
      </p:sp>
      <p:sp>
        <p:nvSpPr>
          <p:cNvPr id="23" name="Pentagon 31">
            <a:extLst>
              <a:ext uri="{FF2B5EF4-FFF2-40B4-BE49-F238E27FC236}">
                <a16:creationId xmlns:a16="http://schemas.microsoft.com/office/drawing/2014/main" id="{62FF3A9A-D9B9-4EA5-B9E8-38DDFFABD0AC}"/>
              </a:ext>
            </a:extLst>
          </p:cNvPr>
          <p:cNvSpPr/>
          <p:nvPr/>
        </p:nvSpPr>
        <p:spPr>
          <a:xfrm>
            <a:off x="2705101" y="3279577"/>
            <a:ext cx="1752600" cy="835223"/>
          </a:xfrm>
          <a:prstGeom prst="homePlate">
            <a:avLst>
              <a:gd name="adj" fmla="val 188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EXTERNAL</a:t>
            </a:r>
          </a:p>
          <a:p>
            <a:pPr algn="ctr"/>
            <a:r>
              <a:rPr lang="en-US" sz="1600" dirty="0"/>
              <a:t> IMPACT</a:t>
            </a:r>
          </a:p>
        </p:txBody>
      </p:sp>
      <p:sp>
        <p:nvSpPr>
          <p:cNvPr id="24" name="Chevron 32">
            <a:extLst>
              <a:ext uri="{FF2B5EF4-FFF2-40B4-BE49-F238E27FC236}">
                <a16:creationId xmlns:a16="http://schemas.microsoft.com/office/drawing/2014/main" id="{852AA56D-E201-4BAD-97F2-955F17797C85}"/>
              </a:ext>
            </a:extLst>
          </p:cNvPr>
          <p:cNvSpPr/>
          <p:nvPr/>
        </p:nvSpPr>
        <p:spPr>
          <a:xfrm>
            <a:off x="4474649" y="1821107"/>
            <a:ext cx="6841052" cy="1276747"/>
          </a:xfrm>
          <a:prstGeom prst="chevron">
            <a:avLst>
              <a:gd name="adj" fmla="val 135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Bisnis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proses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cepat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aman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 </a:t>
            </a:r>
            <a:endParaRPr lang="en-US" altLang="en-US" sz="1400" dirty="0">
              <a:solidFill>
                <a:schemeClr val="tx1"/>
              </a:solidFill>
              <a:latin typeface="Hind Vadodar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Pemanfaatan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Teknologi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informasi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Digital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handal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memadai</a:t>
            </a:r>
            <a:endParaRPr lang="en-US" altLang="en-US" sz="1400" dirty="0">
              <a:solidFill>
                <a:schemeClr val="tx1"/>
              </a:solidFill>
              <a:latin typeface="Hind Vadodar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Miitagsi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risiko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yang </a:t>
            </a:r>
            <a:r>
              <a:rPr lang="en-US" altLang="en-US" sz="1400" dirty="0" err="1">
                <a:solidFill>
                  <a:schemeClr val="tx1"/>
                </a:solidFill>
                <a:latin typeface="Hind Vadodara"/>
              </a:rPr>
              <a:t>terukur</a:t>
            </a:r>
            <a:r>
              <a:rPr lang="en-US" altLang="en-US" sz="1400" dirty="0">
                <a:solidFill>
                  <a:schemeClr val="tx1"/>
                </a:solidFill>
                <a:latin typeface="Hind Vadodara"/>
              </a:rPr>
              <a:t> dan </a:t>
            </a:r>
            <a:r>
              <a:rPr lang="en-US" altLang="en-US" sz="1400" dirty="0" err="1">
                <a:solidFill>
                  <a:schemeClr val="tx1"/>
                </a:solidFill>
                <a:latin typeface="Hind Vadodara"/>
              </a:rPr>
              <a:t>solusi</a:t>
            </a:r>
            <a:r>
              <a:rPr lang="en-US" altLang="en-US" sz="1400" dirty="0">
                <a:solidFill>
                  <a:schemeClr val="tx1"/>
                </a:solidFill>
                <a:latin typeface="Hind Vadodara"/>
              </a:rPr>
              <a:t> yang  </a:t>
            </a:r>
            <a:r>
              <a:rPr lang="en-US" altLang="en-US" sz="1400" dirty="0" err="1">
                <a:solidFill>
                  <a:schemeClr val="tx1"/>
                </a:solidFill>
                <a:latin typeface="Hind Vadodara"/>
              </a:rPr>
              <a:t>efektif</a:t>
            </a:r>
            <a:endParaRPr lang="en-US" altLang="en-US" sz="1400" dirty="0">
              <a:solidFill>
                <a:schemeClr val="tx1"/>
              </a:solidFill>
              <a:latin typeface="Hind Vadodar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Kesediaan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Human Capital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Bersih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Transparan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Profesional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nd Vadodara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400" dirty="0" err="1">
                <a:solidFill>
                  <a:schemeClr val="tx1"/>
                </a:solidFill>
                <a:latin typeface="Hind Vadodara"/>
              </a:rPr>
              <a:t>Penerapan</a:t>
            </a:r>
            <a:r>
              <a:rPr lang="en-US" altLang="en-US" sz="1400" dirty="0">
                <a:solidFill>
                  <a:schemeClr val="tx1"/>
                </a:solidFill>
                <a:latin typeface="Hind Vadodara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Hind Vadodara"/>
              </a:rPr>
              <a:t>Budaya</a:t>
            </a:r>
            <a:r>
              <a:rPr lang="en-US" altLang="en-US" sz="1400" dirty="0">
                <a:solidFill>
                  <a:schemeClr val="tx1"/>
                </a:solidFill>
                <a:latin typeface="Hind Vadodara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Hind Vadodara"/>
              </a:rPr>
              <a:t>Kerja</a:t>
            </a:r>
            <a:r>
              <a:rPr lang="en-US" altLang="en-US" sz="1400" dirty="0">
                <a:solidFill>
                  <a:schemeClr val="tx1"/>
                </a:solidFill>
                <a:latin typeface="Hind Vadodara"/>
              </a:rPr>
              <a:t> yang </a:t>
            </a:r>
            <a:r>
              <a:rPr lang="en-US" altLang="en-US" sz="1400" dirty="0" err="1">
                <a:solidFill>
                  <a:schemeClr val="tx1"/>
                </a:solidFill>
                <a:latin typeface="Hind Vadodara"/>
              </a:rPr>
              <a:t>kondusif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Chevron 33">
            <a:extLst>
              <a:ext uri="{FF2B5EF4-FFF2-40B4-BE49-F238E27FC236}">
                <a16:creationId xmlns:a16="http://schemas.microsoft.com/office/drawing/2014/main" id="{6DAAD1BD-8EF7-4CD1-8ED1-56873C619F43}"/>
              </a:ext>
            </a:extLst>
          </p:cNvPr>
          <p:cNvSpPr/>
          <p:nvPr/>
        </p:nvSpPr>
        <p:spPr>
          <a:xfrm>
            <a:off x="4474649" y="3203377"/>
            <a:ext cx="6841052" cy="911423"/>
          </a:xfrm>
          <a:prstGeom prst="chevron">
            <a:avLst>
              <a:gd name="adj" fmla="val 135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Membangun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Eco System 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Industri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Keuangan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khususnya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usaha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GADAI yang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berkualitas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aman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dan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memadai</a:t>
            </a:r>
            <a:endParaRPr lang="en-US" sz="1300" dirty="0">
              <a:solidFill>
                <a:srgbClr val="363635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285750" indent="-285750" fontAlgn="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Mengembangkan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kerjasama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operasional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kemitraan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yang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kuat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dan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saling</a:t>
            </a:r>
            <a:r>
              <a:rPr lang="en-US" sz="1300" dirty="0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300" dirty="0" err="1">
                <a:solidFill>
                  <a:srgbClr val="36363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menguntungkan</a:t>
            </a:r>
            <a:endParaRPr lang="en-US" sz="13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D1B38FE-F51F-47B0-8ACF-197193C61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2384"/>
              </p:ext>
            </p:extLst>
          </p:nvPr>
        </p:nvGraphicFramePr>
        <p:xfrm>
          <a:off x="609600" y="4195135"/>
          <a:ext cx="10879654" cy="243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bg1"/>
                          </a:solidFill>
                        </a:rPr>
                        <a:t>KEY  SUCCESS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ORGANISASI &amp; KEUANGAN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PENERAPAN GCG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 PENCIPTAAN NILAI TAMBAH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KEMITRAAN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KONTRIBUSI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</a:rPr>
                        <a:t> TERHADAP  </a:t>
                      </a:r>
                    </a:p>
                    <a:p>
                      <a:pPr algn="ctr"/>
                      <a:r>
                        <a:rPr lang="en-US" sz="1300" baseline="0" dirty="0">
                          <a:solidFill>
                            <a:schemeClr val="bg1"/>
                          </a:solidFill>
                        </a:rPr>
                        <a:t>EKONOMI BANGSA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2768">
                <a:tc>
                  <a:txBody>
                    <a:bodyPr/>
                    <a:lstStyle/>
                    <a:p>
                      <a:pPr marL="177800" indent="-177800" algn="l">
                        <a:buFont typeface="Wingdings" pitchFamily="2" charset="2"/>
                        <a:buChar char="§"/>
                      </a:pPr>
                      <a:r>
                        <a:rPr lang="en-US" sz="1300" dirty="0"/>
                        <a:t>BISNIS  MODEL GADAI yang </a:t>
                      </a:r>
                      <a:r>
                        <a:rPr lang="en-US" sz="1300" dirty="0" err="1"/>
                        <a:t>dibangun</a:t>
                      </a:r>
                      <a:r>
                        <a:rPr lang="en-US" sz="1300" dirty="0"/>
                        <a:t>   </a:t>
                      </a:r>
                      <a:r>
                        <a:rPr lang="en-US" sz="1300" baseline="0" dirty="0">
                          <a:sym typeface="Wingdings" pitchFamily="2" charset="2"/>
                        </a:rPr>
                        <a:t>FIT , </a:t>
                      </a:r>
                      <a:r>
                        <a:rPr lang="en-US" sz="1300" baseline="0" dirty="0" err="1">
                          <a:sym typeface="Wingdings" pitchFamily="2" charset="2"/>
                        </a:rPr>
                        <a:t>Productif</a:t>
                      </a:r>
                      <a:r>
                        <a:rPr lang="en-US" sz="1300" baseline="0" dirty="0">
                          <a:sym typeface="Wingdings" pitchFamily="2" charset="2"/>
                        </a:rPr>
                        <a:t>, </a:t>
                      </a:r>
                      <a:r>
                        <a:rPr lang="en-US" sz="1300" baseline="0" dirty="0" err="1">
                          <a:sym typeface="Wingdings" pitchFamily="2" charset="2"/>
                        </a:rPr>
                        <a:t>efektif</a:t>
                      </a:r>
                      <a:r>
                        <a:rPr lang="en-US" sz="1300" baseline="0" dirty="0">
                          <a:sym typeface="Wingdings" pitchFamily="2" charset="2"/>
                        </a:rPr>
                        <a:t> dan </a:t>
                      </a:r>
                      <a:r>
                        <a:rPr lang="en-US" sz="1300" baseline="0" dirty="0" err="1">
                          <a:sym typeface="Wingdings" pitchFamily="2" charset="2"/>
                        </a:rPr>
                        <a:t>efisien</a:t>
                      </a:r>
                      <a:endParaRPr lang="en-US" sz="1300" baseline="0" dirty="0">
                        <a:sym typeface="Wingdings" pitchFamily="2" charset="2"/>
                      </a:endParaRPr>
                    </a:p>
                    <a:p>
                      <a:pPr marL="177800" indent="-177800" algn="l">
                        <a:buFont typeface="Wingdings" pitchFamily="2" charset="2"/>
                        <a:buChar char="§"/>
                      </a:pPr>
                      <a:r>
                        <a:rPr lang="en-US" sz="1300" dirty="0"/>
                        <a:t>Tingkat KEUANGAN </a:t>
                      </a:r>
                      <a:r>
                        <a:rPr lang="en-US" sz="1300" baseline="0" dirty="0"/>
                        <a:t> yang </a:t>
                      </a:r>
                      <a:r>
                        <a:rPr lang="en-US" sz="1300" baseline="0" dirty="0" err="1"/>
                        <a:t>terjaga</a:t>
                      </a:r>
                      <a:r>
                        <a:rPr lang="en-US" sz="1300" baseline="0" dirty="0"/>
                        <a:t> dan </a:t>
                      </a:r>
                      <a:r>
                        <a:rPr lang="en-US" sz="1300" baseline="0" dirty="0" err="1"/>
                        <a:t>sehat</a:t>
                      </a:r>
                      <a:r>
                        <a:rPr lang="en-US" sz="1300" baseline="0" dirty="0"/>
                        <a:t>  </a:t>
                      </a:r>
                      <a:r>
                        <a:rPr lang="en-US" sz="1300" baseline="0" dirty="0" err="1"/>
                        <a:t>terutama</a:t>
                      </a:r>
                      <a:r>
                        <a:rPr lang="en-US" sz="1300" baseline="0" dirty="0"/>
                        <a:t> Profit Margin dan </a:t>
                      </a:r>
                      <a:r>
                        <a:rPr lang="en-US" sz="1300" baseline="0" dirty="0" err="1"/>
                        <a:t>rasio-rasio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keuangannya</a:t>
                      </a:r>
                      <a:r>
                        <a:rPr lang="en-US" sz="1300" baseline="0" dirty="0"/>
                        <a:t>.</a:t>
                      </a:r>
                    </a:p>
                    <a:p>
                      <a:pPr marL="177800" indent="-177800" algn="l">
                        <a:buFont typeface="Wingdings" pitchFamily="2" charset="2"/>
                        <a:buChar char="§"/>
                      </a:pPr>
                      <a:r>
                        <a:rPr lang="en-US" sz="1300" baseline="0" dirty="0">
                          <a:sym typeface="Wingdings" pitchFamily="2" charset="2"/>
                        </a:rPr>
                        <a:t>ORGANISASI yang </a:t>
                      </a:r>
                      <a:r>
                        <a:rPr lang="en-US" sz="1300" baseline="0" dirty="0" err="1">
                          <a:sym typeface="Wingdings" pitchFamily="2" charset="2"/>
                        </a:rPr>
                        <a:t>selaras</a:t>
                      </a:r>
                      <a:r>
                        <a:rPr lang="en-US" sz="1300" baseline="0" dirty="0">
                          <a:sym typeface="Wingdings" pitchFamily="2" charset="2"/>
                        </a:rPr>
                        <a:t> dan </a:t>
                      </a:r>
                      <a:r>
                        <a:rPr lang="en-US" sz="1300" baseline="0" dirty="0" err="1">
                          <a:sym typeface="Wingdings" pitchFamily="2" charset="2"/>
                        </a:rPr>
                        <a:t>efektif</a:t>
                      </a:r>
                      <a:r>
                        <a:rPr lang="en-US" sz="1300" dirty="0">
                          <a:sym typeface="Wingdings" pitchFamily="2" charset="2"/>
                        </a:rPr>
                        <a:t> </a:t>
                      </a:r>
                      <a:endParaRPr lang="en-US" sz="13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buFont typeface="Wingdings" pitchFamily="2" charset="2"/>
                        <a:buChar char="§"/>
                      </a:pPr>
                      <a:r>
                        <a:rPr lang="en-US" sz="1300" dirty="0"/>
                        <a:t>Comply dg </a:t>
                      </a:r>
                      <a:r>
                        <a:rPr lang="en-US" sz="1300" dirty="0" err="1"/>
                        <a:t>aturan</a:t>
                      </a:r>
                      <a:endParaRPr lang="en-US" sz="1300" dirty="0"/>
                    </a:p>
                    <a:p>
                      <a:pPr marL="114300" indent="-114300" algn="l">
                        <a:buFont typeface="Wingdings" pitchFamily="2" charset="2"/>
                        <a:buChar char="§"/>
                      </a:pPr>
                      <a:r>
                        <a:rPr lang="en-US" sz="1300" dirty="0" err="1"/>
                        <a:t>Penerapan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Kode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Etik</a:t>
                      </a:r>
                      <a:r>
                        <a:rPr lang="en-US" sz="1300" dirty="0"/>
                        <a:t> Perusahaan</a:t>
                      </a:r>
                    </a:p>
                    <a:p>
                      <a:pPr marL="114300" indent="-114300" algn="l">
                        <a:buFont typeface="Wingdings" pitchFamily="2" charset="2"/>
                        <a:buChar char="§"/>
                      </a:pPr>
                      <a:r>
                        <a:rPr lang="en-US" sz="1300" dirty="0" err="1"/>
                        <a:t>Tumbuh</a:t>
                      </a:r>
                      <a:r>
                        <a:rPr lang="en-US" sz="1300" dirty="0"/>
                        <a:t> dan </a:t>
                      </a:r>
                      <a:r>
                        <a:rPr lang="en-US" sz="1300" dirty="0" err="1"/>
                        <a:t>berkembang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secara</a:t>
                      </a:r>
                      <a:r>
                        <a:rPr lang="en-US" sz="1300" dirty="0"/>
                        <a:t>  </a:t>
                      </a:r>
                      <a:r>
                        <a:rPr lang="en-US" sz="1300" baseline="0" dirty="0" err="1"/>
                        <a:t>berkelanjutan</a:t>
                      </a:r>
                      <a:endParaRPr lang="en-US" sz="13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300" dirty="0" err="1"/>
                        <a:t>Membuka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peluang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kepada</a:t>
                      </a:r>
                      <a:r>
                        <a:rPr lang="en-US" sz="1300" dirty="0"/>
                        <a:t> Stake holder yang </a:t>
                      </a:r>
                      <a:r>
                        <a:rPr lang="en-US" sz="1300" dirty="0" err="1"/>
                        <a:t>terlibat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dalam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usaha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produk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usaha</a:t>
                      </a:r>
                      <a:endParaRPr lang="en-US" sz="1300" dirty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300" dirty="0" err="1"/>
                        <a:t>Menerapkan</a:t>
                      </a:r>
                      <a:r>
                        <a:rPr lang="en-US" sz="1300" dirty="0"/>
                        <a:t> system </a:t>
                      </a:r>
                      <a:r>
                        <a:rPr lang="en-US" sz="1300" dirty="0" err="1"/>
                        <a:t>pengelolaan</a:t>
                      </a:r>
                      <a:r>
                        <a:rPr lang="en-US" sz="1300" dirty="0"/>
                        <a:t> yang </a:t>
                      </a:r>
                      <a:r>
                        <a:rPr lang="en-US" sz="1300" dirty="0" err="1"/>
                        <a:t>handal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aman</a:t>
                      </a:r>
                      <a:r>
                        <a:rPr lang="en-US" sz="1300" dirty="0"/>
                        <a:t> dan </a:t>
                      </a:r>
                      <a:r>
                        <a:rPr lang="en-US" sz="1300" dirty="0" err="1"/>
                        <a:t>nyaman</a:t>
                      </a:r>
                      <a:endParaRPr lang="en-US" sz="13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buFont typeface="Wingdings" pitchFamily="2" charset="2"/>
                        <a:buChar char="§"/>
                      </a:pPr>
                      <a:r>
                        <a:rPr lang="en-US" sz="1300" dirty="0"/>
                        <a:t>Mutual Business</a:t>
                      </a:r>
                    </a:p>
                    <a:p>
                      <a:pPr marL="114300" indent="-114300" algn="l">
                        <a:buFont typeface="Wingdings" pitchFamily="2" charset="2"/>
                        <a:buChar char="§"/>
                      </a:pPr>
                      <a:r>
                        <a:rPr lang="en-US" sz="1300" dirty="0"/>
                        <a:t>Synergy  </a:t>
                      </a:r>
                      <a:r>
                        <a:rPr lang="en-US" sz="1300" dirty="0" err="1"/>
                        <a:t>dengan</a:t>
                      </a:r>
                      <a:r>
                        <a:rPr lang="en-US" sz="1300" dirty="0"/>
                        <a:t> para </a:t>
                      </a:r>
                      <a:r>
                        <a:rPr lang="en-US" sz="1300" dirty="0" err="1"/>
                        <a:t>pelaku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Keuangan</a:t>
                      </a:r>
                      <a:r>
                        <a:rPr lang="en-US" sz="1300" dirty="0"/>
                        <a:t> (BUMN dan SWASTA)</a:t>
                      </a:r>
                    </a:p>
                    <a:p>
                      <a:pPr marL="114300" indent="-114300" algn="l">
                        <a:buFont typeface="Wingdings" pitchFamily="2" charset="2"/>
                        <a:buChar char="§"/>
                      </a:pPr>
                      <a:r>
                        <a:rPr lang="en-US" sz="1300" dirty="0"/>
                        <a:t>Synergy Business Shareholder to shareholder (S2S)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buFont typeface="Wingdings" pitchFamily="2" charset="2"/>
                        <a:buChar char="§"/>
                      </a:pPr>
                      <a:r>
                        <a:rPr lang="en-US" sz="1300" dirty="0"/>
                        <a:t>PDB </a:t>
                      </a:r>
                      <a:r>
                        <a:rPr lang="en-US" sz="1300" dirty="0" err="1"/>
                        <a:t>Meningkat</a:t>
                      </a:r>
                      <a:endParaRPr lang="en-US" sz="1300" dirty="0"/>
                    </a:p>
                    <a:p>
                      <a:pPr marL="114300" indent="-114300" algn="l">
                        <a:buFont typeface="Wingdings" pitchFamily="2" charset="2"/>
                        <a:buChar char="§"/>
                      </a:pPr>
                      <a:r>
                        <a:rPr lang="en-US" sz="1300" dirty="0" err="1"/>
                        <a:t>Mengurangi</a:t>
                      </a:r>
                      <a:r>
                        <a:rPr lang="en-US" sz="1300" dirty="0"/>
                        <a:t> Garis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Kemiskinan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penduduk</a:t>
                      </a:r>
                      <a:r>
                        <a:rPr lang="en-US" sz="1300" baseline="0" dirty="0"/>
                        <a:t> Indonesia </a:t>
                      </a:r>
                    </a:p>
                    <a:p>
                      <a:pPr marL="114300" indent="-114300" algn="l">
                        <a:buFont typeface="Wingdings" pitchFamily="2" charset="2"/>
                        <a:buChar char="§"/>
                      </a:pPr>
                      <a:r>
                        <a:rPr lang="en-US" sz="1300" baseline="0" dirty="0" err="1"/>
                        <a:t>Pajak</a:t>
                      </a:r>
                      <a:r>
                        <a:rPr lang="en-US" sz="1300" baseline="0" dirty="0"/>
                        <a:t>  </a:t>
                      </a:r>
                      <a:r>
                        <a:rPr lang="en-US" sz="1300" baseline="0" dirty="0" err="1"/>
                        <a:t>dari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usaha</a:t>
                      </a:r>
                      <a:r>
                        <a:rPr lang="en-US" sz="1300" baseline="0" dirty="0"/>
                        <a:t> GADAI </a:t>
                      </a:r>
                      <a:r>
                        <a:rPr lang="en-US" sz="1300" baseline="0" dirty="0" err="1"/>
                        <a:t>meningkat</a:t>
                      </a:r>
                      <a:r>
                        <a:rPr lang="en-US" sz="1300" baseline="0" dirty="0"/>
                        <a:t>.</a:t>
                      </a:r>
                      <a:endParaRPr lang="en-US" sz="13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Snip Single Corner Rectangle 36">
            <a:extLst>
              <a:ext uri="{FF2B5EF4-FFF2-40B4-BE49-F238E27FC236}">
                <a16:creationId xmlns:a16="http://schemas.microsoft.com/office/drawing/2014/main" id="{720DB09E-BFD1-4CF4-A6DF-9178028FA604}"/>
              </a:ext>
            </a:extLst>
          </p:cNvPr>
          <p:cNvSpPr/>
          <p:nvPr/>
        </p:nvSpPr>
        <p:spPr>
          <a:xfrm>
            <a:off x="609600" y="2069592"/>
            <a:ext cx="1676400" cy="1219200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STATEMENT</a:t>
            </a:r>
          </a:p>
        </p:txBody>
      </p:sp>
      <p:sp>
        <p:nvSpPr>
          <p:cNvPr id="28" name="Down Arrow 43">
            <a:extLst>
              <a:ext uri="{FF2B5EF4-FFF2-40B4-BE49-F238E27FC236}">
                <a16:creationId xmlns:a16="http://schemas.microsoft.com/office/drawing/2014/main" id="{2D4221B5-899F-4C62-8A14-66A34520A7E8}"/>
              </a:ext>
            </a:extLst>
          </p:cNvPr>
          <p:cNvSpPr/>
          <p:nvPr/>
        </p:nvSpPr>
        <p:spPr>
          <a:xfrm>
            <a:off x="6819901" y="1638228"/>
            <a:ext cx="1219200" cy="152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710F2F-A103-4E6E-9F4C-BB67CA8C0224}"/>
              </a:ext>
            </a:extLst>
          </p:cNvPr>
          <p:cNvCxnSpPr>
            <a:stCxn id="27" idx="3"/>
            <a:endCxn id="21" idx="2"/>
          </p:cNvCxnSpPr>
          <p:nvPr/>
        </p:nvCxnSpPr>
        <p:spPr>
          <a:xfrm rot="5400000" flipH="1" flipV="1">
            <a:off x="1623694" y="1005134"/>
            <a:ext cx="888564" cy="1240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63128A-EB36-4AB2-BA7A-F2D93984EABA}"/>
              </a:ext>
            </a:extLst>
          </p:cNvPr>
          <p:cNvSpPr txBox="1"/>
          <p:nvPr/>
        </p:nvSpPr>
        <p:spPr>
          <a:xfrm>
            <a:off x="11825981" y="6400800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08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D9F1D1-8D16-4D1A-905F-4AD309ED70BF}"/>
              </a:ext>
            </a:extLst>
          </p:cNvPr>
          <p:cNvSpPr/>
          <p:nvPr/>
        </p:nvSpPr>
        <p:spPr>
          <a:xfrm>
            <a:off x="2987040" y="757562"/>
            <a:ext cx="8503920" cy="58439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7DD79-B0ED-43EC-8B2E-493D900C6685}"/>
              </a:ext>
            </a:extLst>
          </p:cNvPr>
          <p:cNvSpPr/>
          <p:nvPr/>
        </p:nvSpPr>
        <p:spPr>
          <a:xfrm>
            <a:off x="3260032" y="960122"/>
            <a:ext cx="803148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nip Single Corner Rectangle 26">
            <a:extLst>
              <a:ext uri="{FF2B5EF4-FFF2-40B4-BE49-F238E27FC236}">
                <a16:creationId xmlns:a16="http://schemas.microsoft.com/office/drawing/2014/main" id="{9A60A4B2-4B4E-46AB-9147-D12A2844E0DD}"/>
              </a:ext>
            </a:extLst>
          </p:cNvPr>
          <p:cNvSpPr/>
          <p:nvPr/>
        </p:nvSpPr>
        <p:spPr>
          <a:xfrm>
            <a:off x="4693920" y="1036320"/>
            <a:ext cx="6597592" cy="883924"/>
          </a:xfrm>
          <a:prstGeom prst="snip1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Pencapaian</a:t>
            </a:r>
            <a:r>
              <a:rPr lang="en-US" sz="1600" i="1" dirty="0"/>
              <a:t>  rata-rata NET PROFIT MARGIN Portfolio Business ( SUBSIDIARY, GADAI EMAS  dan GADAI FIDUCIA) Minimal  2% </a:t>
            </a:r>
            <a:r>
              <a:rPr lang="en-US" sz="1600" i="1" dirty="0" err="1"/>
              <a:t>perbulan</a:t>
            </a:r>
            <a:r>
              <a:rPr lang="en-US" sz="1600" i="1" dirty="0"/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Pentagon 45">
            <a:extLst>
              <a:ext uri="{FF2B5EF4-FFF2-40B4-BE49-F238E27FC236}">
                <a16:creationId xmlns:a16="http://schemas.microsoft.com/office/drawing/2014/main" id="{C4934289-794D-4950-9C7F-8C42ABE4F962}"/>
              </a:ext>
            </a:extLst>
          </p:cNvPr>
          <p:cNvSpPr/>
          <p:nvPr/>
        </p:nvSpPr>
        <p:spPr>
          <a:xfrm>
            <a:off x="3169920" y="1036320"/>
            <a:ext cx="1600200" cy="883924"/>
          </a:xfrm>
          <a:prstGeom prst="homePlate">
            <a:avLst>
              <a:gd name="adj" fmla="val 1963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ASPIRATIONAL OBJECTIVE</a:t>
            </a:r>
          </a:p>
        </p:txBody>
      </p:sp>
      <p:sp>
        <p:nvSpPr>
          <p:cNvPr id="17" name="Snip Single Corner Rectangle 52">
            <a:extLst>
              <a:ext uri="{FF2B5EF4-FFF2-40B4-BE49-F238E27FC236}">
                <a16:creationId xmlns:a16="http://schemas.microsoft.com/office/drawing/2014/main" id="{100980F8-F475-4AE8-BD53-CFBE45A53352}"/>
              </a:ext>
            </a:extLst>
          </p:cNvPr>
          <p:cNvSpPr/>
          <p:nvPr/>
        </p:nvSpPr>
        <p:spPr>
          <a:xfrm>
            <a:off x="492816" y="1645920"/>
            <a:ext cx="1676400" cy="1219200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STRATEGY</a:t>
            </a:r>
          </a:p>
        </p:txBody>
      </p:sp>
      <p:cxnSp>
        <p:nvCxnSpPr>
          <p:cNvPr id="18" name="Elbow Connector 54">
            <a:extLst>
              <a:ext uri="{FF2B5EF4-FFF2-40B4-BE49-F238E27FC236}">
                <a16:creationId xmlns:a16="http://schemas.microsoft.com/office/drawing/2014/main" id="{30366D2A-E0C3-451E-A5A1-392231E0382F}"/>
              </a:ext>
            </a:extLst>
          </p:cNvPr>
          <p:cNvCxnSpPr>
            <a:cxnSpLocks/>
            <a:stCxn id="17" idx="0"/>
            <a:endCxn id="16" idx="1"/>
          </p:cNvCxnSpPr>
          <p:nvPr/>
        </p:nvCxnSpPr>
        <p:spPr>
          <a:xfrm flipV="1">
            <a:off x="2169216" y="1478282"/>
            <a:ext cx="1000704" cy="7772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20018CF-C7BC-42A3-B55A-611984929DD0}"/>
              </a:ext>
            </a:extLst>
          </p:cNvPr>
          <p:cNvSpPr/>
          <p:nvPr/>
        </p:nvSpPr>
        <p:spPr>
          <a:xfrm rot="16200000">
            <a:off x="1411499" y="3937756"/>
            <a:ext cx="4343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b="1" dirty="0">
                <a:solidFill>
                  <a:schemeClr val="bg1"/>
                </a:solidFill>
                <a:cs typeface="Times New Roman" pitchFamily="18" charset="0"/>
              </a:rPr>
              <a:t>JOINT OPEARTION KHUSNYA YG EKSLUSIVE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7083F-C2A1-426D-A785-853CEC2B6A30}"/>
              </a:ext>
            </a:extLst>
          </p:cNvPr>
          <p:cNvSpPr/>
          <p:nvPr/>
        </p:nvSpPr>
        <p:spPr>
          <a:xfrm rot="16200000">
            <a:off x="8871466" y="3930134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b="1" dirty="0">
                <a:solidFill>
                  <a:schemeClr val="bg1"/>
                </a:solidFill>
                <a:cs typeface="Times New Roman" pitchFamily="18" charset="0"/>
              </a:rPr>
              <a:t>TRADING  DALAM DAN LUAR NEGERI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465152-5AD6-4FEE-A948-67F804D16D5B}"/>
              </a:ext>
            </a:extLst>
          </p:cNvPr>
          <p:cNvSpPr/>
          <p:nvPr/>
        </p:nvSpPr>
        <p:spPr>
          <a:xfrm>
            <a:off x="4084319" y="5802868"/>
            <a:ext cx="630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b="1" dirty="0">
                <a:solidFill>
                  <a:schemeClr val="bg1"/>
                </a:solidFill>
                <a:cs typeface="Times New Roman" pitchFamily="18" charset="0"/>
              </a:rPr>
              <a:t>PENGUASAAN LAHAN DAN SMELTER</a:t>
            </a:r>
            <a:endParaRPr lang="en-US" dirty="0"/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83F2DA78-F181-4E61-92C9-8B55CD7D119C}"/>
              </a:ext>
            </a:extLst>
          </p:cNvPr>
          <p:cNvGraphicFramePr/>
          <p:nvPr/>
        </p:nvGraphicFramePr>
        <p:xfrm>
          <a:off x="3211772" y="1798319"/>
          <a:ext cx="8128000" cy="3713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0A9CCF3-F724-43FB-96EB-E9CF6F992364}"/>
              </a:ext>
            </a:extLst>
          </p:cNvPr>
          <p:cNvSpPr txBox="1"/>
          <p:nvPr/>
        </p:nvSpPr>
        <p:spPr>
          <a:xfrm>
            <a:off x="3352800" y="2133601"/>
            <a:ext cx="2285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Secepat</a:t>
            </a:r>
            <a:r>
              <a:rPr lang="en-US" sz="1600" dirty="0"/>
              <a:t> 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melaksanakan</a:t>
            </a:r>
            <a:r>
              <a:rPr lang="en-US" sz="1600" dirty="0"/>
              <a:t> Fiducia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Mitigasi</a:t>
            </a:r>
            <a:r>
              <a:rPr lang="en-US" sz="1600" dirty="0"/>
              <a:t> </a:t>
            </a:r>
            <a:r>
              <a:rPr lang="en-US" sz="1600" dirty="0" err="1"/>
              <a:t>resiko</a:t>
            </a:r>
            <a:r>
              <a:rPr lang="en-US" sz="1600" dirty="0"/>
              <a:t> yang </a:t>
            </a:r>
            <a:r>
              <a:rPr lang="en-US" sz="1600" dirty="0" err="1"/>
              <a:t>kuat</a:t>
            </a:r>
            <a:r>
              <a:rPr lang="en-US" sz="1600" dirty="0"/>
              <a:t> (</a:t>
            </a:r>
            <a:r>
              <a:rPr lang="en-US" sz="1600" dirty="0" err="1"/>
              <a:t>Operasional</a:t>
            </a:r>
            <a:r>
              <a:rPr lang="en-US" sz="1600" dirty="0"/>
              <a:t> , </a:t>
            </a:r>
            <a:r>
              <a:rPr lang="en-US" sz="1600" dirty="0" err="1"/>
              <a:t>Teknologi</a:t>
            </a:r>
            <a:r>
              <a:rPr lang="en-US" sz="1600" dirty="0"/>
              <a:t>, </a:t>
            </a:r>
            <a:r>
              <a:rPr lang="en-US" sz="1600" dirty="0" err="1"/>
              <a:t>Keuangan</a:t>
            </a:r>
            <a:r>
              <a:rPr lang="en-US" sz="1600" dirty="0"/>
              <a:t> dan </a:t>
            </a:r>
            <a:r>
              <a:rPr lang="en-US" sz="1600" dirty="0" err="1"/>
              <a:t>Pemasaran</a:t>
            </a:r>
            <a:r>
              <a:rPr lang="en-US" sz="16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358C50-8C43-4959-A60B-3F31CB69DC36}"/>
              </a:ext>
            </a:extLst>
          </p:cNvPr>
          <p:cNvSpPr txBox="1"/>
          <p:nvPr/>
        </p:nvSpPr>
        <p:spPr>
          <a:xfrm>
            <a:off x="8915400" y="2093655"/>
            <a:ext cx="2285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Minimal </a:t>
            </a:r>
            <a:r>
              <a:rPr lang="en-US" sz="1600" dirty="0" err="1"/>
              <a:t>keuntungan</a:t>
            </a:r>
            <a:r>
              <a:rPr lang="en-US" sz="1600" dirty="0"/>
              <a:t> (Net Profit Margin) 2% </a:t>
            </a:r>
            <a:r>
              <a:rPr lang="en-US" sz="1600" dirty="0" err="1"/>
              <a:t>perbulan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Harga </a:t>
            </a:r>
            <a:r>
              <a:rPr lang="en-US" sz="1600" dirty="0" err="1"/>
              <a:t>wajar</a:t>
            </a:r>
            <a:r>
              <a:rPr lang="en-US" sz="1600" dirty="0"/>
              <a:t> dan </a:t>
            </a:r>
            <a:r>
              <a:rPr lang="en-US" sz="1600" dirty="0" err="1"/>
              <a:t>bersaing</a:t>
            </a:r>
            <a:r>
              <a:rPr lang="en-US" sz="1600" dirty="0"/>
              <a:t> (</a:t>
            </a:r>
            <a:r>
              <a:rPr lang="en-US" sz="1600" dirty="0" err="1"/>
              <a:t>murah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, mahal </a:t>
            </a:r>
            <a:r>
              <a:rPr lang="en-US" sz="1600" dirty="0" err="1"/>
              <a:t>tidak</a:t>
            </a:r>
            <a:r>
              <a:rPr lang="en-US" sz="1600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628A73-58BF-42EE-839F-D756C1A2FE34}"/>
              </a:ext>
            </a:extLst>
          </p:cNvPr>
          <p:cNvSpPr txBox="1"/>
          <p:nvPr/>
        </p:nvSpPr>
        <p:spPr>
          <a:xfrm>
            <a:off x="4225065" y="5247382"/>
            <a:ext cx="621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Syner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Parent Company dan </a:t>
            </a:r>
            <a:r>
              <a:rPr lang="en-US" sz="1600" dirty="0" err="1"/>
              <a:t>diluar</a:t>
            </a:r>
            <a:r>
              <a:rPr lang="en-US" sz="1600" dirty="0"/>
              <a:t> Parent Company (shareholder to shareholder/ S2S)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Mitigasi</a:t>
            </a:r>
            <a:r>
              <a:rPr lang="en-US" sz="1600" dirty="0"/>
              <a:t> </a:t>
            </a:r>
            <a:r>
              <a:rPr lang="en-US" sz="1600" dirty="0" err="1"/>
              <a:t>resiko</a:t>
            </a:r>
            <a:r>
              <a:rPr lang="en-US" sz="1600" dirty="0"/>
              <a:t>  (Lokasi dan </a:t>
            </a:r>
            <a:r>
              <a:rPr lang="en-US" sz="1600" dirty="0" err="1"/>
              <a:t>Kegunannya</a:t>
            </a:r>
            <a:r>
              <a:rPr lang="en-US" sz="1600" dirty="0"/>
              <a:t>)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Teknologinya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Kerjasama yang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menguntungkan</a:t>
            </a:r>
            <a:r>
              <a:rPr lang="en-US" sz="1600" dirty="0"/>
              <a:t> (win-win) solution </a:t>
            </a:r>
          </a:p>
        </p:txBody>
      </p:sp>
      <p:sp>
        <p:nvSpPr>
          <p:cNvPr id="36" name="Snip Single Corner Rectangle 52">
            <a:extLst>
              <a:ext uri="{FF2B5EF4-FFF2-40B4-BE49-F238E27FC236}">
                <a16:creationId xmlns:a16="http://schemas.microsoft.com/office/drawing/2014/main" id="{879CA19B-CC92-4D56-A6DD-B3D4664138CF}"/>
              </a:ext>
            </a:extLst>
          </p:cNvPr>
          <p:cNvSpPr/>
          <p:nvPr/>
        </p:nvSpPr>
        <p:spPr>
          <a:xfrm>
            <a:off x="533400" y="3352800"/>
            <a:ext cx="1676400" cy="1219200"/>
          </a:xfrm>
          <a:prstGeom prst="snip1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STRATEGY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AAD6960-DF56-4347-8A4C-6ED1E6C1338A}"/>
              </a:ext>
            </a:extLst>
          </p:cNvPr>
          <p:cNvSpPr/>
          <p:nvPr/>
        </p:nvSpPr>
        <p:spPr>
          <a:xfrm>
            <a:off x="533400" y="5059680"/>
            <a:ext cx="1675072" cy="13411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ORGANISASI GEMILANG HARTADINATA ABADI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B17A7-D441-469E-B54F-EA4C5EC6F326}"/>
              </a:ext>
            </a:extLst>
          </p:cNvPr>
          <p:cNvSpPr txBox="1"/>
          <p:nvPr/>
        </p:nvSpPr>
        <p:spPr>
          <a:xfrm>
            <a:off x="1295400" y="5669280"/>
            <a:ext cx="76200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CAD3E95-5ADC-42AB-B449-333314ECEBF2}"/>
              </a:ext>
            </a:extLst>
          </p:cNvPr>
          <p:cNvSpPr/>
          <p:nvPr/>
        </p:nvSpPr>
        <p:spPr>
          <a:xfrm>
            <a:off x="1081756" y="2971800"/>
            <a:ext cx="594644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4B4557A5-61BA-4D61-9893-192D8BA8143D}"/>
              </a:ext>
            </a:extLst>
          </p:cNvPr>
          <p:cNvSpPr/>
          <p:nvPr/>
        </p:nvSpPr>
        <p:spPr>
          <a:xfrm>
            <a:off x="1081756" y="4724400"/>
            <a:ext cx="594644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2F6D6-1C77-45A7-B710-932D5DBE4B03}"/>
              </a:ext>
            </a:extLst>
          </p:cNvPr>
          <p:cNvSpPr txBox="1"/>
          <p:nvPr/>
        </p:nvSpPr>
        <p:spPr>
          <a:xfrm>
            <a:off x="11825980" y="6400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52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9E02F76-0739-44F7-8F08-39FADFE37D8A}"/>
              </a:ext>
            </a:extLst>
          </p:cNvPr>
          <p:cNvSpPr txBox="1"/>
          <p:nvPr/>
        </p:nvSpPr>
        <p:spPr>
          <a:xfrm>
            <a:off x="11825981" y="6400800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8956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TANTANGAN PENGELOLAAN PENDANAAN GADAI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AutoShape 67">
            <a:extLst>
              <a:ext uri="{FF2B5EF4-FFF2-40B4-BE49-F238E27FC236}">
                <a16:creationId xmlns:a16="http://schemas.microsoft.com/office/drawing/2014/main" id="{735794D5-FC53-4A09-9E14-1EAA1290D06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6200000">
            <a:off x="1350964" y="2779713"/>
            <a:ext cx="498475" cy="1949450"/>
          </a:xfrm>
          <a:prstGeom prst="downArrow">
            <a:avLst>
              <a:gd name="adj1" fmla="val 56583"/>
              <a:gd name="adj2" fmla="val 221016"/>
            </a:avLst>
          </a:prstGeom>
          <a:solidFill>
            <a:srgbClr val="FF9933"/>
          </a:solidFill>
          <a:ln w="12700">
            <a:solidFill>
              <a:srgbClr val="C5B4D1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8F00F057-5251-4B51-8F2F-E30A3023E41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78100" y="2386014"/>
            <a:ext cx="6083300" cy="3995737"/>
          </a:xfrm>
          <a:custGeom>
            <a:avLst/>
            <a:gdLst>
              <a:gd name="T0" fmla="*/ 0 w 5486400"/>
              <a:gd name="T1" fmla="*/ 15196 h 4902200"/>
              <a:gd name="T2" fmla="*/ 176817 w 5486400"/>
              <a:gd name="T3" fmla="*/ 14990 h 4902200"/>
              <a:gd name="T4" fmla="*/ 414850 w 5486400"/>
              <a:gd name="T5" fmla="*/ 14115 h 4902200"/>
              <a:gd name="T6" fmla="*/ 537266 w 5486400"/>
              <a:gd name="T7" fmla="*/ 13341 h 4902200"/>
              <a:gd name="T8" fmla="*/ 938511 w 5486400"/>
              <a:gd name="T9" fmla="*/ 10097 h 4902200"/>
              <a:gd name="T10" fmla="*/ 1312551 w 5486400"/>
              <a:gd name="T11" fmla="*/ 4482 h 4902200"/>
              <a:gd name="T12" fmla="*/ 1414571 w 5486400"/>
              <a:gd name="T13" fmla="*/ 2472 h 4902200"/>
              <a:gd name="T14" fmla="*/ 1523374 w 5486400"/>
              <a:gd name="T15" fmla="*/ 1184 h 4902200"/>
              <a:gd name="T16" fmla="*/ 1727408 w 5486400"/>
              <a:gd name="T17" fmla="*/ 103 h 4902200"/>
              <a:gd name="T18" fmla="*/ 1999436 w 5486400"/>
              <a:gd name="T19" fmla="*/ 1802 h 4902200"/>
              <a:gd name="T20" fmla="*/ 2291871 w 5486400"/>
              <a:gd name="T21" fmla="*/ 6233 h 4902200"/>
              <a:gd name="T22" fmla="*/ 2597901 w 5486400"/>
              <a:gd name="T23" fmla="*/ 12466 h 4902200"/>
              <a:gd name="T24" fmla="*/ 2937949 w 5486400"/>
              <a:gd name="T25" fmla="*/ 19883 h 49022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86400"/>
              <a:gd name="T40" fmla="*/ 0 h 4902200"/>
              <a:gd name="T41" fmla="*/ 5486400 w 5486400"/>
              <a:gd name="T42" fmla="*/ 4902200 h 49022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86400" h="4902200">
                <a:moveTo>
                  <a:pt x="0" y="3746500"/>
                </a:moveTo>
                <a:cubicBezTo>
                  <a:pt x="100541" y="3743325"/>
                  <a:pt x="201083" y="3740150"/>
                  <a:pt x="330200" y="3695700"/>
                </a:cubicBezTo>
                <a:cubicBezTo>
                  <a:pt x="459317" y="3651250"/>
                  <a:pt x="662517" y="3547533"/>
                  <a:pt x="774700" y="3479800"/>
                </a:cubicBezTo>
                <a:cubicBezTo>
                  <a:pt x="886883" y="3412067"/>
                  <a:pt x="840317" y="3454400"/>
                  <a:pt x="1003300" y="3289300"/>
                </a:cubicBezTo>
                <a:cubicBezTo>
                  <a:pt x="1166283" y="3124200"/>
                  <a:pt x="1511300" y="2853267"/>
                  <a:pt x="1752600" y="2489200"/>
                </a:cubicBezTo>
                <a:cubicBezTo>
                  <a:pt x="1993900" y="2125133"/>
                  <a:pt x="2302933" y="1418167"/>
                  <a:pt x="2451100" y="1104900"/>
                </a:cubicBezTo>
                <a:cubicBezTo>
                  <a:pt x="2599267" y="791633"/>
                  <a:pt x="2575983" y="745067"/>
                  <a:pt x="2641600" y="609600"/>
                </a:cubicBezTo>
                <a:cubicBezTo>
                  <a:pt x="2707217" y="474133"/>
                  <a:pt x="2747433" y="389467"/>
                  <a:pt x="2844800" y="292100"/>
                </a:cubicBezTo>
                <a:cubicBezTo>
                  <a:pt x="2942167" y="194733"/>
                  <a:pt x="3077633" y="0"/>
                  <a:pt x="3225800" y="25400"/>
                </a:cubicBezTo>
                <a:cubicBezTo>
                  <a:pt x="3373967" y="50800"/>
                  <a:pt x="3558117" y="192617"/>
                  <a:pt x="3733800" y="444500"/>
                </a:cubicBezTo>
                <a:cubicBezTo>
                  <a:pt x="3909483" y="696383"/>
                  <a:pt x="4093633" y="1098550"/>
                  <a:pt x="4279900" y="1536700"/>
                </a:cubicBezTo>
                <a:cubicBezTo>
                  <a:pt x="4466167" y="1974850"/>
                  <a:pt x="4650317" y="2512483"/>
                  <a:pt x="4851400" y="3073400"/>
                </a:cubicBezTo>
                <a:cubicBezTo>
                  <a:pt x="5052483" y="3634317"/>
                  <a:pt x="5269441" y="4268258"/>
                  <a:pt x="5486400" y="4902200"/>
                </a:cubicBezTo>
              </a:path>
            </a:pathLst>
          </a:custGeom>
          <a:noFill/>
          <a:ln w="38100" algn="ctr">
            <a:solidFill>
              <a:srgbClr val="00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cxnSp>
        <p:nvCxnSpPr>
          <p:cNvPr id="11" name="Straight Connector 33">
            <a:extLst>
              <a:ext uri="{FF2B5EF4-FFF2-40B4-BE49-F238E27FC236}">
                <a16:creationId xmlns:a16="http://schemas.microsoft.com/office/drawing/2014/main" id="{A5433E1D-1F76-44F4-AAAA-49B482A2CFD7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5400000">
            <a:off x="432594" y="3934619"/>
            <a:ext cx="4546600" cy="7938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39">
            <a:extLst>
              <a:ext uri="{FF2B5EF4-FFF2-40B4-BE49-F238E27FC236}">
                <a16:creationId xmlns:a16="http://schemas.microsoft.com/office/drawing/2014/main" id="{7D241D6A-4AF4-4489-AFF5-6400A9EE495F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3005139" y="5453063"/>
            <a:ext cx="7183437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Freeform 42">
            <a:extLst>
              <a:ext uri="{FF2B5EF4-FFF2-40B4-BE49-F238E27FC236}">
                <a16:creationId xmlns:a16="http://schemas.microsoft.com/office/drawing/2014/main" id="{DAD28CA6-799F-46BC-8CBB-DD89993F3C1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0738" y="5170488"/>
            <a:ext cx="519112" cy="773112"/>
          </a:xfrm>
          <a:custGeom>
            <a:avLst/>
            <a:gdLst>
              <a:gd name="T0" fmla="*/ 0 w 736600"/>
              <a:gd name="T1" fmla="*/ 721020 h 772583"/>
              <a:gd name="T2" fmla="*/ 58 w 736600"/>
              <a:gd name="T3" fmla="*/ 759645 h 772583"/>
              <a:gd name="T4" fmla="*/ 135 w 736600"/>
              <a:gd name="T5" fmla="*/ 772521 h 772583"/>
              <a:gd name="T6" fmla="*/ 231 w 736600"/>
              <a:gd name="T7" fmla="*/ 695267 h 772583"/>
              <a:gd name="T8" fmla="*/ 423 w 736600"/>
              <a:gd name="T9" fmla="*/ 360509 h 772583"/>
              <a:gd name="T10" fmla="*/ 558 w 736600"/>
              <a:gd name="T11" fmla="*/ 0 h 772583"/>
              <a:gd name="T12" fmla="*/ 549 w 736600"/>
              <a:gd name="T13" fmla="*/ 25753 h 7725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6600"/>
              <a:gd name="T22" fmla="*/ 0 h 772583"/>
              <a:gd name="T23" fmla="*/ 736600 w 736600"/>
              <a:gd name="T24" fmla="*/ 772583 h 7725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6600" h="772583">
                <a:moveTo>
                  <a:pt x="0" y="711200"/>
                </a:moveTo>
                <a:cubicBezTo>
                  <a:pt x="23283" y="726016"/>
                  <a:pt x="46567" y="740833"/>
                  <a:pt x="76200" y="749300"/>
                </a:cubicBezTo>
                <a:cubicBezTo>
                  <a:pt x="105833" y="757767"/>
                  <a:pt x="139700" y="772583"/>
                  <a:pt x="177800" y="762000"/>
                </a:cubicBezTo>
                <a:cubicBezTo>
                  <a:pt x="215900" y="751417"/>
                  <a:pt x="241300" y="753533"/>
                  <a:pt x="304800" y="685800"/>
                </a:cubicBezTo>
                <a:cubicBezTo>
                  <a:pt x="368300" y="618067"/>
                  <a:pt x="486833" y="469900"/>
                  <a:pt x="558800" y="355600"/>
                </a:cubicBezTo>
                <a:cubicBezTo>
                  <a:pt x="630767" y="241300"/>
                  <a:pt x="736600" y="0"/>
                  <a:pt x="736600" y="0"/>
                </a:cubicBezTo>
                <a:lnTo>
                  <a:pt x="723900" y="25400"/>
                </a:lnTo>
              </a:path>
            </a:pathLst>
          </a:custGeom>
          <a:noFill/>
          <a:ln w="38100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73074E56-5CE7-4F21-9BD5-45104A4C6664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32076" y="5530850"/>
            <a:ext cx="811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000000"/>
                </a:solidFill>
              </a:rPr>
              <a:t>Start -up</a:t>
            </a: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D2948B69-AEFD-4FAE-B838-BB517CF0F240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6200000">
            <a:off x="1930400" y="2196147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000000"/>
                </a:solidFill>
              </a:rPr>
              <a:t>Profit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28607764-A823-48F5-8AF5-048F44DFAFE7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16200000">
            <a:off x="1938338" y="5481638"/>
            <a:ext cx="59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Loss</a:t>
            </a:r>
          </a:p>
        </p:txBody>
      </p:sp>
      <p:sp>
        <p:nvSpPr>
          <p:cNvPr id="18" name="TextBox 46">
            <a:extLst>
              <a:ext uri="{FF2B5EF4-FFF2-40B4-BE49-F238E27FC236}">
                <a16:creationId xmlns:a16="http://schemas.microsoft.com/office/drawing/2014/main" id="{EDA70777-7D10-462C-A92E-20CE620A20B7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38675" y="4279900"/>
            <a:ext cx="693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i="1">
                <a:solidFill>
                  <a:srgbClr val="000000"/>
                </a:solidFill>
              </a:rPr>
              <a:t>growth</a:t>
            </a:r>
          </a:p>
        </p:txBody>
      </p:sp>
      <p:sp>
        <p:nvSpPr>
          <p:cNvPr id="19" name="TextBox 47">
            <a:extLst>
              <a:ext uri="{FF2B5EF4-FFF2-40B4-BE49-F238E27FC236}">
                <a16:creationId xmlns:a16="http://schemas.microsoft.com/office/drawing/2014/main" id="{6B2B1073-F425-4A77-9991-4E31E79F0456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36430" y="3089590"/>
            <a:ext cx="776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i="1" dirty="0">
                <a:solidFill>
                  <a:srgbClr val="000000"/>
                </a:solidFill>
              </a:rPr>
              <a:t>Maturity</a:t>
            </a:r>
          </a:p>
        </p:txBody>
      </p:sp>
      <p:sp>
        <p:nvSpPr>
          <p:cNvPr id="20" name="TextBox 48">
            <a:extLst>
              <a:ext uri="{FF2B5EF4-FFF2-40B4-BE49-F238E27FC236}">
                <a16:creationId xmlns:a16="http://schemas.microsoft.com/office/drawing/2014/main" id="{981FE895-92E2-4F13-881F-0D9F88670E26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073900" y="2940050"/>
            <a:ext cx="725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i="1">
                <a:solidFill>
                  <a:srgbClr val="000000"/>
                </a:solidFill>
              </a:rPr>
              <a:t>Decline</a:t>
            </a: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350571BF-22A5-43F3-A1FD-8C244ED2CAAB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085263" y="4683125"/>
            <a:ext cx="1409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i="1">
                <a:solidFill>
                  <a:srgbClr val="000000"/>
                </a:solidFill>
              </a:rPr>
              <a:t>Corporate</a:t>
            </a:r>
          </a:p>
          <a:p>
            <a:r>
              <a:rPr lang="en-US" altLang="en-US" sz="1400" b="1" i="1">
                <a:solidFill>
                  <a:srgbClr val="000000"/>
                </a:solidFill>
              </a:rPr>
              <a:t>Turn around</a:t>
            </a: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8D56D856-FB5D-4846-B5A8-E66655E54048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566026" y="1947863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i="1" dirty="0">
                <a:solidFill>
                  <a:srgbClr val="000000"/>
                </a:solidFill>
              </a:rPr>
              <a:t>Transformational Change.</a:t>
            </a:r>
          </a:p>
          <a:p>
            <a:r>
              <a:rPr lang="en-US" altLang="en-US" sz="1000" b="1" i="1" dirty="0">
                <a:solidFill>
                  <a:srgbClr val="000000"/>
                </a:solidFill>
              </a:rPr>
              <a:t>(transform the business)</a:t>
            </a:r>
          </a:p>
        </p:txBody>
      </p:sp>
      <p:cxnSp>
        <p:nvCxnSpPr>
          <p:cNvPr id="23" name="Straight Arrow Connector 54">
            <a:extLst>
              <a:ext uri="{FF2B5EF4-FFF2-40B4-BE49-F238E27FC236}">
                <a16:creationId xmlns:a16="http://schemas.microsoft.com/office/drawing/2014/main" id="{6D7DAEAE-9AC7-4DFC-BAB2-9368948F9282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 rot="10800000" flipV="1">
            <a:off x="7789864" y="2420938"/>
            <a:ext cx="1587" cy="61436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55">
            <a:extLst>
              <a:ext uri="{FF2B5EF4-FFF2-40B4-BE49-F238E27FC236}">
                <a16:creationId xmlns:a16="http://schemas.microsoft.com/office/drawing/2014/main" id="{1780DB9E-C405-4228-AE45-72987CAA7DFE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rot="10800000" flipV="1">
            <a:off x="9736139" y="5203826"/>
            <a:ext cx="1587" cy="7223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56">
            <a:extLst>
              <a:ext uri="{FF2B5EF4-FFF2-40B4-BE49-F238E27FC236}">
                <a16:creationId xmlns:a16="http://schemas.microsoft.com/office/drawing/2014/main" id="{BFD312E7-022F-48AA-B3B2-B508DCEF326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436100" y="5511800"/>
            <a:ext cx="496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6" name="TextBox 57">
            <a:extLst>
              <a:ext uri="{FF2B5EF4-FFF2-40B4-BE49-F238E27FC236}">
                <a16:creationId xmlns:a16="http://schemas.microsoft.com/office/drawing/2014/main" id="{FD8D58D0-4553-439A-8714-B7ED3CA1BCF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576763" y="5807076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</a:rPr>
              <a:t>Corporate Lifecycle</a:t>
            </a:r>
          </a:p>
        </p:txBody>
      </p:sp>
      <p:sp>
        <p:nvSpPr>
          <p:cNvPr id="27" name="TextBox 59">
            <a:extLst>
              <a:ext uri="{FF2B5EF4-FFF2-40B4-BE49-F238E27FC236}">
                <a16:creationId xmlns:a16="http://schemas.microsoft.com/office/drawing/2014/main" id="{D63AD201-C73C-437E-AC8E-CDBEAAD812F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609851" y="3479801"/>
            <a:ext cx="2562225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i="1" dirty="0">
                <a:solidFill>
                  <a:srgbClr val="000000"/>
                </a:solidFill>
              </a:rPr>
              <a:t>Strategic Reorientation</a:t>
            </a:r>
          </a:p>
          <a:p>
            <a:r>
              <a:rPr lang="en-US" altLang="en-US" sz="1000" b="1" i="1" dirty="0">
                <a:solidFill>
                  <a:srgbClr val="000000"/>
                </a:solidFill>
              </a:rPr>
              <a:t>(altering/adopting new strategy)</a:t>
            </a:r>
            <a:r>
              <a:rPr lang="en-US" altLang="en-US" sz="1400" b="1" i="1" dirty="0">
                <a:solidFill>
                  <a:srgbClr val="000000"/>
                </a:solidFill>
              </a:rPr>
              <a:t> </a:t>
            </a:r>
          </a:p>
          <a:p>
            <a:endParaRPr lang="en-US" altLang="en-US" sz="1400" b="1" i="1" dirty="0">
              <a:solidFill>
                <a:srgbClr val="000000"/>
              </a:solidFill>
            </a:endParaRPr>
          </a:p>
          <a:p>
            <a:endParaRPr lang="en-US" altLang="en-US" sz="1400" b="1" i="1" dirty="0">
              <a:solidFill>
                <a:srgbClr val="000000"/>
              </a:solidFill>
            </a:endParaRPr>
          </a:p>
          <a:p>
            <a:r>
              <a:rPr lang="en-US" altLang="en-US" sz="1400" b="1" i="1" dirty="0">
                <a:solidFill>
                  <a:srgbClr val="000000"/>
                </a:solidFill>
              </a:rPr>
              <a:t>Strategic</a:t>
            </a:r>
          </a:p>
          <a:p>
            <a:r>
              <a:rPr lang="en-US" altLang="en-US" sz="1400" b="1" i="1" dirty="0">
                <a:solidFill>
                  <a:srgbClr val="000000"/>
                </a:solidFill>
              </a:rPr>
              <a:t>Adjustments</a:t>
            </a:r>
          </a:p>
          <a:p>
            <a:r>
              <a:rPr lang="en-US" altLang="en-US" sz="1000" b="1" i="1" dirty="0">
                <a:solidFill>
                  <a:srgbClr val="000000"/>
                </a:solidFill>
              </a:rPr>
              <a:t>(tactical changes)</a:t>
            </a:r>
            <a:endParaRPr lang="en-US" altLang="en-US" sz="1400" b="1" i="1" dirty="0">
              <a:solidFill>
                <a:srgbClr val="000000"/>
              </a:solidFill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E1357DFF-12AD-4383-A8CB-E5FDC47AD0D4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3400" y="3581400"/>
            <a:ext cx="1560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400" dirty="0"/>
              <a:t>We are here!</a:t>
            </a:r>
          </a:p>
        </p:txBody>
      </p:sp>
      <p:sp>
        <p:nvSpPr>
          <p:cNvPr id="29" name="Oval 65">
            <a:extLst>
              <a:ext uri="{FF2B5EF4-FFF2-40B4-BE49-F238E27FC236}">
                <a16:creationId xmlns:a16="http://schemas.microsoft.com/office/drawing/2014/main" id="{1C3F2526-2442-4560-9C32-2EC3AEAA413D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638675" y="4056063"/>
            <a:ext cx="165100" cy="1651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sp>
        <p:nvSpPr>
          <p:cNvPr id="30" name="TextBox 36">
            <a:extLst>
              <a:ext uri="{FF2B5EF4-FFF2-40B4-BE49-F238E27FC236}">
                <a16:creationId xmlns:a16="http://schemas.microsoft.com/office/drawing/2014/main" id="{6861A133-A903-4ECA-927B-17EAF745B9A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572000" y="3473451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000066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</a:t>
            </a:r>
            <a:endParaRPr lang="en-US" altLang="en-US" b="1" dirty="0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61BAE7B8-3FEB-432A-A03B-33C8A22B3A6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819584" y="2588419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66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</a:t>
            </a:r>
            <a:endParaRPr lang="en-US" altLang="en-US" b="1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277331BE-8F8C-4E24-9C4C-79C8B242661B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780463" y="4695826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66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</a:t>
            </a:r>
            <a:endParaRPr lang="en-US" altLang="en-US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A73DDF5B-F132-485C-BA2C-22CF792A296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714750" y="435133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66"/>
                </a:solidFill>
                <a:latin typeface="Arial Black" panose="020B0A04020102020204" pitchFamily="34" charset="0"/>
                <a:sym typeface="Wingdings 2" panose="05020102010507070707" pitchFamily="82" charset="2"/>
              </a:rPr>
              <a:t></a:t>
            </a:r>
            <a:endParaRPr lang="en-US" altLang="en-US" b="1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5EE671-0937-47B6-B9C3-38D75CE8EFE7}"/>
              </a:ext>
            </a:extLst>
          </p:cNvPr>
          <p:cNvGrpSpPr/>
          <p:nvPr/>
        </p:nvGrpSpPr>
        <p:grpSpPr>
          <a:xfrm rot="20560908">
            <a:off x="10286800" y="399613"/>
            <a:ext cx="1779984" cy="781693"/>
            <a:chOff x="3174007" y="3160"/>
            <a:chExt cx="1779984" cy="11569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6EE14F9-C317-4AF3-A676-903CFA4E270F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49DCBF7E-AB7D-4512-9B2A-07B13B8E07D9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TRANSFORMASI</a:t>
              </a:r>
            </a:p>
          </p:txBody>
        </p:sp>
      </p:grpSp>
      <p:sp>
        <p:nvSpPr>
          <p:cNvPr id="34" name="Oval 65">
            <a:extLst>
              <a:ext uri="{FF2B5EF4-FFF2-40B4-BE49-F238E27FC236}">
                <a16:creationId xmlns:a16="http://schemas.microsoft.com/office/drawing/2014/main" id="{EDD34885-5ABA-4F49-8AE6-3D5E561CADFC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05400" y="3352800"/>
            <a:ext cx="165100" cy="1651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4A21FA01-EE58-468C-883E-0ED28A0A4532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49526" y="2895600"/>
            <a:ext cx="2695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200" b="1" i="1" dirty="0">
                <a:solidFill>
                  <a:srgbClr val="000000"/>
                </a:solidFill>
              </a:rPr>
              <a:t>INITIAL PUBLIC OFFERING </a:t>
            </a:r>
            <a:r>
              <a:rPr lang="en-US" altLang="en-US" sz="1000" b="1" i="1" dirty="0">
                <a:solidFill>
                  <a:srgbClr val="000000"/>
                </a:solidFill>
              </a:rPr>
              <a:t>(Moment of truth  the business)</a:t>
            </a:r>
          </a:p>
        </p:txBody>
      </p:sp>
      <p:sp>
        <p:nvSpPr>
          <p:cNvPr id="39" name="Oval 65">
            <a:extLst>
              <a:ext uri="{FF2B5EF4-FFF2-40B4-BE49-F238E27FC236}">
                <a16:creationId xmlns:a16="http://schemas.microsoft.com/office/drawing/2014/main" id="{2196CB03-4463-4489-A724-CFAE1ED51B67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949700" y="4724400"/>
            <a:ext cx="165100" cy="1651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F4D855-5F99-4204-A03B-5AFD283767F0}"/>
              </a:ext>
            </a:extLst>
          </p:cNvPr>
          <p:cNvSpPr/>
          <p:nvPr/>
        </p:nvSpPr>
        <p:spPr>
          <a:xfrm>
            <a:off x="3048008" y="2895600"/>
            <a:ext cx="2146293" cy="533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65">
            <a:extLst>
              <a:ext uri="{FF2B5EF4-FFF2-40B4-BE49-F238E27FC236}">
                <a16:creationId xmlns:a16="http://schemas.microsoft.com/office/drawing/2014/main" id="{51932E5D-5F42-4067-9DB3-CC53022A0CAA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894513" y="3007200"/>
            <a:ext cx="165100" cy="1651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sp>
        <p:nvSpPr>
          <p:cNvPr id="41" name="Oval 65">
            <a:extLst>
              <a:ext uri="{FF2B5EF4-FFF2-40B4-BE49-F238E27FC236}">
                <a16:creationId xmlns:a16="http://schemas.microsoft.com/office/drawing/2014/main" id="{8EEFC86F-87A0-43DE-9857-8951A7408F1C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293100" y="5715000"/>
            <a:ext cx="165100" cy="1651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6D86A421-C483-44D5-AC68-2DF998C9A459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294187" y="5486400"/>
            <a:ext cx="76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000000"/>
                </a:solidFill>
              </a:rPr>
              <a:t>Sd 2021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F7FC7-48BC-489D-BD5C-03D612CA7457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994072" y="5181600"/>
            <a:ext cx="524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000000"/>
                </a:solidFill>
              </a:rPr>
              <a:t>2023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121CB3-22FD-4090-9EA2-300DA9F56FA3}"/>
              </a:ext>
            </a:extLst>
          </p:cNvPr>
          <p:cNvCxnSpPr>
            <a:stCxn id="29" idx="0"/>
          </p:cNvCxnSpPr>
          <p:nvPr/>
        </p:nvCxnSpPr>
        <p:spPr>
          <a:xfrm>
            <a:off x="4721225" y="4056063"/>
            <a:ext cx="44450" cy="1397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C6B957-CF4B-4382-A90D-3460A1143A6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213350" y="3505200"/>
            <a:ext cx="42974" cy="1676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4ACDAC-FC14-4CFF-8F0D-287AA0068AE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967426" y="3200400"/>
            <a:ext cx="85523" cy="1981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C78B8AC-CC9E-410F-B327-1817BF5CCB9D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790697" y="5181600"/>
            <a:ext cx="524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000000"/>
                </a:solidFill>
              </a:rPr>
              <a:t>2035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BD8723-2E32-470F-9231-2B7729D76457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162297" y="5181600"/>
            <a:ext cx="524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000000"/>
                </a:solidFill>
              </a:rPr>
              <a:t>2040</a:t>
            </a: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CF802CEC-F231-4248-8EA4-D8EF439CBCDC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935220" y="2126107"/>
            <a:ext cx="13144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 i="1" dirty="0">
                <a:solidFill>
                  <a:srgbClr val="000000"/>
                </a:solidFill>
              </a:rPr>
              <a:t>MARKET CAP</a:t>
            </a:r>
          </a:p>
          <a:p>
            <a:pPr algn="ctr"/>
            <a:r>
              <a:rPr lang="en-US" altLang="en-US" sz="1200" b="1" i="1" dirty="0">
                <a:solidFill>
                  <a:srgbClr val="000000"/>
                </a:solidFill>
              </a:rPr>
              <a:t>10 T</a:t>
            </a:r>
            <a:endParaRPr lang="en-US" altLang="en-US" sz="1000" b="1" i="1" dirty="0">
              <a:solidFill>
                <a:srgbClr val="000000"/>
              </a:solidFill>
            </a:endParaRPr>
          </a:p>
        </p:txBody>
      </p:sp>
      <p:sp>
        <p:nvSpPr>
          <p:cNvPr id="51" name="Oval 65">
            <a:extLst>
              <a:ext uri="{FF2B5EF4-FFF2-40B4-BE49-F238E27FC236}">
                <a16:creationId xmlns:a16="http://schemas.microsoft.com/office/drawing/2014/main" id="{5357ECB4-2FA4-416B-A9A3-9A1D02305635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562600" y="2590800"/>
            <a:ext cx="165100" cy="1651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5D854D-E0F6-4709-92E5-B72D681DCDF2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38800" y="2743200"/>
            <a:ext cx="118749" cy="2743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82D51A-E90E-47ED-9FAC-F5D8CC0CE00B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495297" y="5486400"/>
            <a:ext cx="524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000000"/>
                </a:solidFill>
              </a:rPr>
              <a:t>2028</a:t>
            </a:r>
          </a:p>
        </p:txBody>
      </p:sp>
    </p:spTree>
    <p:extLst>
      <p:ext uri="{BB962C8B-B14F-4D97-AF65-F5344CB8AC3E}">
        <p14:creationId xmlns:p14="http://schemas.microsoft.com/office/powerpoint/2010/main" val="37833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5838F-0EC7-4C7D-8B92-475787536C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158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10DC2-DAB5-4887-B2D1-C65041CF742F}"/>
              </a:ext>
            </a:extLst>
          </p:cNvPr>
          <p:cNvSpPr txBox="1"/>
          <p:nvPr/>
        </p:nvSpPr>
        <p:spPr>
          <a:xfrm>
            <a:off x="2895600" y="10180"/>
            <a:ext cx="845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TANTANGAN PENGELOLAAN PENDANAAN GADAI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D86A5B-575C-4752-B85F-ADD062989AA7}"/>
              </a:ext>
            </a:extLst>
          </p:cNvPr>
          <p:cNvGrpSpPr/>
          <p:nvPr/>
        </p:nvGrpSpPr>
        <p:grpSpPr>
          <a:xfrm rot="20560908">
            <a:off x="10292730" y="467244"/>
            <a:ext cx="1779984" cy="781693"/>
            <a:chOff x="3174007" y="3160"/>
            <a:chExt cx="1779984" cy="1156989"/>
          </a:xfrm>
          <a:scene3d>
            <a:camera prst="orthographicFront"/>
            <a:lightRig rig="threePt" dir="t"/>
          </a:scene3d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8EFE26C-4979-4A9D-8895-96FF6CA9E032}"/>
                </a:ext>
              </a:extLst>
            </p:cNvPr>
            <p:cNvSpPr/>
            <p:nvPr/>
          </p:nvSpPr>
          <p:spPr>
            <a:xfrm>
              <a:off x="3174007" y="3160"/>
              <a:ext cx="1779984" cy="1156989"/>
            </a:xfrm>
            <a:prstGeom prst="roundRect">
              <a:avLst/>
            </a:prstGeom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1E96C0D0-6C08-4B98-83BD-3613AFF548DD}"/>
                </a:ext>
              </a:extLst>
            </p:cNvPr>
            <p:cNvSpPr txBox="1"/>
            <p:nvPr/>
          </p:nvSpPr>
          <p:spPr>
            <a:xfrm>
              <a:off x="3230487" y="59640"/>
              <a:ext cx="1667024" cy="10440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TRANSFORMASI</a:t>
              </a: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14B024-C7E5-4AC9-A691-A3D60E903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05718"/>
              </p:ext>
            </p:extLst>
          </p:nvPr>
        </p:nvGraphicFramePr>
        <p:xfrm>
          <a:off x="838200" y="719667"/>
          <a:ext cx="6858000" cy="461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1160DA-D55C-49CA-A434-AEAB8594A14F}"/>
              </a:ext>
            </a:extLst>
          </p:cNvPr>
          <p:cNvSpPr/>
          <p:nvPr/>
        </p:nvSpPr>
        <p:spPr>
          <a:xfrm>
            <a:off x="2057400" y="838200"/>
            <a:ext cx="5046661" cy="556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C0E163-0A83-46F1-991A-BD38A7027594}"/>
              </a:ext>
            </a:extLst>
          </p:cNvPr>
          <p:cNvSpPr txBox="1"/>
          <p:nvPr/>
        </p:nvSpPr>
        <p:spPr>
          <a:xfrm>
            <a:off x="1600200" y="58013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GADAI CORPORATE CULTURE</a:t>
            </a:r>
            <a:endParaRPr lang="en-US" sz="2400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A40F203-A703-46A3-97A0-C18F6879A15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5" y="3009900"/>
            <a:ext cx="39211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68">
            <a:extLst>
              <a:ext uri="{FF2B5EF4-FFF2-40B4-BE49-F238E27FC236}">
                <a16:creationId xmlns:a16="http://schemas.microsoft.com/office/drawing/2014/main" id="{F597FFDA-1156-4451-9151-65E0C7D153A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51687" y="2647245"/>
            <a:ext cx="374491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 dirty="0" err="1"/>
              <a:t>Penguatan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Bisnis</a:t>
            </a:r>
            <a:r>
              <a:rPr lang="en-US" altLang="en-US" sz="1400" b="1" dirty="0"/>
              <a:t> Utama (Inti)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3B86DE47-D352-4BEC-99C6-10938013DB3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ltGray">
          <a:xfrm>
            <a:off x="7840661" y="4549776"/>
            <a:ext cx="285908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  <a:ea typeface="MS PGothic" panose="020B0600070205080204" pitchFamily="34" charset="-128"/>
              </a:rPr>
              <a:t>Develop in New Product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  <a:ea typeface="MS PGothic" panose="020B0600070205080204" pitchFamily="34" charset="-128"/>
              </a:rPr>
              <a:t>Integrated Customer Solutions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  <a:ea typeface="MS PGothic" panose="020B0600070205080204" pitchFamily="34" charset="-128"/>
              </a:rPr>
              <a:t>Expand into IT Services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  <a:ea typeface="MS PGothic" panose="020B0600070205080204" pitchFamily="34" charset="-128"/>
              </a:rPr>
              <a:t>Marketing Tool Effectiveness</a:t>
            </a:r>
          </a:p>
        </p:txBody>
      </p:sp>
      <p:sp>
        <p:nvSpPr>
          <p:cNvPr id="36" name="TextBox 72">
            <a:extLst>
              <a:ext uri="{FF2B5EF4-FFF2-40B4-BE49-F238E27FC236}">
                <a16:creationId xmlns:a16="http://schemas.microsoft.com/office/drawing/2014/main" id="{17954C7C-1D71-4A91-9279-DE67AAD0B2A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40662" y="4265613"/>
            <a:ext cx="22653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 dirty="0"/>
              <a:t>Grow New Wave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C8FFCA2F-2529-4483-AB70-E43E6942848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ltGray">
          <a:xfrm>
            <a:off x="7391400" y="3030538"/>
            <a:ext cx="3323589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</a:rPr>
              <a:t>Optimizing </a:t>
            </a:r>
            <a:r>
              <a:rPr lang="en-GB" altLang="en-US" sz="1400" dirty="0" err="1">
                <a:latin typeface="Calibri" panose="020F0502020204030204" pitchFamily="34" charset="0"/>
              </a:rPr>
              <a:t>Gadai</a:t>
            </a:r>
            <a:r>
              <a:rPr lang="en-GB" altLang="en-US" sz="1400" dirty="0">
                <a:latin typeface="Calibri" panose="020F0502020204030204" pitchFamily="34" charset="0"/>
              </a:rPr>
              <a:t>  </a:t>
            </a:r>
            <a:r>
              <a:rPr lang="en-GB" altLang="en-US" sz="1400" dirty="0" err="1">
                <a:latin typeface="Calibri" panose="020F0502020204030204" pitchFamily="34" charset="0"/>
              </a:rPr>
              <a:t>Emas</a:t>
            </a:r>
            <a:r>
              <a:rPr lang="en-GB" altLang="en-US" sz="1400" dirty="0">
                <a:latin typeface="Calibri" panose="020F0502020204030204" pitchFamily="34" charset="0"/>
              </a:rPr>
              <a:t> Legacy</a:t>
            </a: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libri" panose="020F0502020204030204" pitchFamily="34" charset="0"/>
              </a:rPr>
              <a:t>Consolidate &amp; Grow </a:t>
            </a:r>
            <a:r>
              <a:rPr lang="en-US" altLang="en-US" sz="1400" dirty="0" err="1">
                <a:latin typeface="Calibri" panose="020F0502020204030204" pitchFamily="34" charset="0"/>
              </a:rPr>
              <a:t>Gadai</a:t>
            </a:r>
            <a:r>
              <a:rPr lang="en-US" altLang="en-US" sz="1400" dirty="0">
                <a:latin typeface="Calibri" panose="020F0502020204030204" pitchFamily="34" charset="0"/>
              </a:rPr>
              <a:t> </a:t>
            </a:r>
            <a:r>
              <a:rPr lang="en-US" altLang="en-US" sz="1400" dirty="0" err="1">
                <a:latin typeface="Calibri" panose="020F0502020204030204" pitchFamily="34" charset="0"/>
              </a:rPr>
              <a:t>Emas</a:t>
            </a:r>
            <a:r>
              <a:rPr lang="en-US" altLang="en-US" sz="1400" dirty="0">
                <a:latin typeface="Calibri" panose="020F0502020204030204" pitchFamily="34" charset="0"/>
              </a:rPr>
              <a:t> business and manage other Product</a:t>
            </a: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</a:rPr>
              <a:t>Streamline subsidiary portfolio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1AA7392C-8A1F-4ACF-BDF2-9C469429146C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ltGray">
          <a:xfrm>
            <a:off x="5313680" y="1190874"/>
            <a:ext cx="3323589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</a:rPr>
              <a:t>Capital Market (IPO) RDPT</a:t>
            </a: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</a:rPr>
              <a:t>Borrowing ( Bond/</a:t>
            </a:r>
            <a:r>
              <a:rPr lang="en-GB" altLang="en-US" sz="1400" dirty="0" err="1">
                <a:latin typeface="Calibri" panose="020F0502020204030204" pitchFamily="34" charset="0"/>
              </a:rPr>
              <a:t>Obligasi</a:t>
            </a:r>
            <a:endParaRPr lang="en-GB" altLang="en-US" sz="1400" dirty="0">
              <a:latin typeface="Calibri" panose="020F0502020204030204" pitchFamily="34" charset="0"/>
            </a:endParaRP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</a:rPr>
              <a:t>Money Market (Banking Loan)</a:t>
            </a: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</a:rPr>
              <a:t>Vendor Financing</a:t>
            </a: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Calibri" panose="020F0502020204030204" pitchFamily="34" charset="0"/>
              </a:rPr>
              <a:t>Joint Investment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D43C5C23-528F-493C-86F6-140FDB811A99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ltGray">
          <a:xfrm>
            <a:off x="548006" y="3484562"/>
            <a:ext cx="2499994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 err="1">
                <a:latin typeface="+mn-lt"/>
              </a:rPr>
              <a:t>Digitalisasi</a:t>
            </a:r>
            <a:endParaRPr lang="en-GB" altLang="en-US" sz="1400" dirty="0">
              <a:latin typeface="+mn-lt"/>
            </a:endParaRP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>
                <a:latin typeface="+mn-lt"/>
              </a:rPr>
              <a:t>Pro Active (</a:t>
            </a:r>
            <a:r>
              <a:rPr lang="en-GB" altLang="en-US" sz="1400" dirty="0" err="1">
                <a:latin typeface="+mn-lt"/>
              </a:rPr>
              <a:t>Jemput</a:t>
            </a:r>
            <a:r>
              <a:rPr lang="en-GB" altLang="en-US" sz="1400" dirty="0">
                <a:latin typeface="+mn-lt"/>
              </a:rPr>
              <a:t> Bola)</a:t>
            </a:r>
            <a:endParaRPr lang="en-US" altLang="en-US" sz="1400" dirty="0">
              <a:solidFill>
                <a:srgbClr val="313132"/>
              </a:solidFill>
              <a:latin typeface="+mn-lt"/>
            </a:endParaRP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b="0" i="0" dirty="0" err="1">
                <a:solidFill>
                  <a:srgbClr val="313132"/>
                </a:solidFill>
                <a:effectLst/>
                <a:latin typeface="+mn-lt"/>
              </a:rPr>
              <a:t>Gadai</a:t>
            </a:r>
            <a:r>
              <a:rPr lang="en-US" sz="1400" b="0" i="0" dirty="0">
                <a:solidFill>
                  <a:srgbClr val="313132"/>
                </a:solidFill>
                <a:effectLst/>
                <a:latin typeface="+mn-lt"/>
              </a:rPr>
              <a:t> </a:t>
            </a:r>
            <a:r>
              <a:rPr lang="en-US" sz="1400" b="0" i="1" dirty="0">
                <a:solidFill>
                  <a:srgbClr val="313132"/>
                </a:solidFill>
                <a:effectLst/>
                <a:latin typeface="+mn-lt"/>
              </a:rPr>
              <a:t>on Demand (pick up &amp; delivery)</a:t>
            </a:r>
            <a:r>
              <a:rPr lang="en-US" sz="1400" b="0" i="0" dirty="0">
                <a:solidFill>
                  <a:srgbClr val="313132"/>
                </a:solidFill>
                <a:effectLst/>
                <a:latin typeface="+mn-lt"/>
              </a:rPr>
              <a:t> </a:t>
            </a:r>
            <a:endParaRPr lang="en-GB" altLang="en-US" sz="1400" dirty="0">
              <a:latin typeface="+mn-lt"/>
            </a:endParaRP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 err="1">
                <a:latin typeface="+mn-lt"/>
              </a:rPr>
              <a:t>Realibale</a:t>
            </a:r>
            <a:r>
              <a:rPr lang="en-GB" altLang="en-US" sz="1400" dirty="0">
                <a:latin typeface="+mn-lt"/>
              </a:rPr>
              <a:t>, Real time, Online </a:t>
            </a:r>
          </a:p>
          <a:p>
            <a:pPr marL="285750" lvl="1" indent="-285750">
              <a:lnSpc>
                <a:spcPct val="90000"/>
              </a:lnSpc>
              <a:spcAft>
                <a:spcPct val="5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altLang="en-US" sz="1400" dirty="0" err="1">
                <a:latin typeface="+mn-lt"/>
              </a:rPr>
              <a:t>Warroom</a:t>
            </a:r>
            <a:r>
              <a:rPr lang="en-GB" altLang="en-US" sz="1400" dirty="0">
                <a:latin typeface="+mn-lt"/>
              </a:rPr>
              <a:t> (Performance &amp; excellence centre)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0B991-382D-4853-B38D-92C53008F17D}"/>
              </a:ext>
            </a:extLst>
          </p:cNvPr>
          <p:cNvSpPr txBox="1"/>
          <p:nvPr/>
        </p:nvSpPr>
        <p:spPr>
          <a:xfrm>
            <a:off x="11825981" y="6400800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537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NMQmXBoEuaPtGvN0UFR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_jp4yms0uxcUcFl3LxL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5ufK_RE0mLFb3igntX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.NKzkDmkKR1kCbw1X74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5b0EiYzhkqQoC1FUXOVS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khnnIyw0SKQKIsQp9Ri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OgdNwct0uHBwBVS6pD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LdTyuQ7SE.1hyibXRvTE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fru4E8bi0q5LXYWRY8i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lmFCzodUGbZHpxjT2UW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DSxc322zkSHn39BmWov9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Rt0RNH.UKwhseNVKgHR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uy5DqyT6E6wH7nbHvbxW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9kxlNOSUqOKW6gziNoU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RGLO3Q1ESNXKULRYFTC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3h1Unf2UE2KEVMYMVR8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VvvV54k7EuQe4nOx5lDp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uy5DqyT6E6wH7nbHvbxW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5b0EiYzhkqQoC1FUXOVS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uy5DqyT6E6wH7nbHvbxW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uy5DqyT6E6wH7nbHvbxW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uy5DqyT6E6wH7nbHvbx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pYoDfc3Q0eFF0LbbzWBf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eoStlcDkCgdj.oruQX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eoStlcDkCgdj.oruQXx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eoStlcDkCgdj.oruQX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eoStlcDkCgdj.oruQXx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5b0EiYzhkqQoC1FUXOVS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uy5DqyT6E6wH7nbHvbx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eoStlcDkCgdj.oruQXx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O_8oDxnKUiXE5CUGXk_l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vE9g7WZkSenF8Ne4Wdt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lwXZYBCkuWg5VAYVGfm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1Nb.o.VaUyHDK3WslCgV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9t8rethUSaSxyCZXjrJ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BYtOB2JgUC2t8Fi3BZ.w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BYtOB2JgUC2t8Fi3BZ.w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BYtOB2JgUC2t8Fi3BZ.w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N3_FDlN70qHm0sA2_2aY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eoStlcDkCgdj.oruQX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egaMoA9k2zd9IQ9vw1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dV.hQhjUatYWJlsgTAW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xGoIBXfkC310Bt.VZay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3861</Words>
  <Application>Microsoft Office PowerPoint</Application>
  <PresentationFormat>Widescreen</PresentationFormat>
  <Paragraphs>631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Abadi</vt:lpstr>
      <vt:lpstr>Arial</vt:lpstr>
      <vt:lpstr>Arial</vt:lpstr>
      <vt:lpstr>Arial Black</vt:lpstr>
      <vt:lpstr>Calibri</vt:lpstr>
      <vt:lpstr>Calibri Light</vt:lpstr>
      <vt:lpstr>Cambria</vt:lpstr>
      <vt:lpstr>DFKai-SB</vt:lpstr>
      <vt:lpstr>Graphik Reguler</vt:lpstr>
      <vt:lpstr>Hind Vadodara</vt:lpstr>
      <vt:lpstr>roboto</vt:lpstr>
      <vt:lpstr>Ronnia</vt:lpstr>
      <vt:lpstr>Trebuchet MS</vt:lpstr>
      <vt:lpstr>Wingdings</vt:lpstr>
      <vt:lpstr>Office Theme</vt:lpstr>
      <vt:lpstr> TANTANGAN DAN STRATEGY PENDANAAN  DAN ORGANISASI  PT. GEMILANG HARTADINATA ABADI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Ofan Sofwan</dc:creator>
  <cp:lastModifiedBy>Ofan Sofwan</cp:lastModifiedBy>
  <cp:revision>294</cp:revision>
  <dcterms:created xsi:type="dcterms:W3CDTF">2020-02-29T14:22:53Z</dcterms:created>
  <dcterms:modified xsi:type="dcterms:W3CDTF">2021-04-05T05:49:36Z</dcterms:modified>
</cp:coreProperties>
</file>