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6"/>
  </p:notesMasterIdLst>
  <p:sldIdLst>
    <p:sldId id="256" r:id="rId2"/>
    <p:sldId id="288" r:id="rId3"/>
    <p:sldId id="293" r:id="rId4"/>
    <p:sldId id="321" r:id="rId5"/>
    <p:sldId id="297" r:id="rId6"/>
    <p:sldId id="300" r:id="rId7"/>
    <p:sldId id="301" r:id="rId8"/>
    <p:sldId id="322" r:id="rId9"/>
    <p:sldId id="302" r:id="rId10"/>
    <p:sldId id="323" r:id="rId11"/>
    <p:sldId id="296" r:id="rId12"/>
    <p:sldId id="311" r:id="rId13"/>
    <p:sldId id="312" r:id="rId14"/>
    <p:sldId id="313" r:id="rId15"/>
    <p:sldId id="295" r:id="rId16"/>
    <p:sldId id="372" r:id="rId17"/>
    <p:sldId id="324" r:id="rId18"/>
    <p:sldId id="298" r:id="rId19"/>
    <p:sldId id="326" r:id="rId20"/>
    <p:sldId id="325" r:id="rId21"/>
    <p:sldId id="327" r:id="rId22"/>
    <p:sldId id="299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94" r:id="rId32"/>
    <p:sldId id="329" r:id="rId33"/>
    <p:sldId id="331" r:id="rId34"/>
    <p:sldId id="332" r:id="rId35"/>
    <p:sldId id="330" r:id="rId36"/>
    <p:sldId id="314" r:id="rId37"/>
    <p:sldId id="333" r:id="rId38"/>
    <p:sldId id="337" r:id="rId39"/>
    <p:sldId id="338" r:id="rId40"/>
    <p:sldId id="339" r:id="rId41"/>
    <p:sldId id="334" r:id="rId42"/>
    <p:sldId id="335" r:id="rId43"/>
    <p:sldId id="336" r:id="rId44"/>
    <p:sldId id="340" r:id="rId45"/>
    <p:sldId id="342" r:id="rId46"/>
    <p:sldId id="343" r:id="rId47"/>
    <p:sldId id="341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5" r:id="rId58"/>
    <p:sldId id="354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9" r:id="rId72"/>
    <p:sldId id="370" r:id="rId73"/>
    <p:sldId id="368" r:id="rId74"/>
    <p:sldId id="371" r:id="rId7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2CAE00B5-9BF5-4EF1-922A-EA7B497DCED4}"/>
    <pc:docChg chg="modSld">
      <pc:chgData name="Velani, Ankitkumar" userId="039f6639-35cd-4471-8ac8-1e78077ab1db" providerId="ADAL" clId="{2CAE00B5-9BF5-4EF1-922A-EA7B497DCED4}" dt="2022-09-09T06:53:42.207" v="0" actId="1036"/>
      <pc:docMkLst>
        <pc:docMk/>
      </pc:docMkLst>
      <pc:sldChg chg="modSp mod">
        <pc:chgData name="Velani, Ankitkumar" userId="039f6639-35cd-4471-8ac8-1e78077ab1db" providerId="ADAL" clId="{2CAE00B5-9BF5-4EF1-922A-EA7B497DCED4}" dt="2022-09-09T06:53:42.207" v="0" actId="1036"/>
        <pc:sldMkLst>
          <pc:docMk/>
          <pc:sldMk cId="4065110562" sldId="272"/>
        </pc:sldMkLst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3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7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8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0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451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68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30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021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29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50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804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318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936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260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51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78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11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59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94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3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200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88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183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719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790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514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17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40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21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8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87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9/1/2023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9/1/2023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9/1/2023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9/1/2023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9/1/2023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9/1/2023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9/1/2023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9/1/2023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9/1/2023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9/1/2023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9/1/2023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9/1/2023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PQhl0wVCZnNP1vx7BE43phOUljzZXGD/view?usp=sharing" TargetMode="External"/><Relationship Id="rId2" Type="http://schemas.openxmlformats.org/officeDocument/2006/relationships/hyperlink" Target="https://raw.githubusercontent.com/sitmbadept/sitmbadept.github.io/main/BDTM/DATASET/VEHICLE_PARK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sitmbadept/sitmbadept.github.io/main/BDTM/CODES/R/VehiclePark.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Accessing Vector Elements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Index to be used to access the vector elements, index starts from 1 to length of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vector_name</a:t>
            </a:r>
            <a:r>
              <a:rPr lang="en-US" sz="2600" dirty="0">
                <a:solidFill>
                  <a:schemeClr val="tx1"/>
                </a:solidFill>
              </a:rPr>
              <a:t>[index]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 :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 &lt;- c(“A”, “B”, “C”, “D”, “E”)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num[1] #1</a:t>
            </a:r>
            <a:r>
              <a:rPr lang="en-US" sz="2600" b="1" baseline="30000" dirty="0">
                <a:solidFill>
                  <a:srgbClr val="FF0000"/>
                </a:solidFill>
              </a:rPr>
              <a:t>st</a:t>
            </a:r>
            <a:r>
              <a:rPr lang="en-US" sz="2600" b="1" dirty="0">
                <a:solidFill>
                  <a:srgbClr val="FF0000"/>
                </a:solidFill>
              </a:rPr>
              <a:t> Element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num[5] #5</a:t>
            </a:r>
            <a:r>
              <a:rPr lang="en-US" sz="2600" b="1" baseline="30000" dirty="0">
                <a:solidFill>
                  <a:srgbClr val="FF0000"/>
                </a:solidFill>
              </a:rPr>
              <a:t>th</a:t>
            </a:r>
            <a:r>
              <a:rPr lang="en-US" sz="2600" b="1" dirty="0">
                <a:solidFill>
                  <a:srgbClr val="FF0000"/>
                </a:solidFill>
              </a:rPr>
              <a:t> Element </a:t>
            </a:r>
          </a:p>
        </p:txBody>
      </p:sp>
    </p:spTree>
    <p:extLst>
      <p:ext uri="{BB962C8B-B14F-4D97-AF65-F5344CB8AC3E}">
        <p14:creationId xmlns:p14="http://schemas.microsoft.com/office/powerpoint/2010/main" val="111034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data frame is R’s most natural way of presenting two-dimensional dataset with collection of observation with one or more variables.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frame is one of the most important and frequently used in R for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b="1" dirty="0" err="1"/>
              <a:t>data.frame</a:t>
            </a:r>
            <a:r>
              <a:rPr lang="en-US" sz="2600" b="1" dirty="0"/>
              <a:t>()</a:t>
            </a:r>
            <a:r>
              <a:rPr lang="en-US" sz="2600" dirty="0"/>
              <a:t> function helps to create data frame in R</a:t>
            </a:r>
          </a:p>
        </p:txBody>
      </p:sp>
    </p:spTree>
    <p:extLst>
      <p:ext uri="{BB962C8B-B14F-4D97-AF65-F5344CB8AC3E}">
        <p14:creationId xmlns:p14="http://schemas.microsoft.com/office/powerpoint/2010/main" val="151383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614012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 &lt;- </a:t>
            </a:r>
            <a:r>
              <a:rPr lang="en-US" sz="2400" b="1" dirty="0" err="1">
                <a:solidFill>
                  <a:srgbClr val="FF0000"/>
                </a:solidFill>
              </a:rPr>
              <a:t>data.frame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1931"/>
              </p:ext>
            </p:extLst>
          </p:nvPr>
        </p:nvGraphicFramePr>
        <p:xfrm>
          <a:off x="5857461" y="2501900"/>
          <a:ext cx="328653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82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data-</a:t>
            </a:r>
            <a:r>
              <a:rPr lang="en-US" sz="2200" b="1" dirty="0" err="1"/>
              <a:t>frame_object</a:t>
            </a:r>
            <a:r>
              <a:rPr lang="en-US" sz="2200" b="1" dirty="0"/>
              <a:t>[ </a:t>
            </a:r>
            <a:r>
              <a:rPr lang="en-US" sz="2200" b="1" dirty="0" err="1">
                <a:solidFill>
                  <a:srgbClr val="1E64B6"/>
                </a:solidFill>
              </a:rPr>
              <a:t>row_range</a:t>
            </a:r>
            <a:r>
              <a:rPr lang="en-US" sz="2200" b="1" dirty="0">
                <a:solidFill>
                  <a:srgbClr val="1E64B6"/>
                </a:solidFill>
              </a:rPr>
              <a:t> </a:t>
            </a:r>
            <a:r>
              <a:rPr lang="en-US" sz="2200" b="1" dirty="0"/>
              <a:t>,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col_range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b="1" dirty="0"/>
              <a:t>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</a:t>
            </a: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[]  </a:t>
            </a:r>
            <a:r>
              <a:rPr lang="en-US" sz="2400" b="1" dirty="0">
                <a:solidFill>
                  <a:schemeClr val="tx1"/>
                </a:solidFill>
              </a:rPr>
              <a:t>#display all the rows &amp; cols</a:t>
            </a:r>
            <a:r>
              <a:rPr lang="en-US" sz="2400" b="1" dirty="0">
                <a:solidFill>
                  <a:srgbClr val="FF0000"/>
                </a:solidFill>
              </a:rPr>
              <a:t>  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 ]       </a:t>
            </a:r>
            <a:r>
              <a:rPr lang="en-US" sz="2400" b="1" dirty="0">
                <a:solidFill>
                  <a:schemeClr val="tx1"/>
                </a:solidFill>
              </a:rPr>
              <a:t>#first row with all the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[1,3] 	 </a:t>
            </a:r>
            <a:r>
              <a:rPr lang="en-US" sz="2400" b="1" dirty="0">
                <a:solidFill>
                  <a:schemeClr val="tx1"/>
                </a:solidFill>
              </a:rPr>
              <a:t># first row with only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 2:3 ] </a:t>
            </a:r>
            <a:r>
              <a:rPr lang="en-US" sz="2400" b="1" dirty="0">
                <a:solidFill>
                  <a:schemeClr val="tx1"/>
                </a:solidFill>
              </a:rPr>
              <a:t># first row with 2 &amp;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[2:3, 1]  </a:t>
            </a:r>
            <a:r>
              <a:rPr lang="en-US" sz="2400" b="1" dirty="0">
                <a:solidFill>
                  <a:schemeClr val="tx1"/>
                </a:solidFill>
              </a:rPr>
              <a:t># 2 &amp;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row with 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0E1D4-2927-4E17-BF77-A4382CCC94EF}"/>
              </a:ext>
            </a:extLst>
          </p:cNvPr>
          <p:cNvSpPr txBox="1"/>
          <p:nvPr/>
        </p:nvSpPr>
        <p:spPr>
          <a:xfrm>
            <a:off x="3595255" y="209054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9776-9570-AE28-DE0A-509B6B0A841F}"/>
              </a:ext>
            </a:extLst>
          </p:cNvPr>
          <p:cNvSpPr txBox="1"/>
          <p:nvPr/>
        </p:nvSpPr>
        <p:spPr>
          <a:xfrm>
            <a:off x="5233856" y="209054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7541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Variable Name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 err="1"/>
              <a:t>data-frame_object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$variable_name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my_data$name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my_date$age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condition on row index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/>
              <a:t>data-</a:t>
            </a:r>
            <a:r>
              <a:rPr lang="en-US" sz="2200" dirty="0" err="1"/>
              <a:t>frame_object</a:t>
            </a:r>
            <a:r>
              <a:rPr lang="en-US" sz="2200" b="1" dirty="0">
                <a:solidFill>
                  <a:srgbClr val="1E64B6"/>
                </a:solidFill>
              </a:rPr>
              <a:t>[condition,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my_data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dirty="0" err="1">
                <a:solidFill>
                  <a:srgbClr val="FF0000"/>
                </a:solidFill>
              </a:rPr>
              <a:t>my_data$gender</a:t>
            </a:r>
            <a:r>
              <a:rPr lang="en-US" sz="2200" b="1" dirty="0">
                <a:solidFill>
                  <a:srgbClr val="FF0000"/>
                </a:solidFill>
              </a:rPr>
              <a:t>==“M”,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my_data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dirty="0" err="1">
                <a:solidFill>
                  <a:srgbClr val="FF0000"/>
                </a:solidFill>
              </a:rPr>
              <a:t>my_data$gender</a:t>
            </a:r>
            <a:r>
              <a:rPr lang="en-US" sz="2200" b="1" dirty="0">
                <a:solidFill>
                  <a:srgbClr val="FF0000"/>
                </a:solidFill>
              </a:rPr>
              <a:t>==“F”, 2]</a:t>
            </a:r>
          </a:p>
        </p:txBody>
      </p:sp>
    </p:spTree>
    <p:extLst>
      <p:ext uri="{BB962C8B-B14F-4D97-AF65-F5344CB8AC3E}">
        <p14:creationId xmlns:p14="http://schemas.microsoft.com/office/powerpoint/2010/main" val="27725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17973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Matrices are the R objects wherein the elements are organized in a 2-D rectangular shape. In a matrix, it contains elements of the same type.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column is a vertical representation of data, while a row is a horizontal representation of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Syntax: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</a:t>
            </a:r>
            <a:r>
              <a:rPr lang="en-US" dirty="0">
                <a:solidFill>
                  <a:srgbClr val="1E64B6"/>
                </a:solidFill>
              </a:rPr>
              <a:t> matrix(x=  ,nrow=  ,ncol=  ,byrow= )</a:t>
            </a:r>
            <a:endParaRPr lang="en-US" sz="2400" dirty="0">
              <a:solidFill>
                <a:srgbClr val="1E64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0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9/1/2023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 (Continue from Part-1)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7280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04361" y="1488139"/>
            <a:ext cx="89352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Syntax: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</a:t>
            </a:r>
            <a:r>
              <a:rPr lang="en-US" dirty="0">
                <a:solidFill>
                  <a:srgbClr val="1E64B6"/>
                </a:solidFill>
              </a:rPr>
              <a:t> matrix(x=  ,nrow=  ,ncol=  ,byrow= 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matrix()	: Name of the functions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nrow		: is number of rows to be created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ncol		: is number of columns to be created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byrow		: TRUE or FALSE data filling direction in matrix 	</a:t>
            </a:r>
            <a:r>
              <a:rPr lang="en-US" sz="2800" dirty="0">
                <a:solidFill>
                  <a:srgbClr val="1E64B6"/>
                </a:solidFill>
              </a:rPr>
              <a:t>        				  </a:t>
            </a:r>
          </a:p>
        </p:txBody>
      </p:sp>
    </p:spTree>
    <p:extLst>
      <p:ext uri="{BB962C8B-B14F-4D97-AF65-F5344CB8AC3E}">
        <p14:creationId xmlns:p14="http://schemas.microsoft.com/office/powerpoint/2010/main" val="263850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9352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Example : Numeric data</a:t>
            </a:r>
            <a:endParaRPr lang="en-US" sz="3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</a:rPr>
              <a:t>data = c(10, 20, 30, 40, 50, 60, 70, 80, 90)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 err="1">
                <a:solidFill>
                  <a:srgbClr val="1E64B6"/>
                </a:solidFill>
              </a:rPr>
              <a:t>num_mat</a:t>
            </a:r>
            <a:r>
              <a:rPr lang="en-US" sz="3400" dirty="0">
                <a:solidFill>
                  <a:srgbClr val="1E64B6"/>
                </a:solidFill>
              </a:rPr>
              <a:t> 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nrow=3,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3400" dirty="0" err="1">
                <a:solidFill>
                  <a:srgbClr val="1E64B6"/>
                </a:solidFill>
              </a:rPr>
              <a:t>num_mat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46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/>
              <a:t>Matrices</a:t>
            </a:r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7381"/>
            <a:ext cx="89352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chemeClr val="tx1"/>
                </a:solidFill>
              </a:rPr>
              <a:t>Example: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data = c(10, 20, 30, 40, 50, 60, 70, 80, 90)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num_mat</a:t>
            </a:r>
            <a:r>
              <a:rPr lang="en-US" sz="2400" dirty="0">
                <a:solidFill>
                  <a:srgbClr val="1E64B6"/>
                </a:solidFill>
              </a:rPr>
              <a:t> 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nrow=3,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2400" dirty="0" err="1">
                <a:solidFill>
                  <a:srgbClr val="1E64B6"/>
                </a:solidFill>
              </a:rPr>
              <a:t>num_mat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1179B-2486-73A1-4FF1-604800C27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0"/>
          <a:stretch/>
        </p:blipFill>
        <p:spPr>
          <a:xfrm>
            <a:off x="3013364" y="2948604"/>
            <a:ext cx="5831301" cy="2957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7BB73-0945-1579-02BE-565BA11290B4}"/>
              </a:ext>
            </a:extLst>
          </p:cNvPr>
          <p:cNvSpPr txBox="1"/>
          <p:nvPr/>
        </p:nvSpPr>
        <p:spPr>
          <a:xfrm>
            <a:off x="1267691" y="4081712"/>
            <a:ext cx="16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7943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9/1/2023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 (Continue from Part-1)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701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 Character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data = c("A", "B", "C", "D", "E", "F")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nrow=2,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3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71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701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  <a:endParaRPr lang="en-US" sz="34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data = c("A", "B", "C", "D", "E", "F")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nrow=2,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0BA44-969E-17EF-588E-9F46D8E85666}"/>
              </a:ext>
            </a:extLst>
          </p:cNvPr>
          <p:cNvSpPr txBox="1"/>
          <p:nvPr/>
        </p:nvSpPr>
        <p:spPr>
          <a:xfrm>
            <a:off x="1267691" y="4081712"/>
            <a:ext cx="16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DEAA4-DA65-E8C4-4A2B-9B5495C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43" b="20009"/>
          <a:stretch/>
        </p:blipFill>
        <p:spPr>
          <a:xfrm>
            <a:off x="3034145" y="3546441"/>
            <a:ext cx="5877583" cy="23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</a:rPr>
              <a:t>Filling direction: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R also allow to specify the filling direction for Matrix either by row or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</a:rPr>
              <a:t>byrow</a:t>
            </a:r>
            <a:r>
              <a:rPr lang="en-US" sz="2800" dirty="0">
                <a:solidFill>
                  <a:schemeClr val="tx1"/>
                </a:solidFill>
              </a:rPr>
              <a:t> = TRUE/FALSE argument can control filling direction in matrix function.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ncol=2,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byrow=FALSE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16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010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7932" y="1274440"/>
            <a:ext cx="8348868" cy="246267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ncol=2, 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byrow=FALSE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2 5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3 6</a:t>
            </a: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25C62930-5551-4B9B-8F35-EC23C2ADB091}"/>
              </a:ext>
            </a:extLst>
          </p:cNvPr>
          <p:cNvSpPr txBox="1">
            <a:spLocks/>
          </p:cNvSpPr>
          <p:nvPr/>
        </p:nvSpPr>
        <p:spPr>
          <a:xfrm>
            <a:off x="347871" y="3782552"/>
            <a:ext cx="8348868" cy="24626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nrow=3,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ncol=2, 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byrow=TRUE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1 2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3 4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5 6</a:t>
            </a:r>
          </a:p>
        </p:txBody>
      </p:sp>
    </p:spTree>
    <p:extLst>
      <p:ext uri="{BB962C8B-B14F-4D97-AF65-F5344CB8AC3E}">
        <p14:creationId xmlns:p14="http://schemas.microsoft.com/office/powerpoint/2010/main" val="110419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For equal length of Vectors/Matrices/DataFrame can be combined into rows or cols using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() and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() functions.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() 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: for combining data by rows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()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: for combining data by cols</a:t>
            </a: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  c(1,2,3)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  c(4,5,6)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05E23-4C32-470E-8B5D-659BB6BE826E}"/>
              </a:ext>
            </a:extLst>
          </p:cNvPr>
          <p:cNvSpPr txBox="1"/>
          <p:nvPr/>
        </p:nvSpPr>
        <p:spPr>
          <a:xfrm>
            <a:off x="3425539" y="4027957"/>
            <a:ext cx="2133599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rbind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1 2 3</a:t>
            </a:r>
          </a:p>
          <a:p>
            <a:r>
              <a:rPr lang="en-US" sz="2800" dirty="0"/>
              <a:t>4 5 6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1693-171D-4765-BFB6-5272422B76BE}"/>
              </a:ext>
            </a:extLst>
          </p:cNvPr>
          <p:cNvSpPr txBox="1"/>
          <p:nvPr/>
        </p:nvSpPr>
        <p:spPr>
          <a:xfrm>
            <a:off x="6163769" y="4027957"/>
            <a:ext cx="231084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cbind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1 4</a:t>
            </a:r>
          </a:p>
          <a:p>
            <a:r>
              <a:rPr lang="en-US" sz="2800" dirty="0"/>
              <a:t>2 5</a:t>
            </a:r>
          </a:p>
          <a:p>
            <a:r>
              <a:rPr lang="en-US" sz="2800" dirty="0"/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31014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dim() function is used to find the dimension of matrices.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dim(m)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Output : number of rows,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316470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51623" y="1383771"/>
            <a:ext cx="8960677" cy="50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Accessing Elements </a:t>
            </a: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matrix_object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[row-range, col-range]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m[]      	 # display all the rows &amp; cols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m[1:2]	 # get the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element from row 1 &amp; 2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m[1,1]	 # get the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m[1, 2]	 # get the 2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m[3, 1:2] # get the 1&amp;2 columns from 3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diag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(m)   # get the diagonal elements of matrix</a:t>
            </a:r>
          </a:p>
        </p:txBody>
      </p:sp>
    </p:spTree>
    <p:extLst>
      <p:ext uri="{BB962C8B-B14F-4D97-AF65-F5344CB8AC3E}">
        <p14:creationId xmlns:p14="http://schemas.microsoft.com/office/powerpoint/2010/main" val="383680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36713" y="140291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</a:t>
            </a:r>
            <a:r>
              <a:rPr lang="en-US" sz="2800" b="1" dirty="0">
                <a:solidFill>
                  <a:srgbClr val="FF0000"/>
                </a:solidFill>
              </a:rPr>
              <a:t>t() </a:t>
            </a:r>
            <a:r>
              <a:rPr lang="en-US" sz="2800" dirty="0"/>
              <a:t>function to get the transpose of matrix</a:t>
            </a:r>
          </a:p>
          <a:p>
            <a:r>
              <a:rPr lang="en-US" sz="2800" dirty="0"/>
              <a:t> </a:t>
            </a:r>
          </a:p>
          <a:p>
            <a:r>
              <a:rPr lang="en-US" sz="2800" b="1" dirty="0"/>
              <a:t>t(A)</a:t>
            </a:r>
          </a:p>
          <a:p>
            <a:endParaRPr lang="en-US" sz="2800" b="1" dirty="0"/>
          </a:p>
          <a:p>
            <a:r>
              <a:rPr lang="en-US" sz="2800" b="1" u="sng" dirty="0"/>
              <a:t>O/p:</a:t>
            </a:r>
          </a:p>
          <a:p>
            <a:r>
              <a:rPr lang="en-US" sz="2800" b="1" dirty="0"/>
              <a:t>2 6</a:t>
            </a:r>
          </a:p>
          <a:p>
            <a:r>
              <a:rPr lang="en-US" sz="2800" b="1" dirty="0"/>
              <a:t>5 1</a:t>
            </a:r>
          </a:p>
          <a:p>
            <a:r>
              <a:rPr lang="en-US" sz="2800" b="1" dirty="0"/>
              <a:t>2 4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235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Scaler multiplication of matrix</a:t>
            </a:r>
          </a:p>
          <a:p>
            <a:r>
              <a:rPr lang="en-US" sz="2800" b="1" dirty="0" err="1"/>
              <a:t>matrix_obj</a:t>
            </a:r>
            <a:r>
              <a:rPr lang="en-US" sz="2800" b="1" dirty="0"/>
              <a:t>  * scaler value</a:t>
            </a:r>
          </a:p>
          <a:p>
            <a:endParaRPr lang="en-US" sz="2800" dirty="0"/>
          </a:p>
          <a:p>
            <a:r>
              <a:rPr lang="en-US" sz="2800" dirty="0"/>
              <a:t>Ex: </a:t>
            </a:r>
          </a:p>
          <a:p>
            <a:r>
              <a:rPr lang="en-US" sz="2800" b="1" dirty="0"/>
              <a:t>A * 2</a:t>
            </a:r>
          </a:p>
          <a:p>
            <a:endParaRPr lang="en-US" sz="2800" b="1" dirty="0"/>
          </a:p>
          <a:p>
            <a:r>
              <a:rPr lang="en-US" sz="2800" b="1" dirty="0"/>
              <a:t>Output:</a:t>
            </a:r>
          </a:p>
          <a:p>
            <a:r>
              <a:rPr lang="en-US" sz="2800" dirty="0"/>
              <a:t>4 10 4</a:t>
            </a:r>
          </a:p>
          <a:p>
            <a:r>
              <a:rPr lang="en-US" sz="2800" dirty="0"/>
              <a:t>12 2 8</a:t>
            </a:r>
          </a:p>
        </p:txBody>
      </p:sp>
    </p:spTree>
    <p:extLst>
      <p:ext uri="{BB962C8B-B14F-4D97-AF65-F5344CB8AC3E}">
        <p14:creationId xmlns:p14="http://schemas.microsoft.com/office/powerpoint/2010/main" val="322448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65923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2 3 2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3 1 2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wise arithmetic operation</a:t>
            </a:r>
          </a:p>
          <a:p>
            <a:endParaRPr lang="en-US" sz="2800" b="1" dirty="0"/>
          </a:p>
          <a:p>
            <a:r>
              <a:rPr lang="en-US" sz="2800" b="1" dirty="0"/>
              <a:t>matrix_object1 + matrix_objct2 </a:t>
            </a:r>
          </a:p>
          <a:p>
            <a:r>
              <a:rPr lang="en-US" sz="2800" b="1" dirty="0"/>
              <a:t>matrix_object1 -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matrix_object1 *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/>
              <a:t>matrix_object1 /  matrix_objct2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0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185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Vector is the essential building block for handling multiple items in R.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It’s a list of items that are of the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Combine function </a:t>
            </a:r>
            <a:r>
              <a:rPr lang="en-US" sz="2600" b="1" dirty="0">
                <a:solidFill>
                  <a:srgbClr val="1E64B6"/>
                </a:solidFill>
              </a:rPr>
              <a:t>c()</a:t>
            </a:r>
            <a:r>
              <a:rPr lang="en-US" sz="2600" dirty="0"/>
              <a:t> used to combine multiple values of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 err="1"/>
              <a:t>ie</a:t>
            </a:r>
            <a:r>
              <a:rPr lang="en-US" sz="2600" dirty="0"/>
              <a:t>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E64B6"/>
                </a:solidFill>
              </a:rPr>
              <a:t>fruits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c(“Apple”, “Banana”, “Orange”)</a:t>
            </a:r>
            <a:r>
              <a:rPr lang="en-US" sz="2200" b="1" dirty="0">
                <a:solidFill>
                  <a:srgbClr val="1E64B6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b="1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num 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c(1,2,3,4,5,6)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</a:t>
            </a:r>
            <a:r>
              <a:rPr lang="en-US" sz="2200" b="1" dirty="0">
                <a:solidFill>
                  <a:srgbClr val="1E64B6"/>
                </a:solidFill>
              </a:rPr>
              <a:t>num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1:100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#Integer values in a sequence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	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dec   1.5 : 6.5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#Numeric values in a sequence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35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65923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5 -3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-1 1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1  5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Multiplication</a:t>
            </a:r>
          </a:p>
          <a:p>
            <a:endParaRPr lang="en-US" sz="2800" dirty="0"/>
          </a:p>
          <a:p>
            <a:r>
              <a:rPr lang="en-US" sz="2800" dirty="0" err="1"/>
              <a:t>matrix_obj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%*%</a:t>
            </a:r>
            <a:r>
              <a:rPr lang="en-US" sz="2800" dirty="0"/>
              <a:t> </a:t>
            </a:r>
            <a:r>
              <a:rPr lang="en-US" sz="2800" dirty="0" err="1"/>
              <a:t>matrix_obj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A %*% C</a:t>
            </a:r>
          </a:p>
        </p:txBody>
      </p:sp>
    </p:spTree>
    <p:extLst>
      <p:ext uri="{BB962C8B-B14F-4D97-AF65-F5344CB8AC3E}">
        <p14:creationId xmlns:p14="http://schemas.microsoft.com/office/powerpoint/2010/main" val="374377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itself.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list_1 = list(c(1,2,3,4,5,))</a:t>
            </a:r>
          </a:p>
        </p:txBody>
      </p:sp>
    </p:spTree>
    <p:extLst>
      <p:ext uri="{BB962C8B-B14F-4D97-AF65-F5344CB8AC3E}">
        <p14:creationId xmlns:p14="http://schemas.microsoft.com/office/powerpoint/2010/main" val="313801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9823" y="-1524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41909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B050"/>
                </a:solidFill>
              </a:rPr>
              <a:t>fruits_vector</a:t>
            </a:r>
            <a:r>
              <a:rPr lang="en-US" sz="2400" dirty="0">
                <a:solidFill>
                  <a:srgbClr val="00B050"/>
                </a:solidFill>
              </a:rPr>
              <a:t> &lt;- c("Apple", "Banana", "Orange")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num_vector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&lt;- c(1,2,3,4,5,6,7,8,9,10,11,12)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num_matrix</a:t>
            </a:r>
            <a:r>
              <a:rPr lang="en-US" sz="2400" dirty="0">
                <a:solidFill>
                  <a:srgbClr val="0070C0"/>
                </a:solidFill>
              </a:rPr>
              <a:t>  &lt;- matrix(c(10, 20, 30, 40, 50, 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ncol=2)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my_data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name   = c("A","B","C","D"),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age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gender = c("F","M","F","M")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656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9823" y="-1524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41909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B050"/>
                </a:solidFill>
              </a:rPr>
              <a:t>fruits_vector</a:t>
            </a:r>
            <a:r>
              <a:rPr lang="en-US" sz="2400" dirty="0">
                <a:solidFill>
                  <a:srgbClr val="00B050"/>
                </a:solidFill>
              </a:rPr>
              <a:t> &lt;- c("Apple", "Banana", "Orange")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num_vector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&lt;- c(1,2,3,4,5,6,7,8,9,10,11,12)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num_matrix</a:t>
            </a:r>
            <a:r>
              <a:rPr lang="en-US" sz="2400" dirty="0">
                <a:solidFill>
                  <a:srgbClr val="0070C0"/>
                </a:solidFill>
              </a:rPr>
              <a:t>  &lt;- matrix(c(10, 20, 30, 40, 50, 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ncol=2)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my_data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name   = c("A","B","C","D"),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age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gender = c("F","M","F","M")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E046-DC67-0DC1-A0DD-7263D273754E}"/>
              </a:ext>
            </a:extLst>
          </p:cNvPr>
          <p:cNvSpPr txBox="1"/>
          <p:nvPr/>
        </p:nvSpPr>
        <p:spPr>
          <a:xfrm>
            <a:off x="5521739" y="4394814"/>
            <a:ext cx="32893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x = 100</a:t>
            </a:r>
          </a:p>
          <a:p>
            <a:r>
              <a:rPr lang="en-US" sz="2400" dirty="0"/>
              <a:t>y = 6+10i</a:t>
            </a:r>
          </a:p>
          <a:p>
            <a:r>
              <a:rPr lang="en-US" sz="2400" dirty="0"/>
              <a:t>flag = FALSE</a:t>
            </a:r>
          </a:p>
        </p:txBody>
      </p:sp>
    </p:spTree>
    <p:extLst>
      <p:ext uri="{BB962C8B-B14F-4D97-AF65-F5344CB8AC3E}">
        <p14:creationId xmlns:p14="http://schemas.microsoft.com/office/powerpoint/2010/main" val="169893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9823" y="-1524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41909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B050"/>
                </a:solidFill>
                <a:highlight>
                  <a:srgbClr val="FFFF00"/>
                </a:highlight>
              </a:rPr>
              <a:t>fruits_vector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&lt;- c("Apple", "Banana", "Orange")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num_vector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&lt;- c(1,2,3,4,5,6,7,8,9,10,11,12)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  <a:highlight>
                  <a:srgbClr val="FFFF00"/>
                </a:highlight>
              </a:rPr>
              <a:t>num_matrix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&lt;- matrix(c(10, 20, 30, 40, 50, 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ncol=2)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  <a:highlight>
                  <a:srgbClr val="FFFF00"/>
                </a:highlight>
              </a:rPr>
              <a:t>my_data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name   = c("A","B","C","D"),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age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gender = c("F","M","F","M")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E046-DC67-0DC1-A0DD-7263D273754E}"/>
              </a:ext>
            </a:extLst>
          </p:cNvPr>
          <p:cNvSpPr txBox="1"/>
          <p:nvPr/>
        </p:nvSpPr>
        <p:spPr>
          <a:xfrm>
            <a:off x="5521739" y="4394814"/>
            <a:ext cx="32893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x</a:t>
            </a:r>
            <a:r>
              <a:rPr lang="en-US" sz="2400" dirty="0"/>
              <a:t> = 100</a:t>
            </a:r>
          </a:p>
          <a:p>
            <a:r>
              <a:rPr lang="en-US" sz="2400" dirty="0">
                <a:highlight>
                  <a:srgbClr val="FFFF00"/>
                </a:highlight>
              </a:rPr>
              <a:t>y</a:t>
            </a:r>
            <a:r>
              <a:rPr lang="en-US" sz="2400" dirty="0"/>
              <a:t> = 6+10i</a:t>
            </a:r>
          </a:p>
          <a:p>
            <a:r>
              <a:rPr lang="en-US" sz="2400" dirty="0">
                <a:highlight>
                  <a:srgbClr val="FFFF00"/>
                </a:highlight>
              </a:rPr>
              <a:t>flag</a:t>
            </a:r>
            <a:r>
              <a:rPr lang="en-US" sz="2400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366224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Create a new list which contains vectors, matrix, data frame and basic datatype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 err="1">
                <a:solidFill>
                  <a:srgbClr val="1E64B6"/>
                </a:solidFill>
              </a:rPr>
              <a:t>all_data</a:t>
            </a:r>
            <a:r>
              <a:rPr lang="en-US" sz="2600" b="1" dirty="0">
                <a:solidFill>
                  <a:srgbClr val="1E64B6"/>
                </a:solidFill>
              </a:rPr>
              <a:t> = list(</a:t>
            </a:r>
            <a:r>
              <a:rPr lang="en-US" sz="2600" b="1" dirty="0" err="1">
                <a:solidFill>
                  <a:srgbClr val="1E64B6"/>
                </a:solidFill>
              </a:rPr>
              <a:t>fruits_vector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</a:t>
            </a:r>
            <a:r>
              <a:rPr lang="en-US" sz="2600" b="1" dirty="0" err="1">
                <a:solidFill>
                  <a:srgbClr val="1E64B6"/>
                </a:solidFill>
              </a:rPr>
              <a:t>num_vector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</a:t>
            </a:r>
            <a:r>
              <a:rPr lang="en-US" sz="2600" b="1" dirty="0" err="1">
                <a:solidFill>
                  <a:srgbClr val="1E64B6"/>
                </a:solidFill>
              </a:rPr>
              <a:t>num_matrix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</a:t>
            </a:r>
            <a:r>
              <a:rPr lang="en-US" sz="2600" b="1" dirty="0" err="1">
                <a:solidFill>
                  <a:srgbClr val="1E64B6"/>
                </a:solidFill>
              </a:rPr>
              <a:t>my_data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x,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y,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flag)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52552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97623" y="195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5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Accessing List element: list element can be accessible by [[]] double square brackets with index.</a:t>
            </a:r>
            <a:br>
              <a:rPr lang="en-US" sz="2800" dirty="0"/>
            </a:b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r>
              <a:rPr lang="en-US" sz="2400" b="1" dirty="0">
                <a:solidFill>
                  <a:srgbClr val="1E64B6"/>
                </a:solidFill>
              </a:rPr>
              <a:t>[[1]] # Accessing 1</a:t>
            </a:r>
            <a:r>
              <a:rPr lang="en-US" sz="2400" b="1" baseline="30000" dirty="0">
                <a:solidFill>
                  <a:srgbClr val="1E64B6"/>
                </a:solidFill>
              </a:rPr>
              <a:t>st</a:t>
            </a:r>
            <a:r>
              <a:rPr lang="en-US" sz="2400" b="1" dirty="0">
                <a:solidFill>
                  <a:srgbClr val="1E64B6"/>
                </a:solidFill>
              </a:rPr>
              <a:t>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r>
              <a:rPr lang="en-US" sz="2400" b="1" dirty="0">
                <a:solidFill>
                  <a:srgbClr val="1E64B6"/>
                </a:solidFill>
              </a:rPr>
              <a:t>[[2]] # Accessing 2</a:t>
            </a:r>
            <a:r>
              <a:rPr lang="en-US" sz="2400" b="1" baseline="30000" dirty="0">
                <a:solidFill>
                  <a:srgbClr val="1E64B6"/>
                </a:solidFill>
              </a:rPr>
              <a:t>nd</a:t>
            </a:r>
            <a:r>
              <a:rPr lang="en-US" sz="2400" b="1" dirty="0">
                <a:solidFill>
                  <a:srgbClr val="1E64B6"/>
                </a:solidFill>
              </a:rPr>
              <a:t>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r>
              <a:rPr lang="en-US" sz="2400" b="1" dirty="0">
                <a:solidFill>
                  <a:srgbClr val="1E64B6"/>
                </a:solidFill>
              </a:rPr>
              <a:t>[[2:5]] # Elements from 2 to 5 elements</a:t>
            </a:r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EC73DF-740E-C296-BD40-4D02CCB5B0B3}"/>
              </a:ext>
            </a:extLst>
          </p:cNvPr>
          <p:cNvSpPr/>
          <p:nvPr/>
        </p:nvSpPr>
        <p:spPr>
          <a:xfrm>
            <a:off x="1524000" y="1571033"/>
            <a:ext cx="70032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29606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 DataFrame from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 = list(</a:t>
            </a:r>
            <a:r>
              <a:rPr lang="en-US" sz="2000" dirty="0" err="1"/>
              <a:t>fruits_vector</a:t>
            </a:r>
            <a:r>
              <a:rPr lang="en-US" sz="2000" dirty="0"/>
              <a:t>, </a:t>
            </a:r>
            <a:r>
              <a:rPr lang="en-US" sz="2000" dirty="0" err="1"/>
              <a:t>num_vector</a:t>
            </a:r>
            <a:r>
              <a:rPr lang="en-US" sz="2000" dirty="0"/>
              <a:t>, </a:t>
            </a:r>
            <a:r>
              <a:rPr lang="en-US" sz="2000" dirty="0" err="1"/>
              <a:t>num_matrix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FFFF00"/>
                </a:highlight>
              </a:rPr>
              <a:t>my_data</a:t>
            </a:r>
            <a:r>
              <a:rPr lang="en-US" sz="2000" dirty="0"/>
              <a:t>, x, y, flag)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 		#4</a:t>
            </a:r>
            <a:r>
              <a:rPr lang="en-US" sz="2000" baseline="30000" dirty="0"/>
              <a:t>th</a:t>
            </a:r>
            <a:r>
              <a:rPr lang="en-US" sz="2000" dirty="0"/>
              <a:t> element is Data Frame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[[4]][]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[[4]][ 1 , 2 ]     #1</a:t>
            </a:r>
            <a:r>
              <a:rPr lang="en-US" sz="2000" baseline="30000" dirty="0"/>
              <a:t>st</a:t>
            </a:r>
            <a:r>
              <a:rPr lang="en-US" sz="2000" dirty="0"/>
              <a:t> row &amp; 2</a:t>
            </a:r>
            <a:r>
              <a:rPr lang="en-US" sz="2000" baseline="30000" dirty="0"/>
              <a:t>nd</a:t>
            </a:r>
            <a:r>
              <a:rPr lang="en-US" sz="2000" dirty="0"/>
              <a:t> Columns from 4</a:t>
            </a:r>
            <a:r>
              <a:rPr lang="en-US" sz="2000" baseline="30000" dirty="0"/>
              <a:t>th</a:t>
            </a:r>
            <a:r>
              <a:rPr lang="en-US" sz="2000" dirty="0"/>
              <a:t> Element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 , 3 ]       # all the rows and 3</a:t>
            </a:r>
            <a:r>
              <a:rPr lang="en-US" sz="2000" baseline="30000" dirty="0"/>
              <a:t>rd</a:t>
            </a:r>
            <a:r>
              <a:rPr lang="en-US" sz="2000" dirty="0"/>
              <a:t> column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[[4]][ 1:3 , 3 ]   # 1 to 3 Rows and 3</a:t>
            </a:r>
            <a:r>
              <a:rPr lang="en-US" sz="2000" baseline="30000" dirty="0"/>
              <a:t>rd</a:t>
            </a:r>
            <a:r>
              <a:rPr lang="en-US" sz="2000" dirty="0"/>
              <a:t> column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[[4]][ 1:3 , 1:2 ]   # 1 to 3 Rows &amp; 1 to 2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51EFAE-6687-441A-F696-4BF79132F729}"/>
              </a:ext>
            </a:extLst>
          </p:cNvPr>
          <p:cNvGrpSpPr/>
          <p:nvPr/>
        </p:nvGrpSpPr>
        <p:grpSpPr>
          <a:xfrm>
            <a:off x="1524000" y="1574405"/>
            <a:ext cx="7150100" cy="327223"/>
            <a:chOff x="1524000" y="2679305"/>
            <a:chExt cx="7150100" cy="3272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270EB9-03BA-4438-F5B5-B23E21F7DC42}"/>
                </a:ext>
              </a:extLst>
            </p:cNvPr>
            <p:cNvSpPr txBox="1"/>
            <p:nvPr/>
          </p:nvSpPr>
          <p:spPr>
            <a:xfrm>
              <a:off x="2527300" y="2687737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FD05FD-B9FB-A144-C008-70F8267641D0}"/>
                </a:ext>
              </a:extLst>
            </p:cNvPr>
            <p:cNvSpPr txBox="1"/>
            <p:nvPr/>
          </p:nvSpPr>
          <p:spPr>
            <a:xfrm>
              <a:off x="4113973" y="2698751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ECCEE8-27F0-2CAD-7396-4171FCCDA898}"/>
                </a:ext>
              </a:extLst>
            </p:cNvPr>
            <p:cNvSpPr txBox="1"/>
            <p:nvPr/>
          </p:nvSpPr>
          <p:spPr>
            <a:xfrm>
              <a:off x="5422900" y="2698751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4D296-31E6-9A17-7D73-BC4DEBB27A48}"/>
                </a:ext>
              </a:extLst>
            </p:cNvPr>
            <p:cNvSpPr txBox="1"/>
            <p:nvPr/>
          </p:nvSpPr>
          <p:spPr>
            <a:xfrm>
              <a:off x="6819900" y="2698751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A27156-8D45-4267-56B8-3F81C17A1CAE}"/>
                </a:ext>
              </a:extLst>
            </p:cNvPr>
            <p:cNvSpPr txBox="1"/>
            <p:nvPr/>
          </p:nvSpPr>
          <p:spPr>
            <a:xfrm>
              <a:off x="7518400" y="2687736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168554-6255-6B78-F769-83A58F1AF65C}"/>
                </a:ext>
              </a:extLst>
            </p:cNvPr>
            <p:cNvSpPr txBox="1"/>
            <p:nvPr/>
          </p:nvSpPr>
          <p:spPr>
            <a:xfrm>
              <a:off x="7778750" y="2684364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B6F813-C821-1726-E34C-9785A07C8441}"/>
                </a:ext>
              </a:extLst>
            </p:cNvPr>
            <p:cNvSpPr txBox="1"/>
            <p:nvPr/>
          </p:nvSpPr>
          <p:spPr>
            <a:xfrm>
              <a:off x="8077200" y="2680992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39FFF3-7DEE-320C-DB2F-8F6089F320FD}"/>
                </a:ext>
              </a:extLst>
            </p:cNvPr>
            <p:cNvSpPr txBox="1"/>
            <p:nvPr/>
          </p:nvSpPr>
          <p:spPr>
            <a:xfrm>
              <a:off x="1524000" y="2679305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93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311-D039-AA89-BF61-EBD21AB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1A7F-B8B0-0AAC-2E4B-62EC6AD25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iew() function in R can be used to invoke a spreadsheet-style data viewer within RStudio.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iew(x)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all_data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FF05-46D0-0870-5B25-BDE818A17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E255-F6E7-149D-22C8-E17E06BFD7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41EB-7DB5-CC86-5A3A-BA2B19D10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56504-2719-39DD-241B-DAD17D2E37A0}"/>
              </a:ext>
            </a:extLst>
          </p:cNvPr>
          <p:cNvSpPr txBox="1"/>
          <p:nvPr/>
        </p:nvSpPr>
        <p:spPr>
          <a:xfrm>
            <a:off x="5549900" y="45085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Note : </a:t>
            </a:r>
          </a:p>
          <a:p>
            <a:r>
              <a:rPr lang="en-US" sz="1800" i="1" dirty="0"/>
              <a:t>V is upper case in View function</a:t>
            </a:r>
          </a:p>
        </p:txBody>
      </p:sp>
    </p:spTree>
    <p:extLst>
      <p:ext uri="{BB962C8B-B14F-4D97-AF65-F5344CB8AC3E}">
        <p14:creationId xmlns:p14="http://schemas.microsoft.com/office/powerpoint/2010/main" val="1195243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E7DB-757D-38C4-2727-D895C5B4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A0F2-3DF4-DEE4-C05D-DF9164FECB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FB8-BD0E-EB3E-6367-2825EA910F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0986-5C2F-1B83-3C2C-F89204F94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84203-4538-A628-5E4E-5B7177F7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1924049"/>
            <a:ext cx="6173788" cy="32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dirty="0"/>
              <a:t>Length function which helps to find out how many items a vector has.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length(fruits)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length(num)</a:t>
            </a:r>
          </a:p>
        </p:txBody>
      </p:sp>
    </p:spTree>
    <p:extLst>
      <p:ext uri="{BB962C8B-B14F-4D97-AF65-F5344CB8AC3E}">
        <p14:creationId xmlns:p14="http://schemas.microsoft.com/office/powerpoint/2010/main" val="777356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D81-7D17-BF42-5B72-8DCF00EF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all_data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5641-7A5C-904D-F0E2-565BB85C1A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BF31-501C-0A84-C65F-A268474011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E79F-4CFB-E018-45C4-89E6DC839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AECD2-FB43-F443-578D-CF65B40D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1474"/>
            <a:ext cx="8534902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1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9DF-6487-0489-A1E4-242E812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D5D6-63AB-FF2D-4943-4E5A038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Character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31BD-1F1D-5716-83AB-500548C3BC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84C5-79E2-B13C-F042-45D056E75D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73B-5CEB-22FD-2354-4AF21B33F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9DF-6487-0489-A1E4-242E812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D5D6-63AB-FF2D-4943-4E5A038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 Data Types / Data Structure</a:t>
            </a:r>
          </a:p>
          <a:p>
            <a:pPr lvl="1"/>
            <a:r>
              <a:rPr lang="en-US" dirty="0"/>
              <a:t>Vector         ( Single Dimension )</a:t>
            </a:r>
          </a:p>
          <a:p>
            <a:pPr lvl="1"/>
            <a:r>
              <a:rPr lang="en-US" dirty="0"/>
              <a:t>Matrix          ( Two Dimension )</a:t>
            </a:r>
          </a:p>
          <a:p>
            <a:pPr lvl="1"/>
            <a:r>
              <a:rPr lang="en-US" dirty="0"/>
              <a:t>Data Frame (Two Dimension )</a:t>
            </a:r>
          </a:p>
          <a:p>
            <a:pPr lvl="1"/>
            <a:r>
              <a:rPr lang="en-US" dirty="0"/>
              <a:t>List               (Mix in terms of dimension)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31BD-1F1D-5716-83AB-500548C3BC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84C5-79E2-B13C-F042-45D056E75D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73B-5CEB-22FD-2354-4AF21B33F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5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9DF-6487-0489-A1E4-242E812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D5D6-63AB-FF2D-4943-4E5A038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  <a:p>
            <a:pPr lvl="1"/>
            <a:r>
              <a:rPr lang="en-US" dirty="0"/>
              <a:t>Vector	  [index]</a:t>
            </a:r>
          </a:p>
          <a:p>
            <a:pPr lvl="1"/>
            <a:r>
              <a:rPr lang="en-US" dirty="0"/>
              <a:t>Matrix           [row-index, col-index]</a:t>
            </a:r>
          </a:p>
          <a:p>
            <a:pPr lvl="1"/>
            <a:r>
              <a:rPr lang="en-US" dirty="0"/>
              <a:t>Data Frame  [row-index, col-index]</a:t>
            </a:r>
          </a:p>
          <a:p>
            <a:pPr lvl="1"/>
            <a:r>
              <a:rPr lang="en-US" dirty="0"/>
              <a:t>List		  [[index]]</a:t>
            </a:r>
          </a:p>
          <a:p>
            <a:pPr lvl="1"/>
            <a:r>
              <a:rPr lang="en-US" dirty="0"/>
              <a:t>View function to view the data in excel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31BD-1F1D-5716-83AB-500548C3BC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84C5-79E2-B13C-F042-45D056E75D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73B-5CEB-22FD-2354-4AF21B33F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8AE-0ADC-7236-32E5-158D575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E13C-4076-B191-E71F-D75C266A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SPSS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SAS files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</a:p>
          <a:p>
            <a:r>
              <a:rPr lang="en-US" dirty="0">
                <a:latin typeface="Times New Roman" panose="02020603050405020304" pitchFamily="18" charset="0"/>
              </a:rPr>
              <a:t>SQL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EFA0-8821-7B64-0355-7735DF17E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8575-8D36-DAE0-B14E-6FBA73F3EF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755C-4C39-8155-A632-DD0DE8E94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16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8AE-0ADC-7236-32E5-158D575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dirty="0"/>
              <a:t> file into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E13C-4076-B191-E71F-D75C266A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655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CSV (Comma Separated Values) is a text file in which the values in columns are separated by a comma.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EFA0-8821-7B64-0355-7735DF17E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8575-8D36-DAE0-B14E-6FBA73F3EF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755C-4C39-8155-A632-DD0DE8E94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1B83C-37D9-9F89-8EF0-4D8857F9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43" y="3371885"/>
            <a:ext cx="5815013" cy="2903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E9A2EB-C1B0-E26D-1C23-A8658C64577A}"/>
              </a:ext>
            </a:extLst>
          </p:cNvPr>
          <p:cNvSpPr txBox="1"/>
          <p:nvPr/>
        </p:nvSpPr>
        <p:spPr>
          <a:xfrm>
            <a:off x="457200" y="3763989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001603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8AE-0ADC-7236-32E5-158D575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dirty="0"/>
              <a:t> file into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EFA0-8821-7B64-0355-7735DF17E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8575-8D36-DAE0-B14E-6FBA73F3EF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755C-4C39-8155-A632-DD0DE8E94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4BE45C-983F-40AC-09FC-B078F31D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0" y="1568381"/>
            <a:ext cx="8775700" cy="4526100"/>
          </a:xfrm>
        </p:spPr>
        <p:txBody>
          <a:bodyPr/>
          <a:lstStyle/>
          <a:p>
            <a:r>
              <a:rPr lang="en-US" dirty="0"/>
              <a:t>read.csv() function to read CSV files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read.csv(</a:t>
            </a:r>
            <a:r>
              <a:rPr lang="en-US" sz="2800" dirty="0" err="1">
                <a:solidFill>
                  <a:srgbClr val="FF0000"/>
                </a:solidFill>
              </a:rPr>
              <a:t>file_path</a:t>
            </a:r>
            <a:r>
              <a:rPr lang="en-US" sz="2800" dirty="0">
                <a:solidFill>
                  <a:srgbClr val="FF0000"/>
                </a:solidFill>
              </a:rPr>
              <a:t>=" ", header=FALSE, </a:t>
            </a:r>
            <a:r>
              <a:rPr lang="en-US" sz="2800" dirty="0" err="1">
                <a:solidFill>
                  <a:srgbClr val="FF0000"/>
                </a:solidFill>
              </a:rPr>
              <a:t>sep</a:t>
            </a:r>
            <a:r>
              <a:rPr lang="en-US" sz="2800" dirty="0">
                <a:solidFill>
                  <a:srgbClr val="FF0000"/>
                </a:solidFill>
              </a:rPr>
              <a:t>=",")</a:t>
            </a:r>
          </a:p>
        </p:txBody>
      </p:sp>
    </p:spTree>
    <p:extLst>
      <p:ext uri="{BB962C8B-B14F-4D97-AF65-F5344CB8AC3E}">
        <p14:creationId xmlns:p14="http://schemas.microsoft.com/office/powerpoint/2010/main" val="2820651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9FFF-90C3-8CF5-222D-AFF57D88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Park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AF22-F739-8147-DEC9-4AF6CBCE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" y="1244600"/>
            <a:ext cx="8890000" cy="4881700"/>
          </a:xfrm>
        </p:spPr>
        <p:txBody>
          <a:bodyPr/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Vehicle park data contains the no of vehicles are present on road or market in India from Year 2000 to 2022</a:t>
            </a:r>
          </a:p>
          <a:p>
            <a:r>
              <a:rPr lang="en-US" sz="2200" b="1" dirty="0">
                <a:latin typeface="+mj-lt"/>
                <a:cs typeface="Times New Roman" panose="02020603050405020304" pitchFamily="18" charset="0"/>
              </a:rPr>
              <a:t>Columns :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YEAR : Vehicle Sales Year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VEHICLE_TYPE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Type of vehicle sold to the market (Truck, Bus, Four &amp; Two wheeler, Others)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BRAND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Vehicle brand &amp; Manufacturer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VEHICLE_COUNT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No of vehicle sold in market for a year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AGE_GROUP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Age group of the vehicle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AGE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Vehicle age represent how old vehicle is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RTO_REGISTRATION_YEAR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Year of vehicle registration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D36A-B7FD-33E9-2B1F-00DF9603A2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4D1B-2068-89F7-079B-BF216553E9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6CEB-45BB-47D3-7A21-6ABCFC187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4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583A-2AFC-5F46-41C7-B750CDA7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Vehicle data into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BBAA-1A9F-F33D-E59B-44B595920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importing any datasets in R, first create </a:t>
            </a:r>
            <a:r>
              <a:rPr lang="en-US" b="1" dirty="0"/>
              <a:t>dataset </a:t>
            </a:r>
            <a:r>
              <a:rPr lang="en-US" dirty="0"/>
              <a:t>folder in C drive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46A6-51A8-3F74-22F3-E82CF63C83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AE43-5FFB-DDB1-FB21-D4CFCA9191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5B37-4858-728D-973D-9A872856C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07C3F-DB9B-7E31-444F-F7C17959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911475"/>
            <a:ext cx="3590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5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VEHICLE_PARK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98CD-B9C2-BC92-8B54-4BFDEB50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247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/>
              <a:t>Download the VEHICLE_PARK.csv file from  link-1 or link- 2 and copy paste or save in C:\dataset folder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50D0-48DB-F086-55A8-0EE754089929}"/>
              </a:ext>
            </a:extLst>
          </p:cNvPr>
          <p:cNvSpPr txBox="1"/>
          <p:nvPr/>
        </p:nvSpPr>
        <p:spPr>
          <a:xfrm>
            <a:off x="1371600" y="2361168"/>
            <a:ext cx="7632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https://raw.githubusercontent.com/sitmbadept/sitmbadept.github.io/main/BDTM/DATASET/VEHICLE_PARK.csv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7214D-0CF4-021C-2D6A-CB495EAFEEF3}"/>
              </a:ext>
            </a:extLst>
          </p:cNvPr>
          <p:cNvSpPr txBox="1"/>
          <p:nvPr/>
        </p:nvSpPr>
        <p:spPr>
          <a:xfrm>
            <a:off x="1371599" y="3364677"/>
            <a:ext cx="7632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https://drive.google.com/file/d/1EPQhl0wVCZnNP1vx7BE43phOUljzZXGD/view?usp=sharing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69FBC-A9F5-4793-4933-14E4EC16FEFF}"/>
              </a:ext>
            </a:extLst>
          </p:cNvPr>
          <p:cNvSpPr txBox="1"/>
          <p:nvPr/>
        </p:nvSpPr>
        <p:spPr>
          <a:xfrm>
            <a:off x="374651" y="2398388"/>
            <a:ext cx="123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C3B67-C7C7-06BC-315D-9137861E6CF2}"/>
              </a:ext>
            </a:extLst>
          </p:cNvPr>
          <p:cNvSpPr txBox="1"/>
          <p:nvPr/>
        </p:nvSpPr>
        <p:spPr>
          <a:xfrm>
            <a:off x="368301" y="3386244"/>
            <a:ext cx="123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-2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45C402-C13C-BD86-003E-0522FA55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687" y="4249968"/>
            <a:ext cx="2562225" cy="2305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4EF18D-F3A2-2558-4082-ADC0A2F77DF3}"/>
              </a:ext>
            </a:extLst>
          </p:cNvPr>
          <p:cNvSpPr txBox="1"/>
          <p:nvPr/>
        </p:nvSpPr>
        <p:spPr>
          <a:xfrm>
            <a:off x="609600" y="4774387"/>
            <a:ext cx="284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Store in C:\dataset</a:t>
            </a:r>
          </a:p>
        </p:txBody>
      </p:sp>
    </p:spTree>
    <p:extLst>
      <p:ext uri="{BB962C8B-B14F-4D97-AF65-F5344CB8AC3E}">
        <p14:creationId xmlns:p14="http://schemas.microsoft.com/office/powerpoint/2010/main" val="23523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>
                <a:solidFill>
                  <a:schemeClr val="bg2"/>
                </a:solidFill>
              </a:rPr>
              <a:t>Combining two vectors</a:t>
            </a: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	</a:t>
            </a:r>
            <a:r>
              <a:rPr lang="en-US" sz="2600" b="1" dirty="0" err="1">
                <a:solidFill>
                  <a:srgbClr val="1E64B6"/>
                </a:solidFill>
              </a:rPr>
              <a:t>num_all</a:t>
            </a:r>
            <a:r>
              <a:rPr lang="en-US" sz="2600" b="1" dirty="0">
                <a:solidFill>
                  <a:srgbClr val="1E64B6"/>
                </a:solidFill>
              </a:rPr>
              <a:t> &lt;- c(num, dec)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print(</a:t>
            </a:r>
            <a:r>
              <a:rPr lang="en-US" sz="2600" b="1" dirty="0" err="1">
                <a:solidFill>
                  <a:srgbClr val="1E64B6"/>
                </a:solidFill>
              </a:rPr>
              <a:t>num_all</a:t>
            </a:r>
            <a:r>
              <a:rPr lang="en-US" sz="2600" b="1" dirty="0">
                <a:solidFill>
                  <a:srgbClr val="1E64B6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alpha = c(“A”, “B”, “C”, “D”)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fruits = c(“Apple”, “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Banana</a:t>
            </a:r>
            <a:r>
              <a:rPr lang="en-US" sz="2600" b="1" dirty="0">
                <a:solidFill>
                  <a:srgbClr val="FF0000"/>
                </a:solidFill>
              </a:rPr>
              <a:t>”, “Orange”)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data = c(alpha, fruits, </a:t>
            </a:r>
            <a:r>
              <a:rPr lang="en-US" sz="2600" b="1" dirty="0" err="1">
                <a:solidFill>
                  <a:srgbClr val="FF0000"/>
                </a:solidFill>
              </a:rPr>
              <a:t>num_all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print(data)</a:t>
            </a:r>
          </a:p>
        </p:txBody>
      </p:sp>
    </p:spTree>
    <p:extLst>
      <p:ext uri="{BB962C8B-B14F-4D97-AF65-F5344CB8AC3E}">
        <p14:creationId xmlns:p14="http://schemas.microsoft.com/office/powerpoint/2010/main" val="2077387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VEHICLE_PARK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/>
              <a:t>Read CSV file in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sz="2600" b="1" dirty="0"/>
              <a:t>data = read.csv("C:/dataset/VEHICLE_PARK.csv")</a:t>
            </a:r>
          </a:p>
        </p:txBody>
      </p:sp>
    </p:spTree>
    <p:extLst>
      <p:ext uri="{BB962C8B-B14F-4D97-AF65-F5344CB8AC3E}">
        <p14:creationId xmlns:p14="http://schemas.microsoft.com/office/powerpoint/2010/main" val="2733222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str() </a:t>
            </a:r>
            <a:r>
              <a:rPr lang="en-US" sz="2600" dirty="0"/>
              <a:t>function gives details information about the data frame.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str(data-frame-variable)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str(data)</a:t>
            </a:r>
          </a:p>
        </p:txBody>
      </p:sp>
    </p:spTree>
    <p:extLst>
      <p:ext uri="{BB962C8B-B14F-4D97-AF65-F5344CB8AC3E}">
        <p14:creationId xmlns:p14="http://schemas.microsoft.com/office/powerpoint/2010/main" val="2529245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str() </a:t>
            </a:r>
            <a:r>
              <a:rPr lang="en-US" sz="2600" dirty="0"/>
              <a:t>function gives details information about the data frame.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88A498-0044-B90A-325C-71FF80F0D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4"/>
          <a:stretch/>
        </p:blipFill>
        <p:spPr>
          <a:xfrm>
            <a:off x="457200" y="2877603"/>
            <a:ext cx="8051800" cy="23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4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dim() </a:t>
            </a:r>
            <a:r>
              <a:rPr lang="en-US" sz="2600" dirty="0"/>
              <a:t>function gives dimensions of data frame.</a:t>
            </a:r>
          </a:p>
          <a:p>
            <a:pPr marL="114300" indent="0">
              <a:buNone/>
            </a:pPr>
            <a:r>
              <a:rPr lang="en-US" sz="2600" b="1" dirty="0"/>
              <a:t>nrow()</a:t>
            </a:r>
            <a:r>
              <a:rPr lang="en-US" sz="2600" dirty="0"/>
              <a:t> function gives #rows available in data frame</a:t>
            </a:r>
          </a:p>
          <a:p>
            <a:pPr marL="114300" indent="0">
              <a:buNone/>
            </a:pPr>
            <a:r>
              <a:rPr lang="en-US" sz="2600" b="1" dirty="0"/>
              <a:t>ncol()</a:t>
            </a:r>
            <a:r>
              <a:rPr lang="en-US" sz="2600" dirty="0"/>
              <a:t> function gives #columns available in data frame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dim(data-frame-variable)</a:t>
            </a:r>
          </a:p>
          <a:p>
            <a:pPr marL="114300" indent="0">
              <a:buNone/>
            </a:pPr>
            <a:r>
              <a:rPr lang="en-US" sz="2600" b="1" dirty="0"/>
              <a:t>	nrow(data-frame-variable)</a:t>
            </a:r>
          </a:p>
          <a:p>
            <a:pPr marL="114300" indent="0">
              <a:buNone/>
            </a:pPr>
            <a:r>
              <a:rPr lang="en-US" sz="2600" b="1" dirty="0"/>
              <a:t>	ncol(data-frame-variable)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3724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dim(data)</a:t>
            </a:r>
          </a:p>
          <a:p>
            <a:pPr marL="114300" indent="0">
              <a:buNone/>
            </a:pPr>
            <a:r>
              <a:rPr lang="en-US" sz="2600" b="1" dirty="0"/>
              <a:t>	nrow(data)</a:t>
            </a:r>
          </a:p>
          <a:p>
            <a:pPr marL="114300" indent="0">
              <a:buNone/>
            </a:pPr>
            <a:r>
              <a:rPr lang="en-US" sz="2600" b="1" dirty="0"/>
              <a:t>	ncol(data)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201EA-55B3-EAA2-5EAE-9ED2DAED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48" y="3556000"/>
            <a:ext cx="4204252" cy="238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095BA-408B-806A-6E09-21DFE663B566}"/>
              </a:ext>
            </a:extLst>
          </p:cNvPr>
          <p:cNvSpPr txBox="1"/>
          <p:nvPr/>
        </p:nvSpPr>
        <p:spPr>
          <a:xfrm>
            <a:off x="4825448" y="3071167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13058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 err="1"/>
              <a:t>colnames</a:t>
            </a:r>
            <a:r>
              <a:rPr lang="en-US" sz="2600" b="1" dirty="0"/>
              <a:t>() </a:t>
            </a:r>
            <a:r>
              <a:rPr lang="en-US" sz="2600" dirty="0"/>
              <a:t>function gives columns name of the data frame.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colnames</a:t>
            </a:r>
            <a:r>
              <a:rPr lang="en-US" sz="2600" b="1" dirty="0"/>
              <a:t>(data-frame-variable)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colnames</a:t>
            </a:r>
            <a:r>
              <a:rPr lang="en-US" sz="2600" b="1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635248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 err="1"/>
              <a:t>colnames</a:t>
            </a:r>
            <a:r>
              <a:rPr lang="en-US" sz="2600" b="1" dirty="0"/>
              <a:t>() </a:t>
            </a:r>
            <a:r>
              <a:rPr lang="en-US" sz="2600" dirty="0"/>
              <a:t>function gives columns name of the data frame.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colnames</a:t>
            </a:r>
            <a:r>
              <a:rPr lang="en-US" sz="2600" b="1" dirty="0"/>
              <a:t>(data)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87B55-33D8-1294-8F5D-1D65DD36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5287"/>
            <a:ext cx="8524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27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summary() </a:t>
            </a:r>
            <a:r>
              <a:rPr lang="en-US" sz="2600" dirty="0"/>
              <a:t>function gives quick summary for the data frame.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	 summary(data-frame-variable)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 summary(data)</a:t>
            </a:r>
          </a:p>
        </p:txBody>
      </p:sp>
    </p:spTree>
    <p:extLst>
      <p:ext uri="{BB962C8B-B14F-4D97-AF65-F5344CB8AC3E}">
        <p14:creationId xmlns:p14="http://schemas.microsoft.com/office/powerpoint/2010/main" val="1546496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summary() </a:t>
            </a:r>
            <a:r>
              <a:rPr lang="en-US" sz="2600" dirty="0"/>
              <a:t>function gives quick summary for the data frame.</a:t>
            </a:r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 summary(data)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676F9-7A66-1EAD-4DF3-7546CC70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2845"/>
            <a:ext cx="9144000" cy="38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6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First/Last few 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head() </a:t>
            </a:r>
            <a:r>
              <a:rPr lang="en-US" sz="2600" dirty="0"/>
              <a:t>function gives top records</a:t>
            </a:r>
          </a:p>
          <a:p>
            <a:pPr marL="114300" indent="0">
              <a:buNone/>
            </a:pPr>
            <a:r>
              <a:rPr lang="en-US" sz="2600" b="1" dirty="0"/>
              <a:t>tail() </a:t>
            </a:r>
            <a:r>
              <a:rPr lang="en-US" sz="2600" dirty="0"/>
              <a:t>function gives last records</a:t>
            </a:r>
          </a:p>
          <a:p>
            <a:pPr marL="114300" indent="0">
              <a:buNone/>
            </a:pPr>
            <a:r>
              <a:rPr lang="en-US" sz="2600" u="sng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	head(data-frame-variable,  n= )</a:t>
            </a:r>
          </a:p>
          <a:p>
            <a:pPr marL="114300" indent="0">
              <a:buNone/>
            </a:pPr>
            <a:r>
              <a:rPr lang="en-US" sz="2600" b="1" dirty="0"/>
              <a:t>	tail(data-frame-variable,     n= )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 head(data, n=10)</a:t>
            </a:r>
          </a:p>
          <a:p>
            <a:pPr marL="114300" indent="0">
              <a:buNone/>
            </a:pPr>
            <a:r>
              <a:rPr lang="en-US" sz="2600" b="1" dirty="0"/>
              <a:t>	 tail(data, n=20)</a:t>
            </a:r>
          </a:p>
        </p:txBody>
      </p:sp>
    </p:spTree>
    <p:extLst>
      <p:ext uri="{BB962C8B-B14F-4D97-AF65-F5344CB8AC3E}">
        <p14:creationId xmlns:p14="http://schemas.microsoft.com/office/powerpoint/2010/main" val="310344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Sequence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create continuous number generation.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by=)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seq(from=1, to=10, by=2)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seq(from=1, to=10, </a:t>
            </a:r>
            <a:r>
              <a:rPr lang="en-US" sz="2600" b="1" dirty="0" err="1">
                <a:solidFill>
                  <a:srgbClr val="FF0000"/>
                </a:solidFill>
              </a:rPr>
              <a:t>length.out</a:t>
            </a:r>
            <a:r>
              <a:rPr lang="en-US" sz="2600" b="1" dirty="0">
                <a:solidFill>
                  <a:srgbClr val="FF0000"/>
                </a:solidFill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6427956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Slicing and Indexing of DataFrame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Access element using indexes</a:t>
            </a:r>
          </a:p>
          <a:p>
            <a:pPr marL="114300" indent="0">
              <a:buNone/>
            </a:pPr>
            <a:r>
              <a:rPr lang="en-US" sz="2600" b="1" dirty="0" err="1"/>
              <a:t>data_frame_variable</a:t>
            </a:r>
            <a:r>
              <a:rPr lang="en-US" sz="2600" b="1" dirty="0"/>
              <a:t>[row-index, col-index]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b="1" dirty="0"/>
              <a:t>data[ ]    </a:t>
            </a:r>
            <a:r>
              <a:rPr lang="en-US" sz="2600" dirty="0"/>
              <a:t>#Display all the rows &amp; cols</a:t>
            </a:r>
          </a:p>
          <a:p>
            <a:pPr marL="114300" indent="0">
              <a:buNone/>
            </a:pPr>
            <a:r>
              <a:rPr lang="en-US" sz="2600" b="1" dirty="0"/>
              <a:t>data[5:7, ] </a:t>
            </a:r>
            <a:r>
              <a:rPr lang="en-US" sz="2600" dirty="0"/>
              <a:t>#Display rows from 5 to 7 and all the cols</a:t>
            </a:r>
          </a:p>
          <a:p>
            <a:pPr marL="114300" indent="0">
              <a:buNone/>
            </a:pPr>
            <a:r>
              <a:rPr lang="en-US" sz="2600" b="1" dirty="0"/>
              <a:t>data[c(1, 10, 20),  ] </a:t>
            </a:r>
            <a:r>
              <a:rPr lang="en-US" sz="2600" dirty="0"/>
              <a:t>#Display rows 1, 10, 20 and all cols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b="1" dirty="0"/>
              <a:t>data[ , c(1,3)]</a:t>
            </a:r>
            <a:r>
              <a:rPr lang="en-US" sz="2600" dirty="0"/>
              <a:t> #Display all rows, 1 &amp; 3 columns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b="1" dirty="0"/>
              <a:t>data[ c(1, 10, 20), c(1,3)] </a:t>
            </a:r>
          </a:p>
          <a:p>
            <a:pPr marL="114300" indent="0">
              <a:buNone/>
            </a:pPr>
            <a:r>
              <a:rPr lang="en-US" sz="2600" dirty="0"/>
              <a:t>#Display 1, 10, 30 rows, 1 &amp; 3 columns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2630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Slicing and Indexing of DataFrame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Access Specific Columns using $ and c() function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b="1" dirty="0" err="1"/>
              <a:t>data$AGE</a:t>
            </a:r>
            <a:endParaRPr lang="en-US" sz="2600" b="1" dirty="0"/>
          </a:p>
          <a:p>
            <a:pPr marL="114300" indent="0">
              <a:buNone/>
            </a:pPr>
            <a:r>
              <a:rPr lang="en-US" sz="2600" b="1" dirty="0" err="1"/>
              <a:t>data$YEAR</a:t>
            </a:r>
            <a:endParaRPr lang="en-US" sz="2600" b="1" dirty="0"/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 # All the rows &amp; selected column</a:t>
            </a:r>
          </a:p>
          <a:p>
            <a:pPr marL="114300" indent="0">
              <a:buNone/>
            </a:pPr>
            <a:r>
              <a:rPr lang="en-US" sz="2600" b="1" dirty="0"/>
              <a:t>data[   , c('BRAND', 'YEAR', 'AGE') ]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# First 10 rows &amp; selected column</a:t>
            </a:r>
          </a:p>
          <a:p>
            <a:pPr marL="114300" indent="0">
              <a:buNone/>
            </a:pPr>
            <a:r>
              <a:rPr lang="en-US" sz="2600" b="1" dirty="0"/>
              <a:t>data[ 1:10 , c('BRAND', 'YEAR', 'AGE’) ]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1905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1CA5-D97C-4FC2-5078-BED09C80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BB40-8D47-2C49-80ED-C69CA050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colnames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tail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5A18-AE93-086A-8366-D453B83933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9315-7E1F-1EC7-88C2-F11D78A30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CD7D-EB6E-846C-7B1A-F8B74DDAE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5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1CA5-D97C-4FC2-5078-BED09C80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BB40-8D47-2C49-80ED-C69CA050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colnames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tail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5A18-AE93-086A-8366-D453B83933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9315-7E1F-1EC7-88C2-F11D78A30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CD7D-EB6E-846C-7B1A-F8B74DDAE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81F-966B-9360-0498-E9EA61D19715}"/>
              </a:ext>
            </a:extLst>
          </p:cNvPr>
          <p:cNvSpPr txBox="1"/>
          <p:nvPr/>
        </p:nvSpPr>
        <p:spPr>
          <a:xfrm>
            <a:off x="3835400" y="2303313"/>
            <a:ext cx="51816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Using Index ( row &amp; column)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Using $ and c() combine function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12592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Splitting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split()</a:t>
            </a:r>
            <a:r>
              <a:rPr lang="en-US" sz="2600" dirty="0"/>
              <a:t> function perform partition on the dataset by specific columns/variables.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split(data-frame-variable, </a:t>
            </a:r>
            <a:r>
              <a:rPr lang="en-US" sz="2600" dirty="0"/>
              <a:t>column-name-for-split</a:t>
            </a:r>
            <a:r>
              <a:rPr lang="en-US" sz="2600" b="1" dirty="0"/>
              <a:t>)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 Split dataset by BRAND</a:t>
            </a:r>
          </a:p>
          <a:p>
            <a:pPr marL="114300" indent="0">
              <a:buNone/>
            </a:pPr>
            <a:r>
              <a:rPr lang="en-US" sz="2600" b="1" dirty="0"/>
              <a:t>result = split(data, </a:t>
            </a:r>
            <a:r>
              <a:rPr lang="en-US" sz="2600" b="1" dirty="0" err="1"/>
              <a:t>data$BRAND</a:t>
            </a:r>
            <a:r>
              <a:rPr lang="en-US" sz="2600" b="1" dirty="0"/>
              <a:t>)</a:t>
            </a:r>
          </a:p>
          <a:p>
            <a:pPr marL="114300" indent="0">
              <a:buNone/>
            </a:pPr>
            <a:r>
              <a:rPr lang="en-US" sz="2600" b="1" dirty="0"/>
              <a:t>View(result)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67432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Splitting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split()</a:t>
            </a:r>
            <a:r>
              <a:rPr lang="en-US" sz="2600" dirty="0"/>
              <a:t> function perform partition on the dataset by specific columns/variables.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FA732-1761-5A8A-B2B1-A6C14EE0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0525"/>
            <a:ext cx="7556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0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Subset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subset()</a:t>
            </a:r>
            <a:r>
              <a:rPr lang="en-US" sz="2600" dirty="0"/>
              <a:t> function perform data filter based on given conditions.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subset(data-frame-variable, conditions)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 Split dataset by AGE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600" b="1" dirty="0"/>
              <a:t>subset(data, </a:t>
            </a:r>
            <a:r>
              <a:rPr lang="en-US" sz="2600" b="1" dirty="0" err="1"/>
              <a:t>data$AGE</a:t>
            </a:r>
            <a:r>
              <a:rPr lang="en-US" sz="2600" b="1" dirty="0"/>
              <a:t> == 10)</a:t>
            </a:r>
          </a:p>
        </p:txBody>
      </p:sp>
    </p:spTree>
    <p:extLst>
      <p:ext uri="{BB962C8B-B14F-4D97-AF65-F5344CB8AC3E}">
        <p14:creationId xmlns:p14="http://schemas.microsoft.com/office/powerpoint/2010/main" val="2530440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Subset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95250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subset()</a:t>
            </a:r>
            <a:r>
              <a:rPr lang="en-US" sz="2600" dirty="0"/>
              <a:t> function perform data filter based on given conditions.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 Split dataset by BRAND &amp; AGE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400" b="1" dirty="0"/>
              <a:t>subset(data, </a:t>
            </a:r>
            <a:r>
              <a:rPr lang="en-US" sz="2400" b="1" dirty="0" err="1"/>
              <a:t>data$AGE</a:t>
            </a:r>
            <a:r>
              <a:rPr lang="en-US" sz="2400" b="1" dirty="0"/>
              <a:t> == 10 </a:t>
            </a:r>
            <a:r>
              <a:rPr lang="en-US" sz="2400" b="1" dirty="0">
                <a:highlight>
                  <a:srgbClr val="FFFF00"/>
                </a:highlight>
              </a:rPr>
              <a:t>&amp;</a:t>
            </a:r>
            <a:r>
              <a:rPr lang="en-US" sz="2400" b="1" dirty="0"/>
              <a:t> </a:t>
            </a:r>
            <a:r>
              <a:rPr lang="en-US" sz="2400" b="1" dirty="0" err="1"/>
              <a:t>data$BRAND</a:t>
            </a:r>
            <a:r>
              <a:rPr lang="en-US" sz="2400" b="1" dirty="0"/>
              <a:t>=='VOLVO')</a:t>
            </a:r>
          </a:p>
        </p:txBody>
      </p:sp>
    </p:spTree>
    <p:extLst>
      <p:ext uri="{BB962C8B-B14F-4D97-AF65-F5344CB8AC3E}">
        <p14:creationId xmlns:p14="http://schemas.microsoft.com/office/powerpoint/2010/main" val="39127558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Subset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/>
              <a:t>Another option to filter data by applying condition in row index.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data-frame-variable[ conditions,   column-index ]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data[</a:t>
            </a:r>
            <a:r>
              <a:rPr lang="en-US" sz="2600" b="1" dirty="0" err="1"/>
              <a:t>data$AGE</a:t>
            </a:r>
            <a:r>
              <a:rPr lang="en-US" sz="2600" b="1" dirty="0"/>
              <a:t>==10, ]</a:t>
            </a:r>
            <a:r>
              <a:rPr lang="en-US" sz="2600" dirty="0"/>
              <a:t> </a:t>
            </a:r>
            <a:r>
              <a:rPr lang="en-US" sz="2000" dirty="0"/>
              <a:t># Filter where AGE is 10 and all columns</a:t>
            </a:r>
          </a:p>
          <a:p>
            <a:pPr marL="114300" indent="0">
              <a:buNone/>
            </a:pPr>
            <a:r>
              <a:rPr lang="en-US" sz="2600" b="1" dirty="0"/>
              <a:t>data[</a:t>
            </a:r>
            <a:r>
              <a:rPr lang="en-US" sz="2600" b="1" dirty="0" err="1"/>
              <a:t>data$AGE</a:t>
            </a:r>
            <a:r>
              <a:rPr lang="en-US" sz="2600" b="1" dirty="0"/>
              <a:t>==10, 2]</a:t>
            </a:r>
            <a:r>
              <a:rPr lang="en-US" sz="2600" dirty="0"/>
              <a:t> </a:t>
            </a:r>
            <a:r>
              <a:rPr lang="en-US" sz="1900" dirty="0"/>
              <a:t># Filter where AGE is 10 and 2nd columns</a:t>
            </a:r>
          </a:p>
        </p:txBody>
      </p:sp>
    </p:spTree>
    <p:extLst>
      <p:ext uri="{BB962C8B-B14F-4D97-AF65-F5344CB8AC3E}">
        <p14:creationId xmlns:p14="http://schemas.microsoft.com/office/powerpoint/2010/main" val="1678050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Sorting / Ordering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order()</a:t>
            </a:r>
            <a:r>
              <a:rPr lang="en-US" sz="2600" dirty="0"/>
              <a:t> function perform data sorting on data frame, order function apply on row index.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400" b="1" dirty="0"/>
              <a:t>data-frame-variable[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order(col-name, decreasing=TRUE)</a:t>
            </a:r>
            <a:r>
              <a:rPr lang="en-US" sz="2400" b="1" dirty="0"/>
              <a:t>, </a:t>
            </a:r>
          </a:p>
          <a:p>
            <a:pPr marL="114300" indent="0">
              <a:buNone/>
            </a:pPr>
            <a:r>
              <a:rPr lang="en-US" sz="2400" b="1" dirty="0"/>
              <a:t>		               column-index ]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data[</a:t>
            </a:r>
            <a:r>
              <a:rPr lang="en-US" sz="2600" b="1" dirty="0">
                <a:highlight>
                  <a:srgbClr val="FFFF00"/>
                </a:highlight>
              </a:rPr>
              <a:t>order(</a:t>
            </a:r>
            <a:r>
              <a:rPr lang="en-US" sz="2600" b="1" dirty="0" err="1">
                <a:highlight>
                  <a:srgbClr val="FFFF00"/>
                </a:highlight>
              </a:rPr>
              <a:t>data$AGE</a:t>
            </a:r>
            <a:r>
              <a:rPr lang="en-US" sz="2600" b="1" dirty="0">
                <a:highlight>
                  <a:srgbClr val="FFFF00"/>
                </a:highlight>
              </a:rPr>
              <a:t>, decreasing=TRUE), </a:t>
            </a:r>
            <a:r>
              <a:rPr lang="en-US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382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FF0000"/>
                </a:solidFill>
              </a:rPr>
              <a:t>rep(x=, each=, times=)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o/p: 112233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 :1122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61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98B-CBAB-42A5-7C8E-A70CF28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EB5A-864C-AD06-3DC8-C6B98383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Adding new columns to existing DataFrame is quite easy, here are the option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cbind</a:t>
            </a:r>
            <a:r>
              <a:rPr lang="en-US" dirty="0"/>
              <a:t>() function</a:t>
            </a:r>
          </a:p>
          <a:p>
            <a:pPr>
              <a:buFontTx/>
              <a:buChar char="-"/>
            </a:pPr>
            <a:r>
              <a:rPr lang="en-US" dirty="0"/>
              <a:t>using $ symbol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7CF1-E657-60AD-2785-71C0FBD97C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F1-D0D9-FBC0-689A-2489D5275A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2C0-EA84-FE44-0E7F-D5797506F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8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98B-CBAB-42A5-7C8E-A70CF28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EB5A-864C-AD06-3DC8-C6B98383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/>
              <a:t>cbind</a:t>
            </a:r>
            <a:r>
              <a:rPr lang="en-US" b="1" dirty="0"/>
              <a:t>()</a:t>
            </a:r>
            <a:r>
              <a:rPr lang="en-US" dirty="0"/>
              <a:t> function must have same number of rows while creating new columns.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CITY = rep(c("TUMKUR"), times=22550)</a:t>
            </a:r>
          </a:p>
          <a:p>
            <a:pPr marL="114300" indent="0">
              <a:buNone/>
            </a:pPr>
            <a:r>
              <a:rPr lang="en-US" b="1" dirty="0"/>
              <a:t>data= </a:t>
            </a:r>
            <a:r>
              <a:rPr lang="en-US" b="1" dirty="0" err="1"/>
              <a:t>cbind</a:t>
            </a:r>
            <a:r>
              <a:rPr lang="en-US" b="1" dirty="0"/>
              <a:t>(data, CITY)</a:t>
            </a:r>
          </a:p>
          <a:p>
            <a:pPr marL="114300" indent="0">
              <a:buNone/>
            </a:pPr>
            <a:r>
              <a:rPr lang="en-US" b="1" dirty="0"/>
              <a:t>View(data)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7CF1-E657-60AD-2785-71C0FBD97C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F1-D0D9-FBC0-689A-2489D5275A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2C0-EA84-FE44-0E7F-D5797506F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3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98B-CBAB-42A5-7C8E-A70CF28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EB5A-864C-AD06-3DC8-C6B98383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u="sng" dirty="0"/>
              <a:t>Using $ symbol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 err="1"/>
              <a:t>data$COUNTRY</a:t>
            </a:r>
            <a:r>
              <a:rPr lang="en-US" b="1" dirty="0"/>
              <a:t> = "INDIA“</a:t>
            </a:r>
          </a:p>
          <a:p>
            <a:pPr marL="114300" indent="0">
              <a:buNone/>
            </a:pPr>
            <a:r>
              <a:rPr lang="en-US" b="1" dirty="0" err="1"/>
              <a:t>data$PIN_CODE</a:t>
            </a:r>
            <a:r>
              <a:rPr lang="en-US" b="1" dirty="0"/>
              <a:t> = 572103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View(data)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7CF1-E657-60AD-2785-71C0FBD97C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F1-D0D9-FBC0-689A-2489D5275A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2C0-EA84-FE44-0E7F-D5797506F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9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1D7A-CB61-E6F6-EB18-EC507216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Frame after adding new cols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A472-65C0-D18E-6BDB-470FF200DB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6631-0A43-AFB9-632D-AB048FB782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CE12-1190-0F2D-B35B-3A8E24D49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2B9FF-D796-A9E1-2CBB-9A59EDCE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000"/>
            <a:ext cx="9144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81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C60C-E670-E7C4-F7BD-CE0E924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Park (R-Code)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C907-D5DE-6761-A102-5D21941D5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R-code is available for basic exercises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86B1-1161-5969-BF82-7793342CB1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FDBB-00B3-3556-C13C-15F0AE666F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5C51-CED5-22E2-E7A7-C96871D0F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1BA6D7-DDAD-DC0C-6A48-60DFACEC3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15590"/>
              </p:ext>
            </p:extLst>
          </p:nvPr>
        </p:nvGraphicFramePr>
        <p:xfrm>
          <a:off x="2802298" y="2471769"/>
          <a:ext cx="2465893" cy="155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5440" imgH="374040" progId="Package">
                  <p:embed/>
                </p:oleObj>
              </mc:Choice>
              <mc:Fallback>
                <p:oleObj name="Packager Shell Object" showAsIcon="1" r:id="rId2" imgW="59544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298" y="2471769"/>
                        <a:ext cx="2465893" cy="1551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2BCE1D-5364-B948-8A82-9884C038C268}"/>
              </a:ext>
            </a:extLst>
          </p:cNvPr>
          <p:cNvSpPr txBox="1"/>
          <p:nvPr/>
        </p:nvSpPr>
        <p:spPr>
          <a:xfrm>
            <a:off x="820882" y="2850370"/>
            <a:ext cx="244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to download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8A674-958F-42D9-5F77-081C7E9829F9}"/>
              </a:ext>
            </a:extLst>
          </p:cNvPr>
          <p:cNvSpPr txBox="1"/>
          <p:nvPr/>
        </p:nvSpPr>
        <p:spPr>
          <a:xfrm>
            <a:off x="581891" y="4678709"/>
            <a:ext cx="47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code from give link: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747BF-5A5B-ADD9-91CC-608EA5A90E92}"/>
              </a:ext>
            </a:extLst>
          </p:cNvPr>
          <p:cNvSpPr txBox="1"/>
          <p:nvPr/>
        </p:nvSpPr>
        <p:spPr>
          <a:xfrm>
            <a:off x="581891" y="5077767"/>
            <a:ext cx="8562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https://raw.githubusercontent.com/sitmbadept/sitmbadept.github.io/main/BDTM/CODES/R/VehiclePark.R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A334A-65F1-CCB0-5632-6708E484F4B4}"/>
              </a:ext>
            </a:extLst>
          </p:cNvPr>
          <p:cNvSpPr txBox="1"/>
          <p:nvPr/>
        </p:nvSpPr>
        <p:spPr>
          <a:xfrm>
            <a:off x="4405745" y="4048293"/>
            <a:ext cx="145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4412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FF0000"/>
                </a:solidFill>
              </a:rPr>
              <a:t>rep(x=, each=, times=)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o/p: 112233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 :1122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733DF-4BC3-D13E-4378-31D0235A2C15}"/>
              </a:ext>
            </a:extLst>
          </p:cNvPr>
          <p:cNvSpPr txBox="1"/>
          <p:nvPr/>
        </p:nvSpPr>
        <p:spPr>
          <a:xfrm>
            <a:off x="5101936" y="2551837"/>
            <a:ext cx="3584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</a:rPr>
              <a:t>times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provide no of times entire vector elements to repeat</a:t>
            </a:r>
          </a:p>
          <a:p>
            <a:pPr marL="285750" indent="-28575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each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 provide no of times each vector elements to gets repeat.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47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Sort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Sort function used to sort vector elements in increasing or decreasing order.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sort(x=, decreasing=)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	x = is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	decreasing is TRUE/FALSE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</a:t>
            </a:r>
            <a:r>
              <a:rPr lang="en-US" sz="2400" b="1" dirty="0">
                <a:solidFill>
                  <a:schemeClr val="tx1"/>
                </a:solidFill>
              </a:rPr>
              <a:t>: Sort element in increasing order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sort(x= c(2.5, -1, -10, 3.44), decreasing=FALSE) 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65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4223</Words>
  <Application>Microsoft Office PowerPoint</Application>
  <PresentationFormat>On-screen Show (4:3)</PresentationFormat>
  <Paragraphs>890</Paragraphs>
  <Slides>74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Times New Roman</vt:lpstr>
      <vt:lpstr>Wingdings</vt:lpstr>
      <vt:lpstr>Default Design</vt:lpstr>
      <vt:lpstr>Packager Shell Object</vt:lpstr>
      <vt:lpstr>BIG DATA TOOLS FOR MANAGERS</vt:lpstr>
      <vt:lpstr>Session-2 : R data types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Data Frames</vt:lpstr>
      <vt:lpstr>Data Frames</vt:lpstr>
      <vt:lpstr>Data Frames</vt:lpstr>
      <vt:lpstr>Data Frames</vt:lpstr>
      <vt:lpstr>Matrices</vt:lpstr>
      <vt:lpstr>Session-2 : R data types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Operation on Matrices</vt:lpstr>
      <vt:lpstr>Operation on Matrices</vt:lpstr>
      <vt:lpstr>Operation on Matrices</vt:lpstr>
      <vt:lpstr>Operation on Matrices</vt:lpstr>
      <vt:lpstr>Lists</vt:lpstr>
      <vt:lpstr>Lists</vt:lpstr>
      <vt:lpstr>Lists</vt:lpstr>
      <vt:lpstr>Lists</vt:lpstr>
      <vt:lpstr>Lists</vt:lpstr>
      <vt:lpstr>Lists</vt:lpstr>
      <vt:lpstr>PowerPoint Presentation</vt:lpstr>
      <vt:lpstr>View Function</vt:lpstr>
      <vt:lpstr>View(my_data)</vt:lpstr>
      <vt:lpstr>View(all_data)</vt:lpstr>
      <vt:lpstr>Recap</vt:lpstr>
      <vt:lpstr>Recap</vt:lpstr>
      <vt:lpstr>Recap</vt:lpstr>
      <vt:lpstr>Importing data into R</vt:lpstr>
      <vt:lpstr>Importing CSV file into R</vt:lpstr>
      <vt:lpstr>Importing CSV file into R</vt:lpstr>
      <vt:lpstr>Vehicle Park Data</vt:lpstr>
      <vt:lpstr>Import Vehicle data into R</vt:lpstr>
      <vt:lpstr>Download VEHICLE_PARK</vt:lpstr>
      <vt:lpstr>Read VEHICLE_PARK data</vt:lpstr>
      <vt:lpstr>Structure of Data Frame</vt:lpstr>
      <vt:lpstr>Structure of Data Frame</vt:lpstr>
      <vt:lpstr>Structure of Data Frame</vt:lpstr>
      <vt:lpstr>Structure of Data Frame</vt:lpstr>
      <vt:lpstr>Columns of Data Frame</vt:lpstr>
      <vt:lpstr>Columns of Data Frame</vt:lpstr>
      <vt:lpstr>Summary</vt:lpstr>
      <vt:lpstr>Summary</vt:lpstr>
      <vt:lpstr>First/Last few rows</vt:lpstr>
      <vt:lpstr>Slicing and Indexing of DataFrame</vt:lpstr>
      <vt:lpstr>Slicing and Indexing of DataFrame</vt:lpstr>
      <vt:lpstr>Recap</vt:lpstr>
      <vt:lpstr>Recap</vt:lpstr>
      <vt:lpstr>Splitting</vt:lpstr>
      <vt:lpstr>Splitting</vt:lpstr>
      <vt:lpstr>Subset</vt:lpstr>
      <vt:lpstr>Subset</vt:lpstr>
      <vt:lpstr>Subset</vt:lpstr>
      <vt:lpstr>Sorting / Ordering</vt:lpstr>
      <vt:lpstr>Add New Column</vt:lpstr>
      <vt:lpstr>Add New Column</vt:lpstr>
      <vt:lpstr>Add New Column</vt:lpstr>
      <vt:lpstr>Data Frame after adding new cols</vt:lpstr>
      <vt:lpstr>Vehicle Park (R-Code)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193</cp:revision>
  <cp:lastPrinted>2023-08-25T15:51:46Z</cp:lastPrinted>
  <dcterms:modified xsi:type="dcterms:W3CDTF">2023-09-01T16:06:24Z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