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8" r:id="rId3"/>
    <p:sldId id="341" r:id="rId4"/>
    <p:sldId id="343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2CAE00B5-9BF5-4EF1-922A-EA7B497DCED4}"/>
    <pc:docChg chg="modSld">
      <pc:chgData name="Velani, Ankitkumar" userId="039f6639-35cd-4471-8ac8-1e78077ab1db" providerId="ADAL" clId="{2CAE00B5-9BF5-4EF1-922A-EA7B497DCED4}" dt="2022-09-09T06:53:42.207" v="0" actId="1036"/>
      <pc:docMkLst>
        <pc:docMk/>
      </pc:docMkLst>
      <pc:sldChg chg="modSp mod">
        <pc:chgData name="Velani, Ankitkumar" userId="039f6639-35cd-4471-8ac8-1e78077ab1db" providerId="ADAL" clId="{2CAE00B5-9BF5-4EF1-922A-EA7B497DCED4}" dt="2022-09-09T06:53:42.207" v="0" actId="1036"/>
        <pc:sldMkLst>
          <pc:docMk/>
          <pc:sldMk cId="4065110562" sldId="272"/>
        </pc:sldMkLst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9/6/2023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9/6/2023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9/6/2023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9/6/2023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9/6/2023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9/6/2023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9/6/2023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9/6/2023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9/6/2023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9/6/2023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9/6/2023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9/6/2023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pie() function to display the pie chart for numeric &amp; categorical variable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Pie chart for Monthly Spend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pie(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5335E-742D-C27C-5313-BBDE2710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20" y="3604064"/>
            <a:ext cx="3565253" cy="31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err="1">
                <a:latin typeface="+mj-lt"/>
              </a:rPr>
              <a:t>barplot</a:t>
            </a:r>
            <a:r>
              <a:rPr lang="en-US" sz="2800" dirty="0">
                <a:latin typeface="+mj-lt"/>
              </a:rPr>
              <a:t>() function to display the bar graph for numeric &amp; categorical variable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Bar graph for Monthly Spend</a:t>
            </a:r>
          </a:p>
          <a:p>
            <a:pPr marL="11430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barplot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names.arg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=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err="1">
                <a:latin typeface="+mj-lt"/>
              </a:rPr>
              <a:t>barplot</a:t>
            </a:r>
            <a:r>
              <a:rPr lang="en-US" sz="2000" dirty="0">
                <a:latin typeface="+mj-lt"/>
              </a:rPr>
              <a:t>() function to display the bar graph for numeric &amp; categorical variable</a:t>
            </a: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 marL="114300" indent="0">
              <a:buNone/>
            </a:pPr>
            <a:r>
              <a:rPr lang="en-US" sz="20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Bar graph for Monthly Spend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barplot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names.arg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7660F-F97E-51BA-29CA-CABB854A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15" y="3041196"/>
            <a:ext cx="4138612" cy="29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9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err="1">
                <a:latin typeface="+mj-lt"/>
              </a:rPr>
              <a:t>barplot</a:t>
            </a:r>
            <a:r>
              <a:rPr lang="en-US" sz="2800" dirty="0">
                <a:latin typeface="+mj-lt"/>
              </a:rPr>
              <a:t>() function to display the bar graph for numeric &amp; categorical variable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Bar graph for Monthly Spend</a:t>
            </a:r>
          </a:p>
          <a:p>
            <a:pPr marL="11430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barplot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names.arg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=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horiz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= TRUE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9B3ED-8A2D-072A-D0C6-F2B0A13FC3E4}"/>
              </a:ext>
            </a:extLst>
          </p:cNvPr>
          <p:cNvSpPr txBox="1"/>
          <p:nvPr/>
        </p:nvSpPr>
        <p:spPr>
          <a:xfrm>
            <a:off x="3792681" y="5424854"/>
            <a:ext cx="523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Convert Bar graph from vertical to horizontal</a:t>
            </a:r>
          </a:p>
        </p:txBody>
      </p:sp>
    </p:spTree>
    <p:extLst>
      <p:ext uri="{BB962C8B-B14F-4D97-AF65-F5344CB8AC3E}">
        <p14:creationId xmlns:p14="http://schemas.microsoft.com/office/powerpoint/2010/main" val="169323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5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plot() function will display scatter plot if both the variables are numeric.</a:t>
            </a: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scatter plot for Spend vs Sales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plot(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20B7A-4554-2A1B-A1BF-2836A768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34" y="3022843"/>
            <a:ext cx="5140901" cy="38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4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5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plot() function with additional parameters will display line chart.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Line Chart Month vs Spend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plot(</a:t>
            </a:r>
            <a:r>
              <a:rPr lang="en-US" sz="28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</a:t>
            </a:r>
            <a:r>
              <a:rPr lang="en-US" sz="28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type='b')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# Type : p l b c o h s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5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+mj-lt"/>
              </a:rPr>
              <a:t>plot() function with additional parameters will display line chart.</a:t>
            </a: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 marL="114300" indent="0">
              <a:buNone/>
            </a:pPr>
            <a:r>
              <a:rPr lang="en-US" sz="20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Line Chart Month vs Spend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plot(</a:t>
            </a:r>
            <a:r>
              <a:rPr lang="en-US" sz="20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</a:t>
            </a:r>
            <a:r>
              <a:rPr lang="en-US" sz="20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type='b') # Type : p l b c o h s </a:t>
            </a:r>
            <a:r>
              <a:rPr lang="en-US" sz="20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S</a:t>
            </a:r>
            <a:endParaRPr lang="en-US" sz="2000" dirty="0">
              <a:solidFill>
                <a:srgbClr val="1E64B6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3B6AD-7BFE-0EFA-B172-57B50A19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11" y="2889532"/>
            <a:ext cx="4163723" cy="30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C292-3C25-D38E-F222-EC08D427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2FE9-F587-25F9-97DB-31275856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7688"/>
            <a:ext cx="8229600" cy="4526100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+mj-lt"/>
              </a:rPr>
              <a:t>lm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function helps us to create regression model in R with given formula in the form of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Y ~ X+X2+X3+X4…etc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summary()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functions to look the model and it's parameters such as formula,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coefficients,standard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error, residual, multiple/adjusted R-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Square..etc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to analyze regression model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predict()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function used to make a prediction on new data, and we can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dervided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formula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forprediction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y = b0 + b1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x1 + b2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x2 + b3*x3..etc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0887-C061-8E09-A79A-27B7166859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405D-3AB2-8452-DFCC-CCFCB161C9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6D37-48AF-5E43-C0DB-07B77B2AB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200" b="1" dirty="0" err="1">
                <a:solidFill>
                  <a:srgbClr val="000000"/>
                </a:solidFill>
                <a:latin typeface="+mj-lt"/>
              </a:rPr>
              <a:t>cor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()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function helps us to get the correlation for the variables.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Example: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cor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(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Spend,data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Sales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)</a:t>
            </a:r>
          </a:p>
          <a:p>
            <a:pPr marL="114300" indent="0">
              <a:buNone/>
            </a:pPr>
            <a:endParaRPr lang="en-US" sz="2800" dirty="0">
              <a:solidFill>
                <a:srgbClr val="1E64B6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b="0" i="1" u="none" strike="noStrike" baseline="0" dirty="0">
                <a:solidFill>
                  <a:srgbClr val="1E64B6"/>
                </a:solidFill>
                <a:latin typeface="+mj-lt"/>
              </a:rPr>
              <a:t>#Default method is </a:t>
            </a:r>
            <a:r>
              <a:rPr lang="en-US" sz="2800" b="0" i="1" u="none" strike="noStrike" baseline="0" dirty="0" err="1">
                <a:solidFill>
                  <a:srgbClr val="1E64B6"/>
                </a:solidFill>
                <a:latin typeface="+mj-lt"/>
              </a:rPr>
              <a:t>pearson</a:t>
            </a:r>
            <a:r>
              <a:rPr lang="en-US" sz="2800" b="0" i="1" u="none" strike="noStrike" baseline="0" dirty="0">
                <a:solidFill>
                  <a:srgbClr val="1E64B6"/>
                </a:solidFill>
                <a:latin typeface="+mj-lt"/>
              </a:rPr>
              <a:t> correlation</a:t>
            </a:r>
            <a:endParaRPr lang="en-US" sz="4400" b="1" dirty="0">
              <a:solidFill>
                <a:srgbClr val="1E64B6"/>
              </a:solidFill>
              <a:latin typeface="+mj-lt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1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3200" b="1" dirty="0" err="1">
                <a:solidFill>
                  <a:srgbClr val="000000"/>
                </a:solidFill>
                <a:latin typeface="+mj-lt"/>
              </a:rPr>
              <a:t>cor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()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function helps us to get the correlation for the variables.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Example: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cor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(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Spend,data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Sales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)</a:t>
            </a:r>
          </a:p>
          <a:p>
            <a:pPr marL="114300" indent="0">
              <a:buNone/>
            </a:pPr>
            <a:endParaRPr lang="en-US" sz="2800" dirty="0">
              <a:solidFill>
                <a:srgbClr val="1E64B6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# Methods: "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pearson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", "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kendall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", "spearman"</a:t>
            </a:r>
          </a:p>
          <a:p>
            <a:pPr marL="114300" indent="0">
              <a:buNone/>
            </a:pPr>
            <a:r>
              <a:rPr lang="en-US" sz="2800" dirty="0" err="1">
                <a:solidFill>
                  <a:srgbClr val="1E64B6"/>
                </a:solidFill>
                <a:latin typeface="+mj-lt"/>
              </a:rPr>
              <a:t>cor</a:t>
            </a:r>
            <a:r>
              <a:rPr lang="en-US" sz="2800" dirty="0">
                <a:solidFill>
                  <a:srgbClr val="1E64B6"/>
                </a:solidFill>
                <a:latin typeface="+mj-lt"/>
              </a:rPr>
              <a:t>(</a:t>
            </a:r>
            <a:r>
              <a:rPr lang="en-US" sz="2800" dirty="0" err="1">
                <a:solidFill>
                  <a:srgbClr val="1E64B6"/>
                </a:solidFill>
                <a:latin typeface="+mj-lt"/>
              </a:rPr>
              <a:t>data$Spend,data$Sales</a:t>
            </a:r>
            <a:r>
              <a:rPr lang="en-US" sz="2800" dirty="0">
                <a:solidFill>
                  <a:srgbClr val="1E64B6"/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method = "spearman"</a:t>
            </a:r>
            <a:r>
              <a:rPr lang="en-US" sz="2800" dirty="0">
                <a:solidFill>
                  <a:srgbClr val="1E64B6"/>
                </a:solidFill>
                <a:latin typeface="+mj-lt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9/6/2023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Session-3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Basic Graphs in R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Histogram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Boxplot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Pie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Bar graph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Scatter plot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Parameters for </a:t>
            </a:r>
            <a:r>
              <a:rPr lang="en-US" sz="2400" b="0" u="none" strike="noStrike" baseline="0" dirty="0" err="1">
                <a:solidFill>
                  <a:srgbClr val="000000"/>
                </a:solidFill>
                <a:latin typeface="+mj-lt"/>
              </a:rPr>
              <a:t>lm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() function</a:t>
            </a:r>
          </a:p>
          <a:p>
            <a:r>
              <a:rPr lang="en-US" sz="2400" dirty="0">
                <a:solidFill>
                  <a:srgbClr val="00B050"/>
                </a:solidFill>
                <a:latin typeface="+mj-lt"/>
              </a:rPr>
              <a:t>Dependent variable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+mj-lt"/>
              </a:rPr>
              <a:t>Indepedent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Variable</a:t>
            </a:r>
          </a:p>
          <a:p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Data Source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model_1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b="0" i="0" u="none" strike="noStrike" baseline="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b="0" i="0" u="none" strike="noStrike" baseline="0" dirty="0" err="1">
                <a:solidFill>
                  <a:srgbClr val="7030A0"/>
                </a:solidFill>
                <a:latin typeface="+mj-lt"/>
              </a:rPr>
              <a:t>Spend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 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#Simple Linear Regression</a:t>
            </a:r>
          </a:p>
          <a:p>
            <a:pPr marL="114300" indent="0">
              <a:buNone/>
            </a:pPr>
            <a:endParaRPr lang="en-US" sz="24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model_2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Spend+Month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</a:t>
            </a:r>
            <a:r>
              <a:rPr lang="en-US" sz="1800" b="0" i="0" u="none" strike="noStrike" baseline="0" dirty="0">
                <a:solidFill>
                  <a:schemeClr val="bg2"/>
                </a:solidFill>
                <a:latin typeface="+mj-lt"/>
              </a:rPr>
              <a:t>#Multiple Linear Regression</a:t>
            </a:r>
            <a:endParaRPr lang="en-US" sz="2400" b="0" u="none" strike="noStrike" baseline="0" dirty="0">
              <a:solidFill>
                <a:schemeClr val="bg2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1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Parameters for </a:t>
            </a:r>
            <a:r>
              <a:rPr lang="en-US" sz="2400" b="0" u="none" strike="noStrike" baseline="0" dirty="0" err="1">
                <a:solidFill>
                  <a:srgbClr val="000000"/>
                </a:solidFill>
                <a:latin typeface="+mj-lt"/>
              </a:rPr>
              <a:t>lm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() function</a:t>
            </a:r>
          </a:p>
          <a:p>
            <a:r>
              <a:rPr lang="en-US" sz="2400" dirty="0">
                <a:solidFill>
                  <a:srgbClr val="00B050"/>
                </a:solidFill>
                <a:latin typeface="+mj-lt"/>
              </a:rPr>
              <a:t>Dependent variable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+mj-lt"/>
              </a:rPr>
              <a:t>Indepedent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Variable</a:t>
            </a:r>
          </a:p>
          <a:p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Data Source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model_1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b="0" i="0" u="none" strike="noStrike" baseline="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b="0" i="0" u="none" strike="noStrike" baseline="0" dirty="0" err="1">
                <a:solidFill>
                  <a:srgbClr val="7030A0"/>
                </a:solidFill>
                <a:latin typeface="+mj-lt"/>
              </a:rPr>
              <a:t>Spend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 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#Simple Linear Regression</a:t>
            </a:r>
          </a:p>
          <a:p>
            <a:pPr marL="114300" indent="0">
              <a:buNone/>
            </a:pPr>
            <a:endParaRPr lang="en-US" sz="24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model_2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Spend+Month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</a:t>
            </a:r>
            <a:r>
              <a:rPr lang="en-US" sz="1800" b="0" i="0" u="none" strike="noStrike" baseline="0" dirty="0">
                <a:solidFill>
                  <a:schemeClr val="bg2"/>
                </a:solidFill>
                <a:latin typeface="+mj-lt"/>
              </a:rPr>
              <a:t>#Multiple Linear Regression</a:t>
            </a:r>
            <a:endParaRPr lang="en-US" sz="2400" b="0" u="none" strike="noStrike" baseline="0" dirty="0">
              <a:solidFill>
                <a:schemeClr val="bg2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model_1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b="0" i="0" u="none" strike="noStrike" baseline="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b="0" i="0" u="none" strike="noStrike" baseline="0" dirty="0" err="1">
                <a:solidFill>
                  <a:srgbClr val="7030A0"/>
                </a:solidFill>
                <a:latin typeface="+mj-lt"/>
              </a:rPr>
              <a:t>Spend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 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#Simple Linear Regression</a:t>
            </a:r>
          </a:p>
          <a:p>
            <a:pPr marL="114300" indent="0">
              <a:buNone/>
            </a:pPr>
            <a:endParaRPr lang="en-US" sz="24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summary(model_1)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9F931-6A5B-0B60-92E0-3729A9C7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8" y="2945687"/>
            <a:ext cx="5211041" cy="31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9FFF-90C3-8CF5-222D-AFF57D88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Park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AF22-F739-8147-DEC9-4AF6CBCE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" y="1244600"/>
            <a:ext cx="8890000" cy="4881700"/>
          </a:xfrm>
        </p:spPr>
        <p:txBody>
          <a:bodyPr/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This dataset is about monthly marketing spend for generating sales for each month. So here Sales is a dependent variable and Spends is an independent variable.</a:t>
            </a:r>
          </a:p>
          <a:p>
            <a:r>
              <a:rPr lang="en-US" sz="2200" b="1" dirty="0">
                <a:latin typeface="+mj-lt"/>
                <a:cs typeface="Times New Roman" panose="02020603050405020304" pitchFamily="18" charset="0"/>
              </a:rPr>
              <a:t>Columns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D36A-B7FD-33E9-2B1F-00DF9603A2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4D1B-2068-89F7-079B-BF216553E9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6CEB-45BB-47D3-7A21-6ABCFC1872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9A1FC1-BF3D-61A1-953B-0E0B40D2B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41970"/>
              </p:ext>
            </p:extLst>
          </p:nvPr>
        </p:nvGraphicFramePr>
        <p:xfrm>
          <a:off x="2107623" y="2986187"/>
          <a:ext cx="4521777" cy="28727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07259">
                  <a:extLst>
                    <a:ext uri="{9D8B030D-6E8A-4147-A177-3AD203B41FA5}">
                      <a16:colId xmlns:a16="http://schemas.microsoft.com/office/drawing/2014/main" val="3483923017"/>
                    </a:ext>
                  </a:extLst>
                </a:gridCol>
                <a:gridCol w="1378065">
                  <a:extLst>
                    <a:ext uri="{9D8B030D-6E8A-4147-A177-3AD203B41FA5}">
                      <a16:colId xmlns:a16="http://schemas.microsoft.com/office/drawing/2014/main" val="3965566882"/>
                    </a:ext>
                  </a:extLst>
                </a:gridCol>
                <a:gridCol w="1636453">
                  <a:extLst>
                    <a:ext uri="{9D8B030D-6E8A-4147-A177-3AD203B41FA5}">
                      <a16:colId xmlns:a16="http://schemas.microsoft.com/office/drawing/2014/main" val="2294217773"/>
                    </a:ext>
                  </a:extLst>
                </a:gridCol>
              </a:tblGrid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47389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61829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40487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90114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54324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36878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889698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91531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42551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056811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94871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42506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118914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905036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158484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96047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131348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3630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78504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73711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36284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0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536F-1F50-E8A7-6257-2F76F2F9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Marketing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83B3-381C-D68D-9835-2EC4DFFDD5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F045C-2F23-0F56-8DFA-3B9F897725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B7EF-7981-FA67-58E6-CA98BD9B16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A8708-EAA3-B650-5C45-9E8C693EE2D1}"/>
              </a:ext>
            </a:extLst>
          </p:cNvPr>
          <p:cNvSpPr txBox="1"/>
          <p:nvPr/>
        </p:nvSpPr>
        <p:spPr>
          <a:xfrm>
            <a:off x="602671" y="2774510"/>
            <a:ext cx="8229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# Importing CSV file in R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data = read.csv("C:/dataset/marketing-spend.csv")</a:t>
            </a:r>
          </a:p>
        </p:txBody>
      </p:sp>
    </p:spTree>
    <p:extLst>
      <p:ext uri="{BB962C8B-B14F-4D97-AF65-F5344CB8AC3E}">
        <p14:creationId xmlns:p14="http://schemas.microsoft.com/office/powerpoint/2010/main" val="400943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hist() function to display the histogram for any dataset variable.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Show Histogram for Sales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hist(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hist() function to display the histogram for any dataset variable.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  <a:latin typeface="+mj-lt"/>
                <a:cs typeface="Calibri" panose="020F0502020204030204" pitchFamily="34" charset="0"/>
              </a:rPr>
              <a:t># Show Histogram for Sales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hist(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9EC2A-6F4B-AD02-4D42-A80096B6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22" y="2933700"/>
            <a:ext cx="3543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98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hist() function to display the histogram for any dataset variable.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Customize histogram by setting up the title, color, x or y axis label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8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Show Histogram for Sales with colors and title</a:t>
            </a:r>
          </a:p>
          <a:p>
            <a:pPr marL="114300" indent="0">
              <a:buNone/>
            </a:pPr>
            <a:endParaRPr lang="en-US" sz="2400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hist(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col    = "green",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	main = "Sales Distribution",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xlab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= "Sales",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ylab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= "Freq"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59F6A-EDE1-39EA-F99D-E7891756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9" y="2850674"/>
            <a:ext cx="4173682" cy="31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boxplot() function to display the boxplot for numeric variable.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Show Boxplot for Sales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boxplot(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CD6F3-96EA-7306-9EE7-E577AA9B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47" y="2961408"/>
            <a:ext cx="3519032" cy="2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23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1062</Words>
  <Application>Microsoft Office PowerPoint</Application>
  <PresentationFormat>On-screen Show (4:3)</PresentationFormat>
  <Paragraphs>250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Default Design</vt:lpstr>
      <vt:lpstr>BIG DATA TOOLS FOR MANAGERS</vt:lpstr>
      <vt:lpstr>Session-3 : R data types</vt:lpstr>
      <vt:lpstr>Vehicle Park Data</vt:lpstr>
      <vt:lpstr>Read Marketing data</vt:lpstr>
      <vt:lpstr>Histogram</vt:lpstr>
      <vt:lpstr>Histogram</vt:lpstr>
      <vt:lpstr>Histogram</vt:lpstr>
      <vt:lpstr>Histogram</vt:lpstr>
      <vt:lpstr>Boxplot</vt:lpstr>
      <vt:lpstr>Pie Chart</vt:lpstr>
      <vt:lpstr>Bar Graph</vt:lpstr>
      <vt:lpstr>Bar Graph</vt:lpstr>
      <vt:lpstr>Bar Graph</vt:lpstr>
      <vt:lpstr>Scatter plot</vt:lpstr>
      <vt:lpstr>Line Chart</vt:lpstr>
      <vt:lpstr>Line Chart</vt:lpstr>
      <vt:lpstr>Regression</vt:lpstr>
      <vt:lpstr>Correlation</vt:lpstr>
      <vt:lpstr>Correlation</vt:lpstr>
      <vt:lpstr>Regression</vt:lpstr>
      <vt:lpstr>Regression</vt:lpstr>
      <vt:lpstr>Regression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245</cp:revision>
  <cp:lastPrinted>2023-08-25T15:51:46Z</cp:lastPrinted>
  <dcterms:modified xsi:type="dcterms:W3CDTF">2023-09-06T12:56:25Z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