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306" r:id="rId5"/>
    <p:sldId id="273" r:id="rId6"/>
    <p:sldId id="277" r:id="rId7"/>
    <p:sldId id="308" r:id="rId8"/>
    <p:sldId id="307" r:id="rId9"/>
    <p:sldId id="281" r:id="rId10"/>
    <p:sldId id="309" r:id="rId11"/>
    <p:sldId id="310" r:id="rId12"/>
    <p:sldId id="314" r:id="rId13"/>
    <p:sldId id="305" r:id="rId14"/>
    <p:sldId id="311" r:id="rId15"/>
    <p:sldId id="312" r:id="rId16"/>
    <p:sldId id="313" r:id="rId17"/>
    <p:sldId id="280" r:id="rId18"/>
    <p:sldId id="285" r:id="rId19"/>
    <p:sldId id="286" r:id="rId20"/>
    <p:sldId id="315" r:id="rId21"/>
    <p:sldId id="316" r:id="rId22"/>
    <p:sldId id="287" r:id="rId2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E681-60A3-43C9-86A2-A614324C29E3}" v="50" dt="2022-09-09T03:16:49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3" autoAdjust="0"/>
    <p:restoredTop sz="94679"/>
  </p:normalViewPr>
  <p:slideViewPr>
    <p:cSldViewPr snapToGrid="0">
      <p:cViewPr varScale="1">
        <p:scale>
          <a:sx n="74" d="100"/>
          <a:sy n="74" d="100"/>
        </p:scale>
        <p:origin x="168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09T13:24:15.023" v="2052" actId="20577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53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5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0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78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45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9/9/2022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9/9/2022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9/9/2022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9/9/2022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9/9/2022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9/9/2022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9/9/2022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9/9/2022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9/9/2022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9/9/2022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9/9/2022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9/9/2022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Unit-4 : Introduction to Python Programming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FF0000"/>
                </a:solidFill>
              </a:rPr>
              <a:t>2myvar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my-var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 var = 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_</a:t>
            </a: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myvar2 = "John"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824065-2495-47FD-9A82-EC928C433F48}"/>
              </a:ext>
            </a:extLst>
          </p:cNvPr>
          <p:cNvSpPr/>
          <p:nvPr/>
        </p:nvSpPr>
        <p:spPr>
          <a:xfrm flipH="1">
            <a:off x="2854036" y="2057400"/>
            <a:ext cx="540328" cy="1028701"/>
          </a:xfrm>
          <a:prstGeom prst="leftBrace">
            <a:avLst>
              <a:gd name="adj1" fmla="val 8333"/>
              <a:gd name="adj2" fmla="val 510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6D99-916A-48EB-B164-D6F1AF63EA35}"/>
              </a:ext>
            </a:extLst>
          </p:cNvPr>
          <p:cNvSpPr txBox="1"/>
          <p:nvPr/>
        </p:nvSpPr>
        <p:spPr>
          <a:xfrm>
            <a:off x="3515591" y="2356306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Invalid variable name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54F86A-B8A7-469C-B67E-4D92E1DB07C8}"/>
              </a:ext>
            </a:extLst>
          </p:cNvPr>
          <p:cNvSpPr/>
          <p:nvPr/>
        </p:nvSpPr>
        <p:spPr>
          <a:xfrm flipH="1">
            <a:off x="2867890" y="3211512"/>
            <a:ext cx="540328" cy="2763261"/>
          </a:xfrm>
          <a:prstGeom prst="leftBrace">
            <a:avLst>
              <a:gd name="adj1" fmla="val 8333"/>
              <a:gd name="adj2" fmla="val 480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28307-70D6-4269-9C25-6CC272D4FF85}"/>
              </a:ext>
            </a:extLst>
          </p:cNvPr>
          <p:cNvSpPr txBox="1"/>
          <p:nvPr/>
        </p:nvSpPr>
        <p:spPr>
          <a:xfrm>
            <a:off x="3515591" y="4285551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Valid 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5862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Multi Words Variable Names: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latin typeface="+mj-lt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my_variable_name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endParaRPr lang="en-US" sz="2200" dirty="0">
              <a:latin typeface="+mj-lt"/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5B-6D81-400A-BB90-615F5E13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5" y="2102860"/>
            <a:ext cx="7623013" cy="304064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05C474F-DDA9-4B51-BA31-F0C930DE1ABF}"/>
              </a:ext>
            </a:extLst>
          </p:cNvPr>
          <p:cNvSpPr/>
          <p:nvPr/>
        </p:nvSpPr>
        <p:spPr>
          <a:xfrm rot="5400000">
            <a:off x="1504084" y="4668116"/>
            <a:ext cx="571500" cy="9507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6D864-4962-40F0-AA63-88A2C0478874}"/>
              </a:ext>
            </a:extLst>
          </p:cNvPr>
          <p:cNvSpPr txBox="1"/>
          <p:nvPr/>
        </p:nvSpPr>
        <p:spPr>
          <a:xfrm>
            <a:off x="477979" y="5448162"/>
            <a:ext cx="866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  ) </a:t>
            </a:r>
            <a:r>
              <a:rPr lang="en-US" sz="1800" dirty="0">
                <a:sym typeface="Wingdings" panose="05000000000000000000" pitchFamily="2" charset="2"/>
              </a:rPr>
              <a:t> denotes Function Call, print is function and it display the value of variable.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5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does not use braces({}) to indicate blocks of code for class and function definitions or flow control.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Blocks of code are denoted by line indentation, which is rigidly enforced.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 number of spaces in the indentation is variable, but all statements within the block must be indented the same amount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79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C3B4-A4EC-4853-8B36-03F8C15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1816895"/>
            <a:ext cx="3903085" cy="19310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2AA9-75E2-46C1-9D0B-B3B594A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04" y="3914968"/>
            <a:ext cx="3903084" cy="186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6BBA7-39AC-4C36-8846-4F31F1AFFB90}"/>
              </a:ext>
            </a:extLst>
          </p:cNvPr>
          <p:cNvSpPr txBox="1"/>
          <p:nvPr/>
        </p:nvSpPr>
        <p:spPr>
          <a:xfrm>
            <a:off x="4721804" y="24710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Valid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E0607-8876-42DB-B5A0-A92474BC8076}"/>
              </a:ext>
            </a:extLst>
          </p:cNvPr>
          <p:cNvSpPr txBox="1"/>
          <p:nvPr/>
        </p:nvSpPr>
        <p:spPr>
          <a:xfrm>
            <a:off x="3481493" y="47552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Invalid</a:t>
            </a:r>
            <a:endParaRPr lang="en-US" sz="1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95CAF-69C7-495C-89DF-D5A4659A3E30}"/>
              </a:ext>
            </a:extLst>
          </p:cNvPr>
          <p:cNvCxnSpPr>
            <a:cxnSpLocks/>
          </p:cNvCxnSpPr>
          <p:nvPr/>
        </p:nvCxnSpPr>
        <p:spPr>
          <a:xfrm flipH="1">
            <a:off x="4566905" y="2789381"/>
            <a:ext cx="7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9C032-4434-4443-A06D-A830E8FB735A}"/>
              </a:ext>
            </a:extLst>
          </p:cNvPr>
          <p:cNvCxnSpPr>
            <a:cxnSpLocks/>
          </p:cNvCxnSpPr>
          <p:nvPr/>
        </p:nvCxnSpPr>
        <p:spPr>
          <a:xfrm>
            <a:off x="3584863" y="5080789"/>
            <a:ext cx="98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Quotation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accepts single ('), double (") and triple (''' or """) quotes to denote string literals, as long as the same type of quote starts and ends the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07B96-92CD-4C87-88CA-A1E53B995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76"/>
          <a:stretch/>
        </p:blipFill>
        <p:spPr>
          <a:xfrm>
            <a:off x="685798" y="3354655"/>
            <a:ext cx="7730838" cy="27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hash sign (#) that is not inside a string literal is the beginning of a comment.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All characters after the #, up to the end of the physical line, are part of the comment and the Python interpreter ignores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B3D5E-3B6B-4827-87FB-5B99BED3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333820"/>
            <a:ext cx="8037489" cy="12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PIP is a package manager for Python packages, or modules if you like.</a:t>
            </a:r>
          </a:p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IN" sz="2200" dirty="0"/>
              <a:t>A package contains all the files you need for a module/libraries.</a:t>
            </a:r>
          </a:p>
          <a:p>
            <a:pPr fontAlgn="base">
              <a:spcBef>
                <a:spcPts val="0"/>
              </a:spcBef>
            </a:pPr>
            <a:endParaRPr lang="en-IN" sz="2200" dirty="0"/>
          </a:p>
          <a:p>
            <a:pPr fontAlgn="base">
              <a:spcBef>
                <a:spcPts val="0"/>
              </a:spcBef>
            </a:pPr>
            <a:r>
              <a:rPr lang="en-IN" sz="2200" dirty="0"/>
              <a:t>Downloading Package from internet</a:t>
            </a:r>
            <a:endParaRPr lang="en-IN" sz="2200" dirty="0">
              <a:solidFill>
                <a:schemeClr val="accent4"/>
              </a:solidFill>
            </a:endParaRP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    </a:t>
            </a:r>
          </a:p>
          <a:p>
            <a:pPr marL="571500" lvl="1" indent="0" fontAlgn="base">
              <a:spcBef>
                <a:spcPts val="0"/>
              </a:spcBef>
              <a:buNone/>
            </a:pPr>
            <a:endParaRPr lang="en-IN" sz="2200" dirty="0">
              <a:solidFill>
                <a:srgbClr val="FF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On-</a:t>
            </a:r>
            <a:r>
              <a:rPr lang="en-IN" sz="2200" dirty="0" err="1">
                <a:solidFill>
                  <a:schemeClr val="tx1"/>
                </a:solidFill>
              </a:rPr>
              <a:t>Jupyter</a:t>
            </a:r>
            <a:r>
              <a:rPr lang="en-IN" sz="2200" dirty="0">
                <a:solidFill>
                  <a:schemeClr val="tx1"/>
                </a:solidFill>
              </a:rPr>
              <a:t> Notebook</a:t>
            </a: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rgbClr val="FF0000"/>
                </a:solidFill>
              </a:rPr>
              <a:t>!</a:t>
            </a: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</a:t>
            </a: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pandas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sklearn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spacy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matplotlib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pandasql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Import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Import statement used to import python packages in Python code.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     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 </a:t>
            </a:r>
            <a:r>
              <a:rPr lang="en-US" sz="2200" dirty="0">
                <a:solidFill>
                  <a:srgbClr val="FF0000"/>
                </a:solidFill>
              </a:rPr>
              <a:t>as pd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5C0DD57-D726-AA01-6F46-619DDCEC9356}"/>
              </a:ext>
            </a:extLst>
          </p:cNvPr>
          <p:cNvSpPr/>
          <p:nvPr/>
        </p:nvSpPr>
        <p:spPr>
          <a:xfrm rot="16200000">
            <a:off x="3287452" y="3753453"/>
            <a:ext cx="438123" cy="7646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41084-D2BE-8ABF-966B-4025251235C1}"/>
              </a:ext>
            </a:extLst>
          </p:cNvPr>
          <p:cNvSpPr txBox="1"/>
          <p:nvPr/>
        </p:nvSpPr>
        <p:spPr>
          <a:xfrm>
            <a:off x="2418286" y="4354829"/>
            <a:ext cx="643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Alias of package name</a:t>
            </a:r>
          </a:p>
          <a:p>
            <a:r>
              <a:rPr lang="en-US" sz="1600" dirty="0" err="1"/>
              <a:t>Ie</a:t>
            </a:r>
            <a:r>
              <a:rPr lang="en-US" sz="1600" dirty="0"/>
              <a:t>. here pd is alias name of pandas 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9/9/2022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Python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Python &amp; </a:t>
            </a:r>
            <a:r>
              <a:rPr lang="en-US" sz="2800" dirty="0" err="1">
                <a:solidFill>
                  <a:schemeClr val="accent2"/>
                </a:solidFill>
              </a:rPr>
              <a:t>Jupyter</a:t>
            </a:r>
            <a:r>
              <a:rPr lang="en-US" sz="2800" dirty="0">
                <a:solidFill>
                  <a:schemeClr val="accent2"/>
                </a:solidFill>
              </a:rPr>
              <a:t> Notebook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Python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import pandas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pandas.read_csv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IPL.csv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 pandas </a:t>
            </a:r>
            <a:r>
              <a:rPr lang="en-US" dirty="0">
                <a:solidFill>
                  <a:srgbClr val="FF0000"/>
                </a:solidFill>
              </a:rPr>
              <a:t>as pd </a:t>
            </a:r>
            <a:r>
              <a:rPr lang="en-US" dirty="0">
                <a:solidFill>
                  <a:schemeClr val="tx1"/>
                </a:solidFill>
              </a:rPr>
              <a:t>#pd is alias of pandas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pd</a:t>
            </a:r>
            <a:r>
              <a:rPr lang="en-US" dirty="0" err="1">
                <a:solidFill>
                  <a:schemeClr val="tx1"/>
                </a:solidFill>
              </a:rPr>
              <a:t>.read_csv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IPL.csv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43912" y="-194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32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43912" y="802646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 general-purpose interpreted, interactive, object-oriented, and high-level programming language.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available for all the operating system.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 err="1"/>
              <a:t>Jupyter</a:t>
            </a:r>
            <a:r>
              <a:rPr lang="en-US" sz="1700" dirty="0"/>
              <a:t> Notebook is an environment to execute Python Code.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Reserved Words can not used as variable or function name.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Variable name can only contain alpha-numeric character and underscores(A-z, 0-9 and _ 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Blocks of code are denoted by indentation, not with the braces ({})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accepts single ('), double (") and triple (''' or """) quotes to create strings.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pip command used to download &amp; install python packages from Internet.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Import statement used to import python package.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Python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a general-purpose interpreted, interactive, object-oriented, and high-level programming language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designed to be highly readable. It uses English keywords frequently whereas the other languages use punctuations.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AFAF-4D32-4142-9559-C5BC98E9F1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1198-AD53-4AD4-BEFF-A4C3E4C9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F35-D7EE-44AB-82B6-32827286B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Google Shape;108;p15">
            <a:extLst>
              <a:ext uri="{FF2B5EF4-FFF2-40B4-BE49-F238E27FC236}">
                <a16:creationId xmlns:a16="http://schemas.microsoft.com/office/drawing/2014/main" id="{DAD87299-AFA6-4612-AD6C-C7C8F879B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Python is useful?</a:t>
            </a:r>
            <a:endParaRPr dirty="0"/>
          </a:p>
        </p:txBody>
      </p:sp>
      <p:sp>
        <p:nvSpPr>
          <p:cNvPr id="10" name="Google Shape;109;p15">
            <a:extLst>
              <a:ext uri="{FF2B5EF4-FFF2-40B4-BE49-F238E27FC236}">
                <a16:creationId xmlns:a16="http://schemas.microsoft.com/office/drawing/2014/main" id="{16A03AE6-6BA9-4260-8580-96DB254B5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built-in features of application development and other system related libraries.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is available for all the operating system (Windows, Linux, macOS), and easy to move Python code from one operating system to another operating system.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a wide &amp; active community, and 2,00,00+ packages worldwide to improve project features and productivity while working with Python.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various libraries for Statistical analysis, Text Analysis,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102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Interpreter/software, which is available for all the OS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www.python.org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</a:rPr>
              <a:t>or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4"/>
              </a:rPr>
              <a:t>www.anaconda.com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to Run Python 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4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Command Prompt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Jupyter Notebook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B4D40-9369-4A36-B972-476D305E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1" y="2056219"/>
            <a:ext cx="8104909" cy="137278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184A3-FFFA-4982-8965-BF5103A5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" y="4413908"/>
            <a:ext cx="8104909" cy="152164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Reserved Words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The following list shows the Python keywords. These are reserved words and you cannot use them as variables or any other identifier names.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All the Python keywords contain lowercase letters only.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14A6C-0D51-4015-B3E6-B5B70643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4506"/>
              </p:ext>
            </p:extLst>
          </p:nvPr>
        </p:nvGraphicFramePr>
        <p:xfrm>
          <a:off x="1988127" y="3378032"/>
          <a:ext cx="4693227" cy="25984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64409">
                  <a:extLst>
                    <a:ext uri="{9D8B030D-6E8A-4147-A177-3AD203B41FA5}">
                      <a16:colId xmlns:a16="http://schemas.microsoft.com/office/drawing/2014/main" val="2988762531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1869103105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4108075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and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exec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not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4882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Finally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or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0055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assert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For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9003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break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from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print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08324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class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global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raise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8065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continue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if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return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0274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import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try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23866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del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while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2498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 err="1">
                          <a:effectLst/>
                        </a:rPr>
                        <a:t>elif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with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09093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else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lambda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yield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723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except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4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variable is created the moment you first assign a value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47BD8-FE8D-46E7-9BE7-CF7680474D93}"/>
              </a:ext>
            </a:extLst>
          </p:cNvPr>
          <p:cNvSpPr txBox="1"/>
          <p:nvPr/>
        </p:nvSpPr>
        <p:spPr>
          <a:xfrm>
            <a:off x="3252353" y="3371059"/>
            <a:ext cx="4769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78361-0904-456A-99B6-AC02ABF44868}"/>
              </a:ext>
            </a:extLst>
          </p:cNvPr>
          <p:cNvSpPr txBox="1"/>
          <p:nvPr/>
        </p:nvSpPr>
        <p:spPr>
          <a:xfrm>
            <a:off x="302692" y="3307500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168253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100" dirty="0"/>
              <a:t>Rules to create variable name: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Python does not allow punctuation characters such as @, $, and % within variable name or identifiers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1136</Words>
  <Application>Microsoft Office PowerPoint</Application>
  <PresentationFormat>On-screen Show (4:3)</PresentationFormat>
  <Paragraphs>264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Nunito</vt:lpstr>
      <vt:lpstr>Wingdings</vt:lpstr>
      <vt:lpstr>Default Design</vt:lpstr>
      <vt:lpstr>BIG DATA TOOLS FOR MANAGERS</vt:lpstr>
      <vt:lpstr>Overview</vt:lpstr>
      <vt:lpstr>Introduction to Python</vt:lpstr>
      <vt:lpstr>How Python is useful?</vt:lpstr>
      <vt:lpstr>Python Software</vt:lpstr>
      <vt:lpstr>Tools to Run Python Code</vt:lpstr>
      <vt:lpstr>Reserved Words</vt:lpstr>
      <vt:lpstr>Variables</vt:lpstr>
      <vt:lpstr>Variables</vt:lpstr>
      <vt:lpstr>Variables</vt:lpstr>
      <vt:lpstr>Variables</vt:lpstr>
      <vt:lpstr>Variables</vt:lpstr>
      <vt:lpstr>Python Indentation</vt:lpstr>
      <vt:lpstr>Python Indentation</vt:lpstr>
      <vt:lpstr>Quotation in Python</vt:lpstr>
      <vt:lpstr>Comments in Python</vt:lpstr>
      <vt:lpstr>Python Packages</vt:lpstr>
      <vt:lpstr>Python Packages</vt:lpstr>
      <vt:lpstr>Import Packages</vt:lpstr>
      <vt:lpstr>Read csv file in Pandas</vt:lpstr>
      <vt:lpstr>Read csv file in Pandas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18</cp:revision>
  <dcterms:modified xsi:type="dcterms:W3CDTF">2022-09-09T13:24:16Z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