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82" r:id="rId12"/>
    <p:sldId id="283" r:id="rId13"/>
    <p:sldId id="278" r:id="rId14"/>
    <p:sldId id="279" r:id="rId15"/>
    <p:sldId id="284" r:id="rId16"/>
    <p:sldId id="2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320" r:id="rId26"/>
    <p:sldId id="293" r:id="rId27"/>
    <p:sldId id="321" r:id="rId28"/>
    <p:sldId id="297" r:id="rId29"/>
    <p:sldId id="300" r:id="rId30"/>
    <p:sldId id="301" r:id="rId31"/>
    <p:sldId id="322" r:id="rId32"/>
    <p:sldId id="302" r:id="rId33"/>
    <p:sldId id="323" r:id="rId34"/>
    <p:sldId id="296" r:id="rId35"/>
    <p:sldId id="311" r:id="rId36"/>
    <p:sldId id="312" r:id="rId37"/>
    <p:sldId id="313" r:id="rId38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>
      <p:cViewPr>
        <p:scale>
          <a:sx n="74" d="100"/>
          <a:sy n="7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  <pc:docChgLst>
    <pc:chgData name="Velani, Ankitkumar" userId="039f6639-35cd-4471-8ac8-1e78077ab1db" providerId="ADAL" clId="{2CAE00B5-9BF5-4EF1-922A-EA7B497DCED4}"/>
    <pc:docChg chg="modSld">
      <pc:chgData name="Velani, Ankitkumar" userId="039f6639-35cd-4471-8ac8-1e78077ab1db" providerId="ADAL" clId="{2CAE00B5-9BF5-4EF1-922A-EA7B497DCED4}" dt="2022-09-09T06:53:42.207" v="0" actId="1036"/>
      <pc:docMkLst>
        <pc:docMk/>
      </pc:docMkLst>
      <pc:sldChg chg="modSp mod">
        <pc:chgData name="Velani, Ankitkumar" userId="039f6639-35cd-4471-8ac8-1e78077ab1db" providerId="ADAL" clId="{2CAE00B5-9BF5-4EF1-922A-EA7B497DCED4}" dt="2022-09-09T06:53:42.207" v="0" actId="1036"/>
        <pc:sldMkLst>
          <pc:docMk/>
          <pc:sldMk cId="4065110562" sldId="272"/>
        </pc:sldMkLst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2CAE00B5-9BF5-4EF1-922A-EA7B497DCED4}" dt="2022-09-09T06:53:42.207" v="0" actId="1036"/>
          <ac:spMkLst>
            <pc:docMk/>
            <pc:sldMk cId="4065110562" sldId="272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273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946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05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529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95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72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254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699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88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014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713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406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215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481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82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873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69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5136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9873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775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84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40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07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86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592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8/25/2023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8/25/2023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8/25/2023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8/25/2023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8/25/2023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8/25/2023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8/25/2023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8/25/2023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8/25/2023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8/25/2023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8/25/2023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8/25/2023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accent2"/>
                </a:solidFill>
              </a:rPr>
              <a:t>Unit-3 : Introduction to R</a:t>
            </a:r>
            <a:endParaRPr sz="4700">
              <a:solidFill>
                <a:schemeClr val="accent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776" y="2714600"/>
            <a:ext cx="2564849" cy="198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Rules to create variable name: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 must start with a letter and followed by letters, numbers, and underscore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 cannot start with number or underscore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 names are case sensitive so </a:t>
            </a:r>
            <a:r>
              <a:rPr lang="en-US" sz="2600" dirty="0" err="1"/>
              <a:t>ie</a:t>
            </a:r>
            <a:r>
              <a:rPr lang="en-US" sz="2600" dirty="0"/>
              <a:t>. name, Name and NAME are three different variables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Reserved words can not be used as variable name(TRUE, FALSE, NULL, if…)</a:t>
            </a:r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Example 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x </a:t>
            </a:r>
            <a:r>
              <a:rPr lang="en-US" sz="2600" dirty="0">
                <a:sym typeface="Wingdings" panose="05000000000000000000" pitchFamily="2" charset="2"/>
              </a:rPr>
              <a:t> 10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	y = 100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	a  b  c  “hello”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ym typeface="Wingdings" panose="05000000000000000000" pitchFamily="2" charset="2"/>
              </a:rPr>
              <a:t>R also allow to assign same value to multiple variable together.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3205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R does have print function to get the values of variable.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print(x)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print(y)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x </a:t>
            </a:r>
            <a:r>
              <a:rPr lang="en-US" sz="2600" dirty="0">
                <a:sym typeface="Wingdings" panose="05000000000000000000" pitchFamily="2" charset="2"/>
              </a:rPr>
              <a:t> 50  </a:t>
            </a:r>
            <a:r>
              <a:rPr lang="en-US" sz="2000" dirty="0">
                <a:sym typeface="Wingdings" panose="05000000000000000000" pitchFamily="2" charset="2"/>
              </a:rPr>
              <a:t># Storing 50 value in memory and address is X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print(x)</a:t>
            </a:r>
            <a:endParaRPr lang="en-US" sz="20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A6F5A4F1-A0A0-4831-8271-4370B9096C96}"/>
              </a:ext>
            </a:extLst>
          </p:cNvPr>
          <p:cNvSpPr/>
          <p:nvPr/>
        </p:nvSpPr>
        <p:spPr>
          <a:xfrm rot="16200000">
            <a:off x="1290430" y="4083154"/>
            <a:ext cx="467139" cy="7653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DDC53F-0FD4-43C6-ACC0-83BF5A7F1A61}"/>
              </a:ext>
            </a:extLst>
          </p:cNvPr>
          <p:cNvSpPr/>
          <p:nvPr/>
        </p:nvSpPr>
        <p:spPr>
          <a:xfrm rot="14657979">
            <a:off x="2089706" y="4245472"/>
            <a:ext cx="467139" cy="42904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AD39F-BCC9-4863-BE02-255428EA8BBF}"/>
              </a:ext>
            </a:extLst>
          </p:cNvPr>
          <p:cNvSpPr txBox="1"/>
          <p:nvPr/>
        </p:nvSpPr>
        <p:spPr>
          <a:xfrm>
            <a:off x="973205" y="4619816"/>
            <a:ext cx="104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of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BC7B8-2B41-4F0A-8465-2245D588D34D}"/>
              </a:ext>
            </a:extLst>
          </p:cNvPr>
          <p:cNvSpPr txBox="1"/>
          <p:nvPr/>
        </p:nvSpPr>
        <p:spPr>
          <a:xfrm>
            <a:off x="1906656" y="4470047"/>
            <a:ext cx="1935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() denotes </a:t>
            </a:r>
          </a:p>
          <a:p>
            <a:pPr algn="ctr"/>
            <a:r>
              <a:rPr lang="en-US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575650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Comments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 allows to annotate codes with Comments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Comments line starts with hash mark(#), and anything that comes thereafter will be ignored by R interpreter/tool.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Comments are highly recommended to keep notes, complex logic details and other details for documentation.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Ex.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# This is comment line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10 + 10 #addition of two number</a:t>
            </a:r>
          </a:p>
        </p:txBody>
      </p:sp>
    </p:spTree>
    <p:extLst>
      <p:ext uri="{BB962C8B-B14F-4D97-AF65-F5344CB8AC3E}">
        <p14:creationId xmlns:p14="http://schemas.microsoft.com/office/powerpoint/2010/main" val="32095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Working directory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An Active R Session always has a working directory associated with it, unless you explicitly specify a file path when saving or importing data.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400" dirty="0"/>
              <a:t>Working directory denotes by default R read/write data from working directory.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getwd</a:t>
            </a:r>
            <a:r>
              <a:rPr lang="en-US" sz="2400" dirty="0">
                <a:solidFill>
                  <a:srgbClr val="1E64B6"/>
                </a:solidFill>
              </a:rPr>
              <a:t>() : </a:t>
            </a:r>
            <a:r>
              <a:rPr lang="en-US" sz="2400" dirty="0"/>
              <a:t>get a current working directory name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000" i="1" dirty="0" err="1"/>
              <a:t>getwd</a:t>
            </a:r>
            <a:r>
              <a:rPr lang="en-US" sz="2000" i="1" dirty="0"/>
              <a:t> functions gives folder path displayed with forward slashes(/) to path to specific location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000" i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>
                <a:solidFill>
                  <a:srgbClr val="1E64B6"/>
                </a:solidFill>
              </a:rPr>
              <a:t>setwd</a:t>
            </a:r>
            <a:r>
              <a:rPr lang="en-US" sz="2400" dirty="0">
                <a:solidFill>
                  <a:srgbClr val="1E64B6"/>
                </a:solidFill>
              </a:rPr>
              <a:t>(“path-to-folder”) </a:t>
            </a:r>
            <a:r>
              <a:rPr lang="en-US" sz="2400" dirty="0"/>
              <a:t>: change current working directory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000" dirty="0"/>
              <a:t>Needs to provide full path to specific folder with forward slashes(/)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indent="-457200">
              <a:spcBef>
                <a:spcPts val="0"/>
              </a:spcBef>
              <a:buSzPts val="3200"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62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Working directory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 err="1"/>
              <a:t>getwd</a:t>
            </a:r>
            <a:r>
              <a:rPr lang="en-US" sz="2800" dirty="0"/>
              <a:t>()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o/p: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	"C:/Users/home/Documents“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 err="1"/>
              <a:t>setwd</a:t>
            </a:r>
            <a:r>
              <a:rPr lang="en-US" sz="2800" dirty="0"/>
              <a:t>(“D:/class/R/”)</a:t>
            </a:r>
          </a:p>
        </p:txBody>
      </p:sp>
    </p:spTree>
    <p:extLst>
      <p:ext uri="{BB962C8B-B14F-4D97-AF65-F5344CB8AC3E}">
        <p14:creationId xmlns:p14="http://schemas.microsoft.com/office/powerpoint/2010/main" val="371181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tools comes with lots of built in commands, function for numeric calculations for common statistical analysis, plotting visualization.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packages are collection of R functions code and sample data that stored under a directory which called “library” in the R environment.</a:t>
            </a:r>
          </a:p>
          <a:p>
            <a:pPr fontAlgn="base">
              <a:spcBef>
                <a:spcPts val="0"/>
              </a:spcBef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R package easily available on CRAN network &amp; over the internet.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 err="1"/>
              <a:t>ie</a:t>
            </a:r>
            <a:r>
              <a:rPr lang="en-US" sz="2400" dirty="0"/>
              <a:t>.	</a:t>
            </a:r>
            <a:r>
              <a:rPr lang="en-US" sz="2400" dirty="0" err="1"/>
              <a:t>install.packages</a:t>
            </a:r>
            <a:r>
              <a:rPr lang="en-US" sz="24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</a:t>
            </a:r>
            <a:r>
              <a:rPr lang="en-US" sz="2400" dirty="0" err="1"/>
              <a:t>install.packages</a:t>
            </a:r>
            <a:r>
              <a:rPr lang="en-US" sz="24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</a:t>
            </a:r>
            <a:r>
              <a:rPr lang="en-US" sz="2400" dirty="0" err="1"/>
              <a:t>install.packages</a:t>
            </a:r>
            <a:r>
              <a:rPr lang="en-US" sz="2400" dirty="0"/>
              <a:t>(“MASS”) </a:t>
            </a: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4400" dirty="0"/>
              <a:t>R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Install &amp; download from Internet/ CRAN network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rgbClr val="1E64B6"/>
                </a:solidFill>
              </a:rPr>
              <a:t>	 </a:t>
            </a:r>
            <a:r>
              <a:rPr lang="en-US" sz="2800" dirty="0" err="1">
                <a:solidFill>
                  <a:srgbClr val="1E64B6"/>
                </a:solidFill>
              </a:rPr>
              <a:t>install.packages</a:t>
            </a:r>
            <a:r>
              <a:rPr lang="en-US" sz="2800" dirty="0">
                <a:solidFill>
                  <a:srgbClr val="1E64B6"/>
                </a:solidFill>
              </a:rPr>
              <a:t>(“package-name”)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	</a:t>
            </a:r>
            <a:r>
              <a:rPr lang="en-US" sz="2000" dirty="0" err="1"/>
              <a:t>install.packages</a:t>
            </a:r>
            <a:r>
              <a:rPr lang="en-US" sz="2000" dirty="0"/>
              <a:t>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</a:t>
            </a:r>
            <a:r>
              <a:rPr lang="en-US" sz="2000" dirty="0" err="1"/>
              <a:t>install.packages</a:t>
            </a:r>
            <a:r>
              <a:rPr lang="en-US" sz="2000" dirty="0"/>
              <a:t>(“caret”)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</a:t>
            </a:r>
            <a:r>
              <a:rPr lang="en-US" sz="2000" dirty="0" err="1"/>
              <a:t>install.packages</a:t>
            </a:r>
            <a:r>
              <a:rPr lang="en-US" sz="2000" dirty="0"/>
              <a:t>(“MASS”)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Load/import package in R code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rgbClr val="1E64B6"/>
                </a:solidFill>
              </a:rPr>
              <a:t>library(“package-name”)</a:t>
            </a:r>
            <a:endParaRPr lang="en-US" sz="24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 err="1"/>
              <a:t>Ie</a:t>
            </a:r>
            <a:r>
              <a:rPr lang="en-US" sz="2000" dirty="0"/>
              <a:t>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library(“car”)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000" dirty="0"/>
              <a:t>	library(“MASS”)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44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is an open source programming language for statistical analysis.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To download R from official website (</a:t>
            </a:r>
            <a:r>
              <a:rPr lang="en-US" sz="2200" dirty="0">
                <a:hlinkClick r:id="rId3"/>
              </a:rPr>
              <a:t>http://www.r-project.org</a:t>
            </a:r>
            <a:r>
              <a:rPr lang="en-US" sz="2200" dirty="0"/>
              <a:t>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documentation &amp; packages are available on CRAN (Comprehensive R Archive Network)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is development environment to develop &amp; work with R projects.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R Studio has 4 window panel ( Code, Workspace, Terminal and Output)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Comments can be used to annotate R code and it start with hash(#)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getwd</a:t>
            </a:r>
            <a:r>
              <a:rPr lang="en-US" sz="2200" dirty="0"/>
              <a:t>() functions to get the current working directory.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 err="1"/>
              <a:t>setwd</a:t>
            </a:r>
            <a:r>
              <a:rPr lang="en-US" sz="2200" dirty="0"/>
              <a:t>() function to change or modify working directory. </a:t>
            </a:r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8/25/2023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Session-1 Overview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to R-tool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R &amp; R-Studio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R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Working directory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8/25/2023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Session-2 : R data types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Basic data types</a:t>
            </a:r>
            <a:endParaRPr sz="24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Advanced data structures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Vectors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Lists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Matrices</a:t>
            </a:r>
          </a:p>
          <a:p>
            <a:pPr marL="800100" lvl="1">
              <a:spcBef>
                <a:spcPts val="560"/>
              </a:spcBef>
              <a:buClr>
                <a:schemeClr val="accen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</a:rPr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1205780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Basic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There are several basic data types in R and those frequent occurrences in the routine of R calculation.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While writing R programming, need to store the data in a variable and this data might be of different types like Integer, Decimal, String, Complex…etc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types are helpful to the programmer for understanding the types </a:t>
            </a:r>
            <a:r>
              <a:rPr lang="en-US" sz="2600"/>
              <a:t>of data that </a:t>
            </a:r>
            <a:r>
              <a:rPr lang="en-US" sz="2600" dirty="0"/>
              <a:t>developer is handling and manipulating.</a:t>
            </a:r>
          </a:p>
        </p:txBody>
      </p:sp>
    </p:spTree>
    <p:extLst>
      <p:ext uri="{BB962C8B-B14F-4D97-AF65-F5344CB8AC3E}">
        <p14:creationId xmlns:p14="http://schemas.microsoft.com/office/powerpoint/2010/main" val="234405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6724368" y="2005647"/>
            <a:ext cx="2419631" cy="28460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Data types</a:t>
            </a:r>
          </a:p>
        </p:txBody>
      </p:sp>
      <p:sp>
        <p:nvSpPr>
          <p:cNvPr id="141" name="Rectangle 1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08928" y="6492240"/>
            <a:ext cx="2277122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8325990E-89A1-418C-BAD2-0015B9725131}" type="datetime1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8/25/2023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028950" y="6492240"/>
            <a:ext cx="30861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49" y="6492240"/>
            <a:ext cx="2345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521D45-E6B7-4794-9D99-0C721F74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2871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E9F0A1-1566-4C4D-8933-839EB9F5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20835"/>
              </p:ext>
            </p:extLst>
          </p:nvPr>
        </p:nvGraphicFramePr>
        <p:xfrm>
          <a:off x="340851" y="766506"/>
          <a:ext cx="5868642" cy="54981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03574">
                  <a:extLst>
                    <a:ext uri="{9D8B030D-6E8A-4147-A177-3AD203B41FA5}">
                      <a16:colId xmlns:a16="http://schemas.microsoft.com/office/drawing/2014/main" val="2077481815"/>
                    </a:ext>
                  </a:extLst>
                </a:gridCol>
                <a:gridCol w="3965068">
                  <a:extLst>
                    <a:ext uri="{9D8B030D-6E8A-4147-A177-3AD203B41FA5}">
                      <a16:colId xmlns:a16="http://schemas.microsoft.com/office/drawing/2014/main" val="2213819017"/>
                    </a:ext>
                  </a:extLst>
                </a:gridCol>
              </a:tblGrid>
              <a:tr h="891080">
                <a:tc>
                  <a:txBody>
                    <a:bodyPr/>
                    <a:lstStyle/>
                    <a:p>
                      <a:pPr indent="-539991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Data types</a:t>
                      </a:r>
                      <a:endParaRPr lang="en-US" sz="23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5508" marR="75363" marT="150726" marB="1507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sz="23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5508" marR="75363" marT="150726" marB="15072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95724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Logical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TRUE or FALSE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57909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all the integer numbers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639284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all the real numbers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60405"/>
                  </a:ext>
                </a:extLst>
              </a:tr>
              <a:tr h="7708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Complex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of complex numbers ( a+bi)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60213"/>
                  </a:ext>
                </a:extLst>
              </a:tr>
              <a:tr h="15238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Characters</a:t>
                      </a:r>
                      <a:endParaRPr lang="en-US" sz="2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sequence of characters enclosed within single or double quotes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5508" marR="75363" marT="104671" marB="1507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068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65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-99392" y="887019"/>
            <a:ext cx="969494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Logical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+mj-lt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+mj-lt"/>
              </a:rPr>
              <a:t>x ← TRUE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+mj-lt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+mj-lt"/>
              </a:rPr>
              <a:t>print(x)</a:t>
            </a:r>
            <a:r>
              <a:rPr lang="en-US" sz="2200" dirty="0">
                <a:latin typeface="+mj-lt"/>
              </a:rPr>
              <a:t>    </a:t>
            </a:r>
            <a:r>
              <a:rPr lang="en-US" sz="2000" dirty="0">
                <a:latin typeface="+mj-lt"/>
              </a:rPr>
              <a:t>#print function helps to display the value of x variable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latin typeface="+mj-lt"/>
              </a:rPr>
              <a:t>	</a:t>
            </a:r>
            <a:r>
              <a:rPr lang="en-US" sz="2200" b="1" dirty="0">
                <a:solidFill>
                  <a:srgbClr val="FF0000"/>
                </a:solidFill>
                <a:latin typeface="+mj-lt"/>
              </a:rPr>
              <a:t>class(x)</a:t>
            </a:r>
            <a:r>
              <a:rPr lang="en-US" sz="2200" b="1" dirty="0">
                <a:latin typeface="+mj-lt"/>
              </a:rPr>
              <a:t>   </a:t>
            </a:r>
            <a:r>
              <a:rPr lang="en-US" sz="2000" dirty="0">
                <a:latin typeface="+mj-lt"/>
              </a:rPr>
              <a:t>#class function helps to get the name/class of data type </a:t>
            </a:r>
            <a:endParaRPr lang="en-US" sz="2200" dirty="0"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Numeric 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+mj-lt"/>
              </a:rPr>
              <a:t>By default, all the numbers are numeric types and if we create numbers with the suffix L then it becomes an integer type of data.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ndara Light" panose="020E0502030303020204" pitchFamily="34" charset="0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	x ← 70.15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	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	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  <a:latin typeface="+mj-lt"/>
              </a:rPr>
            </a:b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1309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1101322" y="1589703"/>
            <a:ext cx="40457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Integer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x ← 101L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br>
              <a:rPr lang="en-US" sz="2000" b="0" dirty="0">
                <a:effectLst/>
                <a:latin typeface="+mj-lt"/>
              </a:rPr>
            </a:br>
            <a:endParaRPr lang="en-US" sz="2000" b="0" dirty="0"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6B8C7-2A35-1003-F703-FAE29CE14D71}"/>
              </a:ext>
            </a:extLst>
          </p:cNvPr>
          <p:cNvSpPr txBox="1"/>
          <p:nvPr/>
        </p:nvSpPr>
        <p:spPr>
          <a:xfrm>
            <a:off x="4914900" y="1589703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Complex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x ←6 + 4i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class(x) </a:t>
            </a:r>
          </a:p>
        </p:txBody>
      </p:sp>
    </p:spTree>
    <p:extLst>
      <p:ext uri="{BB962C8B-B14F-4D97-AF65-F5344CB8AC3E}">
        <p14:creationId xmlns:p14="http://schemas.microsoft.com/office/powerpoint/2010/main" val="981376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Code : R data types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1B26F-E95C-4ED6-8A3D-F39A6A4D80C0}"/>
              </a:ext>
            </a:extLst>
          </p:cNvPr>
          <p:cNvSpPr txBox="1"/>
          <p:nvPr/>
        </p:nvSpPr>
        <p:spPr>
          <a:xfrm>
            <a:off x="171542" y="1546815"/>
            <a:ext cx="908534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Integer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x ← 101L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Complex</a:t>
            </a:r>
            <a:endParaRPr lang="en-US" sz="24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x ←6 + 4i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class(x) 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  <a:latin typeface="+mj-lt"/>
              </a:rPr>
            </a:br>
            <a:endParaRPr lang="en-US" sz="2000" b="0" dirty="0"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E92AF-8EAA-498B-91E2-1E5DFB897C6C}"/>
              </a:ext>
            </a:extLst>
          </p:cNvPr>
          <p:cNvSpPr txBox="1"/>
          <p:nvPr/>
        </p:nvSpPr>
        <p:spPr>
          <a:xfrm>
            <a:off x="4266559" y="1587089"/>
            <a:ext cx="639797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Characters</a:t>
            </a:r>
            <a:endParaRPr lang="en-US" sz="2000" b="1" dirty="0">
              <a:effectLst/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x ← “Hello World”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y ← ‘Y’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FF0000"/>
              </a:solidFill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print(x)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print(y)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FF0000"/>
              </a:solidFill>
              <a:latin typeface="+mj-lt"/>
            </a:endParaRP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class(x)</a:t>
            </a:r>
          </a:p>
          <a:p>
            <a:pPr marL="539991" marR="445643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class(y)</a:t>
            </a:r>
          </a:p>
        </p:txBody>
      </p:sp>
    </p:spTree>
    <p:extLst>
      <p:ext uri="{BB962C8B-B14F-4D97-AF65-F5344CB8AC3E}">
        <p14:creationId xmlns:p14="http://schemas.microsoft.com/office/powerpoint/2010/main" val="112661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9185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Vector is the essential building block for handling multiple items in R.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It’s a list of items that are of the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Combine function </a:t>
            </a:r>
            <a:r>
              <a:rPr lang="en-US" sz="2600" b="1" dirty="0">
                <a:solidFill>
                  <a:srgbClr val="1E64B6"/>
                </a:solidFill>
              </a:rPr>
              <a:t>c()</a:t>
            </a:r>
            <a:r>
              <a:rPr lang="en-US" sz="2600" dirty="0"/>
              <a:t> used to combine multiple values of same type.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 err="1"/>
              <a:t>ie</a:t>
            </a:r>
            <a:r>
              <a:rPr lang="en-US" sz="2600" dirty="0"/>
              <a:t>.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1E64B6"/>
                </a:solidFill>
              </a:rPr>
              <a:t>fruits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c(“Apple”, “Banana”, “Orange”)</a:t>
            </a:r>
            <a:r>
              <a:rPr lang="en-US" sz="2200" b="1" dirty="0">
                <a:solidFill>
                  <a:srgbClr val="1E64B6"/>
                </a:solidFill>
              </a:rPr>
              <a:t> 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b="1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1E64B6"/>
                </a:solidFill>
              </a:rPr>
              <a:t>	num 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c(1,2,3,4,5,6)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</a:rPr>
              <a:t>	</a:t>
            </a:r>
            <a:r>
              <a:rPr lang="en-US" sz="2200" b="1" dirty="0">
                <a:solidFill>
                  <a:srgbClr val="1E64B6"/>
                </a:solidFill>
              </a:rPr>
              <a:t>num 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 1:100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#Integer values in a sequence</a:t>
            </a: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 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1E64B6"/>
                </a:solidFill>
                <a:sym typeface="Wingdings" panose="05000000000000000000" pitchFamily="2" charset="2"/>
              </a:rPr>
              <a:t>	</a:t>
            </a:r>
            <a:r>
              <a:rPr lang="en-US" sz="2200" b="1" dirty="0">
                <a:solidFill>
                  <a:srgbClr val="1E64B6"/>
                </a:solidFill>
                <a:sym typeface="Wingdings" panose="05000000000000000000" pitchFamily="2" charset="2"/>
              </a:rPr>
              <a:t>dec   1.5 : 6.5 </a:t>
            </a:r>
            <a:r>
              <a:rPr lang="en-US" sz="2200" dirty="0">
                <a:solidFill>
                  <a:schemeClr val="bg2"/>
                </a:solidFill>
                <a:sym typeface="Wingdings" panose="05000000000000000000" pitchFamily="2" charset="2"/>
              </a:rPr>
              <a:t>#Numeric values in a sequence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38354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dirty="0"/>
              <a:t>Length function which helps to find out how many items a vector has.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length(fruits)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1E64B6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length(num)</a:t>
            </a:r>
          </a:p>
        </p:txBody>
      </p:sp>
    </p:spTree>
    <p:extLst>
      <p:ext uri="{BB962C8B-B14F-4D97-AF65-F5344CB8AC3E}">
        <p14:creationId xmlns:p14="http://schemas.microsoft.com/office/powerpoint/2010/main" val="777356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rgbClr val="1E64B6"/>
              </a:solidFill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>
                <a:solidFill>
                  <a:schemeClr val="bg2"/>
                </a:solidFill>
              </a:rPr>
              <a:t>Combining two vectors</a:t>
            </a:r>
            <a:endParaRPr lang="en-US" sz="2600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    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1E64B6"/>
                </a:solidFill>
              </a:rPr>
              <a:t>	</a:t>
            </a:r>
            <a:r>
              <a:rPr lang="en-US" sz="2600" b="1" dirty="0" err="1">
                <a:solidFill>
                  <a:srgbClr val="1E64B6"/>
                </a:solidFill>
              </a:rPr>
              <a:t>num_all</a:t>
            </a:r>
            <a:r>
              <a:rPr lang="en-US" sz="2600" b="1" dirty="0">
                <a:solidFill>
                  <a:srgbClr val="1E64B6"/>
                </a:solidFill>
              </a:rPr>
              <a:t> &lt;- c(num, dec)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	print(</a:t>
            </a:r>
            <a:r>
              <a:rPr lang="en-US" sz="2600" b="1" dirty="0" err="1">
                <a:solidFill>
                  <a:srgbClr val="1E64B6"/>
                </a:solidFill>
              </a:rPr>
              <a:t>num_all</a:t>
            </a:r>
            <a:r>
              <a:rPr lang="en-US" sz="2600" b="1" dirty="0">
                <a:solidFill>
                  <a:srgbClr val="1E64B6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1E64B6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alpha = c(“A”, “B”, “C”, “D”)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fruits = c(“Apple”, “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Banana</a:t>
            </a:r>
            <a:r>
              <a:rPr lang="en-US" sz="2600" b="1" dirty="0">
                <a:solidFill>
                  <a:srgbClr val="FF0000"/>
                </a:solidFill>
              </a:rPr>
              <a:t>”, “Orange”)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data = c(alpha, fruits, </a:t>
            </a:r>
            <a:r>
              <a:rPr lang="en-US" sz="2600" b="1" dirty="0" err="1">
                <a:solidFill>
                  <a:srgbClr val="FF0000"/>
                </a:solidFill>
              </a:rPr>
              <a:t>num_all</a:t>
            </a:r>
            <a:r>
              <a:rPr lang="en-US" sz="26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print(data)</a:t>
            </a:r>
          </a:p>
        </p:txBody>
      </p:sp>
    </p:spTree>
    <p:extLst>
      <p:ext uri="{BB962C8B-B14F-4D97-AF65-F5344CB8AC3E}">
        <p14:creationId xmlns:p14="http://schemas.microsoft.com/office/powerpoint/2010/main" val="2077387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Sequence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create continuous number generation.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by=)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seq(from=, to=, </a:t>
            </a:r>
            <a:r>
              <a:rPr lang="en-US" sz="2600" dirty="0" err="1">
                <a:solidFill>
                  <a:schemeClr val="tx1"/>
                </a:solidFill>
              </a:rPr>
              <a:t>length.out</a:t>
            </a:r>
            <a:r>
              <a:rPr lang="en-US" sz="2600" dirty="0">
                <a:solidFill>
                  <a:schemeClr val="tx1"/>
                </a:solidFill>
              </a:rPr>
              <a:t>=)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seq(from=1, to=10, by=2)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seq(from=1, to=10, </a:t>
            </a:r>
            <a:r>
              <a:rPr lang="en-US" sz="2600" b="1" dirty="0" err="1">
                <a:solidFill>
                  <a:srgbClr val="FF0000"/>
                </a:solidFill>
              </a:rPr>
              <a:t>length.out</a:t>
            </a:r>
            <a:r>
              <a:rPr lang="en-US" sz="2600" b="1" dirty="0">
                <a:solidFill>
                  <a:srgbClr val="FF0000"/>
                </a:solidFill>
              </a:rPr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164279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R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is an open-source programming language and software environment for statistical &amp;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1993, R was created by Ross Ihaka and Robert Gentleman at the University of Auckland, New Zealand.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 name derived from the first letter of two founders (</a:t>
            </a: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oss &amp; </a:t>
            </a:r>
            <a:r>
              <a:rPr lang="en-US" sz="2800" b="1" dirty="0">
                <a:solidFill>
                  <a:srgbClr val="1E64B6"/>
                </a:solidFill>
              </a:rPr>
              <a:t>R</a:t>
            </a:r>
            <a:r>
              <a:rPr lang="en-US" sz="2800" dirty="0"/>
              <a:t>obert)</a:t>
            </a:r>
          </a:p>
        </p:txBody>
      </p:sp>
      <p:pic>
        <p:nvPicPr>
          <p:cNvPr id="7" name="Google Shape;91;p13">
            <a:extLst>
              <a:ext uri="{FF2B5EF4-FFF2-40B4-BE49-F238E27FC236}">
                <a16:creationId xmlns:a16="http://schemas.microsoft.com/office/drawing/2014/main" id="{82D688DE-B6F5-4F65-9BCB-BA72C7FC1E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698" y="4935693"/>
            <a:ext cx="1395067" cy="8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FF0000"/>
                </a:solidFill>
              </a:rPr>
              <a:t>rep(x=, each=, times=)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o/p: 112233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 :1122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61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28797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Repeat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common useful functions to repeat the certain values in vector.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rgbClr val="FF0000"/>
                </a:solidFill>
              </a:rPr>
              <a:t>rep(x=, each=, times=)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rep(x=c(1,2,3), each=2)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o/p: 112233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1E64B6"/>
                </a:solidFill>
              </a:rPr>
              <a:t>rep(x=c(1,2), each=2, times=4)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chemeClr val="tx1"/>
                </a:solidFill>
              </a:rPr>
              <a:t>O/p :1122 1122 1122 1122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733DF-4BC3-D13E-4378-31D0235A2C15}"/>
              </a:ext>
            </a:extLst>
          </p:cNvPr>
          <p:cNvSpPr txBox="1"/>
          <p:nvPr/>
        </p:nvSpPr>
        <p:spPr>
          <a:xfrm>
            <a:off x="5101936" y="2551837"/>
            <a:ext cx="3584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</a:rPr>
              <a:t>times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provide no of times entire vector elements to repeat</a:t>
            </a:r>
          </a:p>
          <a:p>
            <a:pPr marL="285750" indent="-285750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1"/>
                </a:solidFill>
                <a:sym typeface="Wingdings" panose="05000000000000000000" pitchFamily="2" charset="2"/>
              </a:rPr>
              <a:t>each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 provide no of times each vector elements to gets repeat.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447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Sort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Sort function used to sort vector elements in increasing or decreasing order.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sort(x=, decreasing=)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	x = is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	decreasing is TRUE/FALSE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Example</a:t>
            </a:r>
            <a:r>
              <a:rPr lang="en-US" sz="2400" b="1" dirty="0">
                <a:solidFill>
                  <a:schemeClr val="tx1"/>
                </a:solidFill>
              </a:rPr>
              <a:t>: Sort element in increasing order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sort(x= c(2.5, -1, -10, 3.44), decreasing=FALSE) 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65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Vector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11946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600" b="1" dirty="0">
                <a:solidFill>
                  <a:schemeClr val="tx1"/>
                </a:solidFill>
              </a:rPr>
              <a:t>Accessing Vector Elements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Index to be used to access the vector elements, index starts from 1 to length of vector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err="1">
                <a:solidFill>
                  <a:schemeClr val="tx1"/>
                </a:solidFill>
              </a:rPr>
              <a:t>vector_name</a:t>
            </a:r>
            <a:r>
              <a:rPr lang="en-US" sz="2600" dirty="0">
                <a:solidFill>
                  <a:schemeClr val="tx1"/>
                </a:solidFill>
              </a:rPr>
              <a:t>[index]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>
                <a:solidFill>
                  <a:schemeClr val="tx1"/>
                </a:solidFill>
              </a:rPr>
              <a:t>Example :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 &lt;- c(“A”, “B”, “C”, “D”, “E”)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num[1] #1</a:t>
            </a:r>
            <a:r>
              <a:rPr lang="en-US" sz="2600" b="1" baseline="30000" dirty="0">
                <a:solidFill>
                  <a:srgbClr val="FF0000"/>
                </a:solidFill>
              </a:rPr>
              <a:t>st</a:t>
            </a:r>
            <a:r>
              <a:rPr lang="en-US" sz="2600" b="1" dirty="0">
                <a:solidFill>
                  <a:srgbClr val="FF0000"/>
                </a:solidFill>
              </a:rPr>
              <a:t> Element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b="1" dirty="0">
                <a:solidFill>
                  <a:srgbClr val="FF0000"/>
                </a:solidFill>
              </a:rPr>
              <a:t>	num[5] #5</a:t>
            </a:r>
            <a:r>
              <a:rPr lang="en-US" sz="2600" b="1" baseline="30000" dirty="0">
                <a:solidFill>
                  <a:srgbClr val="FF0000"/>
                </a:solidFill>
              </a:rPr>
              <a:t>th</a:t>
            </a:r>
            <a:r>
              <a:rPr lang="en-US" sz="2600" b="1" dirty="0">
                <a:solidFill>
                  <a:srgbClr val="FF0000"/>
                </a:solidFill>
              </a:rPr>
              <a:t> Element </a:t>
            </a:r>
          </a:p>
        </p:txBody>
      </p:sp>
    </p:spTree>
    <p:extLst>
      <p:ext uri="{BB962C8B-B14F-4D97-AF65-F5344CB8AC3E}">
        <p14:creationId xmlns:p14="http://schemas.microsoft.com/office/powerpoint/2010/main" val="11103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data frame is R’s most natural way of presenting two-dimensional dataset with collection of observation with one or more variables.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Data frame is one of the most important and frequently used in R for data analysis.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b="1" dirty="0" err="1"/>
              <a:t>data.frame</a:t>
            </a:r>
            <a:r>
              <a:rPr lang="en-US" sz="2600" b="1" dirty="0"/>
              <a:t>()</a:t>
            </a:r>
            <a:r>
              <a:rPr lang="en-US" sz="2600" dirty="0"/>
              <a:t> function helps to create data frame in R</a:t>
            </a:r>
          </a:p>
        </p:txBody>
      </p:sp>
    </p:spTree>
    <p:extLst>
      <p:ext uri="{BB962C8B-B14F-4D97-AF65-F5344CB8AC3E}">
        <p14:creationId xmlns:p14="http://schemas.microsoft.com/office/powerpoint/2010/main" val="1513836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417638"/>
            <a:ext cx="614012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Creation of data frame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 &lt;- </a:t>
            </a:r>
            <a:r>
              <a:rPr lang="en-US" sz="2400" b="1" dirty="0" err="1">
                <a:solidFill>
                  <a:srgbClr val="FF0000"/>
                </a:solidFill>
              </a:rPr>
              <a:t>data.frame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name    = c(“A”,”B”,”C”,”D”),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age       = c(40,45,70,60),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	gender = c(“F”,”M”,”F”,”M”)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i="1" dirty="0"/>
              <a:t>name, age, gender are the vectors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B3525F-8460-4683-9954-757464AB7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1931"/>
              </p:ext>
            </p:extLst>
          </p:nvPr>
        </p:nvGraphicFramePr>
        <p:xfrm>
          <a:off x="5857461" y="2501900"/>
          <a:ext cx="328653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513">
                  <a:extLst>
                    <a:ext uri="{9D8B030D-6E8A-4147-A177-3AD203B41FA5}">
                      <a16:colId xmlns:a16="http://schemas.microsoft.com/office/drawing/2014/main" val="3438317156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93999294"/>
                    </a:ext>
                  </a:extLst>
                </a:gridCol>
                <a:gridCol w="1095513">
                  <a:extLst>
                    <a:ext uri="{9D8B030D-6E8A-4147-A177-3AD203B41FA5}">
                      <a16:colId xmlns:a16="http://schemas.microsoft.com/office/drawing/2014/main" val="216257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89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33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676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2385E0-7579-4745-923A-A07F6FC70859}"/>
              </a:ext>
            </a:extLst>
          </p:cNvPr>
          <p:cNvSpPr txBox="1"/>
          <p:nvPr/>
        </p:nvSpPr>
        <p:spPr>
          <a:xfrm>
            <a:off x="5857461" y="1948070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3541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data-</a:t>
            </a:r>
            <a:r>
              <a:rPr lang="en-US" sz="2200" b="1" dirty="0" err="1"/>
              <a:t>frame_object</a:t>
            </a:r>
            <a:r>
              <a:rPr lang="en-US" sz="2200" b="1" dirty="0"/>
              <a:t>[ </a:t>
            </a:r>
            <a:r>
              <a:rPr lang="en-US" sz="2200" b="1" dirty="0" err="1">
                <a:solidFill>
                  <a:srgbClr val="1E64B6"/>
                </a:solidFill>
              </a:rPr>
              <a:t>row_range</a:t>
            </a:r>
            <a:r>
              <a:rPr lang="en-US" sz="2200" b="1" dirty="0">
                <a:solidFill>
                  <a:srgbClr val="1E64B6"/>
                </a:solidFill>
              </a:rPr>
              <a:t> </a:t>
            </a:r>
            <a:r>
              <a:rPr lang="en-US" sz="2200" b="1" dirty="0"/>
              <a:t>, 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</a:rPr>
              <a:t>col_range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b="1" dirty="0"/>
              <a:t>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 ]       </a:t>
            </a:r>
            <a:r>
              <a:rPr lang="en-US" sz="2400" b="1" dirty="0">
                <a:solidFill>
                  <a:schemeClr val="tx1"/>
                </a:solidFill>
              </a:rPr>
              <a:t>#first row with all the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[1,3] 	 </a:t>
            </a:r>
            <a:r>
              <a:rPr lang="en-US" sz="2400" b="1" dirty="0">
                <a:solidFill>
                  <a:schemeClr val="tx1"/>
                </a:solidFill>
              </a:rPr>
              <a:t># first row with only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[1, 2:3 ] </a:t>
            </a:r>
            <a:r>
              <a:rPr lang="en-US" sz="2400" b="1" dirty="0">
                <a:solidFill>
                  <a:schemeClr val="tx1"/>
                </a:solidFill>
              </a:rPr>
              <a:t># first row with 2 &amp;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my_data</a:t>
            </a:r>
            <a:r>
              <a:rPr lang="en-US" sz="2400" b="1" dirty="0">
                <a:solidFill>
                  <a:srgbClr val="FF0000"/>
                </a:solidFill>
              </a:rPr>
              <a:t>[2:3, 1]  </a:t>
            </a:r>
            <a:r>
              <a:rPr lang="en-US" sz="2400" b="1" dirty="0">
                <a:solidFill>
                  <a:schemeClr val="tx1"/>
                </a:solidFill>
              </a:rPr>
              <a:t># 2 &amp; 3</a:t>
            </a:r>
            <a:r>
              <a:rPr lang="en-US" sz="2400" b="1" baseline="30000" dirty="0">
                <a:solidFill>
                  <a:schemeClr val="tx1"/>
                </a:solidFill>
              </a:rPr>
              <a:t>rd</a:t>
            </a:r>
            <a:r>
              <a:rPr lang="en-US" sz="2400" b="1" dirty="0">
                <a:solidFill>
                  <a:schemeClr val="tx1"/>
                </a:solidFill>
              </a:rPr>
              <a:t> row with 1</a:t>
            </a:r>
            <a:r>
              <a:rPr lang="en-US" sz="2400" b="1" baseline="30000" dirty="0">
                <a:solidFill>
                  <a:schemeClr val="tx1"/>
                </a:solidFill>
              </a:rPr>
              <a:t>st</a:t>
            </a:r>
            <a:r>
              <a:rPr lang="en-US" sz="2400" b="1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0E1D4-2927-4E17-BF77-A4382CCC94EF}"/>
              </a:ext>
            </a:extLst>
          </p:cNvPr>
          <p:cNvSpPr txBox="1"/>
          <p:nvPr/>
        </p:nvSpPr>
        <p:spPr>
          <a:xfrm>
            <a:off x="3595255" y="2090547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49776-9570-AE28-DE0A-509B6B0A841F}"/>
              </a:ext>
            </a:extLst>
          </p:cNvPr>
          <p:cNvSpPr txBox="1"/>
          <p:nvPr/>
        </p:nvSpPr>
        <p:spPr>
          <a:xfrm>
            <a:off x="5233856" y="2090547"/>
            <a:ext cx="97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675418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4077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 Frames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4" y="1417638"/>
            <a:ext cx="861722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Variable Name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 err="1"/>
              <a:t>data-frame_object</a:t>
            </a:r>
            <a:r>
              <a:rPr lang="en-US" sz="2200" b="1" dirty="0" err="1">
                <a:solidFill>
                  <a:schemeClr val="accent1">
                    <a:lumMod val="50000"/>
                  </a:schemeClr>
                </a:solidFill>
              </a:rPr>
              <a:t>$variable_name</a:t>
            </a:r>
            <a:endParaRPr lang="en-US" sz="2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my_data$name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my_date$age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Accessing elements with condition on row index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/>
              <a:t>     </a:t>
            </a:r>
            <a:r>
              <a:rPr lang="en-US" sz="2200" dirty="0"/>
              <a:t>data-</a:t>
            </a:r>
            <a:r>
              <a:rPr lang="en-US" sz="2200" dirty="0" err="1"/>
              <a:t>frame_object</a:t>
            </a:r>
            <a:r>
              <a:rPr lang="en-US" sz="2200" b="1" dirty="0">
                <a:solidFill>
                  <a:srgbClr val="1E64B6"/>
                </a:solidFill>
              </a:rPr>
              <a:t>[condition,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b="1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my_data</a:t>
            </a: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b="1" dirty="0" err="1">
                <a:solidFill>
                  <a:srgbClr val="FF0000"/>
                </a:solidFill>
              </a:rPr>
              <a:t>my_data$gender</a:t>
            </a:r>
            <a:r>
              <a:rPr lang="en-US" sz="2200" b="1" dirty="0">
                <a:solidFill>
                  <a:srgbClr val="FF0000"/>
                </a:solidFill>
              </a:rPr>
              <a:t>==“M”, ]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b="1" dirty="0">
                <a:solidFill>
                  <a:srgbClr val="FF0000"/>
                </a:solidFill>
              </a:rPr>
              <a:t>      </a:t>
            </a:r>
            <a:r>
              <a:rPr lang="en-US" sz="2200" b="1" dirty="0" err="1">
                <a:solidFill>
                  <a:srgbClr val="FF0000"/>
                </a:solidFill>
              </a:rPr>
              <a:t>my_data</a:t>
            </a:r>
            <a:r>
              <a:rPr lang="en-US" sz="2200" b="1" dirty="0">
                <a:solidFill>
                  <a:srgbClr val="FF0000"/>
                </a:solidFill>
              </a:rPr>
              <a:t>[</a:t>
            </a:r>
            <a:r>
              <a:rPr lang="en-US" sz="2200" b="1" dirty="0" err="1">
                <a:solidFill>
                  <a:srgbClr val="FF0000"/>
                </a:solidFill>
              </a:rPr>
              <a:t>my_data$gender</a:t>
            </a:r>
            <a:r>
              <a:rPr lang="en-US" sz="2200" b="1" dirty="0">
                <a:solidFill>
                  <a:srgbClr val="FF0000"/>
                </a:solidFill>
              </a:rPr>
              <a:t>==“F”, 2]</a:t>
            </a:r>
          </a:p>
        </p:txBody>
      </p:sp>
    </p:spTree>
    <p:extLst>
      <p:ext uri="{BB962C8B-B14F-4D97-AF65-F5344CB8AC3E}">
        <p14:creationId xmlns:p14="http://schemas.microsoft.com/office/powerpoint/2010/main" val="277258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1039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 is useful?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965963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has built-in features and functionality for statistical analysis and data visualization. 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is available for all the operating system (Windows, Linux, macOS), and easy to move R projects from one operating system to another operating system.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supports Shiny App which is a web-based interactive app to develop and showcase R projects.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2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200" dirty="0"/>
              <a:t>R has a wide &amp; active community, and 10,000+ packages to improve project code and productivity while working with R.</a:t>
            </a:r>
          </a:p>
        </p:txBody>
      </p:sp>
    </p:spTree>
    <p:extLst>
      <p:ext uri="{BB962C8B-B14F-4D97-AF65-F5344CB8AC3E}">
        <p14:creationId xmlns:p14="http://schemas.microsoft.com/office/powerpoint/2010/main" val="40651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Tool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Interpreter/software, which is available for all the OS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 documents and packages are available on Comprehensive R Archive Network(CRAN)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http://www.r-project.org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87FA-2679-4AA9-A354-19DC3F15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Interpreter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4A2E-EA5C-494B-ABDD-11EB0D76DB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714-5FDE-4B1D-8C73-064AEFC61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1CB4-AB53-4B9B-9D7D-9F6C3B19D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AA240-F133-4718-B132-0B64228B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43" y="1116787"/>
            <a:ext cx="6972222" cy="51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2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RStudio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RStudio is development environments for R projects.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RStudio has a four main window panel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Code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Workspace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R Terminal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sz="2400" dirty="0"/>
              <a:t>Output</a:t>
            </a:r>
          </a:p>
          <a:p>
            <a:pPr lvl="1"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sz="2400" b="1" dirty="0">
                <a:solidFill>
                  <a:srgbClr val="1E64B6"/>
                </a:solidFill>
              </a:rPr>
              <a:t>https://www.rstudio.com/products/rstudio/download/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 lang="en-US"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RStudio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6C2A9-2EE2-4DB3-A947-7855FD3F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4" y="1282145"/>
            <a:ext cx="7695911" cy="4601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E6F4A-9E6F-4B1C-9647-38D9E6E0F5F7}"/>
              </a:ext>
            </a:extLst>
          </p:cNvPr>
          <p:cNvSpPr txBox="1"/>
          <p:nvPr/>
        </p:nvSpPr>
        <p:spPr>
          <a:xfrm>
            <a:off x="1938131" y="2425145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Codes/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EC4FA-74C2-4CA3-931D-61B86C2FD670}"/>
              </a:ext>
            </a:extLst>
          </p:cNvPr>
          <p:cNvSpPr txBox="1"/>
          <p:nvPr/>
        </p:nvSpPr>
        <p:spPr>
          <a:xfrm>
            <a:off x="1938130" y="4555432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Console / Terminal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9E9A5-8CB6-4F66-8A52-C5D521062658}"/>
              </a:ext>
            </a:extLst>
          </p:cNvPr>
          <p:cNvSpPr txBox="1"/>
          <p:nvPr/>
        </p:nvSpPr>
        <p:spPr>
          <a:xfrm>
            <a:off x="5499652" y="2678757"/>
            <a:ext cx="194806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Workspace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3B858-FDF8-450B-9C62-CB542C667B54}"/>
              </a:ext>
            </a:extLst>
          </p:cNvPr>
          <p:cNvSpPr txBox="1"/>
          <p:nvPr/>
        </p:nvSpPr>
        <p:spPr>
          <a:xfrm>
            <a:off x="5499651" y="4555432"/>
            <a:ext cx="1948069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Output, Packages &amp; Help</a:t>
            </a:r>
          </a:p>
        </p:txBody>
      </p:sp>
    </p:spTree>
    <p:extLst>
      <p:ext uri="{BB962C8B-B14F-4D97-AF65-F5344CB8AC3E}">
        <p14:creationId xmlns:p14="http://schemas.microsoft.com/office/powerpoint/2010/main" val="168876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8/25/2023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In R, Variable gets created as soon as it gets assign with some values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R supports both </a:t>
            </a:r>
            <a:r>
              <a:rPr lang="en-US" sz="2600" dirty="0">
                <a:sym typeface="Wingdings" panose="05000000000000000000" pitchFamily="2" charset="2"/>
              </a:rPr>
              <a:t></a:t>
            </a:r>
            <a:r>
              <a:rPr lang="en-US" sz="2600" dirty="0"/>
              <a:t>(left assignment) and = (equal to) operator for assigning the value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Most prefer assignment operator is </a:t>
            </a:r>
            <a:r>
              <a:rPr lang="en-US" sz="2600" dirty="0">
                <a:sym typeface="Wingdings" panose="05000000000000000000" pitchFamily="2" charset="2"/>
              </a:rPr>
              <a:t>(left assignment)</a:t>
            </a: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2351</Words>
  <Application>Microsoft Office PowerPoint</Application>
  <PresentationFormat>On-screen Show (4:3)</PresentationFormat>
  <Paragraphs>484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Candara Light</vt:lpstr>
      <vt:lpstr>Wingdings</vt:lpstr>
      <vt:lpstr>Default Design</vt:lpstr>
      <vt:lpstr>BIG DATA TOOLS FOR MANAGERS</vt:lpstr>
      <vt:lpstr>Session-1 Overview</vt:lpstr>
      <vt:lpstr>Introduction to R</vt:lpstr>
      <vt:lpstr>How R is useful?</vt:lpstr>
      <vt:lpstr>R Tool Software</vt:lpstr>
      <vt:lpstr>R Interpreter</vt:lpstr>
      <vt:lpstr>RStudio</vt:lpstr>
      <vt:lpstr>RStudio</vt:lpstr>
      <vt:lpstr>Variables</vt:lpstr>
      <vt:lpstr>Variables</vt:lpstr>
      <vt:lpstr>Variables</vt:lpstr>
      <vt:lpstr>Print</vt:lpstr>
      <vt:lpstr>Comments</vt:lpstr>
      <vt:lpstr>Working directory</vt:lpstr>
      <vt:lpstr>Working directory</vt:lpstr>
      <vt:lpstr>R Packages</vt:lpstr>
      <vt:lpstr>R Packages</vt:lpstr>
      <vt:lpstr>R Packages</vt:lpstr>
      <vt:lpstr>Recap</vt:lpstr>
      <vt:lpstr>Session-2 : R data types</vt:lpstr>
      <vt:lpstr>Basic Data types</vt:lpstr>
      <vt:lpstr>Basic Data types</vt:lpstr>
      <vt:lpstr>Code : R data types</vt:lpstr>
      <vt:lpstr>Code : R data types</vt:lpstr>
      <vt:lpstr>Code : R data types</vt:lpstr>
      <vt:lpstr>Vector</vt:lpstr>
      <vt:lpstr>Vector</vt:lpstr>
      <vt:lpstr>Vector</vt:lpstr>
      <vt:lpstr>Vector</vt:lpstr>
      <vt:lpstr>Vector</vt:lpstr>
      <vt:lpstr>Vector</vt:lpstr>
      <vt:lpstr>Vector</vt:lpstr>
      <vt:lpstr>Vector</vt:lpstr>
      <vt:lpstr>Data Frames</vt:lpstr>
      <vt:lpstr>Data Frames</vt:lpstr>
      <vt:lpstr>Data Frames</vt:lpstr>
      <vt:lpstr>Data Frames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36</cp:revision>
  <cp:lastPrinted>2023-08-25T15:51:46Z</cp:lastPrinted>
  <dcterms:modified xsi:type="dcterms:W3CDTF">2023-08-25T15:56:18Z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