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6" r:id="rId4"/>
    <p:sldId id="297" r:id="rId5"/>
    <p:sldId id="301" r:id="rId6"/>
    <p:sldId id="300" r:id="rId7"/>
    <p:sldId id="302" r:id="rId8"/>
    <p:sldId id="303" r:id="rId9"/>
    <p:sldId id="305" r:id="rId10"/>
    <p:sldId id="306" r:id="rId11"/>
    <p:sldId id="307" r:id="rId12"/>
    <p:sldId id="309" r:id="rId13"/>
    <p:sldId id="308" r:id="rId14"/>
    <p:sldId id="310" r:id="rId15"/>
    <p:sldId id="311" r:id="rId16"/>
    <p:sldId id="312" r:id="rId17"/>
    <p:sldId id="313" r:id="rId18"/>
    <p:sldId id="314" r:id="rId19"/>
    <p:sldId id="315" r:id="rId20"/>
    <p:sldId id="350" r:id="rId21"/>
    <p:sldId id="364" r:id="rId22"/>
    <p:sldId id="351" r:id="rId23"/>
    <p:sldId id="352" r:id="rId24"/>
    <p:sldId id="353" r:id="rId25"/>
    <p:sldId id="354" r:id="rId26"/>
    <p:sldId id="355" r:id="rId27"/>
    <p:sldId id="356" r:id="rId28"/>
    <p:sldId id="372" r:id="rId29"/>
    <p:sldId id="317" r:id="rId30"/>
    <p:sldId id="316" r:id="rId31"/>
    <p:sldId id="318" r:id="rId32"/>
    <p:sldId id="323" r:id="rId33"/>
    <p:sldId id="320" r:id="rId34"/>
    <p:sldId id="319" r:id="rId35"/>
    <p:sldId id="322" r:id="rId36"/>
    <p:sldId id="370" r:id="rId37"/>
    <p:sldId id="324" r:id="rId38"/>
    <p:sldId id="321" r:id="rId39"/>
    <p:sldId id="326" r:id="rId40"/>
    <p:sldId id="327" r:id="rId41"/>
    <p:sldId id="328" r:id="rId42"/>
    <p:sldId id="329" r:id="rId43"/>
    <p:sldId id="371" r:id="rId44"/>
    <p:sldId id="325" r:id="rId45"/>
    <p:sldId id="348" r:id="rId46"/>
    <p:sldId id="349" r:id="rId47"/>
    <p:sldId id="359" r:id="rId48"/>
    <p:sldId id="360" r:id="rId49"/>
    <p:sldId id="361" r:id="rId50"/>
    <p:sldId id="362" r:id="rId51"/>
    <p:sldId id="363" r:id="rId52"/>
    <p:sldId id="365" r:id="rId53"/>
    <p:sldId id="366" r:id="rId54"/>
    <p:sldId id="367" r:id="rId55"/>
    <p:sldId id="368" r:id="rId56"/>
    <p:sldId id="369" r:id="rId57"/>
    <p:sldId id="373" r:id="rId58"/>
    <p:sldId id="375" r:id="rId59"/>
    <p:sldId id="380" r:id="rId60"/>
    <p:sldId id="376" r:id="rId61"/>
    <p:sldId id="377" r:id="rId62"/>
    <p:sldId id="378" r:id="rId63"/>
    <p:sldId id="379" r:id="rId64"/>
    <p:sldId id="381" r:id="rId65"/>
    <p:sldId id="382" r:id="rId66"/>
    <p:sldId id="383" r:id="rId67"/>
    <p:sldId id="384" r:id="rId68"/>
    <p:sldId id="385" r:id="rId69"/>
    <p:sldId id="386" r:id="rId70"/>
    <p:sldId id="387" r:id="rId71"/>
    <p:sldId id="388" r:id="rId72"/>
    <p:sldId id="404" r:id="rId73"/>
    <p:sldId id="389" r:id="rId74"/>
    <p:sldId id="391" r:id="rId75"/>
    <p:sldId id="392" r:id="rId76"/>
    <p:sldId id="393" r:id="rId77"/>
    <p:sldId id="394" r:id="rId78"/>
    <p:sldId id="395" r:id="rId79"/>
    <p:sldId id="374" r:id="rId80"/>
    <p:sldId id="396" r:id="rId81"/>
    <p:sldId id="397" r:id="rId82"/>
    <p:sldId id="398" r:id="rId83"/>
    <p:sldId id="399" r:id="rId84"/>
    <p:sldId id="400" r:id="rId85"/>
    <p:sldId id="401" r:id="rId86"/>
    <p:sldId id="402" r:id="rId87"/>
    <p:sldId id="403" r:id="rId88"/>
    <p:sldId id="405" r:id="rId89"/>
    <p:sldId id="406" r:id="rId90"/>
    <p:sldId id="407" r:id="rId91"/>
    <p:sldId id="408" r:id="rId92"/>
    <p:sldId id="409" r:id="rId93"/>
    <p:sldId id="410" r:id="rId94"/>
    <p:sldId id="411" r:id="rId9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D"/>
    <a:srgbClr val="2F5597"/>
    <a:srgbClr val="1F4E79"/>
    <a:srgbClr val="4472C4"/>
    <a:srgbClr val="AABF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15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D83A2-E075-43AB-A610-F52E9DCEF3A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41A31E4-AFE3-40E8-93EC-7A6F516816CC}">
      <dgm:prSet phldrT="[Text]" custT="1"/>
      <dgm:spPr>
        <a:solidFill>
          <a:schemeClr val="accent1">
            <a:lumMod val="75000"/>
          </a:schemeClr>
        </a:solidFill>
      </dgm:spPr>
      <dgm:t>
        <a:bodyPr/>
        <a:lstStyle/>
        <a:p>
          <a:r>
            <a:rPr lang="en-US" sz="3600" dirty="0"/>
            <a:t>CREATE</a:t>
          </a:r>
        </a:p>
      </dgm:t>
    </dgm:pt>
    <dgm:pt modelId="{AFE76D30-B09B-4470-B0CA-8791BB3D3BDF}" type="parTrans" cxnId="{D3930462-491D-4B5A-BB9A-542A3FD9ABD9}">
      <dgm:prSet/>
      <dgm:spPr/>
      <dgm:t>
        <a:bodyPr/>
        <a:lstStyle/>
        <a:p>
          <a:endParaRPr lang="en-US"/>
        </a:p>
      </dgm:t>
    </dgm:pt>
    <dgm:pt modelId="{7DFA4CCD-0E30-41EA-A5B3-650F35217013}" type="sibTrans" cxnId="{D3930462-491D-4B5A-BB9A-542A3FD9ABD9}">
      <dgm:prSet/>
      <dgm:spPr/>
      <dgm:t>
        <a:bodyPr/>
        <a:lstStyle/>
        <a:p>
          <a:endParaRPr lang="en-US"/>
        </a:p>
      </dgm:t>
    </dgm:pt>
    <dgm:pt modelId="{24389FBE-D170-489F-9B07-A7D7591C4990}">
      <dgm:prSet phldrT="[Text]" custT="1"/>
      <dgm:spPr>
        <a:solidFill>
          <a:schemeClr val="accent1">
            <a:lumMod val="75000"/>
          </a:schemeClr>
        </a:solidFill>
      </dgm:spPr>
      <dgm:t>
        <a:bodyPr/>
        <a:lstStyle/>
        <a:p>
          <a:r>
            <a:rPr lang="en-US" sz="3600" dirty="0"/>
            <a:t>DROP</a:t>
          </a:r>
        </a:p>
      </dgm:t>
    </dgm:pt>
    <dgm:pt modelId="{2BD56257-826B-4D9D-A6BA-43F2636785F3}" type="parTrans" cxnId="{3DDEA8C8-124C-44A4-A21D-2BCF7D2D2C0A}">
      <dgm:prSet/>
      <dgm:spPr/>
      <dgm:t>
        <a:bodyPr/>
        <a:lstStyle/>
        <a:p>
          <a:endParaRPr lang="en-US"/>
        </a:p>
      </dgm:t>
    </dgm:pt>
    <dgm:pt modelId="{5689BF8D-E46E-4B76-A4F2-7E73B06AF057}" type="sibTrans" cxnId="{3DDEA8C8-124C-44A4-A21D-2BCF7D2D2C0A}">
      <dgm:prSet/>
      <dgm:spPr/>
      <dgm:t>
        <a:bodyPr/>
        <a:lstStyle/>
        <a:p>
          <a:endParaRPr lang="en-US"/>
        </a:p>
      </dgm:t>
    </dgm:pt>
    <dgm:pt modelId="{43FD2DAA-DA17-4D93-B413-C16496D6026E}">
      <dgm:prSet phldrT="[Text]" custT="1"/>
      <dgm:spPr>
        <a:solidFill>
          <a:schemeClr val="accent1">
            <a:lumMod val="75000"/>
          </a:schemeClr>
        </a:solidFill>
      </dgm:spPr>
      <dgm:t>
        <a:bodyPr/>
        <a:lstStyle/>
        <a:p>
          <a:r>
            <a:rPr lang="en-US" sz="3600" dirty="0"/>
            <a:t>ALTER</a:t>
          </a:r>
        </a:p>
      </dgm:t>
    </dgm:pt>
    <dgm:pt modelId="{A034C38A-B595-46F6-AA62-1E37EE48575A}" type="parTrans" cxnId="{C1DF5E6A-8F4F-4063-A097-3DB4C2516423}">
      <dgm:prSet/>
      <dgm:spPr/>
      <dgm:t>
        <a:bodyPr/>
        <a:lstStyle/>
        <a:p>
          <a:endParaRPr lang="en-US"/>
        </a:p>
      </dgm:t>
    </dgm:pt>
    <dgm:pt modelId="{D6C3E399-33E7-439A-9012-307F009ADFD4}" type="sibTrans" cxnId="{C1DF5E6A-8F4F-4063-A097-3DB4C2516423}">
      <dgm:prSet/>
      <dgm:spPr/>
      <dgm:t>
        <a:bodyPr/>
        <a:lstStyle/>
        <a:p>
          <a:endParaRPr lang="en-US"/>
        </a:p>
      </dgm:t>
    </dgm:pt>
    <dgm:pt modelId="{E2E4782A-7619-4E5D-AF4D-2BCEC9D1F51C}">
      <dgm:prSet phldrT="[Text]" custT="1"/>
      <dgm:spPr>
        <a:solidFill>
          <a:schemeClr val="accent1">
            <a:lumMod val="75000"/>
          </a:schemeClr>
        </a:solidFill>
      </dgm:spPr>
      <dgm:t>
        <a:bodyPr/>
        <a:lstStyle/>
        <a:p>
          <a:r>
            <a:rPr lang="en-US" sz="3600" dirty="0"/>
            <a:t>TRUNCATE</a:t>
          </a:r>
        </a:p>
      </dgm:t>
    </dgm:pt>
    <dgm:pt modelId="{61BB9792-B9A0-4812-90ED-58C2C72A4A3B}" type="parTrans" cxnId="{4555F629-DF64-41E3-8E6E-1FC332DB911A}">
      <dgm:prSet/>
      <dgm:spPr/>
      <dgm:t>
        <a:bodyPr/>
        <a:lstStyle/>
        <a:p>
          <a:endParaRPr lang="en-US"/>
        </a:p>
      </dgm:t>
    </dgm:pt>
    <dgm:pt modelId="{1BE510A5-A5FF-4F3F-9095-3E90FA310B4A}" type="sibTrans" cxnId="{4555F629-DF64-41E3-8E6E-1FC332DB911A}">
      <dgm:prSet/>
      <dgm:spPr/>
      <dgm:t>
        <a:bodyPr/>
        <a:lstStyle/>
        <a:p>
          <a:endParaRPr lang="en-US"/>
        </a:p>
      </dgm:t>
    </dgm:pt>
    <dgm:pt modelId="{DA0C7E21-163E-403B-B2D1-721ACF7AF133}" type="pres">
      <dgm:prSet presAssocID="{395D83A2-E075-43AB-A610-F52E9DCEF3AF}" presName="Name0" presStyleCnt="0">
        <dgm:presLayoutVars>
          <dgm:chMax val="7"/>
          <dgm:chPref val="7"/>
          <dgm:dir/>
        </dgm:presLayoutVars>
      </dgm:prSet>
      <dgm:spPr/>
    </dgm:pt>
    <dgm:pt modelId="{12043B39-2E8E-40DC-AA19-B773A4B2085D}" type="pres">
      <dgm:prSet presAssocID="{395D83A2-E075-43AB-A610-F52E9DCEF3AF}" presName="Name1" presStyleCnt="0"/>
      <dgm:spPr/>
    </dgm:pt>
    <dgm:pt modelId="{AE2C539A-2852-4D19-9F52-975F7810EE3E}" type="pres">
      <dgm:prSet presAssocID="{395D83A2-E075-43AB-A610-F52E9DCEF3AF}" presName="cycle" presStyleCnt="0"/>
      <dgm:spPr/>
    </dgm:pt>
    <dgm:pt modelId="{660E0E69-2EDF-40D6-99B5-169885502EDA}" type="pres">
      <dgm:prSet presAssocID="{395D83A2-E075-43AB-A610-F52E9DCEF3AF}" presName="srcNode" presStyleLbl="node1" presStyleIdx="0" presStyleCnt="4"/>
      <dgm:spPr/>
    </dgm:pt>
    <dgm:pt modelId="{5E28E006-65AB-402A-9BD1-26333D0815C8}" type="pres">
      <dgm:prSet presAssocID="{395D83A2-E075-43AB-A610-F52E9DCEF3AF}" presName="conn" presStyleLbl="parChTrans1D2" presStyleIdx="0" presStyleCnt="1"/>
      <dgm:spPr/>
    </dgm:pt>
    <dgm:pt modelId="{3AA5A334-4C49-4010-BF90-958F255DAC04}" type="pres">
      <dgm:prSet presAssocID="{395D83A2-E075-43AB-A610-F52E9DCEF3AF}" presName="extraNode" presStyleLbl="node1" presStyleIdx="0" presStyleCnt="4"/>
      <dgm:spPr/>
    </dgm:pt>
    <dgm:pt modelId="{FC001751-5EF3-406C-920B-E045E227D784}" type="pres">
      <dgm:prSet presAssocID="{395D83A2-E075-43AB-A610-F52E9DCEF3AF}" presName="dstNode" presStyleLbl="node1" presStyleIdx="0" presStyleCnt="4"/>
      <dgm:spPr/>
    </dgm:pt>
    <dgm:pt modelId="{23EDC159-6E4D-4355-9AB0-9B0788FAD8A5}" type="pres">
      <dgm:prSet presAssocID="{E41A31E4-AFE3-40E8-93EC-7A6F516816CC}" presName="text_1" presStyleLbl="node1" presStyleIdx="0" presStyleCnt="4">
        <dgm:presLayoutVars>
          <dgm:bulletEnabled val="1"/>
        </dgm:presLayoutVars>
      </dgm:prSet>
      <dgm:spPr/>
    </dgm:pt>
    <dgm:pt modelId="{32EC53A7-BDE9-440B-A75C-63C5ED63780F}" type="pres">
      <dgm:prSet presAssocID="{E41A31E4-AFE3-40E8-93EC-7A6F516816CC}" presName="accent_1" presStyleCnt="0"/>
      <dgm:spPr/>
    </dgm:pt>
    <dgm:pt modelId="{10BF5318-011C-40B4-B6EF-D198E0AAA2DC}" type="pres">
      <dgm:prSet presAssocID="{E41A31E4-AFE3-40E8-93EC-7A6F516816CC}" presName="accentRepeatNode" presStyleLbl="solidFgAcc1" presStyleIdx="0" presStyleCnt="4"/>
      <dgm:spPr/>
    </dgm:pt>
    <dgm:pt modelId="{3ADF6C05-1431-421A-B5B5-47F5A33EC742}" type="pres">
      <dgm:prSet presAssocID="{24389FBE-D170-489F-9B07-A7D7591C4990}" presName="text_2" presStyleLbl="node1" presStyleIdx="1" presStyleCnt="4">
        <dgm:presLayoutVars>
          <dgm:bulletEnabled val="1"/>
        </dgm:presLayoutVars>
      </dgm:prSet>
      <dgm:spPr/>
    </dgm:pt>
    <dgm:pt modelId="{817FD58E-7B2B-42D1-AD69-D911C26983AA}" type="pres">
      <dgm:prSet presAssocID="{24389FBE-D170-489F-9B07-A7D7591C4990}" presName="accent_2" presStyleCnt="0"/>
      <dgm:spPr/>
    </dgm:pt>
    <dgm:pt modelId="{F886933E-9A22-499E-BADC-F5CE87041655}" type="pres">
      <dgm:prSet presAssocID="{24389FBE-D170-489F-9B07-A7D7591C4990}" presName="accentRepeatNode" presStyleLbl="solidFgAcc1" presStyleIdx="1" presStyleCnt="4"/>
      <dgm:spPr/>
    </dgm:pt>
    <dgm:pt modelId="{29680054-2CC9-4DC7-93C1-320837ED93D1}" type="pres">
      <dgm:prSet presAssocID="{43FD2DAA-DA17-4D93-B413-C16496D6026E}" presName="text_3" presStyleLbl="node1" presStyleIdx="2" presStyleCnt="4">
        <dgm:presLayoutVars>
          <dgm:bulletEnabled val="1"/>
        </dgm:presLayoutVars>
      </dgm:prSet>
      <dgm:spPr/>
    </dgm:pt>
    <dgm:pt modelId="{7595EFAE-7340-4D95-997A-52D3B0903E9E}" type="pres">
      <dgm:prSet presAssocID="{43FD2DAA-DA17-4D93-B413-C16496D6026E}" presName="accent_3" presStyleCnt="0"/>
      <dgm:spPr/>
    </dgm:pt>
    <dgm:pt modelId="{84FC5FC1-DFB2-419F-AA04-D4EF8C74ED0D}" type="pres">
      <dgm:prSet presAssocID="{43FD2DAA-DA17-4D93-B413-C16496D6026E}" presName="accentRepeatNode" presStyleLbl="solidFgAcc1" presStyleIdx="2" presStyleCnt="4"/>
      <dgm:spPr/>
    </dgm:pt>
    <dgm:pt modelId="{F6A93A59-D2A9-4786-A93C-2AB2CA283BDC}" type="pres">
      <dgm:prSet presAssocID="{E2E4782A-7619-4E5D-AF4D-2BCEC9D1F51C}" presName="text_4" presStyleLbl="node1" presStyleIdx="3" presStyleCnt="4">
        <dgm:presLayoutVars>
          <dgm:bulletEnabled val="1"/>
        </dgm:presLayoutVars>
      </dgm:prSet>
      <dgm:spPr/>
    </dgm:pt>
    <dgm:pt modelId="{7A70A7C0-9C77-4156-9FA4-3C152E0AAAFC}" type="pres">
      <dgm:prSet presAssocID="{E2E4782A-7619-4E5D-AF4D-2BCEC9D1F51C}" presName="accent_4" presStyleCnt="0"/>
      <dgm:spPr/>
    </dgm:pt>
    <dgm:pt modelId="{DBDBDB62-D7BD-4C46-A86C-DEF2257E576A}" type="pres">
      <dgm:prSet presAssocID="{E2E4782A-7619-4E5D-AF4D-2BCEC9D1F51C}" presName="accentRepeatNode" presStyleLbl="solidFgAcc1" presStyleIdx="3" presStyleCnt="4"/>
      <dgm:spPr/>
    </dgm:pt>
  </dgm:ptLst>
  <dgm:cxnLst>
    <dgm:cxn modelId="{7FC25F01-9B86-4C5A-8954-021F76CD9747}" type="presOf" srcId="{24389FBE-D170-489F-9B07-A7D7591C4990}" destId="{3ADF6C05-1431-421A-B5B5-47F5A33EC742}" srcOrd="0" destOrd="0" presId="urn:microsoft.com/office/officeart/2008/layout/VerticalCurvedList"/>
    <dgm:cxn modelId="{4F862F15-F93B-4D20-BB95-78A684ED72B5}" type="presOf" srcId="{E2E4782A-7619-4E5D-AF4D-2BCEC9D1F51C}" destId="{F6A93A59-D2A9-4786-A93C-2AB2CA283BDC}" srcOrd="0" destOrd="0" presId="urn:microsoft.com/office/officeart/2008/layout/VerticalCurvedList"/>
    <dgm:cxn modelId="{4555F629-DF64-41E3-8E6E-1FC332DB911A}" srcId="{395D83A2-E075-43AB-A610-F52E9DCEF3AF}" destId="{E2E4782A-7619-4E5D-AF4D-2BCEC9D1F51C}" srcOrd="3" destOrd="0" parTransId="{61BB9792-B9A0-4812-90ED-58C2C72A4A3B}" sibTransId="{1BE510A5-A5FF-4F3F-9095-3E90FA310B4A}"/>
    <dgm:cxn modelId="{D3930462-491D-4B5A-BB9A-542A3FD9ABD9}" srcId="{395D83A2-E075-43AB-A610-F52E9DCEF3AF}" destId="{E41A31E4-AFE3-40E8-93EC-7A6F516816CC}" srcOrd="0" destOrd="0" parTransId="{AFE76D30-B09B-4470-B0CA-8791BB3D3BDF}" sibTransId="{7DFA4CCD-0E30-41EA-A5B3-650F35217013}"/>
    <dgm:cxn modelId="{C1DF5E6A-8F4F-4063-A097-3DB4C2516423}" srcId="{395D83A2-E075-43AB-A610-F52E9DCEF3AF}" destId="{43FD2DAA-DA17-4D93-B413-C16496D6026E}" srcOrd="2" destOrd="0" parTransId="{A034C38A-B595-46F6-AA62-1E37EE48575A}" sibTransId="{D6C3E399-33E7-439A-9012-307F009ADFD4}"/>
    <dgm:cxn modelId="{0F07C36E-929E-45BF-A762-A3A4849F4392}" type="presOf" srcId="{43FD2DAA-DA17-4D93-B413-C16496D6026E}" destId="{29680054-2CC9-4DC7-93C1-320837ED93D1}" srcOrd="0" destOrd="0" presId="urn:microsoft.com/office/officeart/2008/layout/VerticalCurvedList"/>
    <dgm:cxn modelId="{46F037A8-3389-4078-9B68-04707F60A9C0}" type="presOf" srcId="{7DFA4CCD-0E30-41EA-A5B3-650F35217013}" destId="{5E28E006-65AB-402A-9BD1-26333D0815C8}" srcOrd="0" destOrd="0" presId="urn:microsoft.com/office/officeart/2008/layout/VerticalCurvedList"/>
    <dgm:cxn modelId="{B8D7B6B2-EA1F-4A0E-B208-BB5FA02AE50F}" type="presOf" srcId="{E41A31E4-AFE3-40E8-93EC-7A6F516816CC}" destId="{23EDC159-6E4D-4355-9AB0-9B0788FAD8A5}" srcOrd="0" destOrd="0" presId="urn:microsoft.com/office/officeart/2008/layout/VerticalCurvedList"/>
    <dgm:cxn modelId="{AC9D7FC1-C731-4FCB-BFC3-E3331E152FDB}" type="presOf" srcId="{395D83A2-E075-43AB-A610-F52E9DCEF3AF}" destId="{DA0C7E21-163E-403B-B2D1-721ACF7AF133}" srcOrd="0" destOrd="0" presId="urn:microsoft.com/office/officeart/2008/layout/VerticalCurvedList"/>
    <dgm:cxn modelId="{3DDEA8C8-124C-44A4-A21D-2BCF7D2D2C0A}" srcId="{395D83A2-E075-43AB-A610-F52E9DCEF3AF}" destId="{24389FBE-D170-489F-9B07-A7D7591C4990}" srcOrd="1" destOrd="0" parTransId="{2BD56257-826B-4D9D-A6BA-43F2636785F3}" sibTransId="{5689BF8D-E46E-4B76-A4F2-7E73B06AF057}"/>
    <dgm:cxn modelId="{CB338BD5-F09A-45CE-8466-EAAB1BF86A36}" type="presParOf" srcId="{DA0C7E21-163E-403B-B2D1-721ACF7AF133}" destId="{12043B39-2E8E-40DC-AA19-B773A4B2085D}" srcOrd="0" destOrd="0" presId="urn:microsoft.com/office/officeart/2008/layout/VerticalCurvedList"/>
    <dgm:cxn modelId="{DB51DF68-C7E7-49B1-96D7-5EFE12E1E1FA}" type="presParOf" srcId="{12043B39-2E8E-40DC-AA19-B773A4B2085D}" destId="{AE2C539A-2852-4D19-9F52-975F7810EE3E}" srcOrd="0" destOrd="0" presId="urn:microsoft.com/office/officeart/2008/layout/VerticalCurvedList"/>
    <dgm:cxn modelId="{13D9B890-6EE3-4CBA-AAF0-0858688C3365}" type="presParOf" srcId="{AE2C539A-2852-4D19-9F52-975F7810EE3E}" destId="{660E0E69-2EDF-40D6-99B5-169885502EDA}" srcOrd="0" destOrd="0" presId="urn:microsoft.com/office/officeart/2008/layout/VerticalCurvedList"/>
    <dgm:cxn modelId="{F4E521D9-BDDD-462A-AD08-141F3431E779}" type="presParOf" srcId="{AE2C539A-2852-4D19-9F52-975F7810EE3E}" destId="{5E28E006-65AB-402A-9BD1-26333D0815C8}" srcOrd="1" destOrd="0" presId="urn:microsoft.com/office/officeart/2008/layout/VerticalCurvedList"/>
    <dgm:cxn modelId="{B5196FE2-0BEC-479F-B9BB-BF56C98CFBD8}" type="presParOf" srcId="{AE2C539A-2852-4D19-9F52-975F7810EE3E}" destId="{3AA5A334-4C49-4010-BF90-958F255DAC04}" srcOrd="2" destOrd="0" presId="urn:microsoft.com/office/officeart/2008/layout/VerticalCurvedList"/>
    <dgm:cxn modelId="{5E15F8D6-713D-45A2-A6AA-14832B4D75F8}" type="presParOf" srcId="{AE2C539A-2852-4D19-9F52-975F7810EE3E}" destId="{FC001751-5EF3-406C-920B-E045E227D784}" srcOrd="3" destOrd="0" presId="urn:microsoft.com/office/officeart/2008/layout/VerticalCurvedList"/>
    <dgm:cxn modelId="{236E851B-D054-45EA-8591-84AFF3FF5188}" type="presParOf" srcId="{12043B39-2E8E-40DC-AA19-B773A4B2085D}" destId="{23EDC159-6E4D-4355-9AB0-9B0788FAD8A5}" srcOrd="1" destOrd="0" presId="urn:microsoft.com/office/officeart/2008/layout/VerticalCurvedList"/>
    <dgm:cxn modelId="{A05C2755-D549-4C52-B363-D8B99CAD2E67}" type="presParOf" srcId="{12043B39-2E8E-40DC-AA19-B773A4B2085D}" destId="{32EC53A7-BDE9-440B-A75C-63C5ED63780F}" srcOrd="2" destOrd="0" presId="urn:microsoft.com/office/officeart/2008/layout/VerticalCurvedList"/>
    <dgm:cxn modelId="{316EF49A-100C-4D8D-A77D-7FC62A7CFD7A}" type="presParOf" srcId="{32EC53A7-BDE9-440B-A75C-63C5ED63780F}" destId="{10BF5318-011C-40B4-B6EF-D198E0AAA2DC}" srcOrd="0" destOrd="0" presId="urn:microsoft.com/office/officeart/2008/layout/VerticalCurvedList"/>
    <dgm:cxn modelId="{B088FC98-84D2-4CFC-8F35-0DC5E4836917}" type="presParOf" srcId="{12043B39-2E8E-40DC-AA19-B773A4B2085D}" destId="{3ADF6C05-1431-421A-B5B5-47F5A33EC742}" srcOrd="3" destOrd="0" presId="urn:microsoft.com/office/officeart/2008/layout/VerticalCurvedList"/>
    <dgm:cxn modelId="{6567BAA7-D853-43BB-A672-C9390D67175C}" type="presParOf" srcId="{12043B39-2E8E-40DC-AA19-B773A4B2085D}" destId="{817FD58E-7B2B-42D1-AD69-D911C26983AA}" srcOrd="4" destOrd="0" presId="urn:microsoft.com/office/officeart/2008/layout/VerticalCurvedList"/>
    <dgm:cxn modelId="{E4476501-F273-4304-A90B-B1DBF3852B1C}" type="presParOf" srcId="{817FD58E-7B2B-42D1-AD69-D911C26983AA}" destId="{F886933E-9A22-499E-BADC-F5CE87041655}" srcOrd="0" destOrd="0" presId="urn:microsoft.com/office/officeart/2008/layout/VerticalCurvedList"/>
    <dgm:cxn modelId="{8F5FC894-FDFC-46E8-B6AA-E07741DCB246}" type="presParOf" srcId="{12043B39-2E8E-40DC-AA19-B773A4B2085D}" destId="{29680054-2CC9-4DC7-93C1-320837ED93D1}" srcOrd="5" destOrd="0" presId="urn:microsoft.com/office/officeart/2008/layout/VerticalCurvedList"/>
    <dgm:cxn modelId="{830FF5C8-EE69-44F6-BFDE-8D2278188992}" type="presParOf" srcId="{12043B39-2E8E-40DC-AA19-B773A4B2085D}" destId="{7595EFAE-7340-4D95-997A-52D3B0903E9E}" srcOrd="6" destOrd="0" presId="urn:microsoft.com/office/officeart/2008/layout/VerticalCurvedList"/>
    <dgm:cxn modelId="{4117E0DD-3B18-4A67-B1AC-40321BF149AC}" type="presParOf" srcId="{7595EFAE-7340-4D95-997A-52D3B0903E9E}" destId="{84FC5FC1-DFB2-419F-AA04-D4EF8C74ED0D}" srcOrd="0" destOrd="0" presId="urn:microsoft.com/office/officeart/2008/layout/VerticalCurvedList"/>
    <dgm:cxn modelId="{E8BC1494-AF8E-45EB-95C4-7C129D4CF22E}" type="presParOf" srcId="{12043B39-2E8E-40DC-AA19-B773A4B2085D}" destId="{F6A93A59-D2A9-4786-A93C-2AB2CA283BDC}" srcOrd="7" destOrd="0" presId="urn:microsoft.com/office/officeart/2008/layout/VerticalCurvedList"/>
    <dgm:cxn modelId="{A86A6187-EBFC-45DA-B60F-E11388A3930C}" type="presParOf" srcId="{12043B39-2E8E-40DC-AA19-B773A4B2085D}" destId="{7A70A7C0-9C77-4156-9FA4-3C152E0AAAFC}" srcOrd="8" destOrd="0" presId="urn:microsoft.com/office/officeart/2008/layout/VerticalCurvedList"/>
    <dgm:cxn modelId="{D416DA97-1F2E-4664-B77A-84F1E1A82A8A}" type="presParOf" srcId="{7A70A7C0-9C77-4156-9FA4-3C152E0AAAFC}" destId="{DBDBDB62-D7BD-4C46-A86C-DEF2257E576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5D83A2-E075-43AB-A610-F52E9DCEF3A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A31E4-AFE3-40E8-93EC-7A6F516816CC}">
      <dgm:prSet phldrT="[Text]" custT="1"/>
      <dgm:spPr>
        <a:solidFill>
          <a:schemeClr val="accent2">
            <a:lumMod val="50000"/>
          </a:schemeClr>
        </a:solidFill>
      </dgm:spPr>
      <dgm:t>
        <a:bodyPr/>
        <a:lstStyle/>
        <a:p>
          <a:r>
            <a:rPr lang="en-US" sz="3600" dirty="0"/>
            <a:t>INSERT</a:t>
          </a:r>
        </a:p>
      </dgm:t>
    </dgm:pt>
    <dgm:pt modelId="{AFE76D30-B09B-4470-B0CA-8791BB3D3BDF}" type="parTrans" cxnId="{D3930462-491D-4B5A-BB9A-542A3FD9ABD9}">
      <dgm:prSet/>
      <dgm:spPr/>
      <dgm:t>
        <a:bodyPr/>
        <a:lstStyle/>
        <a:p>
          <a:endParaRPr lang="en-US"/>
        </a:p>
      </dgm:t>
    </dgm:pt>
    <dgm:pt modelId="{7DFA4CCD-0E30-41EA-A5B3-650F35217013}" type="sibTrans" cxnId="{D3930462-491D-4B5A-BB9A-542A3FD9ABD9}">
      <dgm:prSet/>
      <dgm:spPr/>
      <dgm:t>
        <a:bodyPr/>
        <a:lstStyle/>
        <a:p>
          <a:endParaRPr lang="en-US"/>
        </a:p>
      </dgm:t>
    </dgm:pt>
    <dgm:pt modelId="{24389FBE-D170-489F-9B07-A7D7591C4990}">
      <dgm:prSet phldrT="[Text]" custT="1"/>
      <dgm:spPr>
        <a:solidFill>
          <a:schemeClr val="accent2">
            <a:lumMod val="50000"/>
          </a:schemeClr>
        </a:solidFill>
      </dgm:spPr>
      <dgm:t>
        <a:bodyPr/>
        <a:lstStyle/>
        <a:p>
          <a:r>
            <a:rPr lang="en-US" sz="3600" dirty="0"/>
            <a:t>SELECT</a:t>
          </a:r>
        </a:p>
      </dgm:t>
    </dgm:pt>
    <dgm:pt modelId="{2BD56257-826B-4D9D-A6BA-43F2636785F3}" type="parTrans" cxnId="{3DDEA8C8-124C-44A4-A21D-2BCF7D2D2C0A}">
      <dgm:prSet/>
      <dgm:spPr/>
      <dgm:t>
        <a:bodyPr/>
        <a:lstStyle/>
        <a:p>
          <a:endParaRPr lang="en-US"/>
        </a:p>
      </dgm:t>
    </dgm:pt>
    <dgm:pt modelId="{5689BF8D-E46E-4B76-A4F2-7E73B06AF057}" type="sibTrans" cxnId="{3DDEA8C8-124C-44A4-A21D-2BCF7D2D2C0A}">
      <dgm:prSet/>
      <dgm:spPr/>
      <dgm:t>
        <a:bodyPr/>
        <a:lstStyle/>
        <a:p>
          <a:endParaRPr lang="en-US"/>
        </a:p>
      </dgm:t>
    </dgm:pt>
    <dgm:pt modelId="{43FD2DAA-DA17-4D93-B413-C16496D6026E}">
      <dgm:prSet phldrT="[Text]" custT="1"/>
      <dgm:spPr>
        <a:solidFill>
          <a:schemeClr val="accent2">
            <a:lumMod val="50000"/>
          </a:schemeClr>
        </a:solidFill>
      </dgm:spPr>
      <dgm:t>
        <a:bodyPr/>
        <a:lstStyle/>
        <a:p>
          <a:r>
            <a:rPr lang="en-US" sz="3600" dirty="0"/>
            <a:t>UPDATE</a:t>
          </a:r>
        </a:p>
      </dgm:t>
    </dgm:pt>
    <dgm:pt modelId="{A034C38A-B595-46F6-AA62-1E37EE48575A}" type="parTrans" cxnId="{C1DF5E6A-8F4F-4063-A097-3DB4C2516423}">
      <dgm:prSet/>
      <dgm:spPr/>
      <dgm:t>
        <a:bodyPr/>
        <a:lstStyle/>
        <a:p>
          <a:endParaRPr lang="en-US"/>
        </a:p>
      </dgm:t>
    </dgm:pt>
    <dgm:pt modelId="{D6C3E399-33E7-439A-9012-307F009ADFD4}" type="sibTrans" cxnId="{C1DF5E6A-8F4F-4063-A097-3DB4C2516423}">
      <dgm:prSet/>
      <dgm:spPr/>
      <dgm:t>
        <a:bodyPr/>
        <a:lstStyle/>
        <a:p>
          <a:endParaRPr lang="en-US"/>
        </a:p>
      </dgm:t>
    </dgm:pt>
    <dgm:pt modelId="{E2E4782A-7619-4E5D-AF4D-2BCEC9D1F51C}">
      <dgm:prSet phldrT="[Text]" custT="1"/>
      <dgm:spPr>
        <a:solidFill>
          <a:schemeClr val="accent2">
            <a:lumMod val="50000"/>
          </a:schemeClr>
        </a:solidFill>
      </dgm:spPr>
      <dgm:t>
        <a:bodyPr/>
        <a:lstStyle/>
        <a:p>
          <a:r>
            <a:rPr lang="en-US" sz="3600" dirty="0"/>
            <a:t>DELETE</a:t>
          </a:r>
        </a:p>
      </dgm:t>
    </dgm:pt>
    <dgm:pt modelId="{61BB9792-B9A0-4812-90ED-58C2C72A4A3B}" type="parTrans" cxnId="{4555F629-DF64-41E3-8E6E-1FC332DB911A}">
      <dgm:prSet/>
      <dgm:spPr/>
      <dgm:t>
        <a:bodyPr/>
        <a:lstStyle/>
        <a:p>
          <a:endParaRPr lang="en-US"/>
        </a:p>
      </dgm:t>
    </dgm:pt>
    <dgm:pt modelId="{1BE510A5-A5FF-4F3F-9095-3E90FA310B4A}" type="sibTrans" cxnId="{4555F629-DF64-41E3-8E6E-1FC332DB911A}">
      <dgm:prSet/>
      <dgm:spPr/>
      <dgm:t>
        <a:bodyPr/>
        <a:lstStyle/>
        <a:p>
          <a:endParaRPr lang="en-US"/>
        </a:p>
      </dgm:t>
    </dgm:pt>
    <dgm:pt modelId="{EC159801-33D8-4F13-97A1-604D8E364CB6}" type="pres">
      <dgm:prSet presAssocID="{395D83A2-E075-43AB-A610-F52E9DCEF3AF}" presName="diagram" presStyleCnt="0">
        <dgm:presLayoutVars>
          <dgm:dir/>
          <dgm:resizeHandles val="exact"/>
        </dgm:presLayoutVars>
      </dgm:prSet>
      <dgm:spPr/>
    </dgm:pt>
    <dgm:pt modelId="{F8F1C3FF-BEF1-4396-83AF-E429A6CFE336}" type="pres">
      <dgm:prSet presAssocID="{E41A31E4-AFE3-40E8-93EC-7A6F516816CC}" presName="node" presStyleLbl="node1" presStyleIdx="0" presStyleCnt="4">
        <dgm:presLayoutVars>
          <dgm:bulletEnabled val="1"/>
        </dgm:presLayoutVars>
      </dgm:prSet>
      <dgm:spPr/>
    </dgm:pt>
    <dgm:pt modelId="{4492AD5C-7555-492E-AECF-2F8AF62ACF27}" type="pres">
      <dgm:prSet presAssocID="{7DFA4CCD-0E30-41EA-A5B3-650F35217013}" presName="sibTrans" presStyleCnt="0"/>
      <dgm:spPr/>
    </dgm:pt>
    <dgm:pt modelId="{732DBF8C-B689-41EC-98DB-51F676CF86F2}" type="pres">
      <dgm:prSet presAssocID="{24389FBE-D170-489F-9B07-A7D7591C4990}" presName="node" presStyleLbl="node1" presStyleIdx="1" presStyleCnt="4">
        <dgm:presLayoutVars>
          <dgm:bulletEnabled val="1"/>
        </dgm:presLayoutVars>
      </dgm:prSet>
      <dgm:spPr/>
    </dgm:pt>
    <dgm:pt modelId="{80056616-8F74-4699-B54D-F188D59B0FB8}" type="pres">
      <dgm:prSet presAssocID="{5689BF8D-E46E-4B76-A4F2-7E73B06AF057}" presName="sibTrans" presStyleCnt="0"/>
      <dgm:spPr/>
    </dgm:pt>
    <dgm:pt modelId="{357D2455-2AB0-432E-8D63-DAAC06E111DB}" type="pres">
      <dgm:prSet presAssocID="{43FD2DAA-DA17-4D93-B413-C16496D6026E}" presName="node" presStyleLbl="node1" presStyleIdx="2" presStyleCnt="4">
        <dgm:presLayoutVars>
          <dgm:bulletEnabled val="1"/>
        </dgm:presLayoutVars>
      </dgm:prSet>
      <dgm:spPr/>
    </dgm:pt>
    <dgm:pt modelId="{F6959445-B6BD-40BF-8463-6A2DECAE4E36}" type="pres">
      <dgm:prSet presAssocID="{D6C3E399-33E7-439A-9012-307F009ADFD4}" presName="sibTrans" presStyleCnt="0"/>
      <dgm:spPr/>
    </dgm:pt>
    <dgm:pt modelId="{671A3B9F-6CC8-46EA-9757-091C603F4B26}" type="pres">
      <dgm:prSet presAssocID="{E2E4782A-7619-4E5D-AF4D-2BCEC9D1F51C}" presName="node" presStyleLbl="node1" presStyleIdx="3" presStyleCnt="4">
        <dgm:presLayoutVars>
          <dgm:bulletEnabled val="1"/>
        </dgm:presLayoutVars>
      </dgm:prSet>
      <dgm:spPr/>
    </dgm:pt>
  </dgm:ptLst>
  <dgm:cxnLst>
    <dgm:cxn modelId="{915AA927-3009-45BE-AD6C-F8495DB71C62}" type="presOf" srcId="{43FD2DAA-DA17-4D93-B413-C16496D6026E}" destId="{357D2455-2AB0-432E-8D63-DAAC06E111DB}" srcOrd="0" destOrd="0" presId="urn:microsoft.com/office/officeart/2005/8/layout/default"/>
    <dgm:cxn modelId="{4555F629-DF64-41E3-8E6E-1FC332DB911A}" srcId="{395D83A2-E075-43AB-A610-F52E9DCEF3AF}" destId="{E2E4782A-7619-4E5D-AF4D-2BCEC9D1F51C}" srcOrd="3" destOrd="0" parTransId="{61BB9792-B9A0-4812-90ED-58C2C72A4A3B}" sibTransId="{1BE510A5-A5FF-4F3F-9095-3E90FA310B4A}"/>
    <dgm:cxn modelId="{D3930462-491D-4B5A-BB9A-542A3FD9ABD9}" srcId="{395D83A2-E075-43AB-A610-F52E9DCEF3AF}" destId="{E41A31E4-AFE3-40E8-93EC-7A6F516816CC}" srcOrd="0" destOrd="0" parTransId="{AFE76D30-B09B-4470-B0CA-8791BB3D3BDF}" sibTransId="{7DFA4CCD-0E30-41EA-A5B3-650F35217013}"/>
    <dgm:cxn modelId="{C1DF5E6A-8F4F-4063-A097-3DB4C2516423}" srcId="{395D83A2-E075-43AB-A610-F52E9DCEF3AF}" destId="{43FD2DAA-DA17-4D93-B413-C16496D6026E}" srcOrd="2" destOrd="0" parTransId="{A034C38A-B595-46F6-AA62-1E37EE48575A}" sibTransId="{D6C3E399-33E7-439A-9012-307F009ADFD4}"/>
    <dgm:cxn modelId="{0D2A3E4B-97CF-4C88-AF74-7B92BF0C1AFE}" type="presOf" srcId="{395D83A2-E075-43AB-A610-F52E9DCEF3AF}" destId="{EC159801-33D8-4F13-97A1-604D8E364CB6}" srcOrd="0" destOrd="0" presId="urn:microsoft.com/office/officeart/2005/8/layout/default"/>
    <dgm:cxn modelId="{58FD5157-096D-4D72-BBF7-A382CC0069D1}" type="presOf" srcId="{E41A31E4-AFE3-40E8-93EC-7A6F516816CC}" destId="{F8F1C3FF-BEF1-4396-83AF-E429A6CFE336}" srcOrd="0" destOrd="0" presId="urn:microsoft.com/office/officeart/2005/8/layout/default"/>
    <dgm:cxn modelId="{A01542C0-446D-42E0-8566-EC8929E22DDD}" type="presOf" srcId="{24389FBE-D170-489F-9B07-A7D7591C4990}" destId="{732DBF8C-B689-41EC-98DB-51F676CF86F2}" srcOrd="0" destOrd="0" presId="urn:microsoft.com/office/officeart/2005/8/layout/default"/>
    <dgm:cxn modelId="{3DDEA8C8-124C-44A4-A21D-2BCF7D2D2C0A}" srcId="{395D83A2-E075-43AB-A610-F52E9DCEF3AF}" destId="{24389FBE-D170-489F-9B07-A7D7591C4990}" srcOrd="1" destOrd="0" parTransId="{2BD56257-826B-4D9D-A6BA-43F2636785F3}" sibTransId="{5689BF8D-E46E-4B76-A4F2-7E73B06AF057}"/>
    <dgm:cxn modelId="{27FA73F7-286F-4B01-B535-2A7C326CE233}" type="presOf" srcId="{E2E4782A-7619-4E5D-AF4D-2BCEC9D1F51C}" destId="{671A3B9F-6CC8-46EA-9757-091C603F4B26}" srcOrd="0" destOrd="0" presId="urn:microsoft.com/office/officeart/2005/8/layout/default"/>
    <dgm:cxn modelId="{AEA4276D-6917-40C1-A1E9-05D7CD740BFE}" type="presParOf" srcId="{EC159801-33D8-4F13-97A1-604D8E364CB6}" destId="{F8F1C3FF-BEF1-4396-83AF-E429A6CFE336}" srcOrd="0" destOrd="0" presId="urn:microsoft.com/office/officeart/2005/8/layout/default"/>
    <dgm:cxn modelId="{E922D836-C304-4C85-A34E-4B40B58848C5}" type="presParOf" srcId="{EC159801-33D8-4F13-97A1-604D8E364CB6}" destId="{4492AD5C-7555-492E-AECF-2F8AF62ACF27}" srcOrd="1" destOrd="0" presId="urn:microsoft.com/office/officeart/2005/8/layout/default"/>
    <dgm:cxn modelId="{AE6D8351-DA5B-43FC-93EC-102247DE674F}" type="presParOf" srcId="{EC159801-33D8-4F13-97A1-604D8E364CB6}" destId="{732DBF8C-B689-41EC-98DB-51F676CF86F2}" srcOrd="2" destOrd="0" presId="urn:microsoft.com/office/officeart/2005/8/layout/default"/>
    <dgm:cxn modelId="{D4C1DFF7-E760-4C02-97B2-92271ABA90F2}" type="presParOf" srcId="{EC159801-33D8-4F13-97A1-604D8E364CB6}" destId="{80056616-8F74-4699-B54D-F188D59B0FB8}" srcOrd="3" destOrd="0" presId="urn:microsoft.com/office/officeart/2005/8/layout/default"/>
    <dgm:cxn modelId="{E66EFD16-5860-4CF5-B1A7-60A8D5EB9754}" type="presParOf" srcId="{EC159801-33D8-4F13-97A1-604D8E364CB6}" destId="{357D2455-2AB0-432E-8D63-DAAC06E111DB}" srcOrd="4" destOrd="0" presId="urn:microsoft.com/office/officeart/2005/8/layout/default"/>
    <dgm:cxn modelId="{0C2B51C3-2B1C-4681-864D-68EFE89CB204}" type="presParOf" srcId="{EC159801-33D8-4F13-97A1-604D8E364CB6}" destId="{F6959445-B6BD-40BF-8463-6A2DECAE4E36}" srcOrd="5" destOrd="0" presId="urn:microsoft.com/office/officeart/2005/8/layout/default"/>
    <dgm:cxn modelId="{A913BDE0-A2F9-47A2-81D3-929340A6A61A}" type="presParOf" srcId="{EC159801-33D8-4F13-97A1-604D8E364CB6}" destId="{671A3B9F-6CC8-46EA-9757-091C603F4B26}" srcOrd="6" destOrd="0" presId="urn:microsoft.com/office/officeart/2005/8/layout/default"/>
  </dgm:cxnLst>
  <dgm:bg>
    <a:effectLst>
      <a:softEdge rad="12319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5D83A2-E075-43AB-A610-F52E9DCEF3A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A31E4-AFE3-40E8-93EC-7A6F516816CC}">
      <dgm:prSet phldrT="[Text]" custT="1"/>
      <dgm:spPr>
        <a:solidFill>
          <a:schemeClr val="accent2">
            <a:lumMod val="50000"/>
          </a:schemeClr>
        </a:solidFill>
      </dgm:spPr>
      <dgm:t>
        <a:bodyPr/>
        <a:lstStyle/>
        <a:p>
          <a:r>
            <a:rPr lang="en-US" sz="3600" dirty="0"/>
            <a:t>INSERT</a:t>
          </a:r>
        </a:p>
      </dgm:t>
    </dgm:pt>
    <dgm:pt modelId="{AFE76D30-B09B-4470-B0CA-8791BB3D3BDF}" type="parTrans" cxnId="{D3930462-491D-4B5A-BB9A-542A3FD9ABD9}">
      <dgm:prSet/>
      <dgm:spPr/>
      <dgm:t>
        <a:bodyPr/>
        <a:lstStyle/>
        <a:p>
          <a:endParaRPr lang="en-US"/>
        </a:p>
      </dgm:t>
    </dgm:pt>
    <dgm:pt modelId="{7DFA4CCD-0E30-41EA-A5B3-650F35217013}" type="sibTrans" cxnId="{D3930462-491D-4B5A-BB9A-542A3FD9ABD9}">
      <dgm:prSet/>
      <dgm:spPr/>
      <dgm:t>
        <a:bodyPr/>
        <a:lstStyle/>
        <a:p>
          <a:endParaRPr lang="en-US"/>
        </a:p>
      </dgm:t>
    </dgm:pt>
    <dgm:pt modelId="{24389FBE-D170-489F-9B07-A7D7591C4990}">
      <dgm:prSet phldrT="[Text]" custT="1"/>
      <dgm:spPr>
        <a:solidFill>
          <a:schemeClr val="accent2">
            <a:lumMod val="50000"/>
          </a:schemeClr>
        </a:solidFill>
      </dgm:spPr>
      <dgm:t>
        <a:bodyPr/>
        <a:lstStyle/>
        <a:p>
          <a:r>
            <a:rPr lang="en-US" sz="3600" dirty="0"/>
            <a:t>SELECT</a:t>
          </a:r>
        </a:p>
      </dgm:t>
    </dgm:pt>
    <dgm:pt modelId="{2BD56257-826B-4D9D-A6BA-43F2636785F3}" type="parTrans" cxnId="{3DDEA8C8-124C-44A4-A21D-2BCF7D2D2C0A}">
      <dgm:prSet/>
      <dgm:spPr/>
      <dgm:t>
        <a:bodyPr/>
        <a:lstStyle/>
        <a:p>
          <a:endParaRPr lang="en-US"/>
        </a:p>
      </dgm:t>
    </dgm:pt>
    <dgm:pt modelId="{5689BF8D-E46E-4B76-A4F2-7E73B06AF057}" type="sibTrans" cxnId="{3DDEA8C8-124C-44A4-A21D-2BCF7D2D2C0A}">
      <dgm:prSet/>
      <dgm:spPr/>
      <dgm:t>
        <a:bodyPr/>
        <a:lstStyle/>
        <a:p>
          <a:endParaRPr lang="en-US"/>
        </a:p>
      </dgm:t>
    </dgm:pt>
    <dgm:pt modelId="{43FD2DAA-DA17-4D93-B413-C16496D6026E}">
      <dgm:prSet phldrT="[Text]" custT="1"/>
      <dgm:spPr>
        <a:solidFill>
          <a:schemeClr val="accent2">
            <a:lumMod val="50000"/>
          </a:schemeClr>
        </a:solidFill>
      </dgm:spPr>
      <dgm:t>
        <a:bodyPr/>
        <a:lstStyle/>
        <a:p>
          <a:r>
            <a:rPr lang="en-US" sz="3600" dirty="0"/>
            <a:t>UPDATE</a:t>
          </a:r>
        </a:p>
      </dgm:t>
    </dgm:pt>
    <dgm:pt modelId="{A034C38A-B595-46F6-AA62-1E37EE48575A}" type="parTrans" cxnId="{C1DF5E6A-8F4F-4063-A097-3DB4C2516423}">
      <dgm:prSet/>
      <dgm:spPr/>
      <dgm:t>
        <a:bodyPr/>
        <a:lstStyle/>
        <a:p>
          <a:endParaRPr lang="en-US"/>
        </a:p>
      </dgm:t>
    </dgm:pt>
    <dgm:pt modelId="{D6C3E399-33E7-439A-9012-307F009ADFD4}" type="sibTrans" cxnId="{C1DF5E6A-8F4F-4063-A097-3DB4C2516423}">
      <dgm:prSet/>
      <dgm:spPr/>
      <dgm:t>
        <a:bodyPr/>
        <a:lstStyle/>
        <a:p>
          <a:endParaRPr lang="en-US"/>
        </a:p>
      </dgm:t>
    </dgm:pt>
    <dgm:pt modelId="{E2E4782A-7619-4E5D-AF4D-2BCEC9D1F51C}">
      <dgm:prSet phldrT="[Text]" custT="1"/>
      <dgm:spPr>
        <a:solidFill>
          <a:schemeClr val="accent2">
            <a:lumMod val="50000"/>
          </a:schemeClr>
        </a:solidFill>
      </dgm:spPr>
      <dgm:t>
        <a:bodyPr/>
        <a:lstStyle/>
        <a:p>
          <a:r>
            <a:rPr lang="en-US" sz="3600" dirty="0"/>
            <a:t>DELETE</a:t>
          </a:r>
        </a:p>
      </dgm:t>
    </dgm:pt>
    <dgm:pt modelId="{61BB9792-B9A0-4812-90ED-58C2C72A4A3B}" type="parTrans" cxnId="{4555F629-DF64-41E3-8E6E-1FC332DB911A}">
      <dgm:prSet/>
      <dgm:spPr/>
      <dgm:t>
        <a:bodyPr/>
        <a:lstStyle/>
        <a:p>
          <a:endParaRPr lang="en-US"/>
        </a:p>
      </dgm:t>
    </dgm:pt>
    <dgm:pt modelId="{1BE510A5-A5FF-4F3F-9095-3E90FA310B4A}" type="sibTrans" cxnId="{4555F629-DF64-41E3-8E6E-1FC332DB911A}">
      <dgm:prSet/>
      <dgm:spPr/>
      <dgm:t>
        <a:bodyPr/>
        <a:lstStyle/>
        <a:p>
          <a:endParaRPr lang="en-US"/>
        </a:p>
      </dgm:t>
    </dgm:pt>
    <dgm:pt modelId="{EC159801-33D8-4F13-97A1-604D8E364CB6}" type="pres">
      <dgm:prSet presAssocID="{395D83A2-E075-43AB-A610-F52E9DCEF3AF}" presName="diagram" presStyleCnt="0">
        <dgm:presLayoutVars>
          <dgm:dir/>
          <dgm:resizeHandles val="exact"/>
        </dgm:presLayoutVars>
      </dgm:prSet>
      <dgm:spPr/>
    </dgm:pt>
    <dgm:pt modelId="{F8F1C3FF-BEF1-4396-83AF-E429A6CFE336}" type="pres">
      <dgm:prSet presAssocID="{E41A31E4-AFE3-40E8-93EC-7A6F516816CC}" presName="node" presStyleLbl="node1" presStyleIdx="0" presStyleCnt="4">
        <dgm:presLayoutVars>
          <dgm:bulletEnabled val="1"/>
        </dgm:presLayoutVars>
      </dgm:prSet>
      <dgm:spPr/>
    </dgm:pt>
    <dgm:pt modelId="{4492AD5C-7555-492E-AECF-2F8AF62ACF27}" type="pres">
      <dgm:prSet presAssocID="{7DFA4CCD-0E30-41EA-A5B3-650F35217013}" presName="sibTrans" presStyleCnt="0"/>
      <dgm:spPr/>
    </dgm:pt>
    <dgm:pt modelId="{732DBF8C-B689-41EC-98DB-51F676CF86F2}" type="pres">
      <dgm:prSet presAssocID="{24389FBE-D170-489F-9B07-A7D7591C4990}" presName="node" presStyleLbl="node1" presStyleIdx="1" presStyleCnt="4">
        <dgm:presLayoutVars>
          <dgm:bulletEnabled val="1"/>
        </dgm:presLayoutVars>
      </dgm:prSet>
      <dgm:spPr/>
    </dgm:pt>
    <dgm:pt modelId="{80056616-8F74-4699-B54D-F188D59B0FB8}" type="pres">
      <dgm:prSet presAssocID="{5689BF8D-E46E-4B76-A4F2-7E73B06AF057}" presName="sibTrans" presStyleCnt="0"/>
      <dgm:spPr/>
    </dgm:pt>
    <dgm:pt modelId="{357D2455-2AB0-432E-8D63-DAAC06E111DB}" type="pres">
      <dgm:prSet presAssocID="{43FD2DAA-DA17-4D93-B413-C16496D6026E}" presName="node" presStyleLbl="node1" presStyleIdx="2" presStyleCnt="4">
        <dgm:presLayoutVars>
          <dgm:bulletEnabled val="1"/>
        </dgm:presLayoutVars>
      </dgm:prSet>
      <dgm:spPr/>
    </dgm:pt>
    <dgm:pt modelId="{F6959445-B6BD-40BF-8463-6A2DECAE4E36}" type="pres">
      <dgm:prSet presAssocID="{D6C3E399-33E7-439A-9012-307F009ADFD4}" presName="sibTrans" presStyleCnt="0"/>
      <dgm:spPr/>
    </dgm:pt>
    <dgm:pt modelId="{671A3B9F-6CC8-46EA-9757-091C603F4B26}" type="pres">
      <dgm:prSet presAssocID="{E2E4782A-7619-4E5D-AF4D-2BCEC9D1F51C}" presName="node" presStyleLbl="node1" presStyleIdx="3" presStyleCnt="4">
        <dgm:presLayoutVars>
          <dgm:bulletEnabled val="1"/>
        </dgm:presLayoutVars>
      </dgm:prSet>
      <dgm:spPr/>
    </dgm:pt>
  </dgm:ptLst>
  <dgm:cxnLst>
    <dgm:cxn modelId="{915AA927-3009-45BE-AD6C-F8495DB71C62}" type="presOf" srcId="{43FD2DAA-DA17-4D93-B413-C16496D6026E}" destId="{357D2455-2AB0-432E-8D63-DAAC06E111DB}" srcOrd="0" destOrd="0" presId="urn:microsoft.com/office/officeart/2005/8/layout/default"/>
    <dgm:cxn modelId="{4555F629-DF64-41E3-8E6E-1FC332DB911A}" srcId="{395D83A2-E075-43AB-A610-F52E9DCEF3AF}" destId="{E2E4782A-7619-4E5D-AF4D-2BCEC9D1F51C}" srcOrd="3" destOrd="0" parTransId="{61BB9792-B9A0-4812-90ED-58C2C72A4A3B}" sibTransId="{1BE510A5-A5FF-4F3F-9095-3E90FA310B4A}"/>
    <dgm:cxn modelId="{D3930462-491D-4B5A-BB9A-542A3FD9ABD9}" srcId="{395D83A2-E075-43AB-A610-F52E9DCEF3AF}" destId="{E41A31E4-AFE3-40E8-93EC-7A6F516816CC}" srcOrd="0" destOrd="0" parTransId="{AFE76D30-B09B-4470-B0CA-8791BB3D3BDF}" sibTransId="{7DFA4CCD-0E30-41EA-A5B3-650F35217013}"/>
    <dgm:cxn modelId="{C1DF5E6A-8F4F-4063-A097-3DB4C2516423}" srcId="{395D83A2-E075-43AB-A610-F52E9DCEF3AF}" destId="{43FD2DAA-DA17-4D93-B413-C16496D6026E}" srcOrd="2" destOrd="0" parTransId="{A034C38A-B595-46F6-AA62-1E37EE48575A}" sibTransId="{D6C3E399-33E7-439A-9012-307F009ADFD4}"/>
    <dgm:cxn modelId="{0D2A3E4B-97CF-4C88-AF74-7B92BF0C1AFE}" type="presOf" srcId="{395D83A2-E075-43AB-A610-F52E9DCEF3AF}" destId="{EC159801-33D8-4F13-97A1-604D8E364CB6}" srcOrd="0" destOrd="0" presId="urn:microsoft.com/office/officeart/2005/8/layout/default"/>
    <dgm:cxn modelId="{58FD5157-096D-4D72-BBF7-A382CC0069D1}" type="presOf" srcId="{E41A31E4-AFE3-40E8-93EC-7A6F516816CC}" destId="{F8F1C3FF-BEF1-4396-83AF-E429A6CFE336}" srcOrd="0" destOrd="0" presId="urn:microsoft.com/office/officeart/2005/8/layout/default"/>
    <dgm:cxn modelId="{A01542C0-446D-42E0-8566-EC8929E22DDD}" type="presOf" srcId="{24389FBE-D170-489F-9B07-A7D7591C4990}" destId="{732DBF8C-B689-41EC-98DB-51F676CF86F2}" srcOrd="0" destOrd="0" presId="urn:microsoft.com/office/officeart/2005/8/layout/default"/>
    <dgm:cxn modelId="{3DDEA8C8-124C-44A4-A21D-2BCF7D2D2C0A}" srcId="{395D83A2-E075-43AB-A610-F52E9DCEF3AF}" destId="{24389FBE-D170-489F-9B07-A7D7591C4990}" srcOrd="1" destOrd="0" parTransId="{2BD56257-826B-4D9D-A6BA-43F2636785F3}" sibTransId="{5689BF8D-E46E-4B76-A4F2-7E73B06AF057}"/>
    <dgm:cxn modelId="{27FA73F7-286F-4B01-B535-2A7C326CE233}" type="presOf" srcId="{E2E4782A-7619-4E5D-AF4D-2BCEC9D1F51C}" destId="{671A3B9F-6CC8-46EA-9757-091C603F4B26}" srcOrd="0" destOrd="0" presId="urn:microsoft.com/office/officeart/2005/8/layout/default"/>
    <dgm:cxn modelId="{AEA4276D-6917-40C1-A1E9-05D7CD740BFE}" type="presParOf" srcId="{EC159801-33D8-4F13-97A1-604D8E364CB6}" destId="{F8F1C3FF-BEF1-4396-83AF-E429A6CFE336}" srcOrd="0" destOrd="0" presId="urn:microsoft.com/office/officeart/2005/8/layout/default"/>
    <dgm:cxn modelId="{E922D836-C304-4C85-A34E-4B40B58848C5}" type="presParOf" srcId="{EC159801-33D8-4F13-97A1-604D8E364CB6}" destId="{4492AD5C-7555-492E-AECF-2F8AF62ACF27}" srcOrd="1" destOrd="0" presId="urn:microsoft.com/office/officeart/2005/8/layout/default"/>
    <dgm:cxn modelId="{AE6D8351-DA5B-43FC-93EC-102247DE674F}" type="presParOf" srcId="{EC159801-33D8-4F13-97A1-604D8E364CB6}" destId="{732DBF8C-B689-41EC-98DB-51F676CF86F2}" srcOrd="2" destOrd="0" presId="urn:microsoft.com/office/officeart/2005/8/layout/default"/>
    <dgm:cxn modelId="{D4C1DFF7-E760-4C02-97B2-92271ABA90F2}" type="presParOf" srcId="{EC159801-33D8-4F13-97A1-604D8E364CB6}" destId="{80056616-8F74-4699-B54D-F188D59B0FB8}" srcOrd="3" destOrd="0" presId="urn:microsoft.com/office/officeart/2005/8/layout/default"/>
    <dgm:cxn modelId="{E66EFD16-5860-4CF5-B1A7-60A8D5EB9754}" type="presParOf" srcId="{EC159801-33D8-4F13-97A1-604D8E364CB6}" destId="{357D2455-2AB0-432E-8D63-DAAC06E111DB}" srcOrd="4" destOrd="0" presId="urn:microsoft.com/office/officeart/2005/8/layout/default"/>
    <dgm:cxn modelId="{0C2B51C3-2B1C-4681-864D-68EFE89CB204}" type="presParOf" srcId="{EC159801-33D8-4F13-97A1-604D8E364CB6}" destId="{F6959445-B6BD-40BF-8463-6A2DECAE4E36}" srcOrd="5" destOrd="0" presId="urn:microsoft.com/office/officeart/2005/8/layout/default"/>
    <dgm:cxn modelId="{A913BDE0-A2F9-47A2-81D3-929340A6A61A}" type="presParOf" srcId="{EC159801-33D8-4F13-97A1-604D8E364CB6}" destId="{671A3B9F-6CC8-46EA-9757-091C603F4B26}" srcOrd="6" destOrd="0" presId="urn:microsoft.com/office/officeart/2005/8/layout/default"/>
  </dgm:cxnLst>
  <dgm:bg>
    <a:effectLst>
      <a:softEdge rad="12319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5D83A2-E075-43AB-A610-F52E9DCEF3A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1A31E4-AFE3-40E8-93EC-7A6F516816CC}">
      <dgm:prSet phldrT="[Text]" custT="1"/>
      <dgm:spPr>
        <a:solidFill>
          <a:schemeClr val="accent2">
            <a:lumMod val="50000"/>
          </a:schemeClr>
        </a:solidFill>
      </dgm:spPr>
      <dgm:t>
        <a:bodyPr/>
        <a:lstStyle/>
        <a:p>
          <a:r>
            <a:rPr lang="en-US" sz="3600" dirty="0"/>
            <a:t>INSERT</a:t>
          </a:r>
        </a:p>
      </dgm:t>
    </dgm:pt>
    <dgm:pt modelId="{AFE76D30-B09B-4470-B0CA-8791BB3D3BDF}" type="parTrans" cxnId="{D3930462-491D-4B5A-BB9A-542A3FD9ABD9}">
      <dgm:prSet/>
      <dgm:spPr/>
      <dgm:t>
        <a:bodyPr/>
        <a:lstStyle/>
        <a:p>
          <a:endParaRPr lang="en-US"/>
        </a:p>
      </dgm:t>
    </dgm:pt>
    <dgm:pt modelId="{7DFA4CCD-0E30-41EA-A5B3-650F35217013}" type="sibTrans" cxnId="{D3930462-491D-4B5A-BB9A-542A3FD9ABD9}">
      <dgm:prSet/>
      <dgm:spPr/>
      <dgm:t>
        <a:bodyPr/>
        <a:lstStyle/>
        <a:p>
          <a:endParaRPr lang="en-US"/>
        </a:p>
      </dgm:t>
    </dgm:pt>
    <dgm:pt modelId="{24389FBE-D170-489F-9B07-A7D7591C4990}">
      <dgm:prSet phldrT="[Text]" custT="1"/>
      <dgm:spPr>
        <a:solidFill>
          <a:schemeClr val="accent2">
            <a:lumMod val="50000"/>
          </a:schemeClr>
        </a:solidFill>
      </dgm:spPr>
      <dgm:t>
        <a:bodyPr/>
        <a:lstStyle/>
        <a:p>
          <a:r>
            <a:rPr lang="en-US" sz="3600" dirty="0"/>
            <a:t>SELECT</a:t>
          </a:r>
        </a:p>
      </dgm:t>
    </dgm:pt>
    <dgm:pt modelId="{2BD56257-826B-4D9D-A6BA-43F2636785F3}" type="parTrans" cxnId="{3DDEA8C8-124C-44A4-A21D-2BCF7D2D2C0A}">
      <dgm:prSet/>
      <dgm:spPr/>
      <dgm:t>
        <a:bodyPr/>
        <a:lstStyle/>
        <a:p>
          <a:endParaRPr lang="en-US"/>
        </a:p>
      </dgm:t>
    </dgm:pt>
    <dgm:pt modelId="{5689BF8D-E46E-4B76-A4F2-7E73B06AF057}" type="sibTrans" cxnId="{3DDEA8C8-124C-44A4-A21D-2BCF7D2D2C0A}">
      <dgm:prSet/>
      <dgm:spPr/>
      <dgm:t>
        <a:bodyPr/>
        <a:lstStyle/>
        <a:p>
          <a:endParaRPr lang="en-US"/>
        </a:p>
      </dgm:t>
    </dgm:pt>
    <dgm:pt modelId="{43FD2DAA-DA17-4D93-B413-C16496D6026E}">
      <dgm:prSet phldrT="[Text]" custT="1"/>
      <dgm:spPr>
        <a:solidFill>
          <a:schemeClr val="accent2">
            <a:lumMod val="50000"/>
          </a:schemeClr>
        </a:solidFill>
      </dgm:spPr>
      <dgm:t>
        <a:bodyPr/>
        <a:lstStyle/>
        <a:p>
          <a:r>
            <a:rPr lang="en-US" sz="3600" dirty="0"/>
            <a:t>UPDATE</a:t>
          </a:r>
        </a:p>
      </dgm:t>
    </dgm:pt>
    <dgm:pt modelId="{A034C38A-B595-46F6-AA62-1E37EE48575A}" type="parTrans" cxnId="{C1DF5E6A-8F4F-4063-A097-3DB4C2516423}">
      <dgm:prSet/>
      <dgm:spPr/>
      <dgm:t>
        <a:bodyPr/>
        <a:lstStyle/>
        <a:p>
          <a:endParaRPr lang="en-US"/>
        </a:p>
      </dgm:t>
    </dgm:pt>
    <dgm:pt modelId="{D6C3E399-33E7-439A-9012-307F009ADFD4}" type="sibTrans" cxnId="{C1DF5E6A-8F4F-4063-A097-3DB4C2516423}">
      <dgm:prSet/>
      <dgm:spPr/>
      <dgm:t>
        <a:bodyPr/>
        <a:lstStyle/>
        <a:p>
          <a:endParaRPr lang="en-US"/>
        </a:p>
      </dgm:t>
    </dgm:pt>
    <dgm:pt modelId="{E2E4782A-7619-4E5D-AF4D-2BCEC9D1F51C}">
      <dgm:prSet phldrT="[Text]" custT="1"/>
      <dgm:spPr>
        <a:solidFill>
          <a:schemeClr val="accent2">
            <a:lumMod val="50000"/>
          </a:schemeClr>
        </a:solidFill>
      </dgm:spPr>
      <dgm:t>
        <a:bodyPr/>
        <a:lstStyle/>
        <a:p>
          <a:r>
            <a:rPr lang="en-US" sz="3600" dirty="0"/>
            <a:t>DELETE</a:t>
          </a:r>
        </a:p>
      </dgm:t>
    </dgm:pt>
    <dgm:pt modelId="{61BB9792-B9A0-4812-90ED-58C2C72A4A3B}" type="parTrans" cxnId="{4555F629-DF64-41E3-8E6E-1FC332DB911A}">
      <dgm:prSet/>
      <dgm:spPr/>
      <dgm:t>
        <a:bodyPr/>
        <a:lstStyle/>
        <a:p>
          <a:endParaRPr lang="en-US"/>
        </a:p>
      </dgm:t>
    </dgm:pt>
    <dgm:pt modelId="{1BE510A5-A5FF-4F3F-9095-3E90FA310B4A}" type="sibTrans" cxnId="{4555F629-DF64-41E3-8E6E-1FC332DB911A}">
      <dgm:prSet/>
      <dgm:spPr/>
      <dgm:t>
        <a:bodyPr/>
        <a:lstStyle/>
        <a:p>
          <a:endParaRPr lang="en-US"/>
        </a:p>
      </dgm:t>
    </dgm:pt>
    <dgm:pt modelId="{EC159801-33D8-4F13-97A1-604D8E364CB6}" type="pres">
      <dgm:prSet presAssocID="{395D83A2-E075-43AB-A610-F52E9DCEF3AF}" presName="diagram" presStyleCnt="0">
        <dgm:presLayoutVars>
          <dgm:dir/>
          <dgm:resizeHandles val="exact"/>
        </dgm:presLayoutVars>
      </dgm:prSet>
      <dgm:spPr/>
    </dgm:pt>
    <dgm:pt modelId="{F8F1C3FF-BEF1-4396-83AF-E429A6CFE336}" type="pres">
      <dgm:prSet presAssocID="{E41A31E4-AFE3-40E8-93EC-7A6F516816CC}" presName="node" presStyleLbl="node1" presStyleIdx="0" presStyleCnt="4">
        <dgm:presLayoutVars>
          <dgm:bulletEnabled val="1"/>
        </dgm:presLayoutVars>
      </dgm:prSet>
      <dgm:spPr/>
    </dgm:pt>
    <dgm:pt modelId="{4492AD5C-7555-492E-AECF-2F8AF62ACF27}" type="pres">
      <dgm:prSet presAssocID="{7DFA4CCD-0E30-41EA-A5B3-650F35217013}" presName="sibTrans" presStyleCnt="0"/>
      <dgm:spPr/>
    </dgm:pt>
    <dgm:pt modelId="{732DBF8C-B689-41EC-98DB-51F676CF86F2}" type="pres">
      <dgm:prSet presAssocID="{24389FBE-D170-489F-9B07-A7D7591C4990}" presName="node" presStyleLbl="node1" presStyleIdx="1" presStyleCnt="4">
        <dgm:presLayoutVars>
          <dgm:bulletEnabled val="1"/>
        </dgm:presLayoutVars>
      </dgm:prSet>
      <dgm:spPr/>
    </dgm:pt>
    <dgm:pt modelId="{80056616-8F74-4699-B54D-F188D59B0FB8}" type="pres">
      <dgm:prSet presAssocID="{5689BF8D-E46E-4B76-A4F2-7E73B06AF057}" presName="sibTrans" presStyleCnt="0"/>
      <dgm:spPr/>
    </dgm:pt>
    <dgm:pt modelId="{357D2455-2AB0-432E-8D63-DAAC06E111DB}" type="pres">
      <dgm:prSet presAssocID="{43FD2DAA-DA17-4D93-B413-C16496D6026E}" presName="node" presStyleLbl="node1" presStyleIdx="2" presStyleCnt="4">
        <dgm:presLayoutVars>
          <dgm:bulletEnabled val="1"/>
        </dgm:presLayoutVars>
      </dgm:prSet>
      <dgm:spPr/>
    </dgm:pt>
    <dgm:pt modelId="{F6959445-B6BD-40BF-8463-6A2DECAE4E36}" type="pres">
      <dgm:prSet presAssocID="{D6C3E399-33E7-439A-9012-307F009ADFD4}" presName="sibTrans" presStyleCnt="0"/>
      <dgm:spPr/>
    </dgm:pt>
    <dgm:pt modelId="{671A3B9F-6CC8-46EA-9757-091C603F4B26}" type="pres">
      <dgm:prSet presAssocID="{E2E4782A-7619-4E5D-AF4D-2BCEC9D1F51C}" presName="node" presStyleLbl="node1" presStyleIdx="3" presStyleCnt="4">
        <dgm:presLayoutVars>
          <dgm:bulletEnabled val="1"/>
        </dgm:presLayoutVars>
      </dgm:prSet>
      <dgm:spPr/>
    </dgm:pt>
  </dgm:ptLst>
  <dgm:cxnLst>
    <dgm:cxn modelId="{915AA927-3009-45BE-AD6C-F8495DB71C62}" type="presOf" srcId="{43FD2DAA-DA17-4D93-B413-C16496D6026E}" destId="{357D2455-2AB0-432E-8D63-DAAC06E111DB}" srcOrd="0" destOrd="0" presId="urn:microsoft.com/office/officeart/2005/8/layout/default"/>
    <dgm:cxn modelId="{4555F629-DF64-41E3-8E6E-1FC332DB911A}" srcId="{395D83A2-E075-43AB-A610-F52E9DCEF3AF}" destId="{E2E4782A-7619-4E5D-AF4D-2BCEC9D1F51C}" srcOrd="3" destOrd="0" parTransId="{61BB9792-B9A0-4812-90ED-58C2C72A4A3B}" sibTransId="{1BE510A5-A5FF-4F3F-9095-3E90FA310B4A}"/>
    <dgm:cxn modelId="{D3930462-491D-4B5A-BB9A-542A3FD9ABD9}" srcId="{395D83A2-E075-43AB-A610-F52E9DCEF3AF}" destId="{E41A31E4-AFE3-40E8-93EC-7A6F516816CC}" srcOrd="0" destOrd="0" parTransId="{AFE76D30-B09B-4470-B0CA-8791BB3D3BDF}" sibTransId="{7DFA4CCD-0E30-41EA-A5B3-650F35217013}"/>
    <dgm:cxn modelId="{C1DF5E6A-8F4F-4063-A097-3DB4C2516423}" srcId="{395D83A2-E075-43AB-A610-F52E9DCEF3AF}" destId="{43FD2DAA-DA17-4D93-B413-C16496D6026E}" srcOrd="2" destOrd="0" parTransId="{A034C38A-B595-46F6-AA62-1E37EE48575A}" sibTransId="{D6C3E399-33E7-439A-9012-307F009ADFD4}"/>
    <dgm:cxn modelId="{0D2A3E4B-97CF-4C88-AF74-7B92BF0C1AFE}" type="presOf" srcId="{395D83A2-E075-43AB-A610-F52E9DCEF3AF}" destId="{EC159801-33D8-4F13-97A1-604D8E364CB6}" srcOrd="0" destOrd="0" presId="urn:microsoft.com/office/officeart/2005/8/layout/default"/>
    <dgm:cxn modelId="{58FD5157-096D-4D72-BBF7-A382CC0069D1}" type="presOf" srcId="{E41A31E4-AFE3-40E8-93EC-7A6F516816CC}" destId="{F8F1C3FF-BEF1-4396-83AF-E429A6CFE336}" srcOrd="0" destOrd="0" presId="urn:microsoft.com/office/officeart/2005/8/layout/default"/>
    <dgm:cxn modelId="{A01542C0-446D-42E0-8566-EC8929E22DDD}" type="presOf" srcId="{24389FBE-D170-489F-9B07-A7D7591C4990}" destId="{732DBF8C-B689-41EC-98DB-51F676CF86F2}" srcOrd="0" destOrd="0" presId="urn:microsoft.com/office/officeart/2005/8/layout/default"/>
    <dgm:cxn modelId="{3DDEA8C8-124C-44A4-A21D-2BCF7D2D2C0A}" srcId="{395D83A2-E075-43AB-A610-F52E9DCEF3AF}" destId="{24389FBE-D170-489F-9B07-A7D7591C4990}" srcOrd="1" destOrd="0" parTransId="{2BD56257-826B-4D9D-A6BA-43F2636785F3}" sibTransId="{5689BF8D-E46E-4B76-A4F2-7E73B06AF057}"/>
    <dgm:cxn modelId="{27FA73F7-286F-4B01-B535-2A7C326CE233}" type="presOf" srcId="{E2E4782A-7619-4E5D-AF4D-2BCEC9D1F51C}" destId="{671A3B9F-6CC8-46EA-9757-091C603F4B26}" srcOrd="0" destOrd="0" presId="urn:microsoft.com/office/officeart/2005/8/layout/default"/>
    <dgm:cxn modelId="{AEA4276D-6917-40C1-A1E9-05D7CD740BFE}" type="presParOf" srcId="{EC159801-33D8-4F13-97A1-604D8E364CB6}" destId="{F8F1C3FF-BEF1-4396-83AF-E429A6CFE336}" srcOrd="0" destOrd="0" presId="urn:microsoft.com/office/officeart/2005/8/layout/default"/>
    <dgm:cxn modelId="{E922D836-C304-4C85-A34E-4B40B58848C5}" type="presParOf" srcId="{EC159801-33D8-4F13-97A1-604D8E364CB6}" destId="{4492AD5C-7555-492E-AECF-2F8AF62ACF27}" srcOrd="1" destOrd="0" presId="urn:microsoft.com/office/officeart/2005/8/layout/default"/>
    <dgm:cxn modelId="{AE6D8351-DA5B-43FC-93EC-102247DE674F}" type="presParOf" srcId="{EC159801-33D8-4F13-97A1-604D8E364CB6}" destId="{732DBF8C-B689-41EC-98DB-51F676CF86F2}" srcOrd="2" destOrd="0" presId="urn:microsoft.com/office/officeart/2005/8/layout/default"/>
    <dgm:cxn modelId="{D4C1DFF7-E760-4C02-97B2-92271ABA90F2}" type="presParOf" srcId="{EC159801-33D8-4F13-97A1-604D8E364CB6}" destId="{80056616-8F74-4699-B54D-F188D59B0FB8}" srcOrd="3" destOrd="0" presId="urn:microsoft.com/office/officeart/2005/8/layout/default"/>
    <dgm:cxn modelId="{E66EFD16-5860-4CF5-B1A7-60A8D5EB9754}" type="presParOf" srcId="{EC159801-33D8-4F13-97A1-604D8E364CB6}" destId="{357D2455-2AB0-432E-8D63-DAAC06E111DB}" srcOrd="4" destOrd="0" presId="urn:microsoft.com/office/officeart/2005/8/layout/default"/>
    <dgm:cxn modelId="{0C2B51C3-2B1C-4681-864D-68EFE89CB204}" type="presParOf" srcId="{EC159801-33D8-4F13-97A1-604D8E364CB6}" destId="{F6959445-B6BD-40BF-8463-6A2DECAE4E36}" srcOrd="5" destOrd="0" presId="urn:microsoft.com/office/officeart/2005/8/layout/default"/>
    <dgm:cxn modelId="{A913BDE0-A2F9-47A2-81D3-929340A6A61A}" type="presParOf" srcId="{EC159801-33D8-4F13-97A1-604D8E364CB6}" destId="{671A3B9F-6CC8-46EA-9757-091C603F4B26}" srcOrd="6" destOrd="0" presId="urn:microsoft.com/office/officeart/2005/8/layout/default"/>
  </dgm:cxnLst>
  <dgm:bg>
    <a:effectLst>
      <a:softEdge rad="12319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5D83A2-E075-43AB-A610-F52E9DCEF3A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41A31E4-AFE3-40E8-93EC-7A6F516816CC}">
      <dgm:prSet phldrT="[Text]" custT="1"/>
      <dgm:spPr>
        <a:solidFill>
          <a:schemeClr val="accent1">
            <a:lumMod val="75000"/>
          </a:schemeClr>
        </a:solidFill>
      </dgm:spPr>
      <dgm:t>
        <a:bodyPr/>
        <a:lstStyle/>
        <a:p>
          <a:r>
            <a:rPr lang="en-US" sz="3600" dirty="0"/>
            <a:t>INNER</a:t>
          </a:r>
        </a:p>
      </dgm:t>
    </dgm:pt>
    <dgm:pt modelId="{AFE76D30-B09B-4470-B0CA-8791BB3D3BDF}" type="parTrans" cxnId="{D3930462-491D-4B5A-BB9A-542A3FD9ABD9}">
      <dgm:prSet/>
      <dgm:spPr/>
      <dgm:t>
        <a:bodyPr/>
        <a:lstStyle/>
        <a:p>
          <a:endParaRPr lang="en-US"/>
        </a:p>
      </dgm:t>
    </dgm:pt>
    <dgm:pt modelId="{7DFA4CCD-0E30-41EA-A5B3-650F35217013}" type="sibTrans" cxnId="{D3930462-491D-4B5A-BB9A-542A3FD9ABD9}">
      <dgm:prSet/>
      <dgm:spPr/>
      <dgm:t>
        <a:bodyPr/>
        <a:lstStyle/>
        <a:p>
          <a:endParaRPr lang="en-US"/>
        </a:p>
      </dgm:t>
    </dgm:pt>
    <dgm:pt modelId="{24389FBE-D170-489F-9B07-A7D7591C4990}">
      <dgm:prSet phldrT="[Text]" custT="1"/>
      <dgm:spPr>
        <a:solidFill>
          <a:schemeClr val="accent1">
            <a:lumMod val="75000"/>
          </a:schemeClr>
        </a:solidFill>
      </dgm:spPr>
      <dgm:t>
        <a:bodyPr/>
        <a:lstStyle/>
        <a:p>
          <a:r>
            <a:rPr lang="en-US" sz="3600" dirty="0"/>
            <a:t>LEFT</a:t>
          </a:r>
        </a:p>
      </dgm:t>
    </dgm:pt>
    <dgm:pt modelId="{2BD56257-826B-4D9D-A6BA-43F2636785F3}" type="parTrans" cxnId="{3DDEA8C8-124C-44A4-A21D-2BCF7D2D2C0A}">
      <dgm:prSet/>
      <dgm:spPr/>
      <dgm:t>
        <a:bodyPr/>
        <a:lstStyle/>
        <a:p>
          <a:endParaRPr lang="en-US"/>
        </a:p>
      </dgm:t>
    </dgm:pt>
    <dgm:pt modelId="{5689BF8D-E46E-4B76-A4F2-7E73B06AF057}" type="sibTrans" cxnId="{3DDEA8C8-124C-44A4-A21D-2BCF7D2D2C0A}">
      <dgm:prSet/>
      <dgm:spPr/>
      <dgm:t>
        <a:bodyPr/>
        <a:lstStyle/>
        <a:p>
          <a:endParaRPr lang="en-US"/>
        </a:p>
      </dgm:t>
    </dgm:pt>
    <dgm:pt modelId="{43FD2DAA-DA17-4D93-B413-C16496D6026E}">
      <dgm:prSet phldrT="[Text]" custT="1"/>
      <dgm:spPr>
        <a:solidFill>
          <a:schemeClr val="accent1">
            <a:lumMod val="75000"/>
          </a:schemeClr>
        </a:solidFill>
      </dgm:spPr>
      <dgm:t>
        <a:bodyPr/>
        <a:lstStyle/>
        <a:p>
          <a:r>
            <a:rPr lang="en-US" sz="3600" dirty="0"/>
            <a:t>RIGHT</a:t>
          </a:r>
        </a:p>
      </dgm:t>
    </dgm:pt>
    <dgm:pt modelId="{A034C38A-B595-46F6-AA62-1E37EE48575A}" type="parTrans" cxnId="{C1DF5E6A-8F4F-4063-A097-3DB4C2516423}">
      <dgm:prSet/>
      <dgm:spPr/>
      <dgm:t>
        <a:bodyPr/>
        <a:lstStyle/>
        <a:p>
          <a:endParaRPr lang="en-US"/>
        </a:p>
      </dgm:t>
    </dgm:pt>
    <dgm:pt modelId="{D6C3E399-33E7-439A-9012-307F009ADFD4}" type="sibTrans" cxnId="{C1DF5E6A-8F4F-4063-A097-3DB4C2516423}">
      <dgm:prSet/>
      <dgm:spPr/>
      <dgm:t>
        <a:bodyPr/>
        <a:lstStyle/>
        <a:p>
          <a:endParaRPr lang="en-US"/>
        </a:p>
      </dgm:t>
    </dgm:pt>
    <dgm:pt modelId="{E2E4782A-7619-4E5D-AF4D-2BCEC9D1F51C}">
      <dgm:prSet phldrT="[Text]" custT="1"/>
      <dgm:spPr>
        <a:solidFill>
          <a:schemeClr val="accent1">
            <a:lumMod val="75000"/>
          </a:schemeClr>
        </a:solidFill>
      </dgm:spPr>
      <dgm:t>
        <a:bodyPr/>
        <a:lstStyle/>
        <a:p>
          <a:r>
            <a:rPr lang="en-US" sz="3600" dirty="0"/>
            <a:t>CROSS</a:t>
          </a:r>
        </a:p>
      </dgm:t>
    </dgm:pt>
    <dgm:pt modelId="{61BB9792-B9A0-4812-90ED-58C2C72A4A3B}" type="parTrans" cxnId="{4555F629-DF64-41E3-8E6E-1FC332DB911A}">
      <dgm:prSet/>
      <dgm:spPr/>
      <dgm:t>
        <a:bodyPr/>
        <a:lstStyle/>
        <a:p>
          <a:endParaRPr lang="en-US"/>
        </a:p>
      </dgm:t>
    </dgm:pt>
    <dgm:pt modelId="{1BE510A5-A5FF-4F3F-9095-3E90FA310B4A}" type="sibTrans" cxnId="{4555F629-DF64-41E3-8E6E-1FC332DB911A}">
      <dgm:prSet/>
      <dgm:spPr/>
      <dgm:t>
        <a:bodyPr/>
        <a:lstStyle/>
        <a:p>
          <a:endParaRPr lang="en-US"/>
        </a:p>
      </dgm:t>
    </dgm:pt>
    <dgm:pt modelId="{DA0C7E21-163E-403B-B2D1-721ACF7AF133}" type="pres">
      <dgm:prSet presAssocID="{395D83A2-E075-43AB-A610-F52E9DCEF3AF}" presName="Name0" presStyleCnt="0">
        <dgm:presLayoutVars>
          <dgm:chMax val="7"/>
          <dgm:chPref val="7"/>
          <dgm:dir/>
        </dgm:presLayoutVars>
      </dgm:prSet>
      <dgm:spPr/>
    </dgm:pt>
    <dgm:pt modelId="{12043B39-2E8E-40DC-AA19-B773A4B2085D}" type="pres">
      <dgm:prSet presAssocID="{395D83A2-E075-43AB-A610-F52E9DCEF3AF}" presName="Name1" presStyleCnt="0"/>
      <dgm:spPr/>
    </dgm:pt>
    <dgm:pt modelId="{AE2C539A-2852-4D19-9F52-975F7810EE3E}" type="pres">
      <dgm:prSet presAssocID="{395D83A2-E075-43AB-A610-F52E9DCEF3AF}" presName="cycle" presStyleCnt="0"/>
      <dgm:spPr/>
    </dgm:pt>
    <dgm:pt modelId="{660E0E69-2EDF-40D6-99B5-169885502EDA}" type="pres">
      <dgm:prSet presAssocID="{395D83A2-E075-43AB-A610-F52E9DCEF3AF}" presName="srcNode" presStyleLbl="node1" presStyleIdx="0" presStyleCnt="4"/>
      <dgm:spPr/>
    </dgm:pt>
    <dgm:pt modelId="{5E28E006-65AB-402A-9BD1-26333D0815C8}" type="pres">
      <dgm:prSet presAssocID="{395D83A2-E075-43AB-A610-F52E9DCEF3AF}" presName="conn" presStyleLbl="parChTrans1D2" presStyleIdx="0" presStyleCnt="1"/>
      <dgm:spPr/>
    </dgm:pt>
    <dgm:pt modelId="{3AA5A334-4C49-4010-BF90-958F255DAC04}" type="pres">
      <dgm:prSet presAssocID="{395D83A2-E075-43AB-A610-F52E9DCEF3AF}" presName="extraNode" presStyleLbl="node1" presStyleIdx="0" presStyleCnt="4"/>
      <dgm:spPr/>
    </dgm:pt>
    <dgm:pt modelId="{FC001751-5EF3-406C-920B-E045E227D784}" type="pres">
      <dgm:prSet presAssocID="{395D83A2-E075-43AB-A610-F52E9DCEF3AF}" presName="dstNode" presStyleLbl="node1" presStyleIdx="0" presStyleCnt="4"/>
      <dgm:spPr/>
    </dgm:pt>
    <dgm:pt modelId="{23EDC159-6E4D-4355-9AB0-9B0788FAD8A5}" type="pres">
      <dgm:prSet presAssocID="{E41A31E4-AFE3-40E8-93EC-7A6F516816CC}" presName="text_1" presStyleLbl="node1" presStyleIdx="0" presStyleCnt="4">
        <dgm:presLayoutVars>
          <dgm:bulletEnabled val="1"/>
        </dgm:presLayoutVars>
      </dgm:prSet>
      <dgm:spPr/>
    </dgm:pt>
    <dgm:pt modelId="{32EC53A7-BDE9-440B-A75C-63C5ED63780F}" type="pres">
      <dgm:prSet presAssocID="{E41A31E4-AFE3-40E8-93EC-7A6F516816CC}" presName="accent_1" presStyleCnt="0"/>
      <dgm:spPr/>
    </dgm:pt>
    <dgm:pt modelId="{10BF5318-011C-40B4-B6EF-D198E0AAA2DC}" type="pres">
      <dgm:prSet presAssocID="{E41A31E4-AFE3-40E8-93EC-7A6F516816CC}" presName="accentRepeatNode" presStyleLbl="solidFgAcc1" presStyleIdx="0" presStyleCnt="4"/>
      <dgm:spPr/>
    </dgm:pt>
    <dgm:pt modelId="{3ADF6C05-1431-421A-B5B5-47F5A33EC742}" type="pres">
      <dgm:prSet presAssocID="{24389FBE-D170-489F-9B07-A7D7591C4990}" presName="text_2" presStyleLbl="node1" presStyleIdx="1" presStyleCnt="4">
        <dgm:presLayoutVars>
          <dgm:bulletEnabled val="1"/>
        </dgm:presLayoutVars>
      </dgm:prSet>
      <dgm:spPr/>
    </dgm:pt>
    <dgm:pt modelId="{817FD58E-7B2B-42D1-AD69-D911C26983AA}" type="pres">
      <dgm:prSet presAssocID="{24389FBE-D170-489F-9B07-A7D7591C4990}" presName="accent_2" presStyleCnt="0"/>
      <dgm:spPr/>
    </dgm:pt>
    <dgm:pt modelId="{F886933E-9A22-499E-BADC-F5CE87041655}" type="pres">
      <dgm:prSet presAssocID="{24389FBE-D170-489F-9B07-A7D7591C4990}" presName="accentRepeatNode" presStyleLbl="solidFgAcc1" presStyleIdx="1" presStyleCnt="4"/>
      <dgm:spPr/>
    </dgm:pt>
    <dgm:pt modelId="{29680054-2CC9-4DC7-93C1-320837ED93D1}" type="pres">
      <dgm:prSet presAssocID="{43FD2DAA-DA17-4D93-B413-C16496D6026E}" presName="text_3" presStyleLbl="node1" presStyleIdx="2" presStyleCnt="4">
        <dgm:presLayoutVars>
          <dgm:bulletEnabled val="1"/>
        </dgm:presLayoutVars>
      </dgm:prSet>
      <dgm:spPr/>
    </dgm:pt>
    <dgm:pt modelId="{7595EFAE-7340-4D95-997A-52D3B0903E9E}" type="pres">
      <dgm:prSet presAssocID="{43FD2DAA-DA17-4D93-B413-C16496D6026E}" presName="accent_3" presStyleCnt="0"/>
      <dgm:spPr/>
    </dgm:pt>
    <dgm:pt modelId="{84FC5FC1-DFB2-419F-AA04-D4EF8C74ED0D}" type="pres">
      <dgm:prSet presAssocID="{43FD2DAA-DA17-4D93-B413-C16496D6026E}" presName="accentRepeatNode" presStyleLbl="solidFgAcc1" presStyleIdx="2" presStyleCnt="4"/>
      <dgm:spPr/>
    </dgm:pt>
    <dgm:pt modelId="{F6A93A59-D2A9-4786-A93C-2AB2CA283BDC}" type="pres">
      <dgm:prSet presAssocID="{E2E4782A-7619-4E5D-AF4D-2BCEC9D1F51C}" presName="text_4" presStyleLbl="node1" presStyleIdx="3" presStyleCnt="4">
        <dgm:presLayoutVars>
          <dgm:bulletEnabled val="1"/>
        </dgm:presLayoutVars>
      </dgm:prSet>
      <dgm:spPr/>
    </dgm:pt>
    <dgm:pt modelId="{7A70A7C0-9C77-4156-9FA4-3C152E0AAAFC}" type="pres">
      <dgm:prSet presAssocID="{E2E4782A-7619-4E5D-AF4D-2BCEC9D1F51C}" presName="accent_4" presStyleCnt="0"/>
      <dgm:spPr/>
    </dgm:pt>
    <dgm:pt modelId="{DBDBDB62-D7BD-4C46-A86C-DEF2257E576A}" type="pres">
      <dgm:prSet presAssocID="{E2E4782A-7619-4E5D-AF4D-2BCEC9D1F51C}" presName="accentRepeatNode" presStyleLbl="solidFgAcc1" presStyleIdx="3" presStyleCnt="4"/>
      <dgm:spPr/>
    </dgm:pt>
  </dgm:ptLst>
  <dgm:cxnLst>
    <dgm:cxn modelId="{7FC25F01-9B86-4C5A-8954-021F76CD9747}" type="presOf" srcId="{24389FBE-D170-489F-9B07-A7D7591C4990}" destId="{3ADF6C05-1431-421A-B5B5-47F5A33EC742}" srcOrd="0" destOrd="0" presId="urn:microsoft.com/office/officeart/2008/layout/VerticalCurvedList"/>
    <dgm:cxn modelId="{4F862F15-F93B-4D20-BB95-78A684ED72B5}" type="presOf" srcId="{E2E4782A-7619-4E5D-AF4D-2BCEC9D1F51C}" destId="{F6A93A59-D2A9-4786-A93C-2AB2CA283BDC}" srcOrd="0" destOrd="0" presId="urn:microsoft.com/office/officeart/2008/layout/VerticalCurvedList"/>
    <dgm:cxn modelId="{4555F629-DF64-41E3-8E6E-1FC332DB911A}" srcId="{395D83A2-E075-43AB-A610-F52E9DCEF3AF}" destId="{E2E4782A-7619-4E5D-AF4D-2BCEC9D1F51C}" srcOrd="3" destOrd="0" parTransId="{61BB9792-B9A0-4812-90ED-58C2C72A4A3B}" sibTransId="{1BE510A5-A5FF-4F3F-9095-3E90FA310B4A}"/>
    <dgm:cxn modelId="{D3930462-491D-4B5A-BB9A-542A3FD9ABD9}" srcId="{395D83A2-E075-43AB-A610-F52E9DCEF3AF}" destId="{E41A31E4-AFE3-40E8-93EC-7A6F516816CC}" srcOrd="0" destOrd="0" parTransId="{AFE76D30-B09B-4470-B0CA-8791BB3D3BDF}" sibTransId="{7DFA4CCD-0E30-41EA-A5B3-650F35217013}"/>
    <dgm:cxn modelId="{C1DF5E6A-8F4F-4063-A097-3DB4C2516423}" srcId="{395D83A2-E075-43AB-A610-F52E9DCEF3AF}" destId="{43FD2DAA-DA17-4D93-B413-C16496D6026E}" srcOrd="2" destOrd="0" parTransId="{A034C38A-B595-46F6-AA62-1E37EE48575A}" sibTransId="{D6C3E399-33E7-439A-9012-307F009ADFD4}"/>
    <dgm:cxn modelId="{0F07C36E-929E-45BF-A762-A3A4849F4392}" type="presOf" srcId="{43FD2DAA-DA17-4D93-B413-C16496D6026E}" destId="{29680054-2CC9-4DC7-93C1-320837ED93D1}" srcOrd="0" destOrd="0" presId="urn:microsoft.com/office/officeart/2008/layout/VerticalCurvedList"/>
    <dgm:cxn modelId="{46F037A8-3389-4078-9B68-04707F60A9C0}" type="presOf" srcId="{7DFA4CCD-0E30-41EA-A5B3-650F35217013}" destId="{5E28E006-65AB-402A-9BD1-26333D0815C8}" srcOrd="0" destOrd="0" presId="urn:microsoft.com/office/officeart/2008/layout/VerticalCurvedList"/>
    <dgm:cxn modelId="{B8D7B6B2-EA1F-4A0E-B208-BB5FA02AE50F}" type="presOf" srcId="{E41A31E4-AFE3-40E8-93EC-7A6F516816CC}" destId="{23EDC159-6E4D-4355-9AB0-9B0788FAD8A5}" srcOrd="0" destOrd="0" presId="urn:microsoft.com/office/officeart/2008/layout/VerticalCurvedList"/>
    <dgm:cxn modelId="{AC9D7FC1-C731-4FCB-BFC3-E3331E152FDB}" type="presOf" srcId="{395D83A2-E075-43AB-A610-F52E9DCEF3AF}" destId="{DA0C7E21-163E-403B-B2D1-721ACF7AF133}" srcOrd="0" destOrd="0" presId="urn:microsoft.com/office/officeart/2008/layout/VerticalCurvedList"/>
    <dgm:cxn modelId="{3DDEA8C8-124C-44A4-A21D-2BCF7D2D2C0A}" srcId="{395D83A2-E075-43AB-A610-F52E9DCEF3AF}" destId="{24389FBE-D170-489F-9B07-A7D7591C4990}" srcOrd="1" destOrd="0" parTransId="{2BD56257-826B-4D9D-A6BA-43F2636785F3}" sibTransId="{5689BF8D-E46E-4B76-A4F2-7E73B06AF057}"/>
    <dgm:cxn modelId="{CB338BD5-F09A-45CE-8466-EAAB1BF86A36}" type="presParOf" srcId="{DA0C7E21-163E-403B-B2D1-721ACF7AF133}" destId="{12043B39-2E8E-40DC-AA19-B773A4B2085D}" srcOrd="0" destOrd="0" presId="urn:microsoft.com/office/officeart/2008/layout/VerticalCurvedList"/>
    <dgm:cxn modelId="{DB51DF68-C7E7-49B1-96D7-5EFE12E1E1FA}" type="presParOf" srcId="{12043B39-2E8E-40DC-AA19-B773A4B2085D}" destId="{AE2C539A-2852-4D19-9F52-975F7810EE3E}" srcOrd="0" destOrd="0" presId="urn:microsoft.com/office/officeart/2008/layout/VerticalCurvedList"/>
    <dgm:cxn modelId="{13D9B890-6EE3-4CBA-AAF0-0858688C3365}" type="presParOf" srcId="{AE2C539A-2852-4D19-9F52-975F7810EE3E}" destId="{660E0E69-2EDF-40D6-99B5-169885502EDA}" srcOrd="0" destOrd="0" presId="urn:microsoft.com/office/officeart/2008/layout/VerticalCurvedList"/>
    <dgm:cxn modelId="{F4E521D9-BDDD-462A-AD08-141F3431E779}" type="presParOf" srcId="{AE2C539A-2852-4D19-9F52-975F7810EE3E}" destId="{5E28E006-65AB-402A-9BD1-26333D0815C8}" srcOrd="1" destOrd="0" presId="urn:microsoft.com/office/officeart/2008/layout/VerticalCurvedList"/>
    <dgm:cxn modelId="{B5196FE2-0BEC-479F-B9BB-BF56C98CFBD8}" type="presParOf" srcId="{AE2C539A-2852-4D19-9F52-975F7810EE3E}" destId="{3AA5A334-4C49-4010-BF90-958F255DAC04}" srcOrd="2" destOrd="0" presId="urn:microsoft.com/office/officeart/2008/layout/VerticalCurvedList"/>
    <dgm:cxn modelId="{5E15F8D6-713D-45A2-A6AA-14832B4D75F8}" type="presParOf" srcId="{AE2C539A-2852-4D19-9F52-975F7810EE3E}" destId="{FC001751-5EF3-406C-920B-E045E227D784}" srcOrd="3" destOrd="0" presId="urn:microsoft.com/office/officeart/2008/layout/VerticalCurvedList"/>
    <dgm:cxn modelId="{236E851B-D054-45EA-8591-84AFF3FF5188}" type="presParOf" srcId="{12043B39-2E8E-40DC-AA19-B773A4B2085D}" destId="{23EDC159-6E4D-4355-9AB0-9B0788FAD8A5}" srcOrd="1" destOrd="0" presId="urn:microsoft.com/office/officeart/2008/layout/VerticalCurvedList"/>
    <dgm:cxn modelId="{A05C2755-D549-4C52-B363-D8B99CAD2E67}" type="presParOf" srcId="{12043B39-2E8E-40DC-AA19-B773A4B2085D}" destId="{32EC53A7-BDE9-440B-A75C-63C5ED63780F}" srcOrd="2" destOrd="0" presId="urn:microsoft.com/office/officeart/2008/layout/VerticalCurvedList"/>
    <dgm:cxn modelId="{316EF49A-100C-4D8D-A77D-7FC62A7CFD7A}" type="presParOf" srcId="{32EC53A7-BDE9-440B-A75C-63C5ED63780F}" destId="{10BF5318-011C-40B4-B6EF-D198E0AAA2DC}" srcOrd="0" destOrd="0" presId="urn:microsoft.com/office/officeart/2008/layout/VerticalCurvedList"/>
    <dgm:cxn modelId="{B088FC98-84D2-4CFC-8F35-0DC5E4836917}" type="presParOf" srcId="{12043B39-2E8E-40DC-AA19-B773A4B2085D}" destId="{3ADF6C05-1431-421A-B5B5-47F5A33EC742}" srcOrd="3" destOrd="0" presId="urn:microsoft.com/office/officeart/2008/layout/VerticalCurvedList"/>
    <dgm:cxn modelId="{6567BAA7-D853-43BB-A672-C9390D67175C}" type="presParOf" srcId="{12043B39-2E8E-40DC-AA19-B773A4B2085D}" destId="{817FD58E-7B2B-42D1-AD69-D911C26983AA}" srcOrd="4" destOrd="0" presId="urn:microsoft.com/office/officeart/2008/layout/VerticalCurvedList"/>
    <dgm:cxn modelId="{E4476501-F273-4304-A90B-B1DBF3852B1C}" type="presParOf" srcId="{817FD58E-7B2B-42D1-AD69-D911C26983AA}" destId="{F886933E-9A22-499E-BADC-F5CE87041655}" srcOrd="0" destOrd="0" presId="urn:microsoft.com/office/officeart/2008/layout/VerticalCurvedList"/>
    <dgm:cxn modelId="{8F5FC894-FDFC-46E8-B6AA-E07741DCB246}" type="presParOf" srcId="{12043B39-2E8E-40DC-AA19-B773A4B2085D}" destId="{29680054-2CC9-4DC7-93C1-320837ED93D1}" srcOrd="5" destOrd="0" presId="urn:microsoft.com/office/officeart/2008/layout/VerticalCurvedList"/>
    <dgm:cxn modelId="{830FF5C8-EE69-44F6-BFDE-8D2278188992}" type="presParOf" srcId="{12043B39-2E8E-40DC-AA19-B773A4B2085D}" destId="{7595EFAE-7340-4D95-997A-52D3B0903E9E}" srcOrd="6" destOrd="0" presId="urn:microsoft.com/office/officeart/2008/layout/VerticalCurvedList"/>
    <dgm:cxn modelId="{4117E0DD-3B18-4A67-B1AC-40321BF149AC}" type="presParOf" srcId="{7595EFAE-7340-4D95-997A-52D3B0903E9E}" destId="{84FC5FC1-DFB2-419F-AA04-D4EF8C74ED0D}" srcOrd="0" destOrd="0" presId="urn:microsoft.com/office/officeart/2008/layout/VerticalCurvedList"/>
    <dgm:cxn modelId="{E8BC1494-AF8E-45EB-95C4-7C129D4CF22E}" type="presParOf" srcId="{12043B39-2E8E-40DC-AA19-B773A4B2085D}" destId="{F6A93A59-D2A9-4786-A93C-2AB2CA283BDC}" srcOrd="7" destOrd="0" presId="urn:microsoft.com/office/officeart/2008/layout/VerticalCurvedList"/>
    <dgm:cxn modelId="{A86A6187-EBFC-45DA-B60F-E11388A3930C}" type="presParOf" srcId="{12043B39-2E8E-40DC-AA19-B773A4B2085D}" destId="{7A70A7C0-9C77-4156-9FA4-3C152E0AAAFC}" srcOrd="8" destOrd="0" presId="urn:microsoft.com/office/officeart/2008/layout/VerticalCurvedList"/>
    <dgm:cxn modelId="{D416DA97-1F2E-4664-B77A-84F1E1A82A8A}" type="presParOf" srcId="{7A70A7C0-9C77-4156-9FA4-3C152E0AAAFC}" destId="{DBDBDB62-D7BD-4C46-A86C-DEF2257E576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8E006-65AB-402A-9BD1-26333D0815C8}">
      <dsp:nvSpPr>
        <dsp:cNvPr id="0" name=""/>
        <dsp:cNvSpPr/>
      </dsp:nvSpPr>
      <dsp:spPr>
        <a:xfrm>
          <a:off x="-4543025" y="-696607"/>
          <a:ext cx="5411862" cy="5411862"/>
        </a:xfrm>
        <a:prstGeom prst="blockArc">
          <a:avLst>
            <a:gd name="adj1" fmla="val 18900000"/>
            <a:gd name="adj2" fmla="val 2700000"/>
            <a:gd name="adj3" fmla="val 39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EDC159-6E4D-4355-9AB0-9B0788FAD8A5}">
      <dsp:nvSpPr>
        <dsp:cNvPr id="0" name=""/>
        <dsp:cNvSpPr/>
      </dsp:nvSpPr>
      <dsp:spPr>
        <a:xfrm>
          <a:off x="455094" y="308953"/>
          <a:ext cx="3077368" cy="61822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719"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CREATE</a:t>
          </a:r>
        </a:p>
      </dsp:txBody>
      <dsp:txXfrm>
        <a:off x="455094" y="308953"/>
        <a:ext cx="3077368" cy="618228"/>
      </dsp:txXfrm>
    </dsp:sp>
    <dsp:sp modelId="{10BF5318-011C-40B4-B6EF-D198E0AAA2DC}">
      <dsp:nvSpPr>
        <dsp:cNvPr id="0" name=""/>
        <dsp:cNvSpPr/>
      </dsp:nvSpPr>
      <dsp:spPr>
        <a:xfrm>
          <a:off x="68701" y="231675"/>
          <a:ext cx="772786" cy="7727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DF6C05-1431-421A-B5B5-47F5A33EC742}">
      <dsp:nvSpPr>
        <dsp:cNvPr id="0" name=""/>
        <dsp:cNvSpPr/>
      </dsp:nvSpPr>
      <dsp:spPr>
        <a:xfrm>
          <a:off x="809539" y="1236457"/>
          <a:ext cx="2722923" cy="61822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719"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DROP</a:t>
          </a:r>
        </a:p>
      </dsp:txBody>
      <dsp:txXfrm>
        <a:off x="809539" y="1236457"/>
        <a:ext cx="2722923" cy="618228"/>
      </dsp:txXfrm>
    </dsp:sp>
    <dsp:sp modelId="{F886933E-9A22-499E-BADC-F5CE87041655}">
      <dsp:nvSpPr>
        <dsp:cNvPr id="0" name=""/>
        <dsp:cNvSpPr/>
      </dsp:nvSpPr>
      <dsp:spPr>
        <a:xfrm>
          <a:off x="423146" y="1159179"/>
          <a:ext cx="772786" cy="7727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680054-2CC9-4DC7-93C1-320837ED93D1}">
      <dsp:nvSpPr>
        <dsp:cNvPr id="0" name=""/>
        <dsp:cNvSpPr/>
      </dsp:nvSpPr>
      <dsp:spPr>
        <a:xfrm>
          <a:off x="809539" y="2163961"/>
          <a:ext cx="2722923" cy="61822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719"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ALTER</a:t>
          </a:r>
        </a:p>
      </dsp:txBody>
      <dsp:txXfrm>
        <a:off x="809539" y="2163961"/>
        <a:ext cx="2722923" cy="618228"/>
      </dsp:txXfrm>
    </dsp:sp>
    <dsp:sp modelId="{84FC5FC1-DFB2-419F-AA04-D4EF8C74ED0D}">
      <dsp:nvSpPr>
        <dsp:cNvPr id="0" name=""/>
        <dsp:cNvSpPr/>
      </dsp:nvSpPr>
      <dsp:spPr>
        <a:xfrm>
          <a:off x="423146" y="2086682"/>
          <a:ext cx="772786" cy="7727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A93A59-D2A9-4786-A93C-2AB2CA283BDC}">
      <dsp:nvSpPr>
        <dsp:cNvPr id="0" name=""/>
        <dsp:cNvSpPr/>
      </dsp:nvSpPr>
      <dsp:spPr>
        <a:xfrm>
          <a:off x="455094" y="3091465"/>
          <a:ext cx="3077368" cy="61822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719"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TRUNCATE</a:t>
          </a:r>
        </a:p>
      </dsp:txBody>
      <dsp:txXfrm>
        <a:off x="455094" y="3091465"/>
        <a:ext cx="3077368" cy="618228"/>
      </dsp:txXfrm>
    </dsp:sp>
    <dsp:sp modelId="{DBDBDB62-D7BD-4C46-A86C-DEF2257E576A}">
      <dsp:nvSpPr>
        <dsp:cNvPr id="0" name=""/>
        <dsp:cNvSpPr/>
      </dsp:nvSpPr>
      <dsp:spPr>
        <a:xfrm>
          <a:off x="68701" y="3014186"/>
          <a:ext cx="772786" cy="7727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1C3FF-BEF1-4396-83AF-E429A6CFE336}">
      <dsp:nvSpPr>
        <dsp:cNvPr id="0" name=""/>
        <dsp:cNvSpPr/>
      </dsp:nvSpPr>
      <dsp:spPr>
        <a:xfrm>
          <a:off x="536" y="807026"/>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INSERT</a:t>
          </a:r>
        </a:p>
      </dsp:txBody>
      <dsp:txXfrm>
        <a:off x="536" y="807026"/>
        <a:ext cx="2091965" cy="1255179"/>
      </dsp:txXfrm>
    </dsp:sp>
    <dsp:sp modelId="{732DBF8C-B689-41EC-98DB-51F676CF86F2}">
      <dsp:nvSpPr>
        <dsp:cNvPr id="0" name=""/>
        <dsp:cNvSpPr/>
      </dsp:nvSpPr>
      <dsp:spPr>
        <a:xfrm>
          <a:off x="2301698" y="807026"/>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SELECT</a:t>
          </a:r>
        </a:p>
      </dsp:txBody>
      <dsp:txXfrm>
        <a:off x="2301698" y="807026"/>
        <a:ext cx="2091965" cy="1255179"/>
      </dsp:txXfrm>
    </dsp:sp>
    <dsp:sp modelId="{357D2455-2AB0-432E-8D63-DAAC06E111DB}">
      <dsp:nvSpPr>
        <dsp:cNvPr id="0" name=""/>
        <dsp:cNvSpPr/>
      </dsp:nvSpPr>
      <dsp:spPr>
        <a:xfrm>
          <a:off x="536" y="2271402"/>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UPDATE</a:t>
          </a:r>
        </a:p>
      </dsp:txBody>
      <dsp:txXfrm>
        <a:off x="536" y="2271402"/>
        <a:ext cx="2091965" cy="1255179"/>
      </dsp:txXfrm>
    </dsp:sp>
    <dsp:sp modelId="{671A3B9F-6CC8-46EA-9757-091C603F4B26}">
      <dsp:nvSpPr>
        <dsp:cNvPr id="0" name=""/>
        <dsp:cNvSpPr/>
      </dsp:nvSpPr>
      <dsp:spPr>
        <a:xfrm>
          <a:off x="2301698" y="2271402"/>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DELETE</a:t>
          </a:r>
        </a:p>
      </dsp:txBody>
      <dsp:txXfrm>
        <a:off x="2301698" y="2271402"/>
        <a:ext cx="2091965" cy="12551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1C3FF-BEF1-4396-83AF-E429A6CFE336}">
      <dsp:nvSpPr>
        <dsp:cNvPr id="0" name=""/>
        <dsp:cNvSpPr/>
      </dsp:nvSpPr>
      <dsp:spPr>
        <a:xfrm>
          <a:off x="536" y="807026"/>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INSERT</a:t>
          </a:r>
        </a:p>
      </dsp:txBody>
      <dsp:txXfrm>
        <a:off x="536" y="807026"/>
        <a:ext cx="2091965" cy="1255179"/>
      </dsp:txXfrm>
    </dsp:sp>
    <dsp:sp modelId="{732DBF8C-B689-41EC-98DB-51F676CF86F2}">
      <dsp:nvSpPr>
        <dsp:cNvPr id="0" name=""/>
        <dsp:cNvSpPr/>
      </dsp:nvSpPr>
      <dsp:spPr>
        <a:xfrm>
          <a:off x="2301698" y="807026"/>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SELECT</a:t>
          </a:r>
        </a:p>
      </dsp:txBody>
      <dsp:txXfrm>
        <a:off x="2301698" y="807026"/>
        <a:ext cx="2091965" cy="1255179"/>
      </dsp:txXfrm>
    </dsp:sp>
    <dsp:sp modelId="{357D2455-2AB0-432E-8D63-DAAC06E111DB}">
      <dsp:nvSpPr>
        <dsp:cNvPr id="0" name=""/>
        <dsp:cNvSpPr/>
      </dsp:nvSpPr>
      <dsp:spPr>
        <a:xfrm>
          <a:off x="536" y="2271402"/>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UPDATE</a:t>
          </a:r>
        </a:p>
      </dsp:txBody>
      <dsp:txXfrm>
        <a:off x="536" y="2271402"/>
        <a:ext cx="2091965" cy="1255179"/>
      </dsp:txXfrm>
    </dsp:sp>
    <dsp:sp modelId="{671A3B9F-6CC8-46EA-9757-091C603F4B26}">
      <dsp:nvSpPr>
        <dsp:cNvPr id="0" name=""/>
        <dsp:cNvSpPr/>
      </dsp:nvSpPr>
      <dsp:spPr>
        <a:xfrm>
          <a:off x="2301698" y="2271402"/>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DELETE</a:t>
          </a:r>
        </a:p>
      </dsp:txBody>
      <dsp:txXfrm>
        <a:off x="2301698" y="2271402"/>
        <a:ext cx="2091965" cy="1255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1C3FF-BEF1-4396-83AF-E429A6CFE336}">
      <dsp:nvSpPr>
        <dsp:cNvPr id="0" name=""/>
        <dsp:cNvSpPr/>
      </dsp:nvSpPr>
      <dsp:spPr>
        <a:xfrm>
          <a:off x="536" y="807026"/>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INSERT</a:t>
          </a:r>
        </a:p>
      </dsp:txBody>
      <dsp:txXfrm>
        <a:off x="536" y="807026"/>
        <a:ext cx="2091965" cy="1255179"/>
      </dsp:txXfrm>
    </dsp:sp>
    <dsp:sp modelId="{732DBF8C-B689-41EC-98DB-51F676CF86F2}">
      <dsp:nvSpPr>
        <dsp:cNvPr id="0" name=""/>
        <dsp:cNvSpPr/>
      </dsp:nvSpPr>
      <dsp:spPr>
        <a:xfrm>
          <a:off x="2301698" y="807026"/>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SELECT</a:t>
          </a:r>
        </a:p>
      </dsp:txBody>
      <dsp:txXfrm>
        <a:off x="2301698" y="807026"/>
        <a:ext cx="2091965" cy="1255179"/>
      </dsp:txXfrm>
    </dsp:sp>
    <dsp:sp modelId="{357D2455-2AB0-432E-8D63-DAAC06E111DB}">
      <dsp:nvSpPr>
        <dsp:cNvPr id="0" name=""/>
        <dsp:cNvSpPr/>
      </dsp:nvSpPr>
      <dsp:spPr>
        <a:xfrm>
          <a:off x="536" y="2271402"/>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UPDATE</a:t>
          </a:r>
        </a:p>
      </dsp:txBody>
      <dsp:txXfrm>
        <a:off x="536" y="2271402"/>
        <a:ext cx="2091965" cy="1255179"/>
      </dsp:txXfrm>
    </dsp:sp>
    <dsp:sp modelId="{671A3B9F-6CC8-46EA-9757-091C603F4B26}">
      <dsp:nvSpPr>
        <dsp:cNvPr id="0" name=""/>
        <dsp:cNvSpPr/>
      </dsp:nvSpPr>
      <dsp:spPr>
        <a:xfrm>
          <a:off x="2301698" y="2271402"/>
          <a:ext cx="2091965" cy="1255179"/>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DELETE</a:t>
          </a:r>
        </a:p>
      </dsp:txBody>
      <dsp:txXfrm>
        <a:off x="2301698" y="2271402"/>
        <a:ext cx="2091965" cy="1255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8E006-65AB-402A-9BD1-26333D0815C8}">
      <dsp:nvSpPr>
        <dsp:cNvPr id="0" name=""/>
        <dsp:cNvSpPr/>
      </dsp:nvSpPr>
      <dsp:spPr>
        <a:xfrm>
          <a:off x="-4543025" y="-696607"/>
          <a:ext cx="5411862" cy="5411862"/>
        </a:xfrm>
        <a:prstGeom prst="blockArc">
          <a:avLst>
            <a:gd name="adj1" fmla="val 18900000"/>
            <a:gd name="adj2" fmla="val 2700000"/>
            <a:gd name="adj3" fmla="val 39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EDC159-6E4D-4355-9AB0-9B0788FAD8A5}">
      <dsp:nvSpPr>
        <dsp:cNvPr id="0" name=""/>
        <dsp:cNvSpPr/>
      </dsp:nvSpPr>
      <dsp:spPr>
        <a:xfrm>
          <a:off x="455094" y="308953"/>
          <a:ext cx="3077368" cy="61822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719"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INNER</a:t>
          </a:r>
        </a:p>
      </dsp:txBody>
      <dsp:txXfrm>
        <a:off x="455094" y="308953"/>
        <a:ext cx="3077368" cy="618228"/>
      </dsp:txXfrm>
    </dsp:sp>
    <dsp:sp modelId="{10BF5318-011C-40B4-B6EF-D198E0AAA2DC}">
      <dsp:nvSpPr>
        <dsp:cNvPr id="0" name=""/>
        <dsp:cNvSpPr/>
      </dsp:nvSpPr>
      <dsp:spPr>
        <a:xfrm>
          <a:off x="68701" y="231675"/>
          <a:ext cx="772786" cy="7727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DF6C05-1431-421A-B5B5-47F5A33EC742}">
      <dsp:nvSpPr>
        <dsp:cNvPr id="0" name=""/>
        <dsp:cNvSpPr/>
      </dsp:nvSpPr>
      <dsp:spPr>
        <a:xfrm>
          <a:off x="809539" y="1236457"/>
          <a:ext cx="2722923" cy="61822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719"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LEFT</a:t>
          </a:r>
        </a:p>
      </dsp:txBody>
      <dsp:txXfrm>
        <a:off x="809539" y="1236457"/>
        <a:ext cx="2722923" cy="618228"/>
      </dsp:txXfrm>
    </dsp:sp>
    <dsp:sp modelId="{F886933E-9A22-499E-BADC-F5CE87041655}">
      <dsp:nvSpPr>
        <dsp:cNvPr id="0" name=""/>
        <dsp:cNvSpPr/>
      </dsp:nvSpPr>
      <dsp:spPr>
        <a:xfrm>
          <a:off x="423146" y="1159179"/>
          <a:ext cx="772786" cy="7727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680054-2CC9-4DC7-93C1-320837ED93D1}">
      <dsp:nvSpPr>
        <dsp:cNvPr id="0" name=""/>
        <dsp:cNvSpPr/>
      </dsp:nvSpPr>
      <dsp:spPr>
        <a:xfrm>
          <a:off x="809539" y="2163961"/>
          <a:ext cx="2722923" cy="61822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719"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RIGHT</a:t>
          </a:r>
        </a:p>
      </dsp:txBody>
      <dsp:txXfrm>
        <a:off x="809539" y="2163961"/>
        <a:ext cx="2722923" cy="618228"/>
      </dsp:txXfrm>
    </dsp:sp>
    <dsp:sp modelId="{84FC5FC1-DFB2-419F-AA04-D4EF8C74ED0D}">
      <dsp:nvSpPr>
        <dsp:cNvPr id="0" name=""/>
        <dsp:cNvSpPr/>
      </dsp:nvSpPr>
      <dsp:spPr>
        <a:xfrm>
          <a:off x="423146" y="2086682"/>
          <a:ext cx="772786" cy="7727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A93A59-D2A9-4786-A93C-2AB2CA283BDC}">
      <dsp:nvSpPr>
        <dsp:cNvPr id="0" name=""/>
        <dsp:cNvSpPr/>
      </dsp:nvSpPr>
      <dsp:spPr>
        <a:xfrm>
          <a:off x="455094" y="3091465"/>
          <a:ext cx="3077368" cy="61822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719"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CROSS</a:t>
          </a:r>
        </a:p>
      </dsp:txBody>
      <dsp:txXfrm>
        <a:off x="455094" y="3091465"/>
        <a:ext cx="3077368" cy="618228"/>
      </dsp:txXfrm>
    </dsp:sp>
    <dsp:sp modelId="{DBDBDB62-D7BD-4C46-A86C-DEF2257E576A}">
      <dsp:nvSpPr>
        <dsp:cNvPr id="0" name=""/>
        <dsp:cNvSpPr/>
      </dsp:nvSpPr>
      <dsp:spPr>
        <a:xfrm>
          <a:off x="68701" y="3014186"/>
          <a:ext cx="772786" cy="7727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667A7E-6623-4809-9050-84DEB245CE21}"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2504401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67A7E-6623-4809-9050-84DEB245CE21}"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147720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67A7E-6623-4809-9050-84DEB245CE21}"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344803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67A7E-6623-4809-9050-84DEB245CE21}"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382420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67A7E-6623-4809-9050-84DEB245CE21}"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370070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67A7E-6623-4809-9050-84DEB245CE21}"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428345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67A7E-6623-4809-9050-84DEB245CE21}" type="datetimeFigureOut">
              <a:rPr lang="en-US" smtClean="0"/>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116680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67A7E-6623-4809-9050-84DEB245CE21}" type="datetimeFigureOut">
              <a:rPr lang="en-US" smtClean="0"/>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76531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67A7E-6623-4809-9050-84DEB245CE21}" type="datetimeFigureOut">
              <a:rPr lang="en-US" smtClean="0"/>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289268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67A7E-6623-4809-9050-84DEB245CE21}"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20090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67A7E-6623-4809-9050-84DEB245CE21}"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1BA13-590D-48B0-BFFC-EA335190CC59}" type="slidenum">
              <a:rPr lang="en-US" smtClean="0"/>
              <a:t>‹#›</a:t>
            </a:fld>
            <a:endParaRPr lang="en-US"/>
          </a:p>
        </p:txBody>
      </p:sp>
    </p:spTree>
    <p:extLst>
      <p:ext uri="{BB962C8B-B14F-4D97-AF65-F5344CB8AC3E}">
        <p14:creationId xmlns:p14="http://schemas.microsoft.com/office/powerpoint/2010/main" val="274604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67A7E-6623-4809-9050-84DEB245CE21}" type="datetimeFigureOut">
              <a:rPr lang="en-US" smtClean="0"/>
              <a:t>8/16/2023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BA13-590D-48B0-BFFC-EA335190CC59}" type="slidenum">
              <a:rPr lang="en-US" smtClean="0"/>
              <a:t>‹#›</a:t>
            </a:fld>
            <a:endParaRPr lang="en-US"/>
          </a:p>
        </p:txBody>
      </p:sp>
    </p:spTree>
    <p:extLst>
      <p:ext uri="{BB962C8B-B14F-4D97-AF65-F5344CB8AC3E}">
        <p14:creationId xmlns:p14="http://schemas.microsoft.com/office/powerpoint/2010/main" val="289135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2.xml.rels><?xml version="1.0" encoding="UTF-8" standalone="yes"?>
<Relationships xmlns="http://schemas.openxmlformats.org/package/2006/relationships"><Relationship Id="rId2" Type="http://schemas.openxmlformats.org/officeDocument/2006/relationships/hyperlink" Target="https://raw.githubusercontent.com/sitmbadept/sitmbadept.github.io/main/BDTM/SQL/join_demo.sq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FF1A02-8E1C-48D2-2542-20C1FCC8C29B}"/>
              </a:ext>
            </a:extLst>
          </p:cNvPr>
          <p:cNvSpPr>
            <a:spLocks noGrp="1"/>
          </p:cNvSpPr>
          <p:nvPr>
            <p:ph type="subTitle" idx="1"/>
          </p:nvPr>
        </p:nvSpPr>
        <p:spPr>
          <a:xfrm>
            <a:off x="-1" y="3267979"/>
            <a:ext cx="9133113" cy="3176364"/>
          </a:xfrm>
          <a:solidFill>
            <a:schemeClr val="accent5">
              <a:lumMod val="50000"/>
            </a:schemeClr>
          </a:solidFill>
          <a:ln>
            <a:noFill/>
          </a:ln>
        </p:spPr>
        <p:txBody>
          <a:bodyPr>
            <a:normAutofit/>
          </a:bodyPr>
          <a:lstStyle/>
          <a:p>
            <a:pPr>
              <a:lnSpc>
                <a:spcPct val="100000"/>
              </a:lnSpc>
              <a:spcBef>
                <a:spcPts val="0"/>
              </a:spcBef>
            </a:pPr>
            <a:endParaRPr lang="en-US" sz="4000" b="1" dirty="0">
              <a:solidFill>
                <a:schemeClr val="bg1"/>
              </a:solidFill>
              <a:ea typeface="Verdana" panose="020B0604030504040204" pitchFamily="34" charset="0"/>
            </a:endParaRPr>
          </a:p>
          <a:p>
            <a:pPr>
              <a:lnSpc>
                <a:spcPct val="100000"/>
              </a:lnSpc>
              <a:spcBef>
                <a:spcPts val="0"/>
              </a:spcBef>
            </a:pPr>
            <a:r>
              <a:rPr lang="en-US" sz="4000" b="1" dirty="0">
                <a:solidFill>
                  <a:schemeClr val="bg1"/>
                </a:solidFill>
                <a:ea typeface="Verdana" panose="020B0604030504040204" pitchFamily="34" charset="0"/>
              </a:rPr>
              <a:t>BIG DATA TOOLS FOR MANAGERS</a:t>
            </a:r>
            <a:br>
              <a:rPr lang="en-US" sz="4000" dirty="0">
                <a:solidFill>
                  <a:schemeClr val="bg1"/>
                </a:solidFill>
                <a:ea typeface="Verdana" panose="020B0604030504040204" pitchFamily="34" charset="0"/>
              </a:rPr>
            </a:br>
            <a:r>
              <a:rPr lang="en-US" sz="4000" dirty="0">
                <a:solidFill>
                  <a:schemeClr val="bg1"/>
                </a:solidFill>
                <a:ea typeface="Verdana" panose="020B0604030504040204" pitchFamily="34" charset="0"/>
              </a:rPr>
              <a:t>(N2MBA07)</a:t>
            </a:r>
          </a:p>
        </p:txBody>
      </p:sp>
      <p:sp>
        <p:nvSpPr>
          <p:cNvPr id="5" name="Text Placeholder 2">
            <a:extLst>
              <a:ext uri="{FF2B5EF4-FFF2-40B4-BE49-F238E27FC236}">
                <a16:creationId xmlns:a16="http://schemas.microsoft.com/office/drawing/2014/main" id="{F7C8AFAF-6873-8EF8-DD1A-ED8FC2EF90AD}"/>
              </a:ext>
            </a:extLst>
          </p:cNvPr>
          <p:cNvSpPr txBox="1">
            <a:spLocks/>
          </p:cNvSpPr>
          <p:nvPr/>
        </p:nvSpPr>
        <p:spPr>
          <a:xfrm>
            <a:off x="457765" y="5401942"/>
            <a:ext cx="8250239" cy="2332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ea typeface="Verdana" panose="020B0604030504040204" pitchFamily="34" charset="0"/>
              </a:rPr>
              <a:t>Unit -2 : Data Querying and Retrieval using SQL</a:t>
            </a:r>
          </a:p>
        </p:txBody>
      </p:sp>
      <p:pic>
        <p:nvPicPr>
          <p:cNvPr id="1026" name="Picture 2" descr="Keep track and keep ahead with Data Retrieval - DFC">
            <a:extLst>
              <a:ext uri="{FF2B5EF4-FFF2-40B4-BE49-F238E27FC236}">
                <a16:creationId xmlns:a16="http://schemas.microsoft.com/office/drawing/2014/main" id="{6821DCF0-42E4-AE6E-5D10-4EBB87DBA3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27" t="18281" r="-63" b="21325"/>
          <a:stretch/>
        </p:blipFill>
        <p:spPr bwMode="auto">
          <a:xfrm>
            <a:off x="-598714" y="0"/>
            <a:ext cx="9742714" cy="36816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3B73B833-B82A-CEA1-ACDE-798D30D1985F}"/>
              </a:ext>
            </a:extLst>
          </p:cNvPr>
          <p:cNvCxnSpPr/>
          <p:nvPr/>
        </p:nvCxnSpPr>
        <p:spPr>
          <a:xfrm>
            <a:off x="1153885" y="5900062"/>
            <a:ext cx="6901543"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17119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CC5347B5-1250-A841-7450-DAE64206C281}"/>
              </a:ext>
            </a:extLst>
          </p:cNvPr>
          <p:cNvSpPr txBox="1"/>
          <p:nvPr/>
        </p:nvSpPr>
        <p:spPr>
          <a:xfrm>
            <a:off x="4689987" y="4161143"/>
            <a:ext cx="3697544" cy="1569660"/>
          </a:xfrm>
          <a:prstGeom prst="rect">
            <a:avLst/>
          </a:prstGeom>
          <a:solidFill>
            <a:schemeClr val="bg1">
              <a:lumMod val="95000"/>
            </a:schemeClr>
          </a:solidFill>
          <a:ln>
            <a:noFill/>
          </a:ln>
        </p:spPr>
        <p:txBody>
          <a:bodyPr wrap="square">
            <a:spAutoFit/>
          </a:bodyPr>
          <a:lstStyle/>
          <a:p>
            <a:pPr marL="0" indent="0">
              <a:buNone/>
            </a:pPr>
            <a:r>
              <a:rPr lang="en-IN" sz="1600" b="1" dirty="0"/>
              <a:t>	CREATE TABLE </a:t>
            </a:r>
            <a:r>
              <a:rPr lang="en-IN" sz="1600" b="1" dirty="0" err="1"/>
              <a:t>table_name</a:t>
            </a:r>
            <a:r>
              <a:rPr lang="en-IN" sz="1600" b="1" dirty="0"/>
              <a:t> (</a:t>
            </a:r>
          </a:p>
          <a:p>
            <a:pPr marL="0" indent="0">
              <a:spcBef>
                <a:spcPts val="0"/>
              </a:spcBef>
              <a:spcAft>
                <a:spcPts val="0"/>
              </a:spcAft>
              <a:buNone/>
            </a:pPr>
            <a:r>
              <a:rPr lang="en-IN" sz="1600" b="1" dirty="0"/>
              <a:t>		col-name-1 	</a:t>
            </a:r>
            <a:r>
              <a:rPr lang="en-IN" sz="1600" b="1" dirty="0">
                <a:solidFill>
                  <a:srgbClr val="FF0000"/>
                </a:solidFill>
              </a:rPr>
              <a:t>data-type</a:t>
            </a:r>
            <a:r>
              <a:rPr lang="en-IN" sz="1600" b="1" dirty="0"/>
              <a:t> ,</a:t>
            </a:r>
          </a:p>
          <a:p>
            <a:pPr marL="0" indent="0">
              <a:spcBef>
                <a:spcPts val="0"/>
              </a:spcBef>
              <a:spcAft>
                <a:spcPts val="0"/>
              </a:spcAft>
              <a:buNone/>
            </a:pPr>
            <a:r>
              <a:rPr lang="en-IN" sz="1600" b="1" dirty="0"/>
              <a:t>		col-name-2 	</a:t>
            </a:r>
            <a:r>
              <a:rPr lang="en-IN" sz="1600" b="1" dirty="0">
                <a:solidFill>
                  <a:srgbClr val="FF0000"/>
                </a:solidFill>
              </a:rPr>
              <a:t>data-type</a:t>
            </a:r>
            <a:r>
              <a:rPr lang="en-IN" sz="1600" b="1" dirty="0"/>
              <a:t> ,</a:t>
            </a:r>
          </a:p>
          <a:p>
            <a:pPr marL="0" indent="0">
              <a:spcBef>
                <a:spcPts val="0"/>
              </a:spcBef>
              <a:spcAft>
                <a:spcPts val="0"/>
              </a:spcAft>
              <a:buNone/>
            </a:pPr>
            <a:r>
              <a:rPr lang="en-IN" sz="1600" b="1" dirty="0"/>
              <a:t>		col-name-3 	</a:t>
            </a:r>
            <a:r>
              <a:rPr lang="en-IN" sz="1600" b="1" dirty="0">
                <a:solidFill>
                  <a:srgbClr val="FF0000"/>
                </a:solidFill>
              </a:rPr>
              <a:t>data-type</a:t>
            </a:r>
            <a:r>
              <a:rPr lang="en-IN" sz="1600" b="1" dirty="0"/>
              <a:t> ,</a:t>
            </a:r>
          </a:p>
          <a:p>
            <a:pPr marL="0" indent="0">
              <a:spcBef>
                <a:spcPts val="0"/>
              </a:spcBef>
              <a:spcAft>
                <a:spcPts val="0"/>
              </a:spcAft>
              <a:buNone/>
            </a:pPr>
            <a:r>
              <a:rPr lang="en-IN" sz="1600" b="1" dirty="0"/>
              <a:t>		….</a:t>
            </a:r>
          </a:p>
          <a:p>
            <a:pPr marL="0" indent="0">
              <a:spcBef>
                <a:spcPts val="0"/>
              </a:spcBef>
              <a:spcAft>
                <a:spcPts val="0"/>
              </a:spcAft>
              <a:buNone/>
            </a:pPr>
            <a:r>
              <a:rPr lang="en-IN" sz="1600" b="1" dirty="0"/>
              <a:t>	);</a:t>
            </a:r>
          </a:p>
        </p:txBody>
      </p:sp>
      <p:sp>
        <p:nvSpPr>
          <p:cNvPr id="4" name="TextBox 3">
            <a:extLst>
              <a:ext uri="{FF2B5EF4-FFF2-40B4-BE49-F238E27FC236}">
                <a16:creationId xmlns:a16="http://schemas.microsoft.com/office/drawing/2014/main" id="{6516D54D-4B8D-2429-A0FC-4CC13DC82BFC}"/>
              </a:ext>
            </a:extLst>
          </p:cNvPr>
          <p:cNvSpPr txBox="1"/>
          <p:nvPr/>
        </p:nvSpPr>
        <p:spPr>
          <a:xfrm>
            <a:off x="628650" y="2251825"/>
            <a:ext cx="7758881" cy="1692771"/>
          </a:xfrm>
          <a:prstGeom prst="rect">
            <a:avLst/>
          </a:prstGeom>
          <a:noFill/>
        </p:spPr>
        <p:txBody>
          <a:bodyPr wrap="square">
            <a:spAutoFit/>
          </a:bodyPr>
          <a:lstStyle/>
          <a:p>
            <a:pPr algn="l"/>
            <a:r>
              <a:rPr lang="en-US" sz="2600" b="0" i="0" dirty="0">
                <a:solidFill>
                  <a:srgbClr val="000000"/>
                </a:solidFill>
                <a:effectLst/>
                <a:ea typeface="Calibri Light" panose="020F0302020204030204" pitchFamily="34" charset="0"/>
                <a:cs typeface="Calibri Light" panose="020F0302020204030204" pitchFamily="34" charset="0"/>
              </a:rPr>
              <a:t>The data type is a guideline for SQL to understand what type of data is expected inside of each column, and it also identifies how SQL will interact with the stored data.</a:t>
            </a:r>
          </a:p>
        </p:txBody>
      </p:sp>
      <p:sp>
        <p:nvSpPr>
          <p:cNvPr id="8" name="TextBox 7">
            <a:extLst>
              <a:ext uri="{FF2B5EF4-FFF2-40B4-BE49-F238E27FC236}">
                <a16:creationId xmlns:a16="http://schemas.microsoft.com/office/drawing/2014/main" id="{4043D875-2AE5-F602-1FB8-936FE62CCF04}"/>
              </a:ext>
            </a:extLst>
          </p:cNvPr>
          <p:cNvSpPr txBox="1"/>
          <p:nvPr/>
        </p:nvSpPr>
        <p:spPr>
          <a:xfrm>
            <a:off x="628650" y="3944596"/>
            <a:ext cx="4572000" cy="1692771"/>
          </a:xfrm>
          <a:prstGeom prst="rect">
            <a:avLst/>
          </a:prstGeom>
          <a:noFill/>
        </p:spPr>
        <p:txBody>
          <a:bodyPr wrap="square">
            <a:spAutoFit/>
          </a:bodyPr>
          <a:lstStyle/>
          <a:p>
            <a:r>
              <a:rPr lang="en-US" sz="2600" b="0" i="0" u="sng" dirty="0">
                <a:solidFill>
                  <a:srgbClr val="000000"/>
                </a:solidFill>
                <a:effectLst/>
              </a:rPr>
              <a:t>Most common data types:</a:t>
            </a:r>
            <a:endParaRPr lang="en-US" sz="2600" b="0" i="0" dirty="0">
              <a:solidFill>
                <a:srgbClr val="000000"/>
              </a:solidFill>
              <a:effectLst/>
            </a:endParaRPr>
          </a:p>
          <a:p>
            <a:pPr marL="457200" indent="-457200" algn="just">
              <a:buFont typeface="Wingdings" panose="05000000000000000000" pitchFamily="2" charset="2"/>
              <a:buChar char="Ø"/>
            </a:pPr>
            <a:r>
              <a:rPr lang="en-US" sz="2600" b="0" i="0" dirty="0">
                <a:solidFill>
                  <a:srgbClr val="000000"/>
                </a:solidFill>
                <a:effectLst/>
              </a:rPr>
              <a:t>String/Text</a:t>
            </a:r>
          </a:p>
          <a:p>
            <a:pPr marL="457200" indent="-457200" algn="just">
              <a:buFont typeface="Wingdings" panose="05000000000000000000" pitchFamily="2" charset="2"/>
              <a:buChar char="Ø"/>
            </a:pPr>
            <a:r>
              <a:rPr lang="en-US" sz="2600" b="0" i="0" dirty="0">
                <a:solidFill>
                  <a:srgbClr val="000000"/>
                </a:solidFill>
                <a:effectLst/>
              </a:rPr>
              <a:t>Numeric</a:t>
            </a:r>
          </a:p>
          <a:p>
            <a:pPr marL="457200" indent="-457200" algn="just">
              <a:buFont typeface="Wingdings" panose="05000000000000000000" pitchFamily="2" charset="2"/>
              <a:buChar char="Ø"/>
            </a:pPr>
            <a:r>
              <a:rPr lang="en-US" sz="2600" b="0" i="0" dirty="0">
                <a:solidFill>
                  <a:srgbClr val="000000"/>
                </a:solidFill>
                <a:effectLst/>
              </a:rPr>
              <a:t>Datetime</a:t>
            </a:r>
          </a:p>
        </p:txBody>
      </p:sp>
    </p:spTree>
    <p:extLst>
      <p:ext uri="{BB962C8B-B14F-4D97-AF65-F5344CB8AC3E}">
        <p14:creationId xmlns:p14="http://schemas.microsoft.com/office/powerpoint/2010/main" val="230652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32B352B7-91CA-B0D5-47AF-3DEEA3F66A51}"/>
              </a:ext>
            </a:extLst>
          </p:cNvPr>
          <p:cNvSpPr txBox="1"/>
          <p:nvPr/>
        </p:nvSpPr>
        <p:spPr>
          <a:xfrm>
            <a:off x="5899355" y="1512057"/>
            <a:ext cx="3525172" cy="523220"/>
          </a:xfrm>
          <a:prstGeom prst="rect">
            <a:avLst/>
          </a:prstGeom>
          <a:noFill/>
        </p:spPr>
        <p:txBody>
          <a:bodyPr wrap="square">
            <a:spAutoFit/>
          </a:bodyPr>
          <a:lstStyle/>
          <a:p>
            <a:pPr algn="ctr"/>
            <a:r>
              <a:rPr lang="en-US" sz="2800" dirty="0"/>
              <a:t>STRING</a:t>
            </a:r>
          </a:p>
        </p:txBody>
      </p:sp>
      <p:sp>
        <p:nvSpPr>
          <p:cNvPr id="12" name="TextBox 11">
            <a:extLst>
              <a:ext uri="{FF2B5EF4-FFF2-40B4-BE49-F238E27FC236}">
                <a16:creationId xmlns:a16="http://schemas.microsoft.com/office/drawing/2014/main" id="{349CEFEF-C4CF-3DFF-8FFA-730BBD488C11}"/>
              </a:ext>
            </a:extLst>
          </p:cNvPr>
          <p:cNvSpPr txBox="1"/>
          <p:nvPr/>
        </p:nvSpPr>
        <p:spPr>
          <a:xfrm>
            <a:off x="756469" y="2163489"/>
            <a:ext cx="4714566" cy="492443"/>
          </a:xfrm>
          <a:prstGeom prst="rect">
            <a:avLst/>
          </a:prstGeom>
          <a:noFill/>
        </p:spPr>
        <p:txBody>
          <a:bodyPr wrap="square">
            <a:spAutoFit/>
          </a:bodyPr>
          <a:lstStyle/>
          <a:p>
            <a:r>
              <a:rPr lang="en-US" sz="2600" b="1" i="0" u="none" strike="noStrike" baseline="0" dirty="0"/>
              <a:t>CHAR(size)</a:t>
            </a:r>
            <a:endParaRPr lang="en-US" sz="2600" b="1" dirty="0"/>
          </a:p>
        </p:txBody>
      </p:sp>
      <p:sp>
        <p:nvSpPr>
          <p:cNvPr id="14" name="TextBox 13">
            <a:extLst>
              <a:ext uri="{FF2B5EF4-FFF2-40B4-BE49-F238E27FC236}">
                <a16:creationId xmlns:a16="http://schemas.microsoft.com/office/drawing/2014/main" id="{EA6148C7-49B2-52BC-636F-1B02B053AEB5}"/>
              </a:ext>
            </a:extLst>
          </p:cNvPr>
          <p:cNvSpPr txBox="1"/>
          <p:nvPr/>
        </p:nvSpPr>
        <p:spPr>
          <a:xfrm>
            <a:off x="749710" y="2733376"/>
            <a:ext cx="7647038" cy="1292662"/>
          </a:xfrm>
          <a:prstGeom prst="rect">
            <a:avLst/>
          </a:prstGeom>
          <a:noFill/>
        </p:spPr>
        <p:txBody>
          <a:bodyPr wrap="square">
            <a:spAutoFit/>
          </a:bodyPr>
          <a:lstStyle/>
          <a:p>
            <a:pPr algn="just"/>
            <a:r>
              <a:rPr lang="en-US" sz="2600" b="0" i="0" u="none" strike="noStrike" baseline="0" dirty="0"/>
              <a:t>A fixed-length string between 1 and 255 characters</a:t>
            </a:r>
          </a:p>
          <a:p>
            <a:pPr algn="just"/>
            <a:r>
              <a:rPr lang="en-US" sz="2600" b="0" i="0" u="none" strike="noStrike" baseline="0" dirty="0"/>
              <a:t>in length (for example CHAR(5)), right-padded with</a:t>
            </a:r>
          </a:p>
          <a:p>
            <a:pPr algn="just"/>
            <a:r>
              <a:rPr lang="en-US" sz="2600" b="0" i="0" u="none" strike="noStrike" baseline="0" dirty="0"/>
              <a:t>spaces to the specified length when stored</a:t>
            </a:r>
            <a:endParaRPr lang="en-US" sz="2600" dirty="0"/>
          </a:p>
        </p:txBody>
      </p:sp>
      <p:sp>
        <p:nvSpPr>
          <p:cNvPr id="17" name="TextBox 16">
            <a:extLst>
              <a:ext uri="{FF2B5EF4-FFF2-40B4-BE49-F238E27FC236}">
                <a16:creationId xmlns:a16="http://schemas.microsoft.com/office/drawing/2014/main" id="{B9E94415-0B88-44F3-97FA-C0EF917912A6}"/>
              </a:ext>
            </a:extLst>
          </p:cNvPr>
          <p:cNvSpPr txBox="1"/>
          <p:nvPr/>
        </p:nvSpPr>
        <p:spPr>
          <a:xfrm>
            <a:off x="786582" y="4222339"/>
            <a:ext cx="3303638" cy="1692771"/>
          </a:xfrm>
          <a:prstGeom prst="rect">
            <a:avLst/>
          </a:prstGeom>
          <a:solidFill>
            <a:schemeClr val="bg1">
              <a:lumMod val="95000"/>
            </a:schemeClr>
          </a:solidFill>
        </p:spPr>
        <p:txBody>
          <a:bodyPr wrap="square">
            <a:spAutoFit/>
          </a:bodyPr>
          <a:lstStyle/>
          <a:p>
            <a:pPr algn="l"/>
            <a:r>
              <a:rPr lang="en-US" sz="2600" b="0" i="0" u="none" strike="noStrike" baseline="0" dirty="0"/>
              <a:t>Example:</a:t>
            </a:r>
          </a:p>
          <a:p>
            <a:pPr algn="l"/>
            <a:r>
              <a:rPr lang="en-US" sz="2600" b="0" i="0" u="none" strike="noStrike" baseline="0" dirty="0"/>
              <a:t>CREATE TABLE student(</a:t>
            </a:r>
          </a:p>
          <a:p>
            <a:pPr algn="l"/>
            <a:r>
              <a:rPr lang="en-US" sz="2600" b="0" i="0" u="none" strike="noStrike" baseline="0" dirty="0"/>
              <a:t>	</a:t>
            </a:r>
            <a:r>
              <a:rPr lang="en-US" sz="2600" b="0" i="0" u="none" strike="noStrike" baseline="0" dirty="0" err="1"/>
              <a:t>usn</a:t>
            </a:r>
            <a:r>
              <a:rPr lang="en-US" sz="2600" b="0" i="0" u="none" strike="noStrike" baseline="0" dirty="0"/>
              <a:t> </a:t>
            </a:r>
            <a:r>
              <a:rPr lang="en-US" sz="2600" b="0" i="0" u="none" strike="noStrike" baseline="0" dirty="0">
                <a:solidFill>
                  <a:srgbClr val="FF0000"/>
                </a:solidFill>
              </a:rPr>
              <a:t>CHAR(10)</a:t>
            </a:r>
          </a:p>
          <a:p>
            <a:pPr algn="l"/>
            <a:r>
              <a:rPr lang="en-US" sz="2600" b="0" i="0" u="none" strike="noStrike" baseline="0" dirty="0"/>
              <a:t>);</a:t>
            </a:r>
            <a:endParaRPr lang="en-US" sz="2600" dirty="0"/>
          </a:p>
        </p:txBody>
      </p:sp>
    </p:spTree>
    <p:extLst>
      <p:ext uri="{BB962C8B-B14F-4D97-AF65-F5344CB8AC3E}">
        <p14:creationId xmlns:p14="http://schemas.microsoft.com/office/powerpoint/2010/main" val="379106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32B352B7-91CA-B0D5-47AF-3DEEA3F66A51}"/>
              </a:ext>
            </a:extLst>
          </p:cNvPr>
          <p:cNvSpPr txBox="1"/>
          <p:nvPr/>
        </p:nvSpPr>
        <p:spPr>
          <a:xfrm>
            <a:off x="4852527" y="1512057"/>
            <a:ext cx="4572000" cy="523220"/>
          </a:xfrm>
          <a:prstGeom prst="rect">
            <a:avLst/>
          </a:prstGeom>
          <a:noFill/>
        </p:spPr>
        <p:txBody>
          <a:bodyPr wrap="square">
            <a:spAutoFit/>
          </a:bodyPr>
          <a:lstStyle/>
          <a:p>
            <a:pPr algn="ctr"/>
            <a:r>
              <a:rPr lang="en-US" sz="2800" dirty="0"/>
              <a:t>STRING TYPES</a:t>
            </a:r>
          </a:p>
        </p:txBody>
      </p:sp>
      <p:sp>
        <p:nvSpPr>
          <p:cNvPr id="12" name="TextBox 11">
            <a:extLst>
              <a:ext uri="{FF2B5EF4-FFF2-40B4-BE49-F238E27FC236}">
                <a16:creationId xmlns:a16="http://schemas.microsoft.com/office/drawing/2014/main" id="{349CEFEF-C4CF-3DFF-8FFA-730BBD488C11}"/>
              </a:ext>
            </a:extLst>
          </p:cNvPr>
          <p:cNvSpPr txBox="1"/>
          <p:nvPr/>
        </p:nvSpPr>
        <p:spPr>
          <a:xfrm>
            <a:off x="756469" y="2163489"/>
            <a:ext cx="4714566" cy="492443"/>
          </a:xfrm>
          <a:prstGeom prst="rect">
            <a:avLst/>
          </a:prstGeom>
          <a:noFill/>
        </p:spPr>
        <p:txBody>
          <a:bodyPr wrap="square">
            <a:spAutoFit/>
          </a:bodyPr>
          <a:lstStyle/>
          <a:p>
            <a:r>
              <a:rPr lang="en-US" sz="2600" b="1" i="0" u="none" strike="noStrike" baseline="0" dirty="0"/>
              <a:t>CHAR(size)</a:t>
            </a:r>
            <a:endParaRPr lang="en-US" sz="2600" b="1" dirty="0"/>
          </a:p>
        </p:txBody>
      </p:sp>
      <p:sp>
        <p:nvSpPr>
          <p:cNvPr id="14" name="TextBox 13">
            <a:extLst>
              <a:ext uri="{FF2B5EF4-FFF2-40B4-BE49-F238E27FC236}">
                <a16:creationId xmlns:a16="http://schemas.microsoft.com/office/drawing/2014/main" id="{EA6148C7-49B2-52BC-636F-1B02B053AEB5}"/>
              </a:ext>
            </a:extLst>
          </p:cNvPr>
          <p:cNvSpPr txBox="1"/>
          <p:nvPr/>
        </p:nvSpPr>
        <p:spPr>
          <a:xfrm>
            <a:off x="749710" y="2733376"/>
            <a:ext cx="7647038" cy="1292662"/>
          </a:xfrm>
          <a:prstGeom prst="rect">
            <a:avLst/>
          </a:prstGeom>
          <a:noFill/>
        </p:spPr>
        <p:txBody>
          <a:bodyPr wrap="square">
            <a:spAutoFit/>
          </a:bodyPr>
          <a:lstStyle/>
          <a:p>
            <a:pPr algn="just"/>
            <a:r>
              <a:rPr lang="en-US" sz="2600" b="0" i="0" u="none" strike="noStrike" baseline="0" dirty="0"/>
              <a:t>A fixed-length string between 1 and 255 characters</a:t>
            </a:r>
          </a:p>
          <a:p>
            <a:pPr algn="just"/>
            <a:r>
              <a:rPr lang="en-US" sz="2600" b="0" i="0" u="none" strike="noStrike" baseline="0" dirty="0"/>
              <a:t>in length (for example CHAR(5)), right-padded with</a:t>
            </a:r>
          </a:p>
          <a:p>
            <a:pPr algn="just"/>
            <a:r>
              <a:rPr lang="en-US" sz="2600" b="0" i="0" u="none" strike="noStrike" baseline="0" dirty="0"/>
              <a:t>spaces to the </a:t>
            </a:r>
            <a:r>
              <a:rPr lang="en-US" sz="2600" b="0" i="0" u="none" strike="noStrike" baseline="0"/>
              <a:t>specified length.</a:t>
            </a:r>
            <a:endParaRPr lang="en-US" sz="2600" dirty="0"/>
          </a:p>
        </p:txBody>
      </p:sp>
      <p:sp>
        <p:nvSpPr>
          <p:cNvPr id="17" name="TextBox 16">
            <a:extLst>
              <a:ext uri="{FF2B5EF4-FFF2-40B4-BE49-F238E27FC236}">
                <a16:creationId xmlns:a16="http://schemas.microsoft.com/office/drawing/2014/main" id="{B9E94415-0B88-44F3-97FA-C0EF917912A6}"/>
              </a:ext>
            </a:extLst>
          </p:cNvPr>
          <p:cNvSpPr txBox="1"/>
          <p:nvPr/>
        </p:nvSpPr>
        <p:spPr>
          <a:xfrm>
            <a:off x="786582" y="4222339"/>
            <a:ext cx="3303638" cy="1692771"/>
          </a:xfrm>
          <a:prstGeom prst="rect">
            <a:avLst/>
          </a:prstGeom>
          <a:solidFill>
            <a:schemeClr val="bg1">
              <a:lumMod val="95000"/>
            </a:schemeClr>
          </a:solidFill>
        </p:spPr>
        <p:txBody>
          <a:bodyPr wrap="square">
            <a:spAutoFit/>
          </a:bodyPr>
          <a:lstStyle/>
          <a:p>
            <a:pPr algn="l"/>
            <a:r>
              <a:rPr lang="en-US" sz="2600" b="0" i="0" u="none" strike="noStrike" baseline="0" dirty="0"/>
              <a:t>Example:</a:t>
            </a:r>
          </a:p>
          <a:p>
            <a:pPr algn="l"/>
            <a:r>
              <a:rPr lang="en-US" sz="2600" b="0" i="0" u="none" strike="noStrike" baseline="0" dirty="0"/>
              <a:t>CREATE TABLE student(</a:t>
            </a:r>
          </a:p>
          <a:p>
            <a:pPr algn="l"/>
            <a:r>
              <a:rPr lang="en-US" sz="2600" b="0" i="0" u="none" strike="noStrike" baseline="0" dirty="0"/>
              <a:t>	</a:t>
            </a:r>
            <a:r>
              <a:rPr lang="en-US" sz="2600" b="0" i="0" u="none" strike="noStrike" baseline="0" dirty="0" err="1"/>
              <a:t>usn</a:t>
            </a:r>
            <a:r>
              <a:rPr lang="en-US" sz="2600" b="0" i="0" u="none" strike="noStrike" baseline="0" dirty="0"/>
              <a:t> </a:t>
            </a:r>
            <a:r>
              <a:rPr lang="en-US" sz="2600" b="0" i="0" u="none" strike="noStrike" baseline="0" dirty="0">
                <a:solidFill>
                  <a:srgbClr val="FF0000"/>
                </a:solidFill>
              </a:rPr>
              <a:t>CHAR(10)</a:t>
            </a:r>
          </a:p>
          <a:p>
            <a:pPr algn="l"/>
            <a:r>
              <a:rPr lang="en-US" sz="2600" b="0" i="0" u="none" strike="noStrike" baseline="0" dirty="0"/>
              <a:t>);</a:t>
            </a:r>
            <a:endParaRPr lang="en-US" sz="2600" dirty="0"/>
          </a:p>
        </p:txBody>
      </p:sp>
      <p:graphicFrame>
        <p:nvGraphicFramePr>
          <p:cNvPr id="18" name="Table 18">
            <a:extLst>
              <a:ext uri="{FF2B5EF4-FFF2-40B4-BE49-F238E27FC236}">
                <a16:creationId xmlns:a16="http://schemas.microsoft.com/office/drawing/2014/main" id="{39B0FC68-6A93-3942-2997-2098CA86F48F}"/>
              </a:ext>
            </a:extLst>
          </p:cNvPr>
          <p:cNvGraphicFramePr>
            <a:graphicFrameLocks noGrp="1"/>
          </p:cNvGraphicFramePr>
          <p:nvPr/>
        </p:nvGraphicFramePr>
        <p:xfrm>
          <a:off x="4306528" y="4772636"/>
          <a:ext cx="4556669" cy="1142474"/>
        </p:xfrm>
        <a:graphic>
          <a:graphicData uri="http://schemas.openxmlformats.org/drawingml/2006/table">
            <a:tbl>
              <a:tblPr firstRow="1" bandRow="1">
                <a:tableStyleId>{5C22544A-7EE6-4342-B048-85BDC9FD1C3A}</a:tableStyleId>
              </a:tblPr>
              <a:tblGrid>
                <a:gridCol w="387192">
                  <a:extLst>
                    <a:ext uri="{9D8B030D-6E8A-4147-A177-3AD203B41FA5}">
                      <a16:colId xmlns:a16="http://schemas.microsoft.com/office/drawing/2014/main" val="3264224361"/>
                    </a:ext>
                  </a:extLst>
                </a:gridCol>
                <a:gridCol w="378440">
                  <a:extLst>
                    <a:ext uri="{9D8B030D-6E8A-4147-A177-3AD203B41FA5}">
                      <a16:colId xmlns:a16="http://schemas.microsoft.com/office/drawing/2014/main" val="910789259"/>
                    </a:ext>
                  </a:extLst>
                </a:gridCol>
                <a:gridCol w="325928">
                  <a:extLst>
                    <a:ext uri="{9D8B030D-6E8A-4147-A177-3AD203B41FA5}">
                      <a16:colId xmlns:a16="http://schemas.microsoft.com/office/drawing/2014/main" val="3092816768"/>
                    </a:ext>
                  </a:extLst>
                </a:gridCol>
                <a:gridCol w="387192">
                  <a:extLst>
                    <a:ext uri="{9D8B030D-6E8A-4147-A177-3AD203B41FA5}">
                      <a16:colId xmlns:a16="http://schemas.microsoft.com/office/drawing/2014/main" val="2458174052"/>
                    </a:ext>
                  </a:extLst>
                </a:gridCol>
                <a:gridCol w="387192">
                  <a:extLst>
                    <a:ext uri="{9D8B030D-6E8A-4147-A177-3AD203B41FA5}">
                      <a16:colId xmlns:a16="http://schemas.microsoft.com/office/drawing/2014/main" val="121069051"/>
                    </a:ext>
                  </a:extLst>
                </a:gridCol>
                <a:gridCol w="479965">
                  <a:extLst>
                    <a:ext uri="{9D8B030D-6E8A-4147-A177-3AD203B41FA5}">
                      <a16:colId xmlns:a16="http://schemas.microsoft.com/office/drawing/2014/main" val="70433114"/>
                    </a:ext>
                  </a:extLst>
                </a:gridCol>
                <a:gridCol w="411698">
                  <a:extLst>
                    <a:ext uri="{9D8B030D-6E8A-4147-A177-3AD203B41FA5}">
                      <a16:colId xmlns:a16="http://schemas.microsoft.com/office/drawing/2014/main" val="2126392216"/>
                    </a:ext>
                  </a:extLst>
                </a:gridCol>
                <a:gridCol w="411698">
                  <a:extLst>
                    <a:ext uri="{9D8B030D-6E8A-4147-A177-3AD203B41FA5}">
                      <a16:colId xmlns:a16="http://schemas.microsoft.com/office/drawing/2014/main" val="2426190782"/>
                    </a:ext>
                  </a:extLst>
                </a:gridCol>
                <a:gridCol w="548005">
                  <a:extLst>
                    <a:ext uri="{9D8B030D-6E8A-4147-A177-3AD203B41FA5}">
                      <a16:colId xmlns:a16="http://schemas.microsoft.com/office/drawing/2014/main" val="2066755899"/>
                    </a:ext>
                  </a:extLst>
                </a:gridCol>
                <a:gridCol w="839359">
                  <a:extLst>
                    <a:ext uri="{9D8B030D-6E8A-4147-A177-3AD203B41FA5}">
                      <a16:colId xmlns:a16="http://schemas.microsoft.com/office/drawing/2014/main" val="1095862316"/>
                    </a:ext>
                  </a:extLst>
                </a:gridCol>
              </a:tblGrid>
              <a:tr h="333876">
                <a:tc>
                  <a:txBody>
                    <a:bodyPr/>
                    <a:lstStyle/>
                    <a:p>
                      <a:r>
                        <a:rPr lang="en-US" dirty="0"/>
                        <a:t>1</a:t>
                      </a:r>
                    </a:p>
                  </a:txBody>
                  <a:tcPr/>
                </a:tc>
                <a:tc>
                  <a:txBody>
                    <a:bodyPr/>
                    <a:lstStyle/>
                    <a:p>
                      <a:r>
                        <a:rPr lang="en-US" dirty="0"/>
                        <a:t>S</a:t>
                      </a:r>
                    </a:p>
                  </a:txBody>
                  <a:tcPr/>
                </a:tc>
                <a:tc>
                  <a:txBody>
                    <a:bodyPr/>
                    <a:lstStyle/>
                    <a:p>
                      <a:r>
                        <a:rPr lang="en-US" dirty="0"/>
                        <a:t>I</a:t>
                      </a:r>
                    </a:p>
                  </a:txBody>
                  <a:tcPr/>
                </a:tc>
                <a:tc>
                  <a:txBody>
                    <a:bodyPr/>
                    <a:lstStyle/>
                    <a:p>
                      <a:r>
                        <a:rPr lang="en-US" dirty="0"/>
                        <a:t>2</a:t>
                      </a:r>
                    </a:p>
                  </a:txBody>
                  <a:tcPr/>
                </a:tc>
                <a:tc>
                  <a:txBody>
                    <a:bodyPr/>
                    <a:lstStyle/>
                    <a:p>
                      <a:r>
                        <a:rPr lang="en-US" dirty="0"/>
                        <a:t>3</a:t>
                      </a:r>
                    </a:p>
                  </a:txBody>
                  <a:tcPr/>
                </a:tc>
                <a:tc>
                  <a:txBody>
                    <a:bodyPr/>
                    <a:lstStyle/>
                    <a:p>
                      <a:r>
                        <a:rPr lang="en-US" dirty="0"/>
                        <a:t>M</a:t>
                      </a:r>
                    </a:p>
                  </a:txBody>
                  <a:tcPr/>
                </a:tc>
                <a:tc>
                  <a:txBody>
                    <a:bodyPr/>
                    <a:lstStyle/>
                    <a:p>
                      <a:r>
                        <a:rPr lang="en-US" dirty="0"/>
                        <a:t>B</a:t>
                      </a:r>
                    </a:p>
                  </a:txBody>
                  <a:tcPr/>
                </a:tc>
                <a:tc>
                  <a:txBody>
                    <a:bodyPr/>
                    <a:lstStyle/>
                    <a:p>
                      <a:r>
                        <a:rPr lang="en-US" dirty="0"/>
                        <a:t>A</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990597088"/>
                  </a:ext>
                </a:extLst>
              </a:tr>
              <a:tr h="333876">
                <a:tc>
                  <a:txBody>
                    <a:bodyPr/>
                    <a:lstStyle/>
                    <a:p>
                      <a:r>
                        <a:rPr lang="en-US" b="1" dirty="0">
                          <a:solidFill>
                            <a:schemeClr val="bg1"/>
                          </a:solidFill>
                        </a:rPr>
                        <a:t>1</a:t>
                      </a:r>
                    </a:p>
                  </a:txBody>
                  <a:tcPr>
                    <a:solidFill>
                      <a:srgbClr val="4472C4"/>
                    </a:solidFill>
                  </a:tcPr>
                </a:tc>
                <a:tc>
                  <a:txBody>
                    <a:bodyPr/>
                    <a:lstStyle/>
                    <a:p>
                      <a:r>
                        <a:rPr lang="en-US" b="1" dirty="0">
                          <a:solidFill>
                            <a:schemeClr val="bg1"/>
                          </a:solidFill>
                        </a:rPr>
                        <a:t>S</a:t>
                      </a:r>
                    </a:p>
                  </a:txBody>
                  <a:tcPr>
                    <a:solidFill>
                      <a:srgbClr val="4472C4"/>
                    </a:solidFill>
                  </a:tcPr>
                </a:tc>
                <a:tc>
                  <a:txBody>
                    <a:bodyPr/>
                    <a:lstStyle/>
                    <a:p>
                      <a:r>
                        <a:rPr lang="en-US" b="1" dirty="0">
                          <a:solidFill>
                            <a:schemeClr val="bg1"/>
                          </a:solidFill>
                        </a:rPr>
                        <a:t>I</a:t>
                      </a:r>
                    </a:p>
                  </a:txBody>
                  <a:tcPr>
                    <a:solidFill>
                      <a:srgbClr val="4472C4"/>
                    </a:solidFill>
                  </a:tcPr>
                </a:tc>
                <a:tc>
                  <a:txBody>
                    <a:bodyPr/>
                    <a:lstStyle/>
                    <a:p>
                      <a:r>
                        <a:rPr lang="en-US" b="1" dirty="0">
                          <a:solidFill>
                            <a:schemeClr val="bg1"/>
                          </a:solidFill>
                        </a:rPr>
                        <a:t>2</a:t>
                      </a:r>
                    </a:p>
                  </a:txBody>
                  <a:tcPr>
                    <a:solidFill>
                      <a:srgbClr val="4472C4"/>
                    </a:solidFill>
                  </a:tcPr>
                </a:tc>
                <a:tc>
                  <a:txBody>
                    <a:bodyPr/>
                    <a:lstStyle/>
                    <a:p>
                      <a:r>
                        <a:rPr lang="en-US" b="1" dirty="0">
                          <a:solidFill>
                            <a:schemeClr val="bg1"/>
                          </a:solidFill>
                        </a:rPr>
                        <a:t>3</a:t>
                      </a:r>
                    </a:p>
                  </a:txBody>
                  <a:tcPr>
                    <a:solidFill>
                      <a:srgbClr val="4472C4"/>
                    </a:solidFill>
                  </a:tcPr>
                </a:tc>
                <a:tc>
                  <a:txBody>
                    <a:bodyPr/>
                    <a:lstStyle/>
                    <a:p>
                      <a:r>
                        <a:rPr lang="en-US" b="1" dirty="0">
                          <a:solidFill>
                            <a:schemeClr val="bg1"/>
                          </a:solidFill>
                        </a:rPr>
                        <a:t>M</a:t>
                      </a:r>
                    </a:p>
                  </a:txBody>
                  <a:tcPr>
                    <a:solidFill>
                      <a:srgbClr val="4472C4"/>
                    </a:solidFill>
                  </a:tcPr>
                </a:tc>
                <a:tc>
                  <a:txBody>
                    <a:bodyPr/>
                    <a:lstStyle/>
                    <a:p>
                      <a:r>
                        <a:rPr lang="en-US" b="1" dirty="0">
                          <a:solidFill>
                            <a:schemeClr val="bg1"/>
                          </a:solidFill>
                        </a:rPr>
                        <a:t>B</a:t>
                      </a:r>
                    </a:p>
                  </a:txBody>
                  <a:tcPr>
                    <a:solidFill>
                      <a:srgbClr val="4472C4"/>
                    </a:solidFill>
                  </a:tcPr>
                </a:tc>
                <a:tc>
                  <a:txBody>
                    <a:bodyPr/>
                    <a:lstStyle/>
                    <a:p>
                      <a:r>
                        <a:rPr lang="en-US" b="1" dirty="0">
                          <a:solidFill>
                            <a:schemeClr val="bg1"/>
                          </a:solidFill>
                        </a:rPr>
                        <a:t>A</a:t>
                      </a:r>
                    </a:p>
                  </a:txBody>
                  <a:tcPr>
                    <a:solidFill>
                      <a:srgbClr val="4472C4"/>
                    </a:solidFill>
                  </a:tcPr>
                </a:tc>
                <a:tc>
                  <a:txBody>
                    <a:bodyPr/>
                    <a:lstStyle/>
                    <a:p>
                      <a:r>
                        <a:rPr lang="en-US" b="1" dirty="0">
                          <a:solidFill>
                            <a:schemeClr val="bg1"/>
                          </a:solidFill>
                        </a:rPr>
                        <a:t>2</a:t>
                      </a:r>
                    </a:p>
                  </a:txBody>
                  <a:tcPr>
                    <a:solidFill>
                      <a:srgbClr val="4472C4"/>
                    </a:solidFill>
                  </a:tcPr>
                </a:tc>
                <a:tc>
                  <a:txBody>
                    <a:bodyPr/>
                    <a:lstStyle/>
                    <a:p>
                      <a:r>
                        <a:rPr lang="en-US" sz="1100" b="1" dirty="0">
                          <a:solidFill>
                            <a:schemeClr val="bg1"/>
                          </a:solidFill>
                        </a:rPr>
                        <a:t>(space)</a:t>
                      </a:r>
                      <a:endParaRPr lang="en-US" sz="900" b="1" dirty="0">
                        <a:solidFill>
                          <a:schemeClr val="bg1"/>
                        </a:solidFill>
                      </a:endParaRPr>
                    </a:p>
                  </a:txBody>
                  <a:tcPr>
                    <a:solidFill>
                      <a:schemeClr val="accent2">
                        <a:lumMod val="75000"/>
                      </a:schemeClr>
                    </a:solidFill>
                  </a:tcPr>
                </a:tc>
                <a:extLst>
                  <a:ext uri="{0D108BD9-81ED-4DB2-BD59-A6C34878D82A}">
                    <a16:rowId xmlns:a16="http://schemas.microsoft.com/office/drawing/2014/main" val="1194925071"/>
                  </a:ext>
                </a:extLst>
              </a:tr>
              <a:tr h="410954">
                <a:tc>
                  <a:txBody>
                    <a:bodyPr/>
                    <a:lstStyle/>
                    <a:p>
                      <a:r>
                        <a:rPr lang="en-US" b="1" dirty="0">
                          <a:solidFill>
                            <a:schemeClr val="bg1"/>
                          </a:solidFill>
                        </a:rPr>
                        <a:t>1</a:t>
                      </a:r>
                    </a:p>
                  </a:txBody>
                  <a:tcPr>
                    <a:solidFill>
                      <a:srgbClr val="4472C4"/>
                    </a:solidFill>
                  </a:tcPr>
                </a:tc>
                <a:tc>
                  <a:txBody>
                    <a:bodyPr/>
                    <a:lstStyle/>
                    <a:p>
                      <a:r>
                        <a:rPr lang="en-US" b="1" dirty="0">
                          <a:solidFill>
                            <a:schemeClr val="bg1"/>
                          </a:solidFill>
                        </a:rPr>
                        <a:t>S</a:t>
                      </a:r>
                    </a:p>
                  </a:txBody>
                  <a:tcPr>
                    <a:solidFill>
                      <a:srgbClr val="4472C4"/>
                    </a:solidFill>
                  </a:tcPr>
                </a:tc>
                <a:tc>
                  <a:txBody>
                    <a:bodyPr/>
                    <a:lstStyle/>
                    <a:p>
                      <a:r>
                        <a:rPr lang="en-US" b="1" dirty="0">
                          <a:solidFill>
                            <a:schemeClr val="bg1"/>
                          </a:solidFill>
                        </a:rPr>
                        <a:t>I</a:t>
                      </a:r>
                    </a:p>
                  </a:txBody>
                  <a:tcPr>
                    <a:solidFill>
                      <a:srgbClr val="4472C4"/>
                    </a:solidFill>
                  </a:tcPr>
                </a:tc>
                <a:tc>
                  <a:txBody>
                    <a:bodyPr/>
                    <a:lstStyle/>
                    <a:p>
                      <a:r>
                        <a:rPr lang="en-US" b="1" dirty="0">
                          <a:solidFill>
                            <a:schemeClr val="bg1"/>
                          </a:solidFill>
                        </a:rPr>
                        <a:t>2</a:t>
                      </a:r>
                    </a:p>
                  </a:txBody>
                  <a:tcPr>
                    <a:solidFill>
                      <a:srgbClr val="4472C4"/>
                    </a:solidFill>
                  </a:tcPr>
                </a:tc>
                <a:tc>
                  <a:txBody>
                    <a:bodyPr/>
                    <a:lstStyle/>
                    <a:p>
                      <a:r>
                        <a:rPr lang="en-US" b="1" dirty="0">
                          <a:solidFill>
                            <a:schemeClr val="bg1"/>
                          </a:solidFill>
                        </a:rPr>
                        <a:t>3</a:t>
                      </a:r>
                    </a:p>
                  </a:txBody>
                  <a:tcPr>
                    <a:solidFill>
                      <a:srgbClr val="4472C4"/>
                    </a:solidFill>
                  </a:tcPr>
                </a:tc>
                <a:tc>
                  <a:txBody>
                    <a:bodyPr/>
                    <a:lstStyle/>
                    <a:p>
                      <a:r>
                        <a:rPr lang="en-US" b="1" dirty="0">
                          <a:solidFill>
                            <a:schemeClr val="bg1"/>
                          </a:solidFill>
                        </a:rPr>
                        <a:t>B</a:t>
                      </a:r>
                    </a:p>
                  </a:txBody>
                  <a:tcPr>
                    <a:solidFill>
                      <a:srgbClr val="4472C4"/>
                    </a:solidFill>
                  </a:tcPr>
                </a:tc>
                <a:tc>
                  <a:txBody>
                    <a:bodyPr/>
                    <a:lstStyle/>
                    <a:p>
                      <a:r>
                        <a:rPr lang="en-US" b="1" dirty="0">
                          <a:solidFill>
                            <a:schemeClr val="bg1"/>
                          </a:solidFill>
                        </a:rPr>
                        <a:t>A</a:t>
                      </a:r>
                    </a:p>
                  </a:txBody>
                  <a:tcPr>
                    <a:solidFill>
                      <a:srgbClr val="4472C4"/>
                    </a:solidFill>
                  </a:tcPr>
                </a:tc>
                <a:tc>
                  <a:txBody>
                    <a:bodyPr/>
                    <a:lstStyle/>
                    <a:p>
                      <a:r>
                        <a:rPr lang="en-US" b="1" dirty="0">
                          <a:solidFill>
                            <a:schemeClr val="bg1"/>
                          </a:solidFill>
                        </a:rPr>
                        <a:t>3</a:t>
                      </a:r>
                    </a:p>
                  </a:txBody>
                  <a:tcPr>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rPr>
                        <a:t>(space)</a:t>
                      </a:r>
                    </a:p>
                  </a:txBody>
                  <a:tcP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rPr>
                        <a:t>(space)</a:t>
                      </a:r>
                      <a:endParaRPr lang="en-US" sz="800" b="1" dirty="0">
                        <a:solidFill>
                          <a:schemeClr val="bg1"/>
                        </a:solidFill>
                      </a:endParaRPr>
                    </a:p>
                  </a:txBody>
                  <a:tcPr>
                    <a:solidFill>
                      <a:schemeClr val="accent2">
                        <a:lumMod val="75000"/>
                      </a:schemeClr>
                    </a:solidFill>
                  </a:tcPr>
                </a:tc>
                <a:extLst>
                  <a:ext uri="{0D108BD9-81ED-4DB2-BD59-A6C34878D82A}">
                    <a16:rowId xmlns:a16="http://schemas.microsoft.com/office/drawing/2014/main" val="3440662987"/>
                  </a:ext>
                </a:extLst>
              </a:tr>
            </a:tbl>
          </a:graphicData>
        </a:graphic>
      </p:graphicFrame>
    </p:spTree>
    <p:extLst>
      <p:ext uri="{BB962C8B-B14F-4D97-AF65-F5344CB8AC3E}">
        <p14:creationId xmlns:p14="http://schemas.microsoft.com/office/powerpoint/2010/main" val="3852321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32B352B7-91CA-B0D5-47AF-3DEEA3F66A51}"/>
              </a:ext>
            </a:extLst>
          </p:cNvPr>
          <p:cNvSpPr txBox="1"/>
          <p:nvPr/>
        </p:nvSpPr>
        <p:spPr>
          <a:xfrm>
            <a:off x="5919635" y="1512057"/>
            <a:ext cx="3504892" cy="523220"/>
          </a:xfrm>
          <a:prstGeom prst="rect">
            <a:avLst/>
          </a:prstGeom>
          <a:noFill/>
        </p:spPr>
        <p:txBody>
          <a:bodyPr wrap="square">
            <a:spAutoFit/>
          </a:bodyPr>
          <a:lstStyle/>
          <a:p>
            <a:pPr algn="ctr"/>
            <a:r>
              <a:rPr lang="en-US" sz="2800" dirty="0"/>
              <a:t>STRING</a:t>
            </a:r>
          </a:p>
        </p:txBody>
      </p:sp>
      <p:sp>
        <p:nvSpPr>
          <p:cNvPr id="12" name="TextBox 11">
            <a:extLst>
              <a:ext uri="{FF2B5EF4-FFF2-40B4-BE49-F238E27FC236}">
                <a16:creationId xmlns:a16="http://schemas.microsoft.com/office/drawing/2014/main" id="{349CEFEF-C4CF-3DFF-8FFA-730BBD488C11}"/>
              </a:ext>
            </a:extLst>
          </p:cNvPr>
          <p:cNvSpPr txBox="1"/>
          <p:nvPr/>
        </p:nvSpPr>
        <p:spPr>
          <a:xfrm>
            <a:off x="756469" y="2163489"/>
            <a:ext cx="4714566" cy="492443"/>
          </a:xfrm>
          <a:prstGeom prst="rect">
            <a:avLst/>
          </a:prstGeom>
          <a:noFill/>
        </p:spPr>
        <p:txBody>
          <a:bodyPr wrap="square">
            <a:spAutoFit/>
          </a:bodyPr>
          <a:lstStyle/>
          <a:p>
            <a:r>
              <a:rPr lang="en-US" sz="2600" b="1" i="0" u="none" strike="noStrike" baseline="0" dirty="0"/>
              <a:t>VARCHAR(size)</a:t>
            </a:r>
            <a:endParaRPr lang="en-US" sz="2600" b="1" dirty="0"/>
          </a:p>
        </p:txBody>
      </p:sp>
      <p:sp>
        <p:nvSpPr>
          <p:cNvPr id="14" name="TextBox 13">
            <a:extLst>
              <a:ext uri="{FF2B5EF4-FFF2-40B4-BE49-F238E27FC236}">
                <a16:creationId xmlns:a16="http://schemas.microsoft.com/office/drawing/2014/main" id="{EA6148C7-49B2-52BC-636F-1B02B053AEB5}"/>
              </a:ext>
            </a:extLst>
          </p:cNvPr>
          <p:cNvSpPr txBox="1"/>
          <p:nvPr/>
        </p:nvSpPr>
        <p:spPr>
          <a:xfrm>
            <a:off x="749710" y="2733376"/>
            <a:ext cx="7647038" cy="492443"/>
          </a:xfrm>
          <a:prstGeom prst="rect">
            <a:avLst/>
          </a:prstGeom>
          <a:noFill/>
        </p:spPr>
        <p:txBody>
          <a:bodyPr wrap="square">
            <a:spAutoFit/>
          </a:bodyPr>
          <a:lstStyle/>
          <a:p>
            <a:pPr algn="just"/>
            <a:r>
              <a:rPr lang="en-US" sz="2600" b="0" i="0" u="none" strike="noStrike" baseline="0" dirty="0"/>
              <a:t>A variable-length string between 1 and 255</a:t>
            </a:r>
            <a:endParaRPr lang="en-US" sz="2600" dirty="0"/>
          </a:p>
        </p:txBody>
      </p:sp>
      <p:sp>
        <p:nvSpPr>
          <p:cNvPr id="17" name="TextBox 16">
            <a:extLst>
              <a:ext uri="{FF2B5EF4-FFF2-40B4-BE49-F238E27FC236}">
                <a16:creationId xmlns:a16="http://schemas.microsoft.com/office/drawing/2014/main" id="{B9E94415-0B88-44F3-97FA-C0EF917912A6}"/>
              </a:ext>
            </a:extLst>
          </p:cNvPr>
          <p:cNvSpPr txBox="1"/>
          <p:nvPr/>
        </p:nvSpPr>
        <p:spPr>
          <a:xfrm>
            <a:off x="786581" y="3698619"/>
            <a:ext cx="3785419" cy="1692771"/>
          </a:xfrm>
          <a:prstGeom prst="rect">
            <a:avLst/>
          </a:prstGeom>
          <a:solidFill>
            <a:schemeClr val="bg1">
              <a:lumMod val="95000"/>
            </a:schemeClr>
          </a:solidFill>
        </p:spPr>
        <p:txBody>
          <a:bodyPr wrap="square">
            <a:spAutoFit/>
          </a:bodyPr>
          <a:lstStyle/>
          <a:p>
            <a:pPr algn="l"/>
            <a:r>
              <a:rPr lang="en-US" sz="2600" b="0" i="0" u="none" strike="noStrike" baseline="0" dirty="0"/>
              <a:t>Example:</a:t>
            </a:r>
          </a:p>
          <a:p>
            <a:pPr algn="l"/>
            <a:r>
              <a:rPr lang="en-US" sz="2600" b="0" i="0" u="none" strike="noStrike" baseline="0" dirty="0"/>
              <a:t>CREATE TABLE student(</a:t>
            </a:r>
          </a:p>
          <a:p>
            <a:pPr algn="l"/>
            <a:r>
              <a:rPr lang="en-US" sz="2600" b="0" i="0" u="none" strike="noStrike" baseline="0" dirty="0"/>
              <a:t>	</a:t>
            </a:r>
            <a:r>
              <a:rPr lang="en-US" sz="2600" b="0" i="0" u="none" strike="noStrike" baseline="0" dirty="0" err="1"/>
              <a:t>usn</a:t>
            </a:r>
            <a:r>
              <a:rPr lang="en-US" sz="2600" b="0" i="0" u="none" strike="noStrike" baseline="0" dirty="0"/>
              <a:t> </a:t>
            </a:r>
            <a:r>
              <a:rPr lang="en-US" sz="2600" b="0" i="0" u="none" strike="noStrike" baseline="0" dirty="0">
                <a:solidFill>
                  <a:srgbClr val="FF0000"/>
                </a:solidFill>
              </a:rPr>
              <a:t>VARCHAR(10)</a:t>
            </a:r>
          </a:p>
          <a:p>
            <a:pPr algn="l"/>
            <a:r>
              <a:rPr lang="en-US" sz="2600" b="0" i="0" u="none" strike="noStrike" baseline="0" dirty="0"/>
              <a:t>);</a:t>
            </a:r>
            <a:endParaRPr lang="en-US" sz="2600" dirty="0"/>
          </a:p>
        </p:txBody>
      </p:sp>
      <p:graphicFrame>
        <p:nvGraphicFramePr>
          <p:cNvPr id="3" name="Table 18">
            <a:extLst>
              <a:ext uri="{FF2B5EF4-FFF2-40B4-BE49-F238E27FC236}">
                <a16:creationId xmlns:a16="http://schemas.microsoft.com/office/drawing/2014/main" id="{71383405-9E44-FCF1-D60F-2EEBC905600A}"/>
              </a:ext>
            </a:extLst>
          </p:cNvPr>
          <p:cNvGraphicFramePr>
            <a:graphicFrameLocks noGrp="1"/>
          </p:cNvGraphicFramePr>
          <p:nvPr>
            <p:extLst>
              <p:ext uri="{D42A27DB-BD31-4B8C-83A1-F6EECF244321}">
                <p14:modId xmlns:p14="http://schemas.microsoft.com/office/powerpoint/2010/main" val="2583168245"/>
              </p:ext>
            </p:extLst>
          </p:nvPr>
        </p:nvGraphicFramePr>
        <p:xfrm>
          <a:off x="5010460" y="3892520"/>
          <a:ext cx="3504891" cy="375986"/>
        </p:xfrm>
        <a:graphic>
          <a:graphicData uri="http://schemas.openxmlformats.org/drawingml/2006/table">
            <a:tbl>
              <a:tblPr firstRow="1" bandRow="1">
                <a:tableStyleId>{5C22544A-7EE6-4342-B048-85BDC9FD1C3A}</a:tableStyleId>
              </a:tblPr>
              <a:tblGrid>
                <a:gridCol w="334967">
                  <a:extLst>
                    <a:ext uri="{9D8B030D-6E8A-4147-A177-3AD203B41FA5}">
                      <a16:colId xmlns:a16="http://schemas.microsoft.com/office/drawing/2014/main" val="3264224361"/>
                    </a:ext>
                  </a:extLst>
                </a:gridCol>
                <a:gridCol w="327396">
                  <a:extLst>
                    <a:ext uri="{9D8B030D-6E8A-4147-A177-3AD203B41FA5}">
                      <a16:colId xmlns:a16="http://schemas.microsoft.com/office/drawing/2014/main" val="910789259"/>
                    </a:ext>
                  </a:extLst>
                </a:gridCol>
                <a:gridCol w="281966">
                  <a:extLst>
                    <a:ext uri="{9D8B030D-6E8A-4147-A177-3AD203B41FA5}">
                      <a16:colId xmlns:a16="http://schemas.microsoft.com/office/drawing/2014/main" val="3092816768"/>
                    </a:ext>
                  </a:extLst>
                </a:gridCol>
                <a:gridCol w="334967">
                  <a:extLst>
                    <a:ext uri="{9D8B030D-6E8A-4147-A177-3AD203B41FA5}">
                      <a16:colId xmlns:a16="http://schemas.microsoft.com/office/drawing/2014/main" val="2458174052"/>
                    </a:ext>
                  </a:extLst>
                </a:gridCol>
                <a:gridCol w="334967">
                  <a:extLst>
                    <a:ext uri="{9D8B030D-6E8A-4147-A177-3AD203B41FA5}">
                      <a16:colId xmlns:a16="http://schemas.microsoft.com/office/drawing/2014/main" val="121069051"/>
                    </a:ext>
                  </a:extLst>
                </a:gridCol>
                <a:gridCol w="415226">
                  <a:extLst>
                    <a:ext uri="{9D8B030D-6E8A-4147-A177-3AD203B41FA5}">
                      <a16:colId xmlns:a16="http://schemas.microsoft.com/office/drawing/2014/main" val="70433114"/>
                    </a:ext>
                  </a:extLst>
                </a:gridCol>
                <a:gridCol w="347082">
                  <a:extLst>
                    <a:ext uri="{9D8B030D-6E8A-4147-A177-3AD203B41FA5}">
                      <a16:colId xmlns:a16="http://schemas.microsoft.com/office/drawing/2014/main" val="2126392216"/>
                    </a:ext>
                  </a:extLst>
                </a:gridCol>
                <a:gridCol w="356167">
                  <a:extLst>
                    <a:ext uri="{9D8B030D-6E8A-4147-A177-3AD203B41FA5}">
                      <a16:colId xmlns:a16="http://schemas.microsoft.com/office/drawing/2014/main" val="2426190782"/>
                    </a:ext>
                  </a:extLst>
                </a:gridCol>
                <a:gridCol w="334967">
                  <a:extLst>
                    <a:ext uri="{9D8B030D-6E8A-4147-A177-3AD203B41FA5}">
                      <a16:colId xmlns:a16="http://schemas.microsoft.com/office/drawing/2014/main" val="2066755899"/>
                    </a:ext>
                  </a:extLst>
                </a:gridCol>
                <a:gridCol w="437186">
                  <a:extLst>
                    <a:ext uri="{9D8B030D-6E8A-4147-A177-3AD203B41FA5}">
                      <a16:colId xmlns:a16="http://schemas.microsoft.com/office/drawing/2014/main" val="1095862316"/>
                    </a:ext>
                  </a:extLst>
                </a:gridCol>
              </a:tblGrid>
              <a:tr h="375986">
                <a:tc>
                  <a:txBody>
                    <a:bodyPr/>
                    <a:lstStyle/>
                    <a:p>
                      <a:pPr algn="ctr"/>
                      <a:r>
                        <a:rPr lang="en-US" dirty="0"/>
                        <a:t>1</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M</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990597088"/>
                  </a:ext>
                </a:extLst>
              </a:tr>
            </a:tbl>
          </a:graphicData>
        </a:graphic>
      </p:graphicFrame>
      <p:graphicFrame>
        <p:nvGraphicFramePr>
          <p:cNvPr id="4" name="Table 18">
            <a:extLst>
              <a:ext uri="{FF2B5EF4-FFF2-40B4-BE49-F238E27FC236}">
                <a16:creationId xmlns:a16="http://schemas.microsoft.com/office/drawing/2014/main" id="{853D5C8D-D0F6-82CD-06AE-C44F8301A79B}"/>
              </a:ext>
            </a:extLst>
          </p:cNvPr>
          <p:cNvGraphicFramePr>
            <a:graphicFrameLocks noGrp="1"/>
          </p:cNvGraphicFramePr>
          <p:nvPr>
            <p:extLst>
              <p:ext uri="{D42A27DB-BD31-4B8C-83A1-F6EECF244321}">
                <p14:modId xmlns:p14="http://schemas.microsoft.com/office/powerpoint/2010/main" val="2563029803"/>
              </p:ext>
            </p:extLst>
          </p:nvPr>
        </p:nvGraphicFramePr>
        <p:xfrm>
          <a:off x="5010460" y="4268506"/>
          <a:ext cx="3067705" cy="375986"/>
        </p:xfrm>
        <a:graphic>
          <a:graphicData uri="http://schemas.openxmlformats.org/drawingml/2006/table">
            <a:tbl>
              <a:tblPr firstRow="1" bandRow="1">
                <a:tableStyleId>{5C22544A-7EE6-4342-B048-85BDC9FD1C3A}</a:tableStyleId>
              </a:tblPr>
              <a:tblGrid>
                <a:gridCol w="334967">
                  <a:extLst>
                    <a:ext uri="{9D8B030D-6E8A-4147-A177-3AD203B41FA5}">
                      <a16:colId xmlns:a16="http://schemas.microsoft.com/office/drawing/2014/main" val="3264224361"/>
                    </a:ext>
                  </a:extLst>
                </a:gridCol>
                <a:gridCol w="327396">
                  <a:extLst>
                    <a:ext uri="{9D8B030D-6E8A-4147-A177-3AD203B41FA5}">
                      <a16:colId xmlns:a16="http://schemas.microsoft.com/office/drawing/2014/main" val="910789259"/>
                    </a:ext>
                  </a:extLst>
                </a:gridCol>
                <a:gridCol w="281966">
                  <a:extLst>
                    <a:ext uri="{9D8B030D-6E8A-4147-A177-3AD203B41FA5}">
                      <a16:colId xmlns:a16="http://schemas.microsoft.com/office/drawing/2014/main" val="3092816768"/>
                    </a:ext>
                  </a:extLst>
                </a:gridCol>
                <a:gridCol w="334967">
                  <a:extLst>
                    <a:ext uri="{9D8B030D-6E8A-4147-A177-3AD203B41FA5}">
                      <a16:colId xmlns:a16="http://schemas.microsoft.com/office/drawing/2014/main" val="2458174052"/>
                    </a:ext>
                  </a:extLst>
                </a:gridCol>
                <a:gridCol w="334967">
                  <a:extLst>
                    <a:ext uri="{9D8B030D-6E8A-4147-A177-3AD203B41FA5}">
                      <a16:colId xmlns:a16="http://schemas.microsoft.com/office/drawing/2014/main" val="121069051"/>
                    </a:ext>
                  </a:extLst>
                </a:gridCol>
                <a:gridCol w="415226">
                  <a:extLst>
                    <a:ext uri="{9D8B030D-6E8A-4147-A177-3AD203B41FA5}">
                      <a16:colId xmlns:a16="http://schemas.microsoft.com/office/drawing/2014/main" val="70433114"/>
                    </a:ext>
                  </a:extLst>
                </a:gridCol>
                <a:gridCol w="347082">
                  <a:extLst>
                    <a:ext uri="{9D8B030D-6E8A-4147-A177-3AD203B41FA5}">
                      <a16:colId xmlns:a16="http://schemas.microsoft.com/office/drawing/2014/main" val="2126392216"/>
                    </a:ext>
                  </a:extLst>
                </a:gridCol>
                <a:gridCol w="356167">
                  <a:extLst>
                    <a:ext uri="{9D8B030D-6E8A-4147-A177-3AD203B41FA5}">
                      <a16:colId xmlns:a16="http://schemas.microsoft.com/office/drawing/2014/main" val="2426190782"/>
                    </a:ext>
                  </a:extLst>
                </a:gridCol>
                <a:gridCol w="334967">
                  <a:extLst>
                    <a:ext uri="{9D8B030D-6E8A-4147-A177-3AD203B41FA5}">
                      <a16:colId xmlns:a16="http://schemas.microsoft.com/office/drawing/2014/main" val="2066755899"/>
                    </a:ext>
                  </a:extLst>
                </a:gridCol>
              </a:tblGrid>
              <a:tr h="375986">
                <a:tc>
                  <a:txBody>
                    <a:bodyPr/>
                    <a:lstStyle/>
                    <a:p>
                      <a:pPr algn="ctr"/>
                      <a:r>
                        <a:rPr lang="en-US" dirty="0"/>
                        <a:t>1</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M</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2</a:t>
                      </a:r>
                    </a:p>
                  </a:txBody>
                  <a:tcPr/>
                </a:tc>
                <a:extLst>
                  <a:ext uri="{0D108BD9-81ED-4DB2-BD59-A6C34878D82A}">
                    <a16:rowId xmlns:a16="http://schemas.microsoft.com/office/drawing/2014/main" val="1990597088"/>
                  </a:ext>
                </a:extLst>
              </a:tr>
            </a:tbl>
          </a:graphicData>
        </a:graphic>
      </p:graphicFrame>
      <p:graphicFrame>
        <p:nvGraphicFramePr>
          <p:cNvPr id="6" name="Table 18">
            <a:extLst>
              <a:ext uri="{FF2B5EF4-FFF2-40B4-BE49-F238E27FC236}">
                <a16:creationId xmlns:a16="http://schemas.microsoft.com/office/drawing/2014/main" id="{0C1E95CD-837A-C958-12D5-3C95AF4B7775}"/>
              </a:ext>
            </a:extLst>
          </p:cNvPr>
          <p:cNvGraphicFramePr>
            <a:graphicFrameLocks noGrp="1"/>
          </p:cNvGraphicFramePr>
          <p:nvPr>
            <p:extLst>
              <p:ext uri="{D42A27DB-BD31-4B8C-83A1-F6EECF244321}">
                <p14:modId xmlns:p14="http://schemas.microsoft.com/office/powerpoint/2010/main" val="2626780663"/>
              </p:ext>
            </p:extLst>
          </p:nvPr>
        </p:nvGraphicFramePr>
        <p:xfrm>
          <a:off x="5010460" y="4644492"/>
          <a:ext cx="2652479" cy="375986"/>
        </p:xfrm>
        <a:graphic>
          <a:graphicData uri="http://schemas.openxmlformats.org/drawingml/2006/table">
            <a:tbl>
              <a:tblPr firstRow="1" bandRow="1">
                <a:tableStyleId>{5C22544A-7EE6-4342-B048-85BDC9FD1C3A}</a:tableStyleId>
              </a:tblPr>
              <a:tblGrid>
                <a:gridCol w="334967">
                  <a:extLst>
                    <a:ext uri="{9D8B030D-6E8A-4147-A177-3AD203B41FA5}">
                      <a16:colId xmlns:a16="http://schemas.microsoft.com/office/drawing/2014/main" val="3264224361"/>
                    </a:ext>
                  </a:extLst>
                </a:gridCol>
                <a:gridCol w="327396">
                  <a:extLst>
                    <a:ext uri="{9D8B030D-6E8A-4147-A177-3AD203B41FA5}">
                      <a16:colId xmlns:a16="http://schemas.microsoft.com/office/drawing/2014/main" val="910789259"/>
                    </a:ext>
                  </a:extLst>
                </a:gridCol>
                <a:gridCol w="281966">
                  <a:extLst>
                    <a:ext uri="{9D8B030D-6E8A-4147-A177-3AD203B41FA5}">
                      <a16:colId xmlns:a16="http://schemas.microsoft.com/office/drawing/2014/main" val="3092816768"/>
                    </a:ext>
                  </a:extLst>
                </a:gridCol>
                <a:gridCol w="334967">
                  <a:extLst>
                    <a:ext uri="{9D8B030D-6E8A-4147-A177-3AD203B41FA5}">
                      <a16:colId xmlns:a16="http://schemas.microsoft.com/office/drawing/2014/main" val="2458174052"/>
                    </a:ext>
                  </a:extLst>
                </a:gridCol>
                <a:gridCol w="334967">
                  <a:extLst>
                    <a:ext uri="{9D8B030D-6E8A-4147-A177-3AD203B41FA5}">
                      <a16:colId xmlns:a16="http://schemas.microsoft.com/office/drawing/2014/main" val="121069051"/>
                    </a:ext>
                  </a:extLst>
                </a:gridCol>
                <a:gridCol w="347082">
                  <a:extLst>
                    <a:ext uri="{9D8B030D-6E8A-4147-A177-3AD203B41FA5}">
                      <a16:colId xmlns:a16="http://schemas.microsoft.com/office/drawing/2014/main" val="2126392216"/>
                    </a:ext>
                  </a:extLst>
                </a:gridCol>
                <a:gridCol w="356167">
                  <a:extLst>
                    <a:ext uri="{9D8B030D-6E8A-4147-A177-3AD203B41FA5}">
                      <a16:colId xmlns:a16="http://schemas.microsoft.com/office/drawing/2014/main" val="2426190782"/>
                    </a:ext>
                  </a:extLst>
                </a:gridCol>
                <a:gridCol w="334967">
                  <a:extLst>
                    <a:ext uri="{9D8B030D-6E8A-4147-A177-3AD203B41FA5}">
                      <a16:colId xmlns:a16="http://schemas.microsoft.com/office/drawing/2014/main" val="2066755899"/>
                    </a:ext>
                  </a:extLst>
                </a:gridCol>
              </a:tblGrid>
              <a:tr h="375986">
                <a:tc>
                  <a:txBody>
                    <a:bodyPr/>
                    <a:lstStyle/>
                    <a:p>
                      <a:pPr algn="ctr"/>
                      <a:r>
                        <a:rPr lang="en-US" dirty="0"/>
                        <a:t>1</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3</a:t>
                      </a:r>
                    </a:p>
                  </a:txBody>
                  <a:tcPr/>
                </a:tc>
                <a:extLst>
                  <a:ext uri="{0D108BD9-81ED-4DB2-BD59-A6C34878D82A}">
                    <a16:rowId xmlns:a16="http://schemas.microsoft.com/office/drawing/2014/main" val="1990597088"/>
                  </a:ext>
                </a:extLst>
              </a:tr>
            </a:tbl>
          </a:graphicData>
        </a:graphic>
      </p:graphicFrame>
      <p:graphicFrame>
        <p:nvGraphicFramePr>
          <p:cNvPr id="8" name="Table 18">
            <a:extLst>
              <a:ext uri="{FF2B5EF4-FFF2-40B4-BE49-F238E27FC236}">
                <a16:creationId xmlns:a16="http://schemas.microsoft.com/office/drawing/2014/main" id="{07E6AD7C-753F-DE20-0103-CC8CA6374F26}"/>
              </a:ext>
            </a:extLst>
          </p:cNvPr>
          <p:cNvGraphicFramePr>
            <a:graphicFrameLocks noGrp="1"/>
          </p:cNvGraphicFramePr>
          <p:nvPr>
            <p:extLst>
              <p:ext uri="{D42A27DB-BD31-4B8C-83A1-F6EECF244321}">
                <p14:modId xmlns:p14="http://schemas.microsoft.com/office/powerpoint/2010/main" val="3134182480"/>
              </p:ext>
            </p:extLst>
          </p:nvPr>
        </p:nvGraphicFramePr>
        <p:xfrm>
          <a:off x="5010459" y="5015404"/>
          <a:ext cx="3504891" cy="375986"/>
        </p:xfrm>
        <a:graphic>
          <a:graphicData uri="http://schemas.openxmlformats.org/drawingml/2006/table">
            <a:tbl>
              <a:tblPr firstRow="1" bandRow="1">
                <a:tableStyleId>{5C22544A-7EE6-4342-B048-85BDC9FD1C3A}</a:tableStyleId>
              </a:tblPr>
              <a:tblGrid>
                <a:gridCol w="334967">
                  <a:extLst>
                    <a:ext uri="{9D8B030D-6E8A-4147-A177-3AD203B41FA5}">
                      <a16:colId xmlns:a16="http://schemas.microsoft.com/office/drawing/2014/main" val="3264224361"/>
                    </a:ext>
                  </a:extLst>
                </a:gridCol>
                <a:gridCol w="327396">
                  <a:extLst>
                    <a:ext uri="{9D8B030D-6E8A-4147-A177-3AD203B41FA5}">
                      <a16:colId xmlns:a16="http://schemas.microsoft.com/office/drawing/2014/main" val="910789259"/>
                    </a:ext>
                  </a:extLst>
                </a:gridCol>
                <a:gridCol w="281966">
                  <a:extLst>
                    <a:ext uri="{9D8B030D-6E8A-4147-A177-3AD203B41FA5}">
                      <a16:colId xmlns:a16="http://schemas.microsoft.com/office/drawing/2014/main" val="3092816768"/>
                    </a:ext>
                  </a:extLst>
                </a:gridCol>
                <a:gridCol w="334967">
                  <a:extLst>
                    <a:ext uri="{9D8B030D-6E8A-4147-A177-3AD203B41FA5}">
                      <a16:colId xmlns:a16="http://schemas.microsoft.com/office/drawing/2014/main" val="2458174052"/>
                    </a:ext>
                  </a:extLst>
                </a:gridCol>
                <a:gridCol w="334967">
                  <a:extLst>
                    <a:ext uri="{9D8B030D-6E8A-4147-A177-3AD203B41FA5}">
                      <a16:colId xmlns:a16="http://schemas.microsoft.com/office/drawing/2014/main" val="121069051"/>
                    </a:ext>
                  </a:extLst>
                </a:gridCol>
                <a:gridCol w="415226">
                  <a:extLst>
                    <a:ext uri="{9D8B030D-6E8A-4147-A177-3AD203B41FA5}">
                      <a16:colId xmlns:a16="http://schemas.microsoft.com/office/drawing/2014/main" val="70433114"/>
                    </a:ext>
                  </a:extLst>
                </a:gridCol>
                <a:gridCol w="347082">
                  <a:extLst>
                    <a:ext uri="{9D8B030D-6E8A-4147-A177-3AD203B41FA5}">
                      <a16:colId xmlns:a16="http://schemas.microsoft.com/office/drawing/2014/main" val="2126392216"/>
                    </a:ext>
                  </a:extLst>
                </a:gridCol>
                <a:gridCol w="356167">
                  <a:extLst>
                    <a:ext uri="{9D8B030D-6E8A-4147-A177-3AD203B41FA5}">
                      <a16:colId xmlns:a16="http://schemas.microsoft.com/office/drawing/2014/main" val="2426190782"/>
                    </a:ext>
                  </a:extLst>
                </a:gridCol>
                <a:gridCol w="334967">
                  <a:extLst>
                    <a:ext uri="{9D8B030D-6E8A-4147-A177-3AD203B41FA5}">
                      <a16:colId xmlns:a16="http://schemas.microsoft.com/office/drawing/2014/main" val="2066755899"/>
                    </a:ext>
                  </a:extLst>
                </a:gridCol>
                <a:gridCol w="437186">
                  <a:extLst>
                    <a:ext uri="{9D8B030D-6E8A-4147-A177-3AD203B41FA5}">
                      <a16:colId xmlns:a16="http://schemas.microsoft.com/office/drawing/2014/main" val="1095862316"/>
                    </a:ext>
                  </a:extLst>
                </a:gridCol>
              </a:tblGrid>
              <a:tr h="375986">
                <a:tc>
                  <a:txBody>
                    <a:bodyPr/>
                    <a:lstStyle/>
                    <a:p>
                      <a:pPr algn="ctr"/>
                      <a:r>
                        <a:rPr lang="en-US" dirty="0"/>
                        <a:t>1</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M</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0</a:t>
                      </a:r>
                    </a:p>
                  </a:txBody>
                  <a:tcPr/>
                </a:tc>
                <a:tc>
                  <a:txBody>
                    <a:bodyPr/>
                    <a:lstStyle/>
                    <a:p>
                      <a:pPr algn="ctr"/>
                      <a:r>
                        <a:rPr lang="en-US" dirty="0"/>
                        <a:t>4</a:t>
                      </a:r>
                    </a:p>
                  </a:txBody>
                  <a:tcPr/>
                </a:tc>
                <a:extLst>
                  <a:ext uri="{0D108BD9-81ED-4DB2-BD59-A6C34878D82A}">
                    <a16:rowId xmlns:a16="http://schemas.microsoft.com/office/drawing/2014/main" val="1990597088"/>
                  </a:ext>
                </a:extLst>
              </a:tr>
            </a:tbl>
          </a:graphicData>
        </a:graphic>
      </p:graphicFrame>
    </p:spTree>
    <p:extLst>
      <p:ext uri="{BB962C8B-B14F-4D97-AF65-F5344CB8AC3E}">
        <p14:creationId xmlns:p14="http://schemas.microsoft.com/office/powerpoint/2010/main" val="295460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32B352B7-91CA-B0D5-47AF-3DEEA3F66A51}"/>
              </a:ext>
            </a:extLst>
          </p:cNvPr>
          <p:cNvSpPr txBox="1"/>
          <p:nvPr/>
        </p:nvSpPr>
        <p:spPr>
          <a:xfrm>
            <a:off x="6833418" y="1512057"/>
            <a:ext cx="1681931" cy="523220"/>
          </a:xfrm>
          <a:prstGeom prst="rect">
            <a:avLst/>
          </a:prstGeom>
          <a:noFill/>
        </p:spPr>
        <p:txBody>
          <a:bodyPr wrap="square">
            <a:spAutoFit/>
          </a:bodyPr>
          <a:lstStyle/>
          <a:p>
            <a:pPr algn="ctr"/>
            <a:r>
              <a:rPr lang="en-US" sz="2800" dirty="0"/>
              <a:t>STRING</a:t>
            </a:r>
          </a:p>
        </p:txBody>
      </p:sp>
      <p:sp>
        <p:nvSpPr>
          <p:cNvPr id="11" name="TextBox 10">
            <a:extLst>
              <a:ext uri="{FF2B5EF4-FFF2-40B4-BE49-F238E27FC236}">
                <a16:creationId xmlns:a16="http://schemas.microsoft.com/office/drawing/2014/main" id="{F1C441E8-523C-3AB4-4F29-59E2C78AC87D}"/>
              </a:ext>
            </a:extLst>
          </p:cNvPr>
          <p:cNvSpPr txBox="1"/>
          <p:nvPr/>
        </p:nvSpPr>
        <p:spPr>
          <a:xfrm>
            <a:off x="756468" y="2206622"/>
            <a:ext cx="8092564" cy="3570208"/>
          </a:xfrm>
          <a:prstGeom prst="rect">
            <a:avLst/>
          </a:prstGeom>
          <a:noFill/>
        </p:spPr>
        <p:txBody>
          <a:bodyPr wrap="square">
            <a:spAutoFit/>
          </a:bodyPr>
          <a:lstStyle/>
          <a:p>
            <a:pPr algn="l"/>
            <a:r>
              <a:rPr lang="en-US" sz="2600" b="1" i="0" u="none" strike="noStrike" baseline="0" dirty="0"/>
              <a:t>TINYTEXT</a:t>
            </a:r>
          </a:p>
          <a:p>
            <a:pPr marL="285750" indent="-285750">
              <a:buFont typeface="Arial" panose="020B0604020202020204" pitchFamily="34" charset="0"/>
              <a:buChar char="•"/>
            </a:pPr>
            <a:r>
              <a:rPr lang="en-US" sz="2400" b="0" i="0" u="none" strike="noStrike" baseline="0" dirty="0"/>
              <a:t>TEXT column with a maximum length of 255 characters</a:t>
            </a:r>
          </a:p>
          <a:p>
            <a:pPr algn="l"/>
            <a:endParaRPr lang="en-US" sz="2600" b="0" i="0" u="none" strike="noStrike" baseline="0" dirty="0"/>
          </a:p>
          <a:p>
            <a:pPr algn="l"/>
            <a:r>
              <a:rPr lang="en-US" sz="2600" b="1" i="0" u="none" strike="noStrike" baseline="0" dirty="0"/>
              <a:t>MEDIUMTEXT</a:t>
            </a:r>
          </a:p>
          <a:p>
            <a:pPr marL="285750" indent="-285750">
              <a:buFont typeface="Arial" panose="020B0604020202020204" pitchFamily="34" charset="0"/>
              <a:buChar char="•"/>
            </a:pPr>
            <a:r>
              <a:rPr lang="en-US" sz="2400" b="0" i="0" u="none" strike="noStrike" baseline="0" dirty="0"/>
              <a:t>TEXT column with a maximum length of 16777215 characters</a:t>
            </a:r>
          </a:p>
          <a:p>
            <a:pPr algn="l"/>
            <a:endParaRPr lang="en-US" sz="2600" b="0" i="0" u="none" strike="noStrike" baseline="0" dirty="0"/>
          </a:p>
          <a:p>
            <a:pPr algn="l"/>
            <a:r>
              <a:rPr lang="en-US" sz="2600" b="1" i="0" u="none" strike="noStrike" baseline="0" dirty="0"/>
              <a:t>LONGTEXT</a:t>
            </a:r>
          </a:p>
          <a:p>
            <a:pPr marL="285750" indent="-285750">
              <a:buFont typeface="Arial" panose="020B0604020202020204" pitchFamily="34" charset="0"/>
              <a:buChar char="•"/>
            </a:pPr>
            <a:r>
              <a:rPr lang="en-US" sz="2400" b="0" i="0" u="none" strike="noStrike" baseline="0" dirty="0"/>
              <a:t>TEXT column with a maximum length of 4294967295 or 4 GB of characters</a:t>
            </a:r>
            <a:endParaRPr lang="en-US" sz="2400" dirty="0"/>
          </a:p>
        </p:txBody>
      </p:sp>
    </p:spTree>
    <p:extLst>
      <p:ext uri="{BB962C8B-B14F-4D97-AF65-F5344CB8AC3E}">
        <p14:creationId xmlns:p14="http://schemas.microsoft.com/office/powerpoint/2010/main" val="161932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32B352B7-91CA-B0D5-47AF-3DEEA3F66A51}"/>
              </a:ext>
            </a:extLst>
          </p:cNvPr>
          <p:cNvSpPr txBox="1"/>
          <p:nvPr/>
        </p:nvSpPr>
        <p:spPr>
          <a:xfrm>
            <a:off x="5919019" y="1512057"/>
            <a:ext cx="3505508" cy="523220"/>
          </a:xfrm>
          <a:prstGeom prst="rect">
            <a:avLst/>
          </a:prstGeom>
          <a:noFill/>
        </p:spPr>
        <p:txBody>
          <a:bodyPr wrap="square">
            <a:spAutoFit/>
          </a:bodyPr>
          <a:lstStyle/>
          <a:p>
            <a:pPr algn="ctr"/>
            <a:r>
              <a:rPr lang="en-US" sz="2800" dirty="0"/>
              <a:t>STRING</a:t>
            </a:r>
          </a:p>
        </p:txBody>
      </p:sp>
      <p:sp>
        <p:nvSpPr>
          <p:cNvPr id="7" name="TextBox 6">
            <a:extLst>
              <a:ext uri="{FF2B5EF4-FFF2-40B4-BE49-F238E27FC236}">
                <a16:creationId xmlns:a16="http://schemas.microsoft.com/office/drawing/2014/main" id="{A029F8BE-2CEE-CF12-3390-497A1F16F4CE}"/>
              </a:ext>
            </a:extLst>
          </p:cNvPr>
          <p:cNvSpPr txBox="1"/>
          <p:nvPr/>
        </p:nvSpPr>
        <p:spPr>
          <a:xfrm>
            <a:off x="756469" y="2202801"/>
            <a:ext cx="6814370" cy="4401205"/>
          </a:xfrm>
          <a:prstGeom prst="rect">
            <a:avLst/>
          </a:prstGeom>
          <a:noFill/>
        </p:spPr>
        <p:txBody>
          <a:bodyPr wrap="square">
            <a:spAutoFit/>
          </a:bodyPr>
          <a:lstStyle/>
          <a:p>
            <a:r>
              <a:rPr lang="en-US" sz="2800" b="1" u="sng" dirty="0">
                <a:latin typeface="+mj-lt"/>
              </a:rPr>
              <a:t>Example:</a:t>
            </a:r>
          </a:p>
          <a:p>
            <a:endParaRPr lang="en-US" sz="2800" b="1" u="sng" dirty="0">
              <a:latin typeface="+mj-lt"/>
            </a:endParaRPr>
          </a:p>
          <a:p>
            <a:r>
              <a:rPr lang="en-US" sz="2800" b="1" dirty="0">
                <a:solidFill>
                  <a:srgbClr val="C00000"/>
                </a:solidFill>
                <a:latin typeface="+mj-lt"/>
              </a:rPr>
              <a:t>CREATE TABLE </a:t>
            </a:r>
            <a:r>
              <a:rPr lang="en-US" sz="2800" b="1" dirty="0">
                <a:solidFill>
                  <a:schemeClr val="accent1"/>
                </a:solidFill>
                <a:latin typeface="+mj-lt"/>
              </a:rPr>
              <a:t>student</a:t>
            </a:r>
            <a:r>
              <a:rPr lang="en-US" sz="2800" b="1" dirty="0">
                <a:latin typeface="+mj-lt"/>
              </a:rPr>
              <a:t> </a:t>
            </a:r>
            <a:r>
              <a:rPr lang="en-US" sz="2800" b="1" dirty="0">
                <a:solidFill>
                  <a:srgbClr val="C00000"/>
                </a:solidFill>
                <a:latin typeface="+mj-lt"/>
              </a:rPr>
              <a:t>(</a:t>
            </a:r>
          </a:p>
          <a:p>
            <a:pPr lvl="1"/>
            <a:r>
              <a:rPr lang="en-US" sz="2800" b="1" dirty="0">
                <a:latin typeface="+mj-lt"/>
              </a:rPr>
              <a:t>	</a:t>
            </a:r>
            <a:r>
              <a:rPr lang="en-US" sz="2800" b="1" dirty="0">
                <a:solidFill>
                  <a:schemeClr val="accent1"/>
                </a:solidFill>
                <a:latin typeface="+mj-lt"/>
              </a:rPr>
              <a:t>USN</a:t>
            </a:r>
            <a:r>
              <a:rPr lang="en-US" sz="2800" b="1" dirty="0">
                <a:latin typeface="+mj-lt"/>
              </a:rPr>
              <a:t> 			CHAR(10),</a:t>
            </a:r>
          </a:p>
          <a:p>
            <a:pPr lvl="1"/>
            <a:r>
              <a:rPr lang="en-US" sz="2800" b="1" dirty="0">
                <a:latin typeface="+mj-lt"/>
              </a:rPr>
              <a:t>	</a:t>
            </a:r>
            <a:r>
              <a:rPr lang="en-US" sz="2800" b="1" dirty="0">
                <a:solidFill>
                  <a:schemeClr val="accent1"/>
                </a:solidFill>
                <a:latin typeface="+mj-lt"/>
              </a:rPr>
              <a:t>NAME</a:t>
            </a:r>
            <a:r>
              <a:rPr lang="en-US" sz="2800" b="1" dirty="0">
                <a:latin typeface="+mj-lt"/>
              </a:rPr>
              <a:t> 		VARCHAR(50),</a:t>
            </a:r>
          </a:p>
          <a:p>
            <a:pPr lvl="1"/>
            <a:r>
              <a:rPr lang="en-US" sz="2800" b="1" dirty="0">
                <a:latin typeface="+mj-lt"/>
              </a:rPr>
              <a:t>	</a:t>
            </a:r>
            <a:r>
              <a:rPr lang="en-US" sz="2800" b="1" dirty="0">
                <a:solidFill>
                  <a:schemeClr val="accent1"/>
                </a:solidFill>
                <a:latin typeface="+mj-lt"/>
              </a:rPr>
              <a:t>ADDRESS</a:t>
            </a:r>
            <a:r>
              <a:rPr lang="en-US" sz="2800" b="1" dirty="0">
                <a:latin typeface="+mj-lt"/>
              </a:rPr>
              <a:t> 		TINYTEXT,</a:t>
            </a:r>
          </a:p>
          <a:p>
            <a:pPr lvl="1"/>
            <a:r>
              <a:rPr lang="en-US" sz="2800" b="1" dirty="0">
                <a:latin typeface="+mj-lt"/>
              </a:rPr>
              <a:t>	</a:t>
            </a:r>
            <a:r>
              <a:rPr lang="en-US" sz="2800" b="1" dirty="0">
                <a:solidFill>
                  <a:schemeClr val="accent1"/>
                </a:solidFill>
                <a:latin typeface="+mj-lt"/>
              </a:rPr>
              <a:t>CITY</a:t>
            </a:r>
            <a:r>
              <a:rPr lang="en-US" sz="2800" b="1" dirty="0">
                <a:latin typeface="+mj-lt"/>
              </a:rPr>
              <a:t> 			VARCHAR(20),</a:t>
            </a:r>
          </a:p>
          <a:p>
            <a:pPr lvl="1"/>
            <a:r>
              <a:rPr lang="en-US" sz="2800" b="1" dirty="0">
                <a:latin typeface="+mj-lt"/>
              </a:rPr>
              <a:t>	</a:t>
            </a:r>
            <a:r>
              <a:rPr lang="en-US" sz="2800" b="1" dirty="0">
                <a:solidFill>
                  <a:schemeClr val="accent1"/>
                </a:solidFill>
                <a:latin typeface="+mj-lt"/>
              </a:rPr>
              <a:t>STATE</a:t>
            </a:r>
            <a:r>
              <a:rPr lang="en-US" sz="2800" b="1" dirty="0">
                <a:latin typeface="+mj-lt"/>
              </a:rPr>
              <a:t> 			VARCHAR(20),</a:t>
            </a:r>
          </a:p>
          <a:p>
            <a:pPr lvl="1"/>
            <a:r>
              <a:rPr lang="en-US" sz="2800" b="1" dirty="0">
                <a:latin typeface="+mj-lt"/>
              </a:rPr>
              <a:t>	</a:t>
            </a:r>
            <a:r>
              <a:rPr lang="en-US" sz="2800" b="1" dirty="0">
                <a:solidFill>
                  <a:schemeClr val="accent1"/>
                </a:solidFill>
                <a:latin typeface="+mj-lt"/>
              </a:rPr>
              <a:t>PINCODE</a:t>
            </a:r>
            <a:r>
              <a:rPr lang="en-US" sz="2800" b="1" dirty="0">
                <a:latin typeface="+mj-lt"/>
              </a:rPr>
              <a:t>		CHAR(5)</a:t>
            </a:r>
          </a:p>
          <a:p>
            <a:r>
              <a:rPr lang="en-US" sz="2800" b="1" dirty="0">
                <a:solidFill>
                  <a:srgbClr val="C00000"/>
                </a:solidFill>
                <a:latin typeface="+mj-lt"/>
              </a:rPr>
              <a:t>);</a:t>
            </a:r>
          </a:p>
        </p:txBody>
      </p:sp>
    </p:spTree>
    <p:extLst>
      <p:ext uri="{BB962C8B-B14F-4D97-AF65-F5344CB8AC3E}">
        <p14:creationId xmlns:p14="http://schemas.microsoft.com/office/powerpoint/2010/main" val="137432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31750" y="365126"/>
            <a:ext cx="7886700" cy="1325563"/>
          </a:xfrm>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1264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126452" y="2035277"/>
            <a:ext cx="8891096"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32B352B7-91CA-B0D5-47AF-3DEEA3F66A51}"/>
              </a:ext>
            </a:extLst>
          </p:cNvPr>
          <p:cNvSpPr txBox="1"/>
          <p:nvPr/>
        </p:nvSpPr>
        <p:spPr>
          <a:xfrm>
            <a:off x="6508086" y="1533832"/>
            <a:ext cx="3643159" cy="523220"/>
          </a:xfrm>
          <a:prstGeom prst="rect">
            <a:avLst/>
          </a:prstGeom>
          <a:noFill/>
        </p:spPr>
        <p:txBody>
          <a:bodyPr wrap="square">
            <a:spAutoFit/>
          </a:bodyPr>
          <a:lstStyle/>
          <a:p>
            <a:pPr algn="ctr"/>
            <a:r>
              <a:rPr lang="en-US" sz="2800" dirty="0"/>
              <a:t>NUMERIC</a:t>
            </a:r>
          </a:p>
        </p:txBody>
      </p:sp>
      <p:graphicFrame>
        <p:nvGraphicFramePr>
          <p:cNvPr id="3" name="Table 2">
            <a:extLst>
              <a:ext uri="{FF2B5EF4-FFF2-40B4-BE49-F238E27FC236}">
                <a16:creationId xmlns:a16="http://schemas.microsoft.com/office/drawing/2014/main" id="{EA5EC5F5-96E8-53D8-DE43-09045B86108F}"/>
              </a:ext>
            </a:extLst>
          </p:cNvPr>
          <p:cNvGraphicFramePr>
            <a:graphicFrameLocks noGrp="1"/>
          </p:cNvGraphicFramePr>
          <p:nvPr>
            <p:extLst>
              <p:ext uri="{D42A27DB-BD31-4B8C-83A1-F6EECF244321}">
                <p14:modId xmlns:p14="http://schemas.microsoft.com/office/powerpoint/2010/main" val="3871544565"/>
              </p:ext>
            </p:extLst>
          </p:nvPr>
        </p:nvGraphicFramePr>
        <p:xfrm>
          <a:off x="126452" y="2351882"/>
          <a:ext cx="8891096" cy="4072096"/>
        </p:xfrm>
        <a:graphic>
          <a:graphicData uri="http://schemas.openxmlformats.org/drawingml/2006/table">
            <a:tbl>
              <a:tblPr firstRow="1" firstCol="1" lastRow="1" lastCol="1" bandRow="1" bandCol="1">
                <a:tableStyleId>{2D5ABB26-0587-4C30-8999-92F81FD0307C}</a:tableStyleId>
              </a:tblPr>
              <a:tblGrid>
                <a:gridCol w="1830167">
                  <a:extLst>
                    <a:ext uri="{9D8B030D-6E8A-4147-A177-3AD203B41FA5}">
                      <a16:colId xmlns:a16="http://schemas.microsoft.com/office/drawing/2014/main" val="533458235"/>
                    </a:ext>
                  </a:extLst>
                </a:gridCol>
                <a:gridCol w="3715006">
                  <a:extLst>
                    <a:ext uri="{9D8B030D-6E8A-4147-A177-3AD203B41FA5}">
                      <a16:colId xmlns:a16="http://schemas.microsoft.com/office/drawing/2014/main" val="1711087785"/>
                    </a:ext>
                  </a:extLst>
                </a:gridCol>
                <a:gridCol w="3345923">
                  <a:extLst>
                    <a:ext uri="{9D8B030D-6E8A-4147-A177-3AD203B41FA5}">
                      <a16:colId xmlns:a16="http://schemas.microsoft.com/office/drawing/2014/main" val="2379014730"/>
                    </a:ext>
                  </a:extLst>
                </a:gridCol>
              </a:tblGrid>
              <a:tr h="443654">
                <a:tc>
                  <a:txBody>
                    <a:bodyPr/>
                    <a:lstStyle/>
                    <a:p>
                      <a:pPr algn="ctr" fontAlgn="b"/>
                      <a:r>
                        <a:rPr lang="en-US" sz="2400" b="1" u="none" strike="noStrike" dirty="0">
                          <a:solidFill>
                            <a:srgbClr val="000000"/>
                          </a:solidFill>
                          <a:effectLst/>
                        </a:rPr>
                        <a:t>Data Type</a:t>
                      </a:r>
                      <a:endParaRPr lang="en-US" sz="2400" b="1"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Signed range</a:t>
                      </a:r>
                      <a:r>
                        <a:rPr lang="en-US" sz="2000" b="1" u="none" strike="noStrike" dirty="0">
                          <a:effectLst/>
                        </a:rPr>
                        <a:t>(Number with Sign)</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Unsigned range</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476955"/>
                  </a:ext>
                </a:extLst>
              </a:tr>
              <a:tr h="443654">
                <a:tc>
                  <a:txBody>
                    <a:bodyPr/>
                    <a:lstStyle/>
                    <a:p>
                      <a:pPr algn="ctr" fontAlgn="b"/>
                      <a:r>
                        <a:rPr lang="en-US" sz="2400" b="1" u="none" strike="noStrike" dirty="0">
                          <a:effectLst/>
                        </a:rPr>
                        <a:t>TINYINT</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-128 to 127</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0 to 255</a:t>
                      </a:r>
                      <a:endParaRPr lang="en-US" sz="2400" b="0" i="0" u="none" strike="noStrike">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736881"/>
                  </a:ext>
                </a:extLst>
              </a:tr>
              <a:tr h="443654">
                <a:tc>
                  <a:txBody>
                    <a:bodyPr/>
                    <a:lstStyle/>
                    <a:p>
                      <a:pPr algn="ctr" fontAlgn="b"/>
                      <a:r>
                        <a:rPr lang="en-US" sz="2400" b="1" u="none" strike="noStrike" dirty="0">
                          <a:effectLst/>
                        </a:rPr>
                        <a:t>SMALLINT</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-32768 to 32767</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0 to 65535</a:t>
                      </a:r>
                      <a:endParaRPr lang="en-US" sz="2400" b="0" i="0" u="none" strike="noStrike">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524679"/>
                  </a:ext>
                </a:extLst>
              </a:tr>
              <a:tr h="443654">
                <a:tc>
                  <a:txBody>
                    <a:bodyPr/>
                    <a:lstStyle/>
                    <a:p>
                      <a:pPr algn="ctr" fontAlgn="b"/>
                      <a:r>
                        <a:rPr lang="en-US" sz="2400" b="1" u="none" strike="noStrike" dirty="0">
                          <a:effectLst/>
                        </a:rPr>
                        <a:t>MEDIUMINT</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-8388608  to 8388607</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0 to 16777215</a:t>
                      </a:r>
                      <a:endParaRPr lang="en-US" sz="2400" b="0" i="0" u="none" strike="noStrike">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2727341"/>
                  </a:ext>
                </a:extLst>
              </a:tr>
              <a:tr h="443654">
                <a:tc>
                  <a:txBody>
                    <a:bodyPr/>
                    <a:lstStyle/>
                    <a:p>
                      <a:pPr algn="ctr" fontAlgn="b"/>
                      <a:r>
                        <a:rPr lang="en-US" sz="2400" b="1" u="none" strike="noStrike" dirty="0">
                          <a:effectLst/>
                        </a:rPr>
                        <a:t>INT</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-2147483648 to 2147483647</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 to 4294967295</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913023"/>
                  </a:ext>
                </a:extLst>
              </a:tr>
              <a:tr h="966518">
                <a:tc>
                  <a:txBody>
                    <a:bodyPr/>
                    <a:lstStyle/>
                    <a:p>
                      <a:pPr algn="ctr" fontAlgn="b"/>
                      <a:r>
                        <a:rPr lang="en-US" sz="2400" b="1" u="none" strike="noStrike" dirty="0">
                          <a:effectLst/>
                        </a:rPr>
                        <a:t>BIGINT</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-9223372036854775808  to 9223372036854775807</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0 to 18446744073709551615</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045823"/>
                  </a:ext>
                </a:extLst>
              </a:tr>
              <a:tr h="443654">
                <a:tc>
                  <a:txBody>
                    <a:bodyPr/>
                    <a:lstStyle/>
                    <a:p>
                      <a:pPr algn="ctr" fontAlgn="b"/>
                      <a:r>
                        <a:rPr lang="en-US" sz="2400" b="1" u="none" strike="noStrike" dirty="0">
                          <a:effectLst/>
                        </a:rPr>
                        <a:t>FLOAT</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400" u="none" strike="noStrike" dirty="0">
                          <a:effectLst/>
                        </a:rPr>
                        <a:t>Decimal precision can go to 24 places for a float type</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883821637"/>
                  </a:ext>
                </a:extLst>
              </a:tr>
              <a:tr h="443654">
                <a:tc>
                  <a:txBody>
                    <a:bodyPr/>
                    <a:lstStyle/>
                    <a:p>
                      <a:pPr algn="ctr" fontAlgn="b"/>
                      <a:r>
                        <a:rPr lang="en-US" sz="2400" b="1" u="none" strike="noStrike" dirty="0">
                          <a:effectLst/>
                        </a:rPr>
                        <a:t>DOUBLE</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2400" u="none" strike="noStrike" dirty="0">
                          <a:effectLst/>
                        </a:rPr>
                        <a:t>Decimal precision can go to 53 places for a double</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30451935"/>
                  </a:ext>
                </a:extLst>
              </a:tr>
            </a:tbl>
          </a:graphicData>
        </a:graphic>
      </p:graphicFrame>
    </p:spTree>
    <p:extLst>
      <p:ext uri="{BB962C8B-B14F-4D97-AF65-F5344CB8AC3E}">
        <p14:creationId xmlns:p14="http://schemas.microsoft.com/office/powerpoint/2010/main" val="97391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19050" y="365126"/>
            <a:ext cx="7886700" cy="1325563"/>
          </a:xfrm>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1264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126452" y="2035277"/>
            <a:ext cx="8891096"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32B352B7-91CA-B0D5-47AF-3DEEA3F66A51}"/>
              </a:ext>
            </a:extLst>
          </p:cNvPr>
          <p:cNvSpPr txBox="1"/>
          <p:nvPr/>
        </p:nvSpPr>
        <p:spPr>
          <a:xfrm>
            <a:off x="6468758" y="1533832"/>
            <a:ext cx="3643159" cy="523220"/>
          </a:xfrm>
          <a:prstGeom prst="rect">
            <a:avLst/>
          </a:prstGeom>
          <a:noFill/>
        </p:spPr>
        <p:txBody>
          <a:bodyPr wrap="square">
            <a:spAutoFit/>
          </a:bodyPr>
          <a:lstStyle/>
          <a:p>
            <a:pPr algn="ctr"/>
            <a:r>
              <a:rPr lang="en-US" sz="2800" dirty="0"/>
              <a:t>DATETIME</a:t>
            </a:r>
          </a:p>
        </p:txBody>
      </p:sp>
      <p:graphicFrame>
        <p:nvGraphicFramePr>
          <p:cNvPr id="4" name="Table 3">
            <a:extLst>
              <a:ext uri="{FF2B5EF4-FFF2-40B4-BE49-F238E27FC236}">
                <a16:creationId xmlns:a16="http://schemas.microsoft.com/office/drawing/2014/main" id="{EF3FA62C-76A9-3E18-6896-E25A22330E62}"/>
              </a:ext>
            </a:extLst>
          </p:cNvPr>
          <p:cNvGraphicFramePr>
            <a:graphicFrameLocks noGrp="1"/>
          </p:cNvGraphicFramePr>
          <p:nvPr>
            <p:extLst>
              <p:ext uri="{D42A27DB-BD31-4B8C-83A1-F6EECF244321}">
                <p14:modId xmlns:p14="http://schemas.microsoft.com/office/powerpoint/2010/main" val="2962195732"/>
              </p:ext>
            </p:extLst>
          </p:nvPr>
        </p:nvGraphicFramePr>
        <p:xfrm>
          <a:off x="126453" y="2330245"/>
          <a:ext cx="8891095" cy="3462232"/>
        </p:xfrm>
        <a:graphic>
          <a:graphicData uri="http://schemas.openxmlformats.org/drawingml/2006/table">
            <a:tbl>
              <a:tblPr>
                <a:tableStyleId>{2D5ABB26-0587-4C30-8999-92F81FD0307C}</a:tableStyleId>
              </a:tblPr>
              <a:tblGrid>
                <a:gridCol w="2405987">
                  <a:extLst>
                    <a:ext uri="{9D8B030D-6E8A-4147-A177-3AD203B41FA5}">
                      <a16:colId xmlns:a16="http://schemas.microsoft.com/office/drawing/2014/main" val="533458235"/>
                    </a:ext>
                  </a:extLst>
                </a:gridCol>
                <a:gridCol w="6485108">
                  <a:extLst>
                    <a:ext uri="{9D8B030D-6E8A-4147-A177-3AD203B41FA5}">
                      <a16:colId xmlns:a16="http://schemas.microsoft.com/office/drawing/2014/main" val="1711087785"/>
                    </a:ext>
                  </a:extLst>
                </a:gridCol>
              </a:tblGrid>
              <a:tr h="529868">
                <a:tc>
                  <a:txBody>
                    <a:bodyPr/>
                    <a:lstStyle/>
                    <a:p>
                      <a:pPr algn="ctr" fontAlgn="b"/>
                      <a:r>
                        <a:rPr lang="en-US" sz="2400" b="1" u="none" strike="noStrike" cap="none" dirty="0">
                          <a:solidFill>
                            <a:schemeClr val="dk1"/>
                          </a:solidFill>
                          <a:effectLst/>
                          <a:sym typeface="Arial"/>
                        </a:rPr>
                        <a:t>Data Type</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1" u="none" strike="noStrike" cap="none" dirty="0">
                          <a:solidFill>
                            <a:schemeClr val="dk1"/>
                          </a:solidFill>
                          <a:effectLst/>
                          <a:sym typeface="Arial"/>
                        </a:rPr>
                        <a:t> Maximum Size</a:t>
                      </a:r>
                      <a:endParaRPr lang="en-US" sz="2400" b="0"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476955"/>
                  </a:ext>
                </a:extLst>
              </a:tr>
              <a:tr h="678866">
                <a:tc>
                  <a:txBody>
                    <a:bodyPr/>
                    <a:lstStyle/>
                    <a:p>
                      <a:pPr algn="ctr" fontAlgn="b"/>
                      <a:r>
                        <a:rPr lang="en-US" sz="2400" b="1" u="none" strike="noStrike" dirty="0">
                          <a:effectLst/>
                        </a:rPr>
                        <a:t>DATE</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u="none" strike="noStrike" cap="none" dirty="0">
                          <a:solidFill>
                            <a:schemeClr val="dk1"/>
                          </a:solidFill>
                          <a:effectLst/>
                          <a:sym typeface="Arial"/>
                        </a:rPr>
                        <a:t> Values range from '1000-01-01' to '9999-12-31'.</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736881"/>
                  </a:ext>
                </a:extLst>
              </a:tr>
              <a:tr h="678866">
                <a:tc>
                  <a:txBody>
                    <a:bodyPr/>
                    <a:lstStyle/>
                    <a:p>
                      <a:pPr algn="ctr" fontAlgn="b"/>
                      <a:r>
                        <a:rPr lang="en-US" sz="2400" b="1" u="none" strike="noStrike" cap="none" dirty="0">
                          <a:solidFill>
                            <a:schemeClr val="dk1"/>
                          </a:solidFill>
                          <a:effectLst/>
                          <a:sym typeface="Arial"/>
                        </a:rPr>
                        <a:t>TIME</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u="none" strike="noStrike" cap="none" dirty="0">
                          <a:solidFill>
                            <a:schemeClr val="dk1"/>
                          </a:solidFill>
                          <a:effectLst/>
                          <a:sym typeface="Arial"/>
                        </a:rPr>
                        <a:t> Values range from '-838:59:59' to '838:59:59'.</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524679"/>
                  </a:ext>
                </a:extLst>
              </a:tr>
              <a:tr h="678866">
                <a:tc>
                  <a:txBody>
                    <a:bodyPr/>
                    <a:lstStyle/>
                    <a:p>
                      <a:pPr algn="ctr" fontAlgn="b"/>
                      <a:r>
                        <a:rPr lang="en-US" sz="2400" b="1" u="none" strike="noStrike" cap="none" dirty="0">
                          <a:solidFill>
                            <a:schemeClr val="dk1"/>
                          </a:solidFill>
                          <a:effectLst/>
                          <a:sym typeface="Arial"/>
                        </a:rPr>
                        <a:t>DATETIME</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u="none" strike="noStrike" cap="none" dirty="0">
                          <a:solidFill>
                            <a:schemeClr val="dk1"/>
                          </a:solidFill>
                          <a:effectLst/>
                          <a:sym typeface="Arial"/>
                        </a:rPr>
                        <a:t> Values range from '1000-01-01 00:00:00' to </a:t>
                      </a:r>
                    </a:p>
                    <a:p>
                      <a:pPr algn="l" fontAlgn="b"/>
                      <a:r>
                        <a:rPr lang="en-US" sz="2400" b="0" u="none" strike="noStrike" cap="none" dirty="0">
                          <a:solidFill>
                            <a:schemeClr val="dk1"/>
                          </a:solidFill>
                          <a:effectLst/>
                          <a:sym typeface="Arial"/>
                        </a:rPr>
                        <a:t> '9999-12-31 23:59:59'.</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2727341"/>
                  </a:ext>
                </a:extLst>
              </a:tr>
              <a:tr h="835492">
                <a:tc>
                  <a:txBody>
                    <a:bodyPr/>
                    <a:lstStyle/>
                    <a:p>
                      <a:pPr algn="ctr" fontAlgn="b"/>
                      <a:r>
                        <a:rPr lang="en-US" sz="2400" b="1" u="none" strike="noStrike" cap="none" dirty="0">
                          <a:solidFill>
                            <a:schemeClr val="dk1"/>
                          </a:solidFill>
                          <a:effectLst/>
                          <a:sym typeface="Arial"/>
                        </a:rPr>
                        <a:t>TIMESTAMP</a:t>
                      </a:r>
                      <a:endParaRPr lang="en-US" sz="2400" b="1" i="0" u="none" strike="noStrike" dirty="0">
                        <a:solidFill>
                          <a:srgbClr val="333333"/>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u="none" strike="noStrike" cap="none" dirty="0">
                          <a:solidFill>
                            <a:schemeClr val="dk1"/>
                          </a:solidFill>
                          <a:effectLst/>
                          <a:sym typeface="Arial"/>
                        </a:rPr>
                        <a:t> Values range from '1970-01-01 00:00:01' UTC </a:t>
                      </a:r>
                    </a:p>
                    <a:p>
                      <a:pPr algn="l" fontAlgn="b"/>
                      <a:r>
                        <a:rPr lang="en-US" sz="2400" b="0" u="none" strike="noStrike" cap="none" dirty="0">
                          <a:solidFill>
                            <a:schemeClr val="dk1"/>
                          </a:solidFill>
                          <a:effectLst/>
                          <a:sym typeface="Arial"/>
                        </a:rPr>
                        <a:t> to  '2038-01-19 03:14:07’ UTC.</a:t>
                      </a:r>
                      <a:endParaRPr lang="en-US" sz="2400" b="0" i="0" u="none" strike="noStrike" dirty="0">
                        <a:solidFill>
                          <a:srgbClr val="000000"/>
                        </a:solidFill>
                        <a:effectLst/>
                        <a:latin typeface="+mn-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913023"/>
                  </a:ext>
                </a:extLst>
              </a:tr>
            </a:tbl>
          </a:graphicData>
        </a:graphic>
      </p:graphicFrame>
    </p:spTree>
    <p:extLst>
      <p:ext uri="{BB962C8B-B14F-4D97-AF65-F5344CB8AC3E}">
        <p14:creationId xmlns:p14="http://schemas.microsoft.com/office/powerpoint/2010/main" val="339298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6350" y="365126"/>
            <a:ext cx="7886700" cy="1325563"/>
          </a:xfrm>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1264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126452" y="2035277"/>
            <a:ext cx="8891096"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 name="Text Placeholder 2">
            <a:extLst>
              <a:ext uri="{FF2B5EF4-FFF2-40B4-BE49-F238E27FC236}">
                <a16:creationId xmlns:a16="http://schemas.microsoft.com/office/drawing/2014/main" id="{BEF5BBB6-4BCF-AF8E-39A9-768EE619D2E5}"/>
              </a:ext>
            </a:extLst>
          </p:cNvPr>
          <p:cNvSpPr txBox="1">
            <a:spLocks/>
          </p:cNvSpPr>
          <p:nvPr/>
        </p:nvSpPr>
        <p:spPr>
          <a:xfrm>
            <a:off x="377481" y="2268762"/>
            <a:ext cx="2805737" cy="2727074"/>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cs typeface="Raavi" panose="020B0502040204020203" pitchFamily="34" charset="0"/>
              </a:rPr>
              <a:t>String Type</a:t>
            </a:r>
          </a:p>
          <a:p>
            <a:pPr marL="0" indent="0">
              <a:buNone/>
            </a:pPr>
            <a:r>
              <a:rPr lang="en-US" sz="2400" dirty="0">
                <a:cs typeface="Raavi" panose="020B0502040204020203" pitchFamily="34" charset="0"/>
              </a:rPr>
              <a:t>CHAR</a:t>
            </a:r>
          </a:p>
          <a:p>
            <a:pPr marL="0" indent="0">
              <a:buNone/>
            </a:pPr>
            <a:r>
              <a:rPr lang="en-US" sz="2400" dirty="0">
                <a:cs typeface="Raavi" panose="020B0502040204020203" pitchFamily="34" charset="0"/>
              </a:rPr>
              <a:t>VARCHAR</a:t>
            </a:r>
          </a:p>
          <a:p>
            <a:pPr marL="0" indent="0">
              <a:buNone/>
            </a:pPr>
            <a:r>
              <a:rPr lang="en-US" sz="2400" dirty="0">
                <a:cs typeface="Raavi" panose="020B0502040204020203" pitchFamily="34" charset="0"/>
              </a:rPr>
              <a:t>TINYTEXT</a:t>
            </a:r>
          </a:p>
          <a:p>
            <a:pPr marL="0" indent="0">
              <a:buNone/>
            </a:pPr>
            <a:r>
              <a:rPr lang="en-US" sz="2400" dirty="0">
                <a:solidFill>
                  <a:srgbClr val="000000"/>
                </a:solidFill>
              </a:rPr>
              <a:t>MEDIUMTEXT</a:t>
            </a:r>
          </a:p>
          <a:p>
            <a:pPr marL="0" indent="0">
              <a:buNone/>
            </a:pPr>
            <a:r>
              <a:rPr lang="en-US" sz="2400" dirty="0">
                <a:solidFill>
                  <a:srgbClr val="000000"/>
                </a:solidFill>
              </a:rPr>
              <a:t>LONGTEXT</a:t>
            </a:r>
            <a:endParaRPr lang="en-US" sz="2400" dirty="0">
              <a:cs typeface="Raavi" panose="020B0502040204020203" pitchFamily="34" charset="0"/>
            </a:endParaRPr>
          </a:p>
        </p:txBody>
      </p:sp>
      <p:sp>
        <p:nvSpPr>
          <p:cNvPr id="6" name="Text Placeholder 2">
            <a:extLst>
              <a:ext uri="{FF2B5EF4-FFF2-40B4-BE49-F238E27FC236}">
                <a16:creationId xmlns:a16="http://schemas.microsoft.com/office/drawing/2014/main" id="{7DFD79E3-E8B8-D47A-32D8-C284810594C3}"/>
              </a:ext>
            </a:extLst>
          </p:cNvPr>
          <p:cNvSpPr txBox="1">
            <a:spLocks/>
          </p:cNvSpPr>
          <p:nvPr/>
        </p:nvSpPr>
        <p:spPr>
          <a:xfrm>
            <a:off x="3370324" y="2191079"/>
            <a:ext cx="2941980" cy="247484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Arial"/>
                <a:ea typeface="Arial"/>
                <a:cs typeface="Arial"/>
                <a:sym typeface="Arial"/>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14300" indent="0">
              <a:buNone/>
            </a:pPr>
            <a:r>
              <a:rPr lang="en-US" sz="2400" b="1" u="sng" dirty="0">
                <a:solidFill>
                  <a:schemeClr val="tx1"/>
                </a:solidFill>
                <a:latin typeface="+mn-lt"/>
                <a:cs typeface="Raavi" panose="020B0502040204020203" pitchFamily="34" charset="0"/>
              </a:rPr>
              <a:t>Numeric Type</a:t>
            </a:r>
          </a:p>
          <a:p>
            <a:pPr marL="114300" indent="0">
              <a:buNone/>
            </a:pPr>
            <a:r>
              <a:rPr lang="en-US" sz="2400" u="none" strike="noStrike" dirty="0">
                <a:effectLst/>
                <a:latin typeface="+mn-lt"/>
              </a:rPr>
              <a:t>TINYINT</a:t>
            </a:r>
            <a:endParaRPr lang="en-US" sz="2400" dirty="0">
              <a:solidFill>
                <a:schemeClr val="tx1"/>
              </a:solidFill>
              <a:latin typeface="+mn-lt"/>
              <a:cs typeface="Raavi" panose="020B0502040204020203" pitchFamily="34" charset="0"/>
            </a:endParaRPr>
          </a:p>
          <a:p>
            <a:pPr marL="114300" indent="0">
              <a:buNone/>
            </a:pPr>
            <a:r>
              <a:rPr lang="en-US" sz="2400" u="none" strike="noStrike" dirty="0">
                <a:effectLst/>
                <a:latin typeface="+mn-lt"/>
              </a:rPr>
              <a:t>SMALLINT</a:t>
            </a:r>
            <a:endParaRPr lang="en-US" sz="2400" dirty="0">
              <a:solidFill>
                <a:schemeClr val="tx1"/>
              </a:solidFill>
              <a:latin typeface="+mn-lt"/>
              <a:cs typeface="Raavi" panose="020B0502040204020203" pitchFamily="34" charset="0"/>
            </a:endParaRPr>
          </a:p>
          <a:p>
            <a:pPr marL="114300" indent="0">
              <a:buNone/>
            </a:pPr>
            <a:r>
              <a:rPr lang="en-US" sz="2400" u="none" strike="noStrike" dirty="0">
                <a:effectLst/>
                <a:latin typeface="+mn-lt"/>
              </a:rPr>
              <a:t>MEDIUMINT</a:t>
            </a:r>
            <a:endParaRPr lang="en-US" sz="2400" dirty="0">
              <a:solidFill>
                <a:schemeClr val="tx1"/>
              </a:solidFill>
              <a:latin typeface="+mn-lt"/>
              <a:cs typeface="Raavi" panose="020B0502040204020203" pitchFamily="34" charset="0"/>
            </a:endParaRPr>
          </a:p>
          <a:p>
            <a:pPr marL="114300" indent="0">
              <a:buNone/>
            </a:pPr>
            <a:r>
              <a:rPr lang="en-US" sz="2400" u="none" strike="noStrike" dirty="0">
                <a:effectLst/>
                <a:latin typeface="+mn-lt"/>
              </a:rPr>
              <a:t>INT</a:t>
            </a:r>
            <a:endParaRPr lang="en-US" sz="2400" dirty="0">
              <a:solidFill>
                <a:srgbClr val="000000"/>
              </a:solidFill>
              <a:latin typeface="+mn-lt"/>
            </a:endParaRPr>
          </a:p>
          <a:p>
            <a:pPr marL="114300" indent="0">
              <a:buNone/>
            </a:pPr>
            <a:r>
              <a:rPr lang="en-US" sz="2400" u="none" strike="noStrike" dirty="0">
                <a:effectLst/>
                <a:latin typeface="+mn-lt"/>
              </a:rPr>
              <a:t>BIGINT</a:t>
            </a:r>
            <a:endParaRPr lang="en-US" sz="2400" dirty="0">
              <a:latin typeface="+mn-lt"/>
            </a:endParaRPr>
          </a:p>
          <a:p>
            <a:pPr marL="114300" indent="0">
              <a:buNone/>
            </a:pPr>
            <a:r>
              <a:rPr lang="en-US" sz="2400" u="none" strike="noStrike" dirty="0">
                <a:effectLst/>
                <a:latin typeface="+mn-lt"/>
              </a:rPr>
              <a:t>FLOAT</a:t>
            </a:r>
            <a:endParaRPr lang="en-US" sz="2400" dirty="0">
              <a:latin typeface="+mn-lt"/>
            </a:endParaRPr>
          </a:p>
          <a:p>
            <a:pPr marL="114300" indent="0">
              <a:buNone/>
            </a:pPr>
            <a:r>
              <a:rPr lang="en-US" sz="2400" u="none" strike="noStrike" dirty="0">
                <a:effectLst/>
                <a:latin typeface="+mn-lt"/>
              </a:rPr>
              <a:t>DOUBLE</a:t>
            </a:r>
            <a:endParaRPr lang="en-US" sz="2400" dirty="0">
              <a:latin typeface="+mn-lt"/>
            </a:endParaRPr>
          </a:p>
        </p:txBody>
      </p:sp>
      <p:sp>
        <p:nvSpPr>
          <p:cNvPr id="7" name="Text Placeholder 2">
            <a:extLst>
              <a:ext uri="{FF2B5EF4-FFF2-40B4-BE49-F238E27FC236}">
                <a16:creationId xmlns:a16="http://schemas.microsoft.com/office/drawing/2014/main" id="{62094640-A04A-E012-23E8-E90146EF8108}"/>
              </a:ext>
            </a:extLst>
          </p:cNvPr>
          <p:cNvSpPr txBox="1">
            <a:spLocks/>
          </p:cNvSpPr>
          <p:nvPr/>
        </p:nvSpPr>
        <p:spPr>
          <a:xfrm>
            <a:off x="6709149" y="2190566"/>
            <a:ext cx="2727691" cy="247484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Arial"/>
                <a:ea typeface="Arial"/>
                <a:cs typeface="Arial"/>
                <a:sym typeface="Arial"/>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14300" indent="0">
              <a:buNone/>
            </a:pPr>
            <a:r>
              <a:rPr lang="en-US" sz="2400" b="1" u="sng" dirty="0">
                <a:solidFill>
                  <a:schemeClr val="tx1"/>
                </a:solidFill>
                <a:latin typeface="+mn-lt"/>
                <a:cs typeface="Raavi" panose="020B0502040204020203" pitchFamily="34" charset="0"/>
              </a:rPr>
              <a:t>Date Type</a:t>
            </a:r>
          </a:p>
          <a:p>
            <a:pPr marL="114300" indent="0">
              <a:buNone/>
            </a:pPr>
            <a:r>
              <a:rPr lang="en-US" sz="2400" dirty="0">
                <a:solidFill>
                  <a:schemeClr val="tx1"/>
                </a:solidFill>
                <a:latin typeface="+mn-lt"/>
                <a:cs typeface="Raavi" panose="020B0502040204020203" pitchFamily="34" charset="0"/>
              </a:rPr>
              <a:t>DATE</a:t>
            </a:r>
          </a:p>
          <a:p>
            <a:pPr marL="114300" indent="0">
              <a:buNone/>
            </a:pPr>
            <a:r>
              <a:rPr lang="en-US" sz="2400" dirty="0">
                <a:solidFill>
                  <a:schemeClr val="tx1"/>
                </a:solidFill>
                <a:latin typeface="+mn-lt"/>
                <a:ea typeface="+mn-ea"/>
                <a:cs typeface="Raavi" panose="020B0502040204020203" pitchFamily="34" charset="0"/>
              </a:rPr>
              <a:t>TIME</a:t>
            </a:r>
          </a:p>
          <a:p>
            <a:pPr marL="114300" indent="0">
              <a:buNone/>
            </a:pPr>
            <a:r>
              <a:rPr lang="en-US" sz="2400" dirty="0">
                <a:solidFill>
                  <a:schemeClr val="tx1"/>
                </a:solidFill>
                <a:latin typeface="+mn-lt"/>
                <a:cs typeface="Raavi" panose="020B0502040204020203" pitchFamily="34" charset="0"/>
              </a:rPr>
              <a:t>DATETIME</a:t>
            </a:r>
          </a:p>
          <a:p>
            <a:pPr marL="114300" indent="0">
              <a:buNone/>
            </a:pPr>
            <a:r>
              <a:rPr lang="en-US" sz="2400" b="0" i="0" u="none" strike="noStrike" cap="none" dirty="0">
                <a:solidFill>
                  <a:schemeClr val="dk1"/>
                </a:solidFill>
                <a:effectLst/>
                <a:latin typeface="+mn-lt"/>
                <a:ea typeface="+mn-ea"/>
                <a:cs typeface="+mn-cs"/>
                <a:sym typeface="Arial"/>
              </a:rPr>
              <a:t>TIMESTAMP</a:t>
            </a:r>
            <a:endParaRPr lang="en-US" sz="2400" dirty="0">
              <a:solidFill>
                <a:schemeClr val="tx1"/>
              </a:solidFill>
              <a:latin typeface="+mn-lt"/>
              <a:cs typeface="Raavi" panose="020B0502040204020203" pitchFamily="34" charset="0"/>
            </a:endParaRPr>
          </a:p>
        </p:txBody>
      </p:sp>
    </p:spTree>
    <p:extLst>
      <p:ext uri="{BB962C8B-B14F-4D97-AF65-F5344CB8AC3E}">
        <p14:creationId xmlns:p14="http://schemas.microsoft.com/office/powerpoint/2010/main" val="366178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13277" y="365126"/>
            <a:ext cx="7886700" cy="1325563"/>
          </a:xfrm>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1264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TYPE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126452" y="2035277"/>
            <a:ext cx="8891096"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C925CFF4-0B44-3B42-E552-396385C5B107}"/>
              </a:ext>
            </a:extLst>
          </p:cNvPr>
          <p:cNvSpPr txBox="1"/>
          <p:nvPr/>
        </p:nvSpPr>
        <p:spPr>
          <a:xfrm>
            <a:off x="378542" y="2226382"/>
            <a:ext cx="6700684" cy="492443"/>
          </a:xfrm>
          <a:prstGeom prst="rect">
            <a:avLst/>
          </a:prstGeom>
          <a:noFill/>
        </p:spPr>
        <p:txBody>
          <a:bodyPr wrap="square">
            <a:spAutoFit/>
          </a:bodyPr>
          <a:lstStyle/>
          <a:p>
            <a:r>
              <a:rPr lang="en-US" sz="2600" dirty="0"/>
              <a:t>Example : String, Int, and </a:t>
            </a:r>
            <a:r>
              <a:rPr lang="en-US" sz="2600" dirty="0" err="1"/>
              <a:t>DateTime</a:t>
            </a:r>
            <a:endParaRPr lang="en-US" sz="2600" dirty="0"/>
          </a:p>
        </p:txBody>
      </p:sp>
      <p:sp>
        <p:nvSpPr>
          <p:cNvPr id="11" name="TextBox 10">
            <a:extLst>
              <a:ext uri="{FF2B5EF4-FFF2-40B4-BE49-F238E27FC236}">
                <a16:creationId xmlns:a16="http://schemas.microsoft.com/office/drawing/2014/main" id="{E19A3A1C-6110-B857-9AD4-558B2BD5FD12}"/>
              </a:ext>
            </a:extLst>
          </p:cNvPr>
          <p:cNvSpPr txBox="1"/>
          <p:nvPr/>
        </p:nvSpPr>
        <p:spPr>
          <a:xfrm>
            <a:off x="259802" y="2845814"/>
            <a:ext cx="7507681" cy="3046988"/>
          </a:xfrm>
          <a:prstGeom prst="rect">
            <a:avLst/>
          </a:prstGeom>
          <a:noFill/>
        </p:spPr>
        <p:txBody>
          <a:bodyPr wrap="square">
            <a:spAutoFit/>
          </a:bodyPr>
          <a:lstStyle/>
          <a:p>
            <a:pPr marL="114300" indent="0">
              <a:buNone/>
            </a:pPr>
            <a:r>
              <a:rPr lang="en-US" sz="2400" b="1" dirty="0">
                <a:solidFill>
                  <a:srgbClr val="000000"/>
                </a:solidFill>
                <a:cs typeface="Raavi" panose="020B0502040204020203" pitchFamily="34" charset="0"/>
              </a:rPr>
              <a:t>CREATE TABLE </a:t>
            </a:r>
            <a:r>
              <a:rPr lang="en-US" sz="2400" dirty="0" err="1">
                <a:solidFill>
                  <a:srgbClr val="0070C0"/>
                </a:solidFill>
                <a:cs typeface="Raavi" panose="020B0502040204020203" pitchFamily="34" charset="0"/>
              </a:rPr>
              <a:t>student_details</a:t>
            </a:r>
            <a:r>
              <a:rPr lang="en-US" sz="2400" dirty="0">
                <a:solidFill>
                  <a:srgbClr val="0070C0"/>
                </a:solidFill>
                <a:cs typeface="Raavi" panose="020B0502040204020203" pitchFamily="34" charset="0"/>
              </a:rPr>
              <a:t> </a:t>
            </a:r>
            <a:r>
              <a:rPr lang="en-US" sz="2400" b="1" dirty="0">
                <a:solidFill>
                  <a:srgbClr val="FF0000"/>
                </a:solidFill>
                <a:cs typeface="Raavi" panose="020B0502040204020203" pitchFamily="34" charset="0"/>
              </a:rPr>
              <a:t>(</a:t>
            </a:r>
          </a:p>
          <a:p>
            <a:pPr marL="114300" indent="0">
              <a:buNone/>
            </a:pPr>
            <a:r>
              <a:rPr lang="en-US" sz="2400" dirty="0">
                <a:solidFill>
                  <a:srgbClr val="000000"/>
                </a:solidFill>
                <a:cs typeface="Raavi" panose="020B0502040204020203" pitchFamily="34" charset="0"/>
              </a:rPr>
              <a:t>		</a:t>
            </a:r>
            <a:r>
              <a:rPr lang="en-US" sz="2400" dirty="0">
                <a:solidFill>
                  <a:srgbClr val="0070C0"/>
                </a:solidFill>
                <a:cs typeface="Raavi" panose="020B0502040204020203" pitchFamily="34" charset="0"/>
              </a:rPr>
              <a:t>USN</a:t>
            </a:r>
            <a:r>
              <a:rPr lang="en-US" sz="2400" dirty="0">
                <a:solidFill>
                  <a:srgbClr val="000000"/>
                </a:solidFill>
                <a:cs typeface="Raavi" panose="020B0502040204020203" pitchFamily="34" charset="0"/>
              </a:rPr>
              <a:t> 	    	</a:t>
            </a:r>
            <a:r>
              <a:rPr lang="en-US" sz="2400" b="1" dirty="0">
                <a:solidFill>
                  <a:srgbClr val="000000"/>
                </a:solidFill>
                <a:cs typeface="Raavi" panose="020B0502040204020203" pitchFamily="34" charset="0"/>
              </a:rPr>
              <a:t>CHAR(10),</a:t>
            </a:r>
          </a:p>
          <a:p>
            <a:pPr marL="114300" indent="0">
              <a:buNone/>
            </a:pPr>
            <a:r>
              <a:rPr lang="en-US" sz="2400" dirty="0">
                <a:solidFill>
                  <a:srgbClr val="000000"/>
                </a:solidFill>
                <a:cs typeface="Raavi" panose="020B0502040204020203" pitchFamily="34" charset="0"/>
              </a:rPr>
              <a:t>		</a:t>
            </a:r>
            <a:r>
              <a:rPr lang="en-US" sz="2400" dirty="0">
                <a:solidFill>
                  <a:srgbClr val="0070C0"/>
                </a:solidFill>
                <a:cs typeface="Raavi" panose="020B0502040204020203" pitchFamily="34" charset="0"/>
              </a:rPr>
              <a:t>NAME</a:t>
            </a:r>
            <a:r>
              <a:rPr lang="en-US" sz="2400" dirty="0">
                <a:solidFill>
                  <a:srgbClr val="000000"/>
                </a:solidFill>
                <a:cs typeface="Raavi" panose="020B0502040204020203" pitchFamily="34" charset="0"/>
              </a:rPr>
              <a:t>      	</a:t>
            </a:r>
            <a:r>
              <a:rPr lang="en-US" sz="2400" b="1" dirty="0">
                <a:solidFill>
                  <a:srgbClr val="000000"/>
                </a:solidFill>
                <a:cs typeface="Raavi" panose="020B0502040204020203" pitchFamily="34" charset="0"/>
              </a:rPr>
              <a:t>VARCHAR(50)</a:t>
            </a:r>
            <a:r>
              <a:rPr lang="en-US" sz="2400" dirty="0">
                <a:solidFill>
                  <a:srgbClr val="000000"/>
                </a:solidFill>
                <a:cs typeface="Raavi" panose="020B0502040204020203" pitchFamily="34" charset="0"/>
              </a:rPr>
              <a:t>,</a:t>
            </a:r>
          </a:p>
          <a:p>
            <a:pPr marL="114300" indent="0">
              <a:buNone/>
            </a:pPr>
            <a:r>
              <a:rPr lang="en-US" sz="2400" dirty="0">
                <a:solidFill>
                  <a:srgbClr val="000000"/>
                </a:solidFill>
                <a:cs typeface="Raavi" panose="020B0502040204020203" pitchFamily="34" charset="0"/>
              </a:rPr>
              <a:t>		</a:t>
            </a:r>
            <a:r>
              <a:rPr lang="en-US" sz="2400" dirty="0">
                <a:solidFill>
                  <a:srgbClr val="0070C0"/>
                </a:solidFill>
                <a:cs typeface="Raavi" panose="020B0502040204020203" pitchFamily="34" charset="0"/>
              </a:rPr>
              <a:t>DOB	    	</a:t>
            </a:r>
            <a:r>
              <a:rPr lang="en-US" sz="2400" b="1" dirty="0">
                <a:solidFill>
                  <a:srgbClr val="000000"/>
                </a:solidFill>
              </a:rPr>
              <a:t>DATE,</a:t>
            </a:r>
            <a:endParaRPr lang="en-US" sz="2400" dirty="0">
              <a:solidFill>
                <a:srgbClr val="000000"/>
              </a:solidFill>
              <a:cs typeface="Raavi" panose="020B0502040204020203" pitchFamily="34" charset="0"/>
            </a:endParaRPr>
          </a:p>
          <a:p>
            <a:pPr marL="114300" indent="0">
              <a:buNone/>
            </a:pPr>
            <a:r>
              <a:rPr lang="en-US" sz="2400" dirty="0">
                <a:solidFill>
                  <a:srgbClr val="000000"/>
                </a:solidFill>
                <a:cs typeface="Raavi" panose="020B0502040204020203" pitchFamily="34" charset="0"/>
              </a:rPr>
              <a:t>		</a:t>
            </a:r>
            <a:r>
              <a:rPr lang="en-US" sz="2400" dirty="0">
                <a:solidFill>
                  <a:srgbClr val="0070C0"/>
                </a:solidFill>
                <a:cs typeface="Raavi" panose="020B0502040204020203" pitchFamily="34" charset="0"/>
              </a:rPr>
              <a:t>AGE</a:t>
            </a:r>
            <a:r>
              <a:rPr lang="en-US" sz="2400" b="1" dirty="0">
                <a:solidFill>
                  <a:srgbClr val="000000"/>
                </a:solidFill>
                <a:cs typeface="Raavi" panose="020B0502040204020203" pitchFamily="34" charset="0"/>
              </a:rPr>
              <a:t> 	    	</a:t>
            </a:r>
            <a:r>
              <a:rPr lang="en-US" sz="2400" b="1" dirty="0">
                <a:solidFill>
                  <a:srgbClr val="000000"/>
                </a:solidFill>
              </a:rPr>
              <a:t>TINYINT,</a:t>
            </a:r>
          </a:p>
          <a:p>
            <a:pPr marL="114300" indent="0">
              <a:buNone/>
            </a:pPr>
            <a:r>
              <a:rPr lang="en-US" sz="2400" b="1" dirty="0">
                <a:solidFill>
                  <a:srgbClr val="000000"/>
                </a:solidFill>
              </a:rPr>
              <a:t>		</a:t>
            </a:r>
            <a:r>
              <a:rPr lang="en-US" sz="2400" dirty="0">
                <a:solidFill>
                  <a:srgbClr val="0070C0"/>
                </a:solidFill>
                <a:cs typeface="Raavi" panose="020B0502040204020203" pitchFamily="34" charset="0"/>
              </a:rPr>
              <a:t>CGPA	</a:t>
            </a:r>
            <a:r>
              <a:rPr lang="en-US" sz="2400" u="none" strike="noStrike" dirty="0">
                <a:effectLst/>
              </a:rPr>
              <a:t> 	</a:t>
            </a:r>
            <a:r>
              <a:rPr lang="en-US" sz="2400" b="1" u="none" strike="noStrike" dirty="0">
                <a:effectLst/>
              </a:rPr>
              <a:t>FLOAT,</a:t>
            </a:r>
          </a:p>
          <a:p>
            <a:pPr marL="114300" indent="0">
              <a:buNone/>
            </a:pPr>
            <a:r>
              <a:rPr lang="en-US" sz="2400" b="1" dirty="0">
                <a:solidFill>
                  <a:srgbClr val="0070C0"/>
                </a:solidFill>
                <a:cs typeface="Raavi" panose="020B0502040204020203" pitchFamily="34" charset="0"/>
              </a:rPr>
              <a:t>		</a:t>
            </a:r>
            <a:r>
              <a:rPr lang="en-US" sz="2400" dirty="0">
                <a:solidFill>
                  <a:srgbClr val="0070C0"/>
                </a:solidFill>
                <a:cs typeface="Raavi" panose="020B0502040204020203" pitchFamily="34" charset="0"/>
              </a:rPr>
              <a:t>ADDRESS</a:t>
            </a:r>
            <a:r>
              <a:rPr lang="en-US" sz="2400" dirty="0">
                <a:solidFill>
                  <a:srgbClr val="000000"/>
                </a:solidFill>
                <a:cs typeface="Raavi" panose="020B0502040204020203" pitchFamily="34" charset="0"/>
              </a:rPr>
              <a:t>   </a:t>
            </a:r>
            <a:r>
              <a:rPr lang="en-US" sz="2400" b="1" dirty="0">
                <a:solidFill>
                  <a:srgbClr val="000000"/>
                </a:solidFill>
              </a:rPr>
              <a:t>MEDIUMTEXT</a:t>
            </a:r>
          </a:p>
          <a:p>
            <a:pPr marL="114300" indent="0">
              <a:buNone/>
            </a:pPr>
            <a:r>
              <a:rPr lang="en-US" sz="2400" b="1" dirty="0">
                <a:solidFill>
                  <a:srgbClr val="FF0000"/>
                </a:solidFill>
                <a:cs typeface="Raavi" panose="020B0502040204020203" pitchFamily="34" charset="0"/>
              </a:rPr>
              <a:t>);</a:t>
            </a:r>
          </a:p>
        </p:txBody>
      </p:sp>
    </p:spTree>
    <p:extLst>
      <p:ext uri="{BB962C8B-B14F-4D97-AF65-F5344CB8AC3E}">
        <p14:creationId xmlns:p14="http://schemas.microsoft.com/office/powerpoint/2010/main" val="47618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1881-3A04-3411-B568-14BF33732AD1}"/>
              </a:ext>
            </a:extLst>
          </p:cNvPr>
          <p:cNvSpPr>
            <a:spLocks noGrp="1"/>
          </p:cNvSpPr>
          <p:nvPr>
            <p:ph type="title"/>
          </p:nvPr>
        </p:nvSpPr>
        <p:spPr>
          <a:xfrm>
            <a:off x="628650" y="348193"/>
            <a:ext cx="7886700" cy="1325563"/>
          </a:xfrm>
        </p:spPr>
        <p:txBody>
          <a:bodyPr>
            <a:normAutofit/>
          </a:bodyPr>
          <a:lstStyle/>
          <a:p>
            <a:r>
              <a:rPr lang="en-US" sz="4000" dirty="0">
                <a:latin typeface="+mn-lt"/>
              </a:rPr>
              <a:t>SQL- Structured Query Language</a:t>
            </a:r>
          </a:p>
        </p:txBody>
      </p:sp>
      <p:sp>
        <p:nvSpPr>
          <p:cNvPr id="3" name="Content Placeholder 2">
            <a:extLst>
              <a:ext uri="{FF2B5EF4-FFF2-40B4-BE49-F238E27FC236}">
                <a16:creationId xmlns:a16="http://schemas.microsoft.com/office/drawing/2014/main" id="{208C6D85-804C-8B74-74F0-2E0581027500}"/>
              </a:ext>
            </a:extLst>
          </p:cNvPr>
          <p:cNvSpPr>
            <a:spLocks noGrp="1"/>
          </p:cNvSpPr>
          <p:nvPr>
            <p:ph idx="1"/>
          </p:nvPr>
        </p:nvSpPr>
        <p:spPr>
          <a:xfrm>
            <a:off x="615268" y="1786296"/>
            <a:ext cx="7698999" cy="4351338"/>
          </a:xfrm>
        </p:spPr>
        <p:txBody>
          <a:bodyPr>
            <a:normAutofit/>
          </a:bodyPr>
          <a:lstStyle/>
          <a:p>
            <a:pPr algn="just">
              <a:lnSpc>
                <a:spcPct val="100000"/>
              </a:lnSpc>
            </a:pPr>
            <a:r>
              <a:rPr lang="en-US" b="0" i="0" dirty="0">
                <a:solidFill>
                  <a:srgbClr val="000000"/>
                </a:solidFill>
                <a:effectLst/>
              </a:rPr>
              <a:t>SQL commands are instructions for the database. It is used to communicate with the database.</a:t>
            </a:r>
          </a:p>
          <a:p>
            <a:pPr algn="just">
              <a:lnSpc>
                <a:spcPct val="100000"/>
              </a:lnSpc>
            </a:pPr>
            <a:r>
              <a:rPr lang="en-US" b="0" i="0" dirty="0">
                <a:solidFill>
                  <a:srgbClr val="000000"/>
                </a:solidFill>
                <a:effectLst/>
              </a:rPr>
              <a:t>SQL can perform various tasks like create a database/table, add data to tables, drop the table, modify the table, set permission for users.</a:t>
            </a:r>
            <a:endParaRPr lang="en-US" dirty="0">
              <a:solidFill>
                <a:srgbClr val="000000"/>
              </a:solidFill>
            </a:endParaRPr>
          </a:p>
          <a:p>
            <a:pPr algn="just">
              <a:lnSpc>
                <a:spcPct val="100000"/>
              </a:lnSpc>
            </a:pPr>
            <a:r>
              <a:rPr lang="en-US" dirty="0">
                <a:solidFill>
                  <a:srgbClr val="000000"/>
                </a:solidFill>
              </a:rPr>
              <a:t>SQL commands are case insensitive, but table and column names are case sensitive.</a:t>
            </a:r>
            <a:endParaRPr lang="en-US" b="0" i="0" dirty="0">
              <a:solidFill>
                <a:srgbClr val="000000"/>
              </a:solidFill>
              <a:effectLst/>
            </a:endParaRPr>
          </a:p>
        </p:txBody>
      </p:sp>
    </p:spTree>
    <p:extLst>
      <p:ext uri="{BB962C8B-B14F-4D97-AF65-F5344CB8AC3E}">
        <p14:creationId xmlns:p14="http://schemas.microsoft.com/office/powerpoint/2010/main" val="1578811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4120331"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with Constraints</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0AE2663-2FEE-A4FC-35BD-8BDBE74BE3D0}"/>
              </a:ext>
            </a:extLst>
          </p:cNvPr>
          <p:cNvSpPr txBox="1"/>
          <p:nvPr/>
        </p:nvSpPr>
        <p:spPr>
          <a:xfrm>
            <a:off x="638481" y="2104553"/>
            <a:ext cx="7650113" cy="2492990"/>
          </a:xfrm>
          <a:prstGeom prst="rect">
            <a:avLst/>
          </a:prstGeom>
          <a:noFill/>
        </p:spPr>
        <p:txBody>
          <a:bodyPr wrap="square">
            <a:spAutoFit/>
          </a:bodyPr>
          <a:lstStyle/>
          <a:p>
            <a:pPr marL="457200" indent="-457200">
              <a:buFont typeface="Arial" panose="020B0604020202020204" pitchFamily="34" charset="0"/>
              <a:buChar char="•"/>
            </a:pPr>
            <a:r>
              <a:rPr lang="en-US" sz="2600" dirty="0"/>
              <a:t>SQL constraints are used to specify rules for the data in a table.</a:t>
            </a:r>
          </a:p>
          <a:p>
            <a:pPr marL="457200" indent="-457200">
              <a:buFont typeface="Arial" panose="020B0604020202020204" pitchFamily="34" charset="0"/>
              <a:buChar char="•"/>
            </a:pPr>
            <a:r>
              <a:rPr lang="en-US" sz="2600" b="0" i="0" dirty="0">
                <a:solidFill>
                  <a:srgbClr val="000000"/>
                </a:solidFill>
                <a:effectLst/>
              </a:rPr>
              <a:t>Constraints are used to limit the type of data that can go into a table. This ensures the accuracy and reliability of the data in the table. </a:t>
            </a:r>
            <a:endParaRPr lang="en-IN" sz="2600" dirty="0"/>
          </a:p>
          <a:p>
            <a:r>
              <a:rPr lang="en-IN" sz="2600" u="sng" dirty="0"/>
              <a:t>Syntax :</a:t>
            </a:r>
            <a:endParaRPr lang="en-US" sz="2600" u="sng" dirty="0"/>
          </a:p>
        </p:txBody>
      </p:sp>
      <p:sp>
        <p:nvSpPr>
          <p:cNvPr id="16" name="TextBox 15">
            <a:extLst>
              <a:ext uri="{FF2B5EF4-FFF2-40B4-BE49-F238E27FC236}">
                <a16:creationId xmlns:a16="http://schemas.microsoft.com/office/drawing/2014/main" id="{CC5347B5-1250-A841-7450-DAE64206C281}"/>
              </a:ext>
            </a:extLst>
          </p:cNvPr>
          <p:cNvSpPr txBox="1"/>
          <p:nvPr/>
        </p:nvSpPr>
        <p:spPr>
          <a:xfrm>
            <a:off x="2003015" y="4323219"/>
            <a:ext cx="6218904" cy="2308324"/>
          </a:xfrm>
          <a:prstGeom prst="rect">
            <a:avLst/>
          </a:prstGeom>
          <a:solidFill>
            <a:schemeClr val="bg1">
              <a:lumMod val="95000"/>
            </a:schemeClr>
          </a:solidFill>
          <a:ln>
            <a:noFill/>
          </a:ln>
        </p:spPr>
        <p:txBody>
          <a:bodyPr wrap="square">
            <a:spAutoFit/>
          </a:bodyPr>
          <a:lstStyle/>
          <a:p>
            <a:pPr marL="0" indent="0">
              <a:buNone/>
            </a:pPr>
            <a:r>
              <a:rPr lang="en-IN" sz="2400" dirty="0">
                <a:solidFill>
                  <a:srgbClr val="FF0000"/>
                </a:solidFill>
              </a:rPr>
              <a:t>	CREATE TABLE </a:t>
            </a:r>
            <a:r>
              <a:rPr lang="en-IN" sz="2400" dirty="0" err="1"/>
              <a:t>table_name</a:t>
            </a:r>
            <a:r>
              <a:rPr lang="en-IN" sz="2400" dirty="0"/>
              <a:t> </a:t>
            </a:r>
            <a:r>
              <a:rPr lang="en-IN" sz="2400" dirty="0">
                <a:solidFill>
                  <a:srgbClr val="FF0000"/>
                </a:solidFill>
              </a:rPr>
              <a:t>(</a:t>
            </a:r>
          </a:p>
          <a:p>
            <a:pPr marL="0" indent="0">
              <a:spcBef>
                <a:spcPts val="0"/>
              </a:spcBef>
              <a:spcAft>
                <a:spcPts val="0"/>
              </a:spcAft>
              <a:buNone/>
            </a:pPr>
            <a:r>
              <a:rPr lang="en-IN" sz="2400" dirty="0"/>
              <a:t>		col-name-1  data-type </a:t>
            </a:r>
            <a:r>
              <a:rPr lang="en-IN" sz="2400" i="1" dirty="0">
                <a:solidFill>
                  <a:srgbClr val="2F5597"/>
                </a:solidFill>
              </a:rPr>
              <a:t>constraint</a:t>
            </a:r>
            <a:r>
              <a:rPr lang="en-IN" sz="2400" dirty="0"/>
              <a:t> </a:t>
            </a:r>
            <a:r>
              <a:rPr lang="en-IN" sz="2400" dirty="0">
                <a:solidFill>
                  <a:srgbClr val="FF0000"/>
                </a:solidFill>
              </a:rPr>
              <a:t>,</a:t>
            </a:r>
          </a:p>
          <a:p>
            <a:pPr marL="0" indent="0">
              <a:spcBef>
                <a:spcPts val="0"/>
              </a:spcBef>
              <a:spcAft>
                <a:spcPts val="0"/>
              </a:spcAft>
              <a:buNone/>
            </a:pPr>
            <a:r>
              <a:rPr lang="en-IN" sz="2400" dirty="0"/>
              <a:t>		col-name-2  data-type </a:t>
            </a:r>
            <a:r>
              <a:rPr lang="en-IN" sz="2400" i="1" dirty="0">
                <a:solidFill>
                  <a:srgbClr val="2F5597"/>
                </a:solidFill>
              </a:rPr>
              <a:t>constraint</a:t>
            </a:r>
            <a:r>
              <a:rPr lang="en-IN" sz="2400" dirty="0">
                <a:solidFill>
                  <a:srgbClr val="FF0000"/>
                </a:solidFill>
              </a:rPr>
              <a:t>,</a:t>
            </a:r>
          </a:p>
          <a:p>
            <a:pPr marL="0" indent="0">
              <a:spcBef>
                <a:spcPts val="0"/>
              </a:spcBef>
              <a:spcAft>
                <a:spcPts val="0"/>
              </a:spcAft>
              <a:buNone/>
            </a:pPr>
            <a:r>
              <a:rPr lang="en-IN" sz="2400" dirty="0"/>
              <a:t>		col-name-3  data-type </a:t>
            </a:r>
            <a:r>
              <a:rPr lang="en-IN" sz="2400" i="1" dirty="0">
                <a:solidFill>
                  <a:srgbClr val="2F5597"/>
                </a:solidFill>
              </a:rPr>
              <a:t>constraint</a:t>
            </a:r>
            <a:r>
              <a:rPr lang="en-IN" sz="2400" dirty="0">
                <a:solidFill>
                  <a:srgbClr val="FF0000"/>
                </a:solidFill>
              </a:rPr>
              <a:t>,</a:t>
            </a:r>
          </a:p>
          <a:p>
            <a:pPr marL="0" indent="0">
              <a:spcBef>
                <a:spcPts val="0"/>
              </a:spcBef>
              <a:spcAft>
                <a:spcPts val="0"/>
              </a:spcAft>
              <a:buNone/>
            </a:pPr>
            <a:r>
              <a:rPr lang="en-IN" sz="2400" dirty="0"/>
              <a:t>		….</a:t>
            </a:r>
          </a:p>
          <a:p>
            <a:pPr marL="0" indent="0">
              <a:spcBef>
                <a:spcPts val="0"/>
              </a:spcBef>
              <a:spcAft>
                <a:spcPts val="0"/>
              </a:spcAft>
              <a:buNone/>
            </a:pPr>
            <a:r>
              <a:rPr lang="en-IN" sz="2400" dirty="0"/>
              <a:t>	</a:t>
            </a:r>
            <a:r>
              <a:rPr lang="en-IN" sz="2400" dirty="0">
                <a:solidFill>
                  <a:srgbClr val="FF0000"/>
                </a:solidFill>
              </a:rPr>
              <a:t>);</a:t>
            </a:r>
          </a:p>
        </p:txBody>
      </p:sp>
    </p:spTree>
    <p:extLst>
      <p:ext uri="{BB962C8B-B14F-4D97-AF65-F5344CB8AC3E}">
        <p14:creationId xmlns:p14="http://schemas.microsoft.com/office/powerpoint/2010/main" val="2700098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4120331"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with Constraints</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0AE2663-2FEE-A4FC-35BD-8BDBE74BE3D0}"/>
              </a:ext>
            </a:extLst>
          </p:cNvPr>
          <p:cNvSpPr txBox="1"/>
          <p:nvPr/>
        </p:nvSpPr>
        <p:spPr>
          <a:xfrm>
            <a:off x="746943" y="2329733"/>
            <a:ext cx="7650113" cy="3693319"/>
          </a:xfrm>
          <a:prstGeom prst="rect">
            <a:avLst/>
          </a:prstGeom>
          <a:noFill/>
        </p:spPr>
        <p:txBody>
          <a:bodyPr wrap="square">
            <a:spAutoFit/>
          </a:bodyPr>
          <a:lstStyle/>
          <a:p>
            <a:r>
              <a:rPr lang="en-US" sz="2600" dirty="0"/>
              <a:t>Some basic SQL constraints:</a:t>
            </a:r>
          </a:p>
          <a:p>
            <a:endParaRPr lang="en-US" sz="2600" u="sng" dirty="0"/>
          </a:p>
          <a:p>
            <a:pPr marL="971550" lvl="1" indent="-514350">
              <a:buFont typeface="+mj-lt"/>
              <a:buAutoNum type="arabicPeriod"/>
            </a:pPr>
            <a:r>
              <a:rPr lang="en-US" sz="2600" i="0" dirty="0">
                <a:solidFill>
                  <a:srgbClr val="000000"/>
                </a:solidFill>
                <a:effectLst/>
              </a:rPr>
              <a:t>NOT NULL</a:t>
            </a:r>
          </a:p>
          <a:p>
            <a:pPr marL="971550" lvl="1" indent="-514350">
              <a:buFont typeface="+mj-lt"/>
              <a:buAutoNum type="arabicPeriod"/>
            </a:pPr>
            <a:endParaRPr lang="en-US" sz="2600" i="0" dirty="0">
              <a:solidFill>
                <a:srgbClr val="000000"/>
              </a:solidFill>
              <a:effectLst/>
            </a:endParaRPr>
          </a:p>
          <a:p>
            <a:pPr marL="971550" lvl="1" indent="-514350">
              <a:buFont typeface="+mj-lt"/>
              <a:buAutoNum type="arabicPeriod"/>
            </a:pPr>
            <a:r>
              <a:rPr lang="en-US" sz="2600" dirty="0">
                <a:solidFill>
                  <a:srgbClr val="000000"/>
                </a:solidFill>
              </a:rPr>
              <a:t>UNIQUE</a:t>
            </a:r>
          </a:p>
          <a:p>
            <a:pPr marL="971550" lvl="1" indent="-514350">
              <a:buFont typeface="+mj-lt"/>
              <a:buAutoNum type="arabicPeriod"/>
            </a:pPr>
            <a:endParaRPr lang="en-US" sz="2600" dirty="0">
              <a:solidFill>
                <a:srgbClr val="000000"/>
              </a:solidFill>
            </a:endParaRPr>
          </a:p>
          <a:p>
            <a:pPr marL="971550" lvl="1" indent="-514350">
              <a:buFont typeface="+mj-lt"/>
              <a:buAutoNum type="arabicPeriod"/>
            </a:pPr>
            <a:r>
              <a:rPr lang="en-US" sz="2600" dirty="0">
                <a:solidFill>
                  <a:srgbClr val="000000"/>
                </a:solidFill>
              </a:rPr>
              <a:t>PRIMARY KEY</a:t>
            </a:r>
          </a:p>
          <a:p>
            <a:pPr marL="971550" lvl="1" indent="-514350">
              <a:buFont typeface="+mj-lt"/>
              <a:buAutoNum type="arabicPeriod"/>
            </a:pPr>
            <a:endParaRPr lang="en-US" sz="2600" dirty="0">
              <a:solidFill>
                <a:srgbClr val="000000"/>
              </a:solidFill>
            </a:endParaRPr>
          </a:p>
          <a:p>
            <a:pPr marL="971550" lvl="1" indent="-514350">
              <a:buFont typeface="+mj-lt"/>
              <a:buAutoNum type="arabicPeriod"/>
            </a:pPr>
            <a:r>
              <a:rPr lang="en-US" sz="2600" dirty="0">
                <a:solidFill>
                  <a:srgbClr val="000000"/>
                </a:solidFill>
              </a:rPr>
              <a:t>DEFAULT</a:t>
            </a:r>
            <a:endParaRPr lang="en-US" sz="2600" dirty="0"/>
          </a:p>
        </p:txBody>
      </p:sp>
    </p:spTree>
    <p:extLst>
      <p:ext uri="{BB962C8B-B14F-4D97-AF65-F5344CB8AC3E}">
        <p14:creationId xmlns:p14="http://schemas.microsoft.com/office/powerpoint/2010/main" val="3528567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4120331"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with Constraints</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0AE2663-2FEE-A4FC-35BD-8BDBE74BE3D0}"/>
              </a:ext>
            </a:extLst>
          </p:cNvPr>
          <p:cNvSpPr txBox="1"/>
          <p:nvPr/>
        </p:nvSpPr>
        <p:spPr>
          <a:xfrm>
            <a:off x="638481" y="2104553"/>
            <a:ext cx="7650113" cy="2092881"/>
          </a:xfrm>
          <a:prstGeom prst="rect">
            <a:avLst/>
          </a:prstGeom>
          <a:noFill/>
        </p:spPr>
        <p:txBody>
          <a:bodyPr wrap="square">
            <a:spAutoFit/>
          </a:bodyPr>
          <a:lstStyle/>
          <a:p>
            <a:r>
              <a:rPr lang="en-US" sz="2600" b="1" i="0" u="sng" dirty="0">
                <a:solidFill>
                  <a:srgbClr val="000000"/>
                </a:solidFill>
                <a:effectLst/>
              </a:rPr>
              <a:t>NOT NULL Constraint</a:t>
            </a:r>
            <a:endParaRPr lang="en-US" sz="2600" b="1" u="sng" dirty="0">
              <a:solidFill>
                <a:srgbClr val="000000"/>
              </a:solidFill>
            </a:endParaRPr>
          </a:p>
          <a:p>
            <a:pPr marL="457200" indent="-457200">
              <a:buFont typeface="Arial" panose="020B0604020202020204" pitchFamily="34" charset="0"/>
              <a:buChar char="•"/>
            </a:pPr>
            <a:r>
              <a:rPr lang="en-US" sz="2600" b="0" i="0" dirty="0">
                <a:solidFill>
                  <a:srgbClr val="000000"/>
                </a:solidFill>
                <a:effectLst/>
              </a:rPr>
              <a:t>By default, a column can hold NULL values</a:t>
            </a:r>
          </a:p>
          <a:p>
            <a:pPr marL="457200" indent="-457200">
              <a:buFont typeface="Arial" panose="020B0604020202020204" pitchFamily="34" charset="0"/>
              <a:buChar char="•"/>
            </a:pPr>
            <a:r>
              <a:rPr lang="en-US" sz="2600" b="0" i="0" dirty="0">
                <a:solidFill>
                  <a:srgbClr val="000000"/>
                </a:solidFill>
                <a:effectLst/>
              </a:rPr>
              <a:t>The NOT NULL constraint enforces a column to NOT accept NULL values.</a:t>
            </a:r>
            <a:endParaRPr lang="en-IN" sz="2600" dirty="0"/>
          </a:p>
          <a:p>
            <a:r>
              <a:rPr lang="en-IN" sz="2600" u="sng" dirty="0"/>
              <a:t>Syntax :</a:t>
            </a:r>
            <a:endParaRPr lang="en-US" sz="2600" u="sng" dirty="0"/>
          </a:p>
        </p:txBody>
      </p:sp>
      <p:sp>
        <p:nvSpPr>
          <p:cNvPr id="7" name="TextBox 6">
            <a:extLst>
              <a:ext uri="{FF2B5EF4-FFF2-40B4-BE49-F238E27FC236}">
                <a16:creationId xmlns:a16="http://schemas.microsoft.com/office/drawing/2014/main" id="{3FA91759-E4DA-14A4-3DEE-399C953E2D3C}"/>
              </a:ext>
            </a:extLst>
          </p:cNvPr>
          <p:cNvSpPr txBox="1"/>
          <p:nvPr/>
        </p:nvSpPr>
        <p:spPr>
          <a:xfrm>
            <a:off x="2225401" y="3938329"/>
            <a:ext cx="5302798" cy="2554545"/>
          </a:xfrm>
          <a:prstGeom prst="rect">
            <a:avLst/>
          </a:prstGeom>
          <a:noFill/>
        </p:spPr>
        <p:txBody>
          <a:bodyPr wrap="square">
            <a:spAutoFit/>
          </a:bodyPr>
          <a:lstStyle/>
          <a:p>
            <a:pPr marL="114300" indent="0">
              <a:buNone/>
            </a:pPr>
            <a:r>
              <a:rPr lang="en-US" sz="2000" b="1" dirty="0">
                <a:solidFill>
                  <a:srgbClr val="000000"/>
                </a:solidFill>
                <a:cs typeface="Raavi" panose="020B0502040204020203" pitchFamily="34" charset="0"/>
              </a:rPr>
              <a:t>CREATE TABLE </a:t>
            </a:r>
            <a:r>
              <a:rPr lang="en-US" sz="2000" dirty="0" err="1">
                <a:solidFill>
                  <a:srgbClr val="0070C0"/>
                </a:solidFill>
                <a:cs typeface="Raavi" panose="020B0502040204020203" pitchFamily="34" charset="0"/>
              </a:rPr>
              <a:t>student_details</a:t>
            </a:r>
            <a:r>
              <a:rPr lang="en-US" sz="2000" dirty="0">
                <a:solidFill>
                  <a:srgbClr val="0070C0"/>
                </a:solidFill>
                <a:cs typeface="Raavi" panose="020B0502040204020203" pitchFamily="34" charset="0"/>
              </a:rPr>
              <a:t> </a:t>
            </a:r>
            <a:r>
              <a:rPr lang="en-US" sz="2000" b="1" dirty="0">
                <a:solidFill>
                  <a:srgbClr val="FF0000"/>
                </a:solidFill>
                <a:cs typeface="Raavi" panose="020B0502040204020203" pitchFamily="34" charset="0"/>
              </a:rPr>
              <a:t>(</a:t>
            </a: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USN</a:t>
            </a:r>
            <a:r>
              <a:rPr lang="en-US" sz="2000" dirty="0">
                <a:solidFill>
                  <a:srgbClr val="000000"/>
                </a:solidFill>
                <a:cs typeface="Raavi" panose="020B0502040204020203" pitchFamily="34" charset="0"/>
              </a:rPr>
              <a:t> 	    	</a:t>
            </a:r>
            <a:r>
              <a:rPr lang="en-US" sz="2000" b="1" dirty="0">
                <a:solidFill>
                  <a:srgbClr val="000000"/>
                </a:solidFill>
                <a:cs typeface="Raavi" panose="020B0502040204020203" pitchFamily="34" charset="0"/>
              </a:rPr>
              <a:t>CHAR(10)   	   </a:t>
            </a:r>
            <a:r>
              <a:rPr lang="en-US" sz="2000" b="1" dirty="0">
                <a:solidFill>
                  <a:srgbClr val="2F5597"/>
                </a:solidFill>
                <a:cs typeface="Raavi" panose="020B0502040204020203" pitchFamily="34" charset="0"/>
              </a:rPr>
              <a:t>NOT NULL</a:t>
            </a:r>
            <a:r>
              <a:rPr lang="en-US" sz="2000" b="1" dirty="0">
                <a:solidFill>
                  <a:srgbClr val="000000"/>
                </a:solidFill>
                <a:cs typeface="Raavi" panose="020B0502040204020203" pitchFamily="34" charset="0"/>
              </a:rPr>
              <a:t>,</a:t>
            </a: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NAME</a:t>
            </a:r>
            <a:r>
              <a:rPr lang="en-US" sz="2000" dirty="0">
                <a:solidFill>
                  <a:srgbClr val="000000"/>
                </a:solidFill>
                <a:cs typeface="Raavi" panose="020B0502040204020203" pitchFamily="34" charset="0"/>
              </a:rPr>
              <a:t>      	</a:t>
            </a:r>
            <a:r>
              <a:rPr lang="en-US" sz="2000" b="1" dirty="0">
                <a:solidFill>
                  <a:srgbClr val="000000"/>
                </a:solidFill>
                <a:cs typeface="Raavi" panose="020B0502040204020203" pitchFamily="34" charset="0"/>
              </a:rPr>
              <a:t>VARCHAR(50)  </a:t>
            </a:r>
            <a:r>
              <a:rPr lang="en-US" sz="2000" b="1" dirty="0">
                <a:solidFill>
                  <a:srgbClr val="2F5597"/>
                </a:solidFill>
                <a:cs typeface="Raavi" panose="020B0502040204020203" pitchFamily="34" charset="0"/>
              </a:rPr>
              <a:t>NOT NULL</a:t>
            </a:r>
            <a:r>
              <a:rPr lang="en-US" sz="2000" dirty="0">
                <a:solidFill>
                  <a:srgbClr val="000000"/>
                </a:solidFill>
                <a:cs typeface="Raavi" panose="020B0502040204020203" pitchFamily="34" charset="0"/>
              </a:rPr>
              <a:t>,</a:t>
            </a: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DOB	    	</a:t>
            </a:r>
            <a:r>
              <a:rPr lang="en-US" sz="2000" b="1" dirty="0">
                <a:solidFill>
                  <a:srgbClr val="000000"/>
                </a:solidFill>
              </a:rPr>
              <a:t>DATE,</a:t>
            </a:r>
            <a:endParaRPr lang="en-US" sz="2000" dirty="0">
              <a:solidFill>
                <a:srgbClr val="000000"/>
              </a:solidFill>
              <a:cs typeface="Raavi" panose="020B0502040204020203" pitchFamily="34" charset="0"/>
            </a:endParaRP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AGE</a:t>
            </a:r>
            <a:r>
              <a:rPr lang="en-US" sz="2000" b="1" dirty="0">
                <a:solidFill>
                  <a:srgbClr val="000000"/>
                </a:solidFill>
                <a:cs typeface="Raavi" panose="020B0502040204020203" pitchFamily="34" charset="0"/>
              </a:rPr>
              <a:t> 	    	</a:t>
            </a:r>
            <a:r>
              <a:rPr lang="en-US" sz="2000" b="1" dirty="0">
                <a:solidFill>
                  <a:srgbClr val="000000"/>
                </a:solidFill>
              </a:rPr>
              <a:t>TINYINT,</a:t>
            </a:r>
          </a:p>
          <a:p>
            <a:pPr marL="114300" indent="0">
              <a:buNone/>
            </a:pPr>
            <a:r>
              <a:rPr lang="en-US" sz="2000" b="1" dirty="0">
                <a:solidFill>
                  <a:srgbClr val="000000"/>
                </a:solidFill>
              </a:rPr>
              <a:t>		</a:t>
            </a:r>
            <a:r>
              <a:rPr lang="en-US" sz="2000" dirty="0">
                <a:solidFill>
                  <a:srgbClr val="0070C0"/>
                </a:solidFill>
                <a:cs typeface="Raavi" panose="020B0502040204020203" pitchFamily="34" charset="0"/>
              </a:rPr>
              <a:t>CGPA	</a:t>
            </a:r>
            <a:r>
              <a:rPr lang="en-US" sz="2000" u="none" strike="noStrike" dirty="0">
                <a:effectLst/>
              </a:rPr>
              <a:t> 	</a:t>
            </a:r>
            <a:r>
              <a:rPr lang="en-US" sz="2000" b="1" u="none" strike="noStrike" dirty="0">
                <a:effectLst/>
              </a:rPr>
              <a:t>FLOAT,</a:t>
            </a:r>
          </a:p>
          <a:p>
            <a:pPr marL="114300" indent="0">
              <a:buNone/>
            </a:pPr>
            <a:r>
              <a:rPr lang="en-US" sz="2000" b="1" dirty="0">
                <a:solidFill>
                  <a:srgbClr val="0070C0"/>
                </a:solidFill>
                <a:cs typeface="Raavi" panose="020B0502040204020203" pitchFamily="34" charset="0"/>
              </a:rPr>
              <a:t>		</a:t>
            </a:r>
            <a:r>
              <a:rPr lang="en-US" sz="2000" dirty="0">
                <a:solidFill>
                  <a:srgbClr val="0070C0"/>
                </a:solidFill>
                <a:cs typeface="Raavi" panose="020B0502040204020203" pitchFamily="34" charset="0"/>
              </a:rPr>
              <a:t>ADDRESS</a:t>
            </a:r>
            <a:r>
              <a:rPr lang="en-US" sz="2000" dirty="0">
                <a:solidFill>
                  <a:srgbClr val="000000"/>
                </a:solidFill>
                <a:cs typeface="Raavi" panose="020B0502040204020203" pitchFamily="34" charset="0"/>
              </a:rPr>
              <a:t>       </a:t>
            </a:r>
            <a:r>
              <a:rPr lang="en-US" sz="2000" b="1" dirty="0">
                <a:solidFill>
                  <a:srgbClr val="000000"/>
                </a:solidFill>
              </a:rPr>
              <a:t>MEDIUMTEXT</a:t>
            </a:r>
          </a:p>
          <a:p>
            <a:pPr marL="114300" indent="0">
              <a:buNone/>
            </a:pPr>
            <a:r>
              <a:rPr lang="en-US" sz="2000" b="1" dirty="0">
                <a:solidFill>
                  <a:srgbClr val="FF0000"/>
                </a:solidFill>
                <a:cs typeface="Raavi" panose="020B0502040204020203" pitchFamily="34" charset="0"/>
              </a:rPr>
              <a:t>);</a:t>
            </a:r>
          </a:p>
        </p:txBody>
      </p:sp>
    </p:spTree>
    <p:extLst>
      <p:ext uri="{BB962C8B-B14F-4D97-AF65-F5344CB8AC3E}">
        <p14:creationId xmlns:p14="http://schemas.microsoft.com/office/powerpoint/2010/main" val="2687595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4120331"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with Constraints</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0AE2663-2FEE-A4FC-35BD-8BDBE74BE3D0}"/>
              </a:ext>
            </a:extLst>
          </p:cNvPr>
          <p:cNvSpPr txBox="1"/>
          <p:nvPr/>
        </p:nvSpPr>
        <p:spPr>
          <a:xfrm>
            <a:off x="638481" y="2104553"/>
            <a:ext cx="7650113" cy="2092881"/>
          </a:xfrm>
          <a:prstGeom prst="rect">
            <a:avLst/>
          </a:prstGeom>
          <a:noFill/>
        </p:spPr>
        <p:txBody>
          <a:bodyPr wrap="square">
            <a:spAutoFit/>
          </a:bodyPr>
          <a:lstStyle/>
          <a:p>
            <a:r>
              <a:rPr lang="en-US" sz="2600" b="1" i="0" u="sng" dirty="0">
                <a:solidFill>
                  <a:srgbClr val="000000"/>
                </a:solidFill>
                <a:effectLst/>
              </a:rPr>
              <a:t>UNIQUE Constraint</a:t>
            </a:r>
            <a:endParaRPr lang="en-US" sz="2600" b="1" u="sng" dirty="0">
              <a:solidFill>
                <a:srgbClr val="000000"/>
              </a:solidFill>
            </a:endParaRPr>
          </a:p>
          <a:p>
            <a:pPr marL="457200" indent="-457200">
              <a:buFont typeface="Arial" panose="020B0604020202020204" pitchFamily="34" charset="0"/>
              <a:buChar char="•"/>
            </a:pPr>
            <a:r>
              <a:rPr lang="en-US" sz="2600" dirty="0"/>
              <a:t>The UNIQUE constraint ensures that all values in a column are different.</a:t>
            </a:r>
          </a:p>
          <a:p>
            <a:endParaRPr lang="en-IN" sz="2600" dirty="0"/>
          </a:p>
          <a:p>
            <a:r>
              <a:rPr lang="en-IN" sz="2600" u="sng" dirty="0"/>
              <a:t>Syntax :</a:t>
            </a:r>
            <a:endParaRPr lang="en-US" sz="2600" u="sng" dirty="0"/>
          </a:p>
        </p:txBody>
      </p:sp>
      <p:sp>
        <p:nvSpPr>
          <p:cNvPr id="7" name="TextBox 6">
            <a:extLst>
              <a:ext uri="{FF2B5EF4-FFF2-40B4-BE49-F238E27FC236}">
                <a16:creationId xmlns:a16="http://schemas.microsoft.com/office/drawing/2014/main" id="{3FA91759-E4DA-14A4-3DEE-399C953E2D3C}"/>
              </a:ext>
            </a:extLst>
          </p:cNvPr>
          <p:cNvSpPr txBox="1"/>
          <p:nvPr/>
        </p:nvSpPr>
        <p:spPr>
          <a:xfrm>
            <a:off x="2130151" y="3804979"/>
            <a:ext cx="5302798" cy="2554545"/>
          </a:xfrm>
          <a:prstGeom prst="rect">
            <a:avLst/>
          </a:prstGeom>
          <a:noFill/>
        </p:spPr>
        <p:txBody>
          <a:bodyPr wrap="square">
            <a:spAutoFit/>
          </a:bodyPr>
          <a:lstStyle/>
          <a:p>
            <a:pPr marL="114300" indent="0">
              <a:buNone/>
            </a:pPr>
            <a:r>
              <a:rPr lang="en-US" sz="2000" b="1" dirty="0">
                <a:solidFill>
                  <a:srgbClr val="000000"/>
                </a:solidFill>
                <a:cs typeface="Raavi" panose="020B0502040204020203" pitchFamily="34" charset="0"/>
              </a:rPr>
              <a:t>CREATE TABLE </a:t>
            </a:r>
            <a:r>
              <a:rPr lang="en-US" sz="2000" dirty="0" err="1">
                <a:solidFill>
                  <a:srgbClr val="0070C0"/>
                </a:solidFill>
                <a:cs typeface="Raavi" panose="020B0502040204020203" pitchFamily="34" charset="0"/>
              </a:rPr>
              <a:t>student_details</a:t>
            </a:r>
            <a:r>
              <a:rPr lang="en-US" sz="2000" dirty="0">
                <a:solidFill>
                  <a:srgbClr val="0070C0"/>
                </a:solidFill>
                <a:cs typeface="Raavi" panose="020B0502040204020203" pitchFamily="34" charset="0"/>
              </a:rPr>
              <a:t> </a:t>
            </a:r>
            <a:r>
              <a:rPr lang="en-US" sz="2000" b="1" dirty="0">
                <a:solidFill>
                  <a:srgbClr val="FF0000"/>
                </a:solidFill>
                <a:cs typeface="Raavi" panose="020B0502040204020203" pitchFamily="34" charset="0"/>
              </a:rPr>
              <a:t>(</a:t>
            </a: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USN</a:t>
            </a:r>
            <a:r>
              <a:rPr lang="en-US" sz="2000" dirty="0">
                <a:solidFill>
                  <a:srgbClr val="000000"/>
                </a:solidFill>
                <a:cs typeface="Raavi" panose="020B0502040204020203" pitchFamily="34" charset="0"/>
              </a:rPr>
              <a:t> 	    	</a:t>
            </a:r>
            <a:r>
              <a:rPr lang="en-US" sz="2000" b="1" dirty="0">
                <a:solidFill>
                  <a:srgbClr val="000000"/>
                </a:solidFill>
                <a:cs typeface="Raavi" panose="020B0502040204020203" pitchFamily="34" charset="0"/>
              </a:rPr>
              <a:t>CHAR(10)         </a:t>
            </a:r>
            <a:r>
              <a:rPr lang="en-US" sz="2000" b="1" dirty="0">
                <a:solidFill>
                  <a:srgbClr val="2F5597"/>
                </a:solidFill>
                <a:cs typeface="Raavi" panose="020B0502040204020203" pitchFamily="34" charset="0"/>
              </a:rPr>
              <a:t>UNIQUE</a:t>
            </a:r>
            <a:r>
              <a:rPr lang="en-US" sz="2000" b="1" dirty="0">
                <a:solidFill>
                  <a:srgbClr val="000000"/>
                </a:solidFill>
                <a:cs typeface="Raavi" panose="020B0502040204020203" pitchFamily="34" charset="0"/>
              </a:rPr>
              <a:t>,</a:t>
            </a: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NAME</a:t>
            </a:r>
            <a:r>
              <a:rPr lang="en-US" sz="2000" dirty="0">
                <a:solidFill>
                  <a:srgbClr val="000000"/>
                </a:solidFill>
                <a:cs typeface="Raavi" panose="020B0502040204020203" pitchFamily="34" charset="0"/>
              </a:rPr>
              <a:t>      	</a:t>
            </a:r>
            <a:r>
              <a:rPr lang="en-US" sz="2000" b="1" dirty="0">
                <a:solidFill>
                  <a:srgbClr val="000000"/>
                </a:solidFill>
                <a:cs typeface="Raavi" panose="020B0502040204020203" pitchFamily="34" charset="0"/>
              </a:rPr>
              <a:t>VARCHAR(50)</a:t>
            </a:r>
            <a:r>
              <a:rPr lang="en-US" sz="2000" dirty="0">
                <a:solidFill>
                  <a:srgbClr val="000000"/>
                </a:solidFill>
                <a:cs typeface="Raavi" panose="020B0502040204020203" pitchFamily="34" charset="0"/>
              </a:rPr>
              <a:t>,</a:t>
            </a: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DOB	    	</a:t>
            </a:r>
            <a:r>
              <a:rPr lang="en-US" sz="2000" b="1" dirty="0">
                <a:solidFill>
                  <a:srgbClr val="000000"/>
                </a:solidFill>
              </a:rPr>
              <a:t>DATE,</a:t>
            </a:r>
            <a:endParaRPr lang="en-US" sz="2000" dirty="0">
              <a:solidFill>
                <a:srgbClr val="000000"/>
              </a:solidFill>
              <a:cs typeface="Raavi" panose="020B0502040204020203" pitchFamily="34" charset="0"/>
            </a:endParaRP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AGE</a:t>
            </a:r>
            <a:r>
              <a:rPr lang="en-US" sz="2000" b="1" dirty="0">
                <a:solidFill>
                  <a:srgbClr val="000000"/>
                </a:solidFill>
                <a:cs typeface="Raavi" panose="020B0502040204020203" pitchFamily="34" charset="0"/>
              </a:rPr>
              <a:t> 	    	</a:t>
            </a:r>
            <a:r>
              <a:rPr lang="en-US" sz="2000" b="1" dirty="0">
                <a:solidFill>
                  <a:srgbClr val="000000"/>
                </a:solidFill>
              </a:rPr>
              <a:t>TINYINT,</a:t>
            </a:r>
          </a:p>
          <a:p>
            <a:pPr marL="114300" indent="0">
              <a:buNone/>
            </a:pPr>
            <a:r>
              <a:rPr lang="en-US" sz="2000" b="1" dirty="0">
                <a:solidFill>
                  <a:srgbClr val="000000"/>
                </a:solidFill>
              </a:rPr>
              <a:t>		</a:t>
            </a:r>
            <a:r>
              <a:rPr lang="en-US" sz="2000" dirty="0">
                <a:solidFill>
                  <a:srgbClr val="0070C0"/>
                </a:solidFill>
                <a:cs typeface="Raavi" panose="020B0502040204020203" pitchFamily="34" charset="0"/>
              </a:rPr>
              <a:t>CGPA	</a:t>
            </a:r>
            <a:r>
              <a:rPr lang="en-US" sz="2000" u="none" strike="noStrike" dirty="0">
                <a:effectLst/>
              </a:rPr>
              <a:t> 	</a:t>
            </a:r>
            <a:r>
              <a:rPr lang="en-US" sz="2000" b="1" u="none" strike="noStrike" dirty="0">
                <a:effectLst/>
              </a:rPr>
              <a:t>FLOAT,</a:t>
            </a:r>
          </a:p>
          <a:p>
            <a:pPr marL="114300" indent="0">
              <a:buNone/>
            </a:pPr>
            <a:r>
              <a:rPr lang="en-US" sz="2000" b="1" dirty="0">
                <a:solidFill>
                  <a:srgbClr val="0070C0"/>
                </a:solidFill>
                <a:cs typeface="Raavi" panose="020B0502040204020203" pitchFamily="34" charset="0"/>
              </a:rPr>
              <a:t>		</a:t>
            </a:r>
            <a:r>
              <a:rPr lang="en-US" sz="2000" dirty="0">
                <a:solidFill>
                  <a:srgbClr val="0070C0"/>
                </a:solidFill>
                <a:cs typeface="Raavi" panose="020B0502040204020203" pitchFamily="34" charset="0"/>
              </a:rPr>
              <a:t>ADDRESS</a:t>
            </a:r>
            <a:r>
              <a:rPr lang="en-US" sz="2000" dirty="0">
                <a:solidFill>
                  <a:srgbClr val="000000"/>
                </a:solidFill>
                <a:cs typeface="Raavi" panose="020B0502040204020203" pitchFamily="34" charset="0"/>
              </a:rPr>
              <a:t>       </a:t>
            </a:r>
            <a:r>
              <a:rPr lang="en-US" sz="2000" b="1" dirty="0">
                <a:solidFill>
                  <a:srgbClr val="000000"/>
                </a:solidFill>
              </a:rPr>
              <a:t>MEDIUMTEXT</a:t>
            </a:r>
          </a:p>
          <a:p>
            <a:pPr marL="114300" indent="0">
              <a:buNone/>
            </a:pPr>
            <a:r>
              <a:rPr lang="en-US" sz="2000" b="1" dirty="0">
                <a:solidFill>
                  <a:srgbClr val="FF0000"/>
                </a:solidFill>
                <a:cs typeface="Raavi" panose="020B0502040204020203" pitchFamily="34" charset="0"/>
              </a:rPr>
              <a:t>);</a:t>
            </a:r>
          </a:p>
        </p:txBody>
      </p:sp>
    </p:spTree>
    <p:extLst>
      <p:ext uri="{BB962C8B-B14F-4D97-AF65-F5344CB8AC3E}">
        <p14:creationId xmlns:p14="http://schemas.microsoft.com/office/powerpoint/2010/main" val="321863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4120331"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with Constraints</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0AE2663-2FEE-A4FC-35BD-8BDBE74BE3D0}"/>
              </a:ext>
            </a:extLst>
          </p:cNvPr>
          <p:cNvSpPr txBox="1"/>
          <p:nvPr/>
        </p:nvSpPr>
        <p:spPr>
          <a:xfrm>
            <a:off x="638481" y="2104553"/>
            <a:ext cx="7886700" cy="4216539"/>
          </a:xfrm>
          <a:prstGeom prst="rect">
            <a:avLst/>
          </a:prstGeom>
          <a:noFill/>
        </p:spPr>
        <p:txBody>
          <a:bodyPr wrap="square">
            <a:spAutoFit/>
          </a:bodyPr>
          <a:lstStyle/>
          <a:p>
            <a:r>
              <a:rPr lang="en-US" sz="2600" b="1" i="0" u="sng" dirty="0">
                <a:solidFill>
                  <a:srgbClr val="000000"/>
                </a:solidFill>
                <a:effectLst/>
              </a:rPr>
              <a:t>PRIMARY KEY Constraint</a:t>
            </a:r>
          </a:p>
          <a:p>
            <a:endParaRPr lang="en-US" sz="2600" b="1" u="sng" dirty="0">
              <a:solidFill>
                <a:srgbClr val="000000"/>
              </a:solidFill>
            </a:endParaRPr>
          </a:p>
          <a:p>
            <a:pPr marL="457200" indent="-457200">
              <a:buFont typeface="Arial" panose="020B0604020202020204" pitchFamily="34" charset="0"/>
              <a:buChar char="•"/>
            </a:pPr>
            <a:r>
              <a:rPr lang="en-US" sz="2400" dirty="0"/>
              <a:t>The PRIMARY KEY constraint uniquely identifies each record in a table.</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Primary keys must contain UNIQUE values, and cannot contain NULL values.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 table can have only ONE primary key; and in the table, this primary key can consist of single or multiple columns (fields).</a:t>
            </a:r>
            <a:endParaRPr lang="en-IN" sz="2400" dirty="0"/>
          </a:p>
        </p:txBody>
      </p:sp>
    </p:spTree>
    <p:extLst>
      <p:ext uri="{BB962C8B-B14F-4D97-AF65-F5344CB8AC3E}">
        <p14:creationId xmlns:p14="http://schemas.microsoft.com/office/powerpoint/2010/main" val="357383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4120331"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with Constraints</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0AE2663-2FEE-A4FC-35BD-8BDBE74BE3D0}"/>
              </a:ext>
            </a:extLst>
          </p:cNvPr>
          <p:cNvSpPr txBox="1"/>
          <p:nvPr/>
        </p:nvSpPr>
        <p:spPr>
          <a:xfrm>
            <a:off x="638481" y="2104553"/>
            <a:ext cx="7650113" cy="1292662"/>
          </a:xfrm>
          <a:prstGeom prst="rect">
            <a:avLst/>
          </a:prstGeom>
          <a:noFill/>
        </p:spPr>
        <p:txBody>
          <a:bodyPr wrap="square">
            <a:spAutoFit/>
          </a:bodyPr>
          <a:lstStyle/>
          <a:p>
            <a:r>
              <a:rPr lang="en-US" sz="2600" b="1" i="0" u="sng" dirty="0">
                <a:solidFill>
                  <a:srgbClr val="000000"/>
                </a:solidFill>
                <a:effectLst/>
              </a:rPr>
              <a:t>PRIMARY KEY Constraint</a:t>
            </a:r>
            <a:endParaRPr lang="en-US" sz="2600" b="1" u="sng" dirty="0">
              <a:solidFill>
                <a:srgbClr val="000000"/>
              </a:solidFill>
            </a:endParaRPr>
          </a:p>
          <a:p>
            <a:endParaRPr lang="en-IN" sz="2600" dirty="0"/>
          </a:p>
          <a:p>
            <a:r>
              <a:rPr lang="en-IN" sz="2600" u="sng" dirty="0"/>
              <a:t>Syntax :</a:t>
            </a:r>
            <a:endParaRPr lang="en-US" sz="2600" u="sng" dirty="0"/>
          </a:p>
        </p:txBody>
      </p:sp>
      <p:sp>
        <p:nvSpPr>
          <p:cNvPr id="7" name="TextBox 6">
            <a:extLst>
              <a:ext uri="{FF2B5EF4-FFF2-40B4-BE49-F238E27FC236}">
                <a16:creationId xmlns:a16="http://schemas.microsoft.com/office/drawing/2014/main" id="{3FA91759-E4DA-14A4-3DEE-399C953E2D3C}"/>
              </a:ext>
            </a:extLst>
          </p:cNvPr>
          <p:cNvSpPr txBox="1"/>
          <p:nvPr/>
        </p:nvSpPr>
        <p:spPr>
          <a:xfrm>
            <a:off x="2130151" y="3804979"/>
            <a:ext cx="5302798" cy="2554545"/>
          </a:xfrm>
          <a:prstGeom prst="rect">
            <a:avLst/>
          </a:prstGeom>
          <a:noFill/>
        </p:spPr>
        <p:txBody>
          <a:bodyPr wrap="square">
            <a:spAutoFit/>
          </a:bodyPr>
          <a:lstStyle/>
          <a:p>
            <a:pPr marL="114300" indent="0">
              <a:buNone/>
            </a:pPr>
            <a:r>
              <a:rPr lang="en-US" sz="2000" b="1" dirty="0">
                <a:solidFill>
                  <a:srgbClr val="000000"/>
                </a:solidFill>
                <a:cs typeface="Raavi" panose="020B0502040204020203" pitchFamily="34" charset="0"/>
              </a:rPr>
              <a:t>CREATE TABLE </a:t>
            </a:r>
            <a:r>
              <a:rPr lang="en-US" sz="2000" dirty="0" err="1">
                <a:solidFill>
                  <a:srgbClr val="0070C0"/>
                </a:solidFill>
                <a:cs typeface="Raavi" panose="020B0502040204020203" pitchFamily="34" charset="0"/>
              </a:rPr>
              <a:t>student_details</a:t>
            </a:r>
            <a:r>
              <a:rPr lang="en-US" sz="2000" dirty="0">
                <a:solidFill>
                  <a:srgbClr val="0070C0"/>
                </a:solidFill>
                <a:cs typeface="Raavi" panose="020B0502040204020203" pitchFamily="34" charset="0"/>
              </a:rPr>
              <a:t> </a:t>
            </a:r>
            <a:r>
              <a:rPr lang="en-US" sz="2000" b="1" dirty="0">
                <a:solidFill>
                  <a:srgbClr val="FF0000"/>
                </a:solidFill>
                <a:cs typeface="Raavi" panose="020B0502040204020203" pitchFamily="34" charset="0"/>
              </a:rPr>
              <a:t>(</a:t>
            </a: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USN</a:t>
            </a:r>
            <a:r>
              <a:rPr lang="en-US" sz="2000" dirty="0">
                <a:solidFill>
                  <a:srgbClr val="000000"/>
                </a:solidFill>
                <a:cs typeface="Raavi" panose="020B0502040204020203" pitchFamily="34" charset="0"/>
              </a:rPr>
              <a:t> 	    	</a:t>
            </a:r>
            <a:r>
              <a:rPr lang="en-US" sz="2000" b="1" dirty="0">
                <a:solidFill>
                  <a:srgbClr val="000000"/>
                </a:solidFill>
                <a:cs typeface="Raavi" panose="020B0502040204020203" pitchFamily="34" charset="0"/>
              </a:rPr>
              <a:t>CHAR(10)  </a:t>
            </a:r>
            <a:r>
              <a:rPr lang="en-US" sz="2000" b="1" dirty="0">
                <a:solidFill>
                  <a:srgbClr val="2F5597"/>
                </a:solidFill>
                <a:cs typeface="Raavi" panose="020B0502040204020203" pitchFamily="34" charset="0"/>
              </a:rPr>
              <a:t>PRIMARY KEY</a:t>
            </a:r>
            <a:r>
              <a:rPr lang="en-US" sz="2000" b="1" dirty="0">
                <a:solidFill>
                  <a:srgbClr val="000000"/>
                </a:solidFill>
                <a:cs typeface="Raavi" panose="020B0502040204020203" pitchFamily="34" charset="0"/>
              </a:rPr>
              <a:t>,</a:t>
            </a: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NAME</a:t>
            </a:r>
            <a:r>
              <a:rPr lang="en-US" sz="2000" dirty="0">
                <a:solidFill>
                  <a:srgbClr val="000000"/>
                </a:solidFill>
                <a:cs typeface="Raavi" panose="020B0502040204020203" pitchFamily="34" charset="0"/>
              </a:rPr>
              <a:t>      	</a:t>
            </a:r>
            <a:r>
              <a:rPr lang="en-US" sz="2000" b="1" dirty="0">
                <a:solidFill>
                  <a:srgbClr val="000000"/>
                </a:solidFill>
                <a:cs typeface="Raavi" panose="020B0502040204020203" pitchFamily="34" charset="0"/>
              </a:rPr>
              <a:t>VARCHAR(50)</a:t>
            </a:r>
            <a:r>
              <a:rPr lang="en-US" sz="2000" dirty="0">
                <a:solidFill>
                  <a:srgbClr val="000000"/>
                </a:solidFill>
                <a:cs typeface="Raavi" panose="020B0502040204020203" pitchFamily="34" charset="0"/>
              </a:rPr>
              <a:t>,</a:t>
            </a: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DOB	    	</a:t>
            </a:r>
            <a:r>
              <a:rPr lang="en-US" sz="2000" b="1" dirty="0">
                <a:solidFill>
                  <a:srgbClr val="000000"/>
                </a:solidFill>
              </a:rPr>
              <a:t>DATE,</a:t>
            </a:r>
            <a:endParaRPr lang="en-US" sz="2000" dirty="0">
              <a:solidFill>
                <a:srgbClr val="000000"/>
              </a:solidFill>
              <a:cs typeface="Raavi" panose="020B0502040204020203" pitchFamily="34" charset="0"/>
            </a:endParaRPr>
          </a:p>
          <a:p>
            <a:pPr marL="114300" indent="0">
              <a:buNone/>
            </a:pPr>
            <a:r>
              <a:rPr lang="en-US" sz="2000" dirty="0">
                <a:solidFill>
                  <a:srgbClr val="000000"/>
                </a:solidFill>
                <a:cs typeface="Raavi" panose="020B0502040204020203" pitchFamily="34" charset="0"/>
              </a:rPr>
              <a:t>		</a:t>
            </a:r>
            <a:r>
              <a:rPr lang="en-US" sz="2000" dirty="0">
                <a:solidFill>
                  <a:srgbClr val="0070C0"/>
                </a:solidFill>
                <a:cs typeface="Raavi" panose="020B0502040204020203" pitchFamily="34" charset="0"/>
              </a:rPr>
              <a:t>AGE</a:t>
            </a:r>
            <a:r>
              <a:rPr lang="en-US" sz="2000" b="1" dirty="0">
                <a:solidFill>
                  <a:srgbClr val="000000"/>
                </a:solidFill>
                <a:cs typeface="Raavi" panose="020B0502040204020203" pitchFamily="34" charset="0"/>
              </a:rPr>
              <a:t> 	    	</a:t>
            </a:r>
            <a:r>
              <a:rPr lang="en-US" sz="2000" b="1" dirty="0">
                <a:solidFill>
                  <a:srgbClr val="000000"/>
                </a:solidFill>
              </a:rPr>
              <a:t>TINYINT,</a:t>
            </a:r>
          </a:p>
          <a:p>
            <a:pPr marL="114300" indent="0">
              <a:buNone/>
            </a:pPr>
            <a:r>
              <a:rPr lang="en-US" sz="2000" b="1" dirty="0">
                <a:solidFill>
                  <a:srgbClr val="000000"/>
                </a:solidFill>
              </a:rPr>
              <a:t>		</a:t>
            </a:r>
            <a:r>
              <a:rPr lang="en-US" sz="2000" dirty="0">
                <a:solidFill>
                  <a:srgbClr val="0070C0"/>
                </a:solidFill>
                <a:cs typeface="Raavi" panose="020B0502040204020203" pitchFamily="34" charset="0"/>
              </a:rPr>
              <a:t>CGPA	</a:t>
            </a:r>
            <a:r>
              <a:rPr lang="en-US" sz="2000" u="none" strike="noStrike" dirty="0">
                <a:effectLst/>
              </a:rPr>
              <a:t> 	</a:t>
            </a:r>
            <a:r>
              <a:rPr lang="en-US" sz="2000" b="1" u="none" strike="noStrike" dirty="0">
                <a:effectLst/>
              </a:rPr>
              <a:t>FLOAT,</a:t>
            </a:r>
          </a:p>
          <a:p>
            <a:pPr marL="114300" indent="0">
              <a:buNone/>
            </a:pPr>
            <a:r>
              <a:rPr lang="en-US" sz="2000" b="1" dirty="0">
                <a:solidFill>
                  <a:srgbClr val="0070C0"/>
                </a:solidFill>
                <a:cs typeface="Raavi" panose="020B0502040204020203" pitchFamily="34" charset="0"/>
              </a:rPr>
              <a:t>		</a:t>
            </a:r>
            <a:r>
              <a:rPr lang="en-US" sz="2000" dirty="0">
                <a:solidFill>
                  <a:srgbClr val="0070C0"/>
                </a:solidFill>
                <a:cs typeface="Raavi" panose="020B0502040204020203" pitchFamily="34" charset="0"/>
              </a:rPr>
              <a:t>ADDRESS</a:t>
            </a:r>
            <a:r>
              <a:rPr lang="en-US" sz="2000" dirty="0">
                <a:solidFill>
                  <a:srgbClr val="000000"/>
                </a:solidFill>
                <a:cs typeface="Raavi" panose="020B0502040204020203" pitchFamily="34" charset="0"/>
              </a:rPr>
              <a:t>       </a:t>
            </a:r>
            <a:r>
              <a:rPr lang="en-US" sz="2000" b="1" dirty="0">
                <a:solidFill>
                  <a:srgbClr val="000000"/>
                </a:solidFill>
              </a:rPr>
              <a:t>MEDIUMTEXT</a:t>
            </a:r>
          </a:p>
          <a:p>
            <a:pPr marL="114300" indent="0">
              <a:buNone/>
            </a:pPr>
            <a:r>
              <a:rPr lang="en-US" sz="2000" b="1" dirty="0">
                <a:solidFill>
                  <a:srgbClr val="FF0000"/>
                </a:solidFill>
                <a:cs typeface="Raavi" panose="020B0502040204020203" pitchFamily="34" charset="0"/>
              </a:rPr>
              <a:t>);</a:t>
            </a:r>
          </a:p>
        </p:txBody>
      </p:sp>
    </p:spTree>
    <p:extLst>
      <p:ext uri="{BB962C8B-B14F-4D97-AF65-F5344CB8AC3E}">
        <p14:creationId xmlns:p14="http://schemas.microsoft.com/office/powerpoint/2010/main" val="60821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4120331"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with Constraints</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0AE2663-2FEE-A4FC-35BD-8BDBE74BE3D0}"/>
              </a:ext>
            </a:extLst>
          </p:cNvPr>
          <p:cNvSpPr txBox="1"/>
          <p:nvPr/>
        </p:nvSpPr>
        <p:spPr>
          <a:xfrm>
            <a:off x="638481" y="2104553"/>
            <a:ext cx="8048319" cy="2492990"/>
          </a:xfrm>
          <a:prstGeom prst="rect">
            <a:avLst/>
          </a:prstGeom>
          <a:noFill/>
        </p:spPr>
        <p:txBody>
          <a:bodyPr wrap="square">
            <a:spAutoFit/>
          </a:bodyPr>
          <a:lstStyle/>
          <a:p>
            <a:r>
              <a:rPr lang="en-US" sz="2600" b="1" i="0" u="sng" dirty="0">
                <a:solidFill>
                  <a:srgbClr val="000000"/>
                </a:solidFill>
                <a:effectLst/>
              </a:rPr>
              <a:t>DEFAULT Constraint</a:t>
            </a:r>
            <a:endParaRPr lang="en-US" sz="2600" b="1" u="sng" dirty="0">
              <a:solidFill>
                <a:srgbClr val="000000"/>
              </a:solidFill>
            </a:endParaRPr>
          </a:p>
          <a:p>
            <a:pPr marL="457200" indent="-457200">
              <a:buFont typeface="Arial" panose="020B0604020202020204" pitchFamily="34" charset="0"/>
              <a:buChar char="•"/>
            </a:pPr>
            <a:r>
              <a:rPr lang="en-US" sz="2600" dirty="0"/>
              <a:t>The DEFAULT constraint is used to set a default value for a column.</a:t>
            </a:r>
          </a:p>
          <a:p>
            <a:endParaRPr lang="en-US" sz="2600" dirty="0"/>
          </a:p>
          <a:p>
            <a:pPr marL="457200" indent="-457200">
              <a:buFont typeface="Arial" panose="020B0604020202020204" pitchFamily="34" charset="0"/>
              <a:buChar char="•"/>
            </a:pPr>
            <a:r>
              <a:rPr lang="en-US" sz="2600" dirty="0"/>
              <a:t>The default value will be added to all new records, if no other value is specified.</a:t>
            </a:r>
            <a:endParaRPr lang="en-IN" sz="2600" dirty="0"/>
          </a:p>
        </p:txBody>
      </p:sp>
    </p:spTree>
    <p:extLst>
      <p:ext uri="{BB962C8B-B14F-4D97-AF65-F5344CB8AC3E}">
        <p14:creationId xmlns:p14="http://schemas.microsoft.com/office/powerpoint/2010/main" val="268288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4120331"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with Constraints</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0AE2663-2FEE-A4FC-35BD-8BDBE74BE3D0}"/>
              </a:ext>
            </a:extLst>
          </p:cNvPr>
          <p:cNvSpPr txBox="1"/>
          <p:nvPr/>
        </p:nvSpPr>
        <p:spPr>
          <a:xfrm>
            <a:off x="638481" y="2104553"/>
            <a:ext cx="8048319" cy="892552"/>
          </a:xfrm>
          <a:prstGeom prst="rect">
            <a:avLst/>
          </a:prstGeom>
          <a:noFill/>
        </p:spPr>
        <p:txBody>
          <a:bodyPr wrap="square">
            <a:spAutoFit/>
          </a:bodyPr>
          <a:lstStyle/>
          <a:p>
            <a:r>
              <a:rPr lang="en-US" sz="2600" b="1" i="0" u="sng" dirty="0">
                <a:solidFill>
                  <a:srgbClr val="000000"/>
                </a:solidFill>
                <a:effectLst/>
              </a:rPr>
              <a:t>DEFAULT Constraint</a:t>
            </a:r>
            <a:endParaRPr lang="en-US" sz="2600" b="1" u="sng" dirty="0">
              <a:solidFill>
                <a:srgbClr val="000000"/>
              </a:solidFill>
            </a:endParaRPr>
          </a:p>
          <a:p>
            <a:endParaRPr lang="en-IN" sz="2600" u="sng" dirty="0"/>
          </a:p>
        </p:txBody>
      </p:sp>
      <p:sp>
        <p:nvSpPr>
          <p:cNvPr id="7" name="TextBox 6">
            <a:extLst>
              <a:ext uri="{FF2B5EF4-FFF2-40B4-BE49-F238E27FC236}">
                <a16:creationId xmlns:a16="http://schemas.microsoft.com/office/drawing/2014/main" id="{3FA91759-E4DA-14A4-3DEE-399C953E2D3C}"/>
              </a:ext>
            </a:extLst>
          </p:cNvPr>
          <p:cNvSpPr txBox="1"/>
          <p:nvPr/>
        </p:nvSpPr>
        <p:spPr>
          <a:xfrm>
            <a:off x="433540" y="2736815"/>
            <a:ext cx="8458200" cy="3046988"/>
          </a:xfrm>
          <a:prstGeom prst="rect">
            <a:avLst/>
          </a:prstGeom>
          <a:noFill/>
        </p:spPr>
        <p:txBody>
          <a:bodyPr wrap="square">
            <a:spAutoFit/>
          </a:bodyPr>
          <a:lstStyle/>
          <a:p>
            <a:pPr marL="114300" indent="0">
              <a:buNone/>
            </a:pPr>
            <a:r>
              <a:rPr lang="en-US" sz="3600" b="1" baseline="-25000" dirty="0">
                <a:solidFill>
                  <a:srgbClr val="000000"/>
                </a:solidFill>
                <a:cs typeface="Raavi" panose="020B0502040204020203" pitchFamily="34" charset="0"/>
              </a:rPr>
              <a:t>CREATE TABLE </a:t>
            </a:r>
            <a:r>
              <a:rPr lang="en-US" sz="3600" baseline="-25000" dirty="0" err="1">
                <a:solidFill>
                  <a:srgbClr val="0070C0"/>
                </a:solidFill>
                <a:cs typeface="Raavi" panose="020B0502040204020203" pitchFamily="34" charset="0"/>
              </a:rPr>
              <a:t>student_details</a:t>
            </a:r>
            <a:r>
              <a:rPr lang="en-US" sz="3600" baseline="-25000" dirty="0">
                <a:solidFill>
                  <a:srgbClr val="0070C0"/>
                </a:solidFill>
                <a:cs typeface="Raavi" panose="020B0502040204020203" pitchFamily="34" charset="0"/>
              </a:rPr>
              <a:t> </a:t>
            </a:r>
            <a:r>
              <a:rPr lang="en-US" sz="3600" b="1" baseline="-25000" dirty="0">
                <a:solidFill>
                  <a:srgbClr val="FF0000"/>
                </a:solidFill>
                <a:cs typeface="Raavi" panose="020B0502040204020203" pitchFamily="34" charset="0"/>
              </a:rPr>
              <a:t>(</a:t>
            </a:r>
          </a:p>
          <a:p>
            <a:pPr marL="114300" indent="0">
              <a:buNone/>
            </a:pPr>
            <a:r>
              <a:rPr lang="en-US" sz="3600" baseline="-25000" dirty="0">
                <a:solidFill>
                  <a:srgbClr val="000000"/>
                </a:solidFill>
                <a:cs typeface="Raavi" panose="020B0502040204020203" pitchFamily="34" charset="0"/>
              </a:rPr>
              <a:t>		</a:t>
            </a:r>
            <a:r>
              <a:rPr lang="en-US" sz="3600" baseline="-25000" dirty="0">
                <a:solidFill>
                  <a:srgbClr val="0070C0"/>
                </a:solidFill>
                <a:cs typeface="Raavi" panose="020B0502040204020203" pitchFamily="34" charset="0"/>
              </a:rPr>
              <a:t>USN</a:t>
            </a:r>
            <a:r>
              <a:rPr lang="en-US" sz="3600" baseline="-25000" dirty="0">
                <a:solidFill>
                  <a:srgbClr val="000000"/>
                </a:solidFill>
                <a:cs typeface="Raavi" panose="020B0502040204020203" pitchFamily="34" charset="0"/>
              </a:rPr>
              <a:t> 	    	</a:t>
            </a:r>
            <a:r>
              <a:rPr lang="en-US" sz="3600" b="1" baseline="-25000" dirty="0">
                <a:solidFill>
                  <a:srgbClr val="000000"/>
                </a:solidFill>
                <a:cs typeface="Raavi" panose="020B0502040204020203" pitchFamily="34" charset="0"/>
              </a:rPr>
              <a:t>CHAR(10)  </a:t>
            </a:r>
            <a:r>
              <a:rPr lang="en-US" sz="3600" b="1" baseline="-25000" dirty="0">
                <a:solidFill>
                  <a:srgbClr val="2F5597"/>
                </a:solidFill>
                <a:cs typeface="Raavi" panose="020B0502040204020203" pitchFamily="34" charset="0"/>
              </a:rPr>
              <a:t>UNIQUE</a:t>
            </a:r>
            <a:r>
              <a:rPr lang="en-US" sz="3600" b="1" baseline="-25000" dirty="0">
                <a:solidFill>
                  <a:srgbClr val="000000"/>
                </a:solidFill>
                <a:cs typeface="Raavi" panose="020B0502040204020203" pitchFamily="34" charset="0"/>
              </a:rPr>
              <a:t>,</a:t>
            </a:r>
          </a:p>
          <a:p>
            <a:pPr marL="114300" indent="0">
              <a:buNone/>
            </a:pPr>
            <a:r>
              <a:rPr lang="en-US" sz="3600" baseline="-25000" dirty="0">
                <a:solidFill>
                  <a:srgbClr val="000000"/>
                </a:solidFill>
                <a:cs typeface="Raavi" panose="020B0502040204020203" pitchFamily="34" charset="0"/>
              </a:rPr>
              <a:t>		</a:t>
            </a:r>
            <a:r>
              <a:rPr lang="en-US" sz="3600" baseline="-25000" dirty="0">
                <a:solidFill>
                  <a:srgbClr val="0070C0"/>
                </a:solidFill>
                <a:cs typeface="Raavi" panose="020B0502040204020203" pitchFamily="34" charset="0"/>
              </a:rPr>
              <a:t>NAME</a:t>
            </a:r>
            <a:r>
              <a:rPr lang="en-US" sz="3600" baseline="-25000" dirty="0">
                <a:solidFill>
                  <a:srgbClr val="000000"/>
                </a:solidFill>
                <a:cs typeface="Raavi" panose="020B0502040204020203" pitchFamily="34" charset="0"/>
              </a:rPr>
              <a:t>      	</a:t>
            </a:r>
            <a:r>
              <a:rPr lang="en-US" sz="3600" b="1" baseline="-25000" dirty="0">
                <a:solidFill>
                  <a:srgbClr val="000000"/>
                </a:solidFill>
                <a:cs typeface="Raavi" panose="020B0502040204020203" pitchFamily="34" charset="0"/>
              </a:rPr>
              <a:t>VARCHAR(50)  </a:t>
            </a:r>
            <a:r>
              <a:rPr lang="en-US" sz="3600" b="1" baseline="-25000" dirty="0">
                <a:solidFill>
                  <a:srgbClr val="2F5597"/>
                </a:solidFill>
                <a:cs typeface="Raavi" panose="020B0502040204020203" pitchFamily="34" charset="0"/>
              </a:rPr>
              <a:t>NOT NULL</a:t>
            </a:r>
            <a:r>
              <a:rPr lang="en-US" sz="3600" baseline="-25000" dirty="0">
                <a:solidFill>
                  <a:srgbClr val="000000"/>
                </a:solidFill>
                <a:cs typeface="Raavi" panose="020B0502040204020203" pitchFamily="34" charset="0"/>
              </a:rPr>
              <a:t>,</a:t>
            </a:r>
          </a:p>
          <a:p>
            <a:pPr marL="114300" indent="0">
              <a:buNone/>
            </a:pPr>
            <a:r>
              <a:rPr lang="en-US" sz="3600" baseline="-25000" dirty="0">
                <a:solidFill>
                  <a:srgbClr val="000000"/>
                </a:solidFill>
                <a:cs typeface="Raavi" panose="020B0502040204020203" pitchFamily="34" charset="0"/>
              </a:rPr>
              <a:t>		</a:t>
            </a:r>
            <a:r>
              <a:rPr lang="en-US" sz="3600" baseline="-25000" dirty="0">
                <a:solidFill>
                  <a:srgbClr val="0070C0"/>
                </a:solidFill>
                <a:cs typeface="Raavi" panose="020B0502040204020203" pitchFamily="34" charset="0"/>
              </a:rPr>
              <a:t>DOB	    	</a:t>
            </a:r>
            <a:r>
              <a:rPr lang="en-US" sz="3600" b="1" baseline="-25000" dirty="0">
                <a:solidFill>
                  <a:srgbClr val="000000"/>
                </a:solidFill>
              </a:rPr>
              <a:t>DATE,</a:t>
            </a:r>
            <a:endParaRPr lang="en-US" sz="3600" baseline="-25000" dirty="0">
              <a:solidFill>
                <a:srgbClr val="000000"/>
              </a:solidFill>
              <a:cs typeface="Raavi" panose="020B0502040204020203" pitchFamily="34" charset="0"/>
            </a:endParaRPr>
          </a:p>
          <a:p>
            <a:pPr marL="114300" indent="0">
              <a:buNone/>
            </a:pPr>
            <a:r>
              <a:rPr lang="en-US" sz="3600" baseline="-25000" dirty="0">
                <a:solidFill>
                  <a:srgbClr val="000000"/>
                </a:solidFill>
                <a:cs typeface="Raavi" panose="020B0502040204020203" pitchFamily="34" charset="0"/>
              </a:rPr>
              <a:t>		</a:t>
            </a:r>
            <a:r>
              <a:rPr lang="en-US" sz="3600" baseline="-25000" dirty="0">
                <a:solidFill>
                  <a:srgbClr val="0070C0"/>
                </a:solidFill>
                <a:cs typeface="Raavi" panose="020B0502040204020203" pitchFamily="34" charset="0"/>
              </a:rPr>
              <a:t>AGE</a:t>
            </a:r>
            <a:r>
              <a:rPr lang="en-US" sz="3600" b="1" baseline="-25000" dirty="0">
                <a:solidFill>
                  <a:srgbClr val="000000"/>
                </a:solidFill>
                <a:cs typeface="Raavi" panose="020B0502040204020203" pitchFamily="34" charset="0"/>
              </a:rPr>
              <a:t> 	    	</a:t>
            </a:r>
            <a:r>
              <a:rPr lang="en-US" sz="3600" b="1" baseline="-25000" dirty="0">
                <a:solidFill>
                  <a:srgbClr val="000000"/>
                </a:solidFill>
              </a:rPr>
              <a:t>TINYINT,</a:t>
            </a:r>
          </a:p>
          <a:p>
            <a:pPr marL="114300" indent="0">
              <a:buNone/>
            </a:pPr>
            <a:r>
              <a:rPr lang="en-US" sz="3600" b="1" baseline="-25000" dirty="0">
                <a:solidFill>
                  <a:srgbClr val="000000"/>
                </a:solidFill>
              </a:rPr>
              <a:t>		</a:t>
            </a:r>
            <a:r>
              <a:rPr lang="en-US" sz="3600" baseline="-25000" dirty="0">
                <a:solidFill>
                  <a:srgbClr val="0070C0"/>
                </a:solidFill>
                <a:cs typeface="Raavi" panose="020B0502040204020203" pitchFamily="34" charset="0"/>
              </a:rPr>
              <a:t>CGPA	</a:t>
            </a:r>
            <a:r>
              <a:rPr lang="en-US" sz="3600" u="none" strike="noStrike" baseline="-25000" dirty="0">
                <a:effectLst/>
              </a:rPr>
              <a:t> 	</a:t>
            </a:r>
            <a:r>
              <a:rPr lang="en-US" sz="3600" b="1" u="none" strike="noStrike" baseline="-25000" dirty="0">
                <a:effectLst/>
              </a:rPr>
              <a:t>FLOAT,</a:t>
            </a:r>
          </a:p>
          <a:p>
            <a:pPr marL="114300" indent="0">
              <a:buNone/>
            </a:pPr>
            <a:r>
              <a:rPr lang="en-US" sz="3600" b="1" baseline="-25000" dirty="0">
                <a:solidFill>
                  <a:srgbClr val="0070C0"/>
                </a:solidFill>
                <a:cs typeface="Raavi" panose="020B0502040204020203" pitchFamily="34" charset="0"/>
              </a:rPr>
              <a:t>		</a:t>
            </a:r>
            <a:r>
              <a:rPr lang="en-US" sz="3600" baseline="-25000" dirty="0">
                <a:solidFill>
                  <a:srgbClr val="0070C0"/>
                </a:solidFill>
                <a:cs typeface="Raavi" panose="020B0502040204020203" pitchFamily="34" charset="0"/>
              </a:rPr>
              <a:t>ADDRESS</a:t>
            </a:r>
            <a:r>
              <a:rPr lang="en-US" sz="3600" baseline="-25000" dirty="0">
                <a:solidFill>
                  <a:srgbClr val="000000"/>
                </a:solidFill>
                <a:cs typeface="Raavi" panose="020B0502040204020203" pitchFamily="34" charset="0"/>
              </a:rPr>
              <a:t>    </a:t>
            </a:r>
            <a:r>
              <a:rPr lang="en-US" sz="3600" b="1" baseline="-25000" dirty="0">
                <a:solidFill>
                  <a:srgbClr val="000000"/>
                </a:solidFill>
              </a:rPr>
              <a:t>MEDIUMTEXT  </a:t>
            </a:r>
            <a:r>
              <a:rPr lang="en-US" sz="3600" b="0" i="0" baseline="-25000" dirty="0">
                <a:solidFill>
                  <a:srgbClr val="FF0000"/>
                </a:solidFill>
                <a:effectLst/>
              </a:rPr>
              <a:t>DEFAULT ‘TUMKUR,INDIA’ </a:t>
            </a:r>
            <a:endParaRPr lang="en-US" sz="3600" b="1" baseline="-25000" dirty="0">
              <a:solidFill>
                <a:srgbClr val="FF0000"/>
              </a:solidFill>
            </a:endParaRPr>
          </a:p>
          <a:p>
            <a:pPr marL="114300" indent="0">
              <a:buNone/>
            </a:pPr>
            <a:r>
              <a:rPr lang="en-US" sz="3600" b="1" baseline="-25000" dirty="0">
                <a:solidFill>
                  <a:srgbClr val="FF0000"/>
                </a:solidFill>
                <a:cs typeface="Raavi" panose="020B0502040204020203" pitchFamily="34" charset="0"/>
              </a:rPr>
              <a:t>);</a:t>
            </a:r>
          </a:p>
        </p:txBody>
      </p:sp>
    </p:spTree>
    <p:extLst>
      <p:ext uri="{BB962C8B-B14F-4D97-AF65-F5344CB8AC3E}">
        <p14:creationId xmlns:p14="http://schemas.microsoft.com/office/powerpoint/2010/main" val="3945205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View Table Structure</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4120331"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DESCRIBE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0AE2663-2FEE-A4FC-35BD-8BDBE74BE3D0}"/>
              </a:ext>
            </a:extLst>
          </p:cNvPr>
          <p:cNvSpPr txBox="1"/>
          <p:nvPr/>
        </p:nvSpPr>
        <p:spPr>
          <a:xfrm>
            <a:off x="638481" y="2104553"/>
            <a:ext cx="8048319" cy="2492990"/>
          </a:xfrm>
          <a:prstGeom prst="rect">
            <a:avLst/>
          </a:prstGeom>
          <a:noFill/>
        </p:spPr>
        <p:txBody>
          <a:bodyPr wrap="square">
            <a:spAutoFit/>
          </a:bodyPr>
          <a:lstStyle/>
          <a:p>
            <a:r>
              <a:rPr lang="en-US" sz="2600" b="1" dirty="0">
                <a:solidFill>
                  <a:srgbClr val="000000"/>
                </a:solidFill>
              </a:rPr>
              <a:t>DESCRIBE or DESC </a:t>
            </a:r>
            <a:r>
              <a:rPr lang="en-US" sz="2600" dirty="0">
                <a:solidFill>
                  <a:srgbClr val="000000"/>
                </a:solidFill>
              </a:rPr>
              <a:t>command used to view the structure of the table.</a:t>
            </a:r>
          </a:p>
          <a:p>
            <a:endParaRPr lang="en-US" sz="2600" dirty="0">
              <a:solidFill>
                <a:srgbClr val="000000"/>
              </a:solidFill>
            </a:endParaRPr>
          </a:p>
          <a:p>
            <a:r>
              <a:rPr lang="en-IN" sz="2600" u="sng" dirty="0"/>
              <a:t>Syntax :</a:t>
            </a:r>
            <a:endParaRPr lang="en-US" sz="2600" u="sng" dirty="0"/>
          </a:p>
          <a:p>
            <a:endParaRPr lang="en-US" sz="2600" dirty="0">
              <a:solidFill>
                <a:srgbClr val="000000"/>
              </a:solidFill>
            </a:endParaRPr>
          </a:p>
          <a:p>
            <a:endParaRPr lang="en-IN" sz="2600" u="sng" dirty="0"/>
          </a:p>
        </p:txBody>
      </p:sp>
      <p:sp>
        <p:nvSpPr>
          <p:cNvPr id="3" name="TextBox 2">
            <a:extLst>
              <a:ext uri="{FF2B5EF4-FFF2-40B4-BE49-F238E27FC236}">
                <a16:creationId xmlns:a16="http://schemas.microsoft.com/office/drawing/2014/main" id="{6CDBC2CF-D8BA-8942-550A-28E965D7083B}"/>
              </a:ext>
            </a:extLst>
          </p:cNvPr>
          <p:cNvSpPr txBox="1"/>
          <p:nvPr/>
        </p:nvSpPr>
        <p:spPr>
          <a:xfrm>
            <a:off x="652922" y="4226577"/>
            <a:ext cx="3388136" cy="1569660"/>
          </a:xfrm>
          <a:prstGeom prst="rect">
            <a:avLst/>
          </a:prstGeom>
          <a:solidFill>
            <a:schemeClr val="bg1">
              <a:lumMod val="95000"/>
            </a:schemeClr>
          </a:solidFill>
          <a:ln>
            <a:noFill/>
          </a:ln>
        </p:spPr>
        <p:txBody>
          <a:bodyPr wrap="square">
            <a:spAutoFit/>
          </a:bodyPr>
          <a:lstStyle/>
          <a:p>
            <a:pPr marL="0" indent="0">
              <a:buNone/>
            </a:pPr>
            <a:r>
              <a:rPr lang="en-IN" sz="2400" dirty="0">
                <a:solidFill>
                  <a:srgbClr val="FF0000"/>
                </a:solidFill>
              </a:rPr>
              <a:t>DESCRIBE </a:t>
            </a:r>
            <a:r>
              <a:rPr lang="en-IN" sz="2400" dirty="0" err="1"/>
              <a:t>table_name</a:t>
            </a:r>
            <a:r>
              <a:rPr lang="en-IN" sz="2400" dirty="0"/>
              <a:t> ;</a:t>
            </a:r>
          </a:p>
          <a:p>
            <a:r>
              <a:rPr lang="en-IN" sz="2400" dirty="0">
                <a:solidFill>
                  <a:srgbClr val="FF0000"/>
                </a:solidFill>
              </a:rPr>
              <a:t>	OR</a:t>
            </a:r>
          </a:p>
          <a:p>
            <a:r>
              <a:rPr lang="en-IN" sz="2400" dirty="0">
                <a:solidFill>
                  <a:srgbClr val="FF0000"/>
                </a:solidFill>
              </a:rPr>
              <a:t>DESC </a:t>
            </a:r>
            <a:r>
              <a:rPr lang="en-IN" sz="2400" dirty="0" err="1"/>
              <a:t>table_name</a:t>
            </a:r>
            <a:r>
              <a:rPr lang="en-IN" sz="2400" dirty="0"/>
              <a:t> ;</a:t>
            </a:r>
          </a:p>
          <a:p>
            <a:pPr marL="0" indent="0">
              <a:buNone/>
            </a:pPr>
            <a:endParaRPr lang="en-IN" sz="2400" dirty="0"/>
          </a:p>
        </p:txBody>
      </p:sp>
      <p:sp>
        <p:nvSpPr>
          <p:cNvPr id="6" name="TextBox 5">
            <a:extLst>
              <a:ext uri="{FF2B5EF4-FFF2-40B4-BE49-F238E27FC236}">
                <a16:creationId xmlns:a16="http://schemas.microsoft.com/office/drawing/2014/main" id="{20073FCC-5884-2A91-5DCA-56EDCB813F8C}"/>
              </a:ext>
            </a:extLst>
          </p:cNvPr>
          <p:cNvSpPr txBox="1"/>
          <p:nvPr/>
        </p:nvSpPr>
        <p:spPr>
          <a:xfrm>
            <a:off x="5102944" y="4226577"/>
            <a:ext cx="3703383" cy="1200329"/>
          </a:xfrm>
          <a:prstGeom prst="rect">
            <a:avLst/>
          </a:prstGeom>
          <a:solidFill>
            <a:schemeClr val="bg1">
              <a:lumMod val="95000"/>
            </a:schemeClr>
          </a:solidFill>
          <a:ln>
            <a:noFill/>
          </a:ln>
        </p:spPr>
        <p:txBody>
          <a:bodyPr wrap="square">
            <a:spAutoFit/>
          </a:bodyPr>
          <a:lstStyle/>
          <a:p>
            <a:r>
              <a:rPr lang="en-IN" sz="2400" u="sng" dirty="0"/>
              <a:t>Example:</a:t>
            </a:r>
          </a:p>
          <a:p>
            <a:endParaRPr lang="en-IN" sz="2400" dirty="0">
              <a:solidFill>
                <a:srgbClr val="FF0000"/>
              </a:solidFill>
            </a:endParaRPr>
          </a:p>
          <a:p>
            <a:r>
              <a:rPr lang="en-IN" sz="2400" dirty="0">
                <a:solidFill>
                  <a:srgbClr val="FF0000"/>
                </a:solidFill>
              </a:rPr>
              <a:t>DESC </a:t>
            </a:r>
            <a:r>
              <a:rPr lang="en-US" sz="2400" dirty="0" err="1">
                <a:solidFill>
                  <a:schemeClr val="accent1"/>
                </a:solidFill>
              </a:rPr>
              <a:t>student_details</a:t>
            </a:r>
            <a:r>
              <a:rPr lang="en-IN" sz="2400" dirty="0"/>
              <a:t>;</a:t>
            </a:r>
          </a:p>
        </p:txBody>
      </p:sp>
    </p:spTree>
    <p:extLst>
      <p:ext uri="{BB962C8B-B14F-4D97-AF65-F5344CB8AC3E}">
        <p14:creationId xmlns:p14="http://schemas.microsoft.com/office/powerpoint/2010/main" val="3291844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382734" y="365126"/>
            <a:ext cx="7886700" cy="1325563"/>
          </a:xfrm>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TRUNCATE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410497" y="2351782"/>
            <a:ext cx="8323006" cy="2092881"/>
          </a:xfrm>
          <a:prstGeom prst="rect">
            <a:avLst/>
          </a:prstGeom>
          <a:noFill/>
        </p:spPr>
        <p:txBody>
          <a:bodyPr wrap="square">
            <a:spAutoFit/>
          </a:bodyPr>
          <a:lstStyle/>
          <a:p>
            <a:pPr marL="457200" indent="-457200">
              <a:buFont typeface="Arial" panose="020B0604020202020204" pitchFamily="34" charset="0"/>
              <a:buChar char="•"/>
            </a:pPr>
            <a:r>
              <a:rPr lang="en-US" sz="2600" dirty="0"/>
              <a:t>TRUNCATE TABLE statement is used to delete the data inside a table, but not the table.</a:t>
            </a:r>
          </a:p>
          <a:p>
            <a:endParaRPr lang="en-US" sz="2600" dirty="0"/>
          </a:p>
          <a:p>
            <a:pPr marL="457200" indent="-457200">
              <a:buFont typeface="Arial" panose="020B0604020202020204" pitchFamily="34" charset="0"/>
              <a:buChar char="•"/>
            </a:pPr>
            <a:r>
              <a:rPr lang="en-US" sz="2600" dirty="0"/>
              <a:t>It permanently removes records/observation from the table.</a:t>
            </a:r>
          </a:p>
        </p:txBody>
      </p:sp>
      <p:sp>
        <p:nvSpPr>
          <p:cNvPr id="7" name="TextBox 6">
            <a:extLst>
              <a:ext uri="{FF2B5EF4-FFF2-40B4-BE49-F238E27FC236}">
                <a16:creationId xmlns:a16="http://schemas.microsoft.com/office/drawing/2014/main" id="{2D0FD425-1DEC-12AD-A1DE-648F07612DE8}"/>
              </a:ext>
            </a:extLst>
          </p:cNvPr>
          <p:cNvSpPr txBox="1"/>
          <p:nvPr/>
        </p:nvSpPr>
        <p:spPr>
          <a:xfrm>
            <a:off x="3932903" y="4352822"/>
            <a:ext cx="4582447" cy="1938992"/>
          </a:xfrm>
          <a:prstGeom prst="rect">
            <a:avLst/>
          </a:prstGeom>
          <a:solidFill>
            <a:schemeClr val="bg2"/>
          </a:solidFill>
        </p:spPr>
        <p:txBody>
          <a:bodyPr wrap="square">
            <a:spAutoFit/>
          </a:bodyPr>
          <a:lstStyle/>
          <a:p>
            <a:pPr marL="114300" indent="0">
              <a:buNone/>
            </a:pPr>
            <a:r>
              <a:rPr lang="en-US" sz="2400" i="1" u="sng" dirty="0"/>
              <a:t>Syntax:</a:t>
            </a:r>
          </a:p>
          <a:p>
            <a:pPr marL="114300" indent="0">
              <a:buNone/>
            </a:pPr>
            <a:r>
              <a:rPr lang="en-US" sz="2400" dirty="0">
                <a:solidFill>
                  <a:srgbClr val="FF0000"/>
                </a:solidFill>
              </a:rPr>
              <a:t>TRUNCATE  TABLE </a:t>
            </a:r>
            <a:r>
              <a:rPr lang="en-US" sz="2400" dirty="0" err="1"/>
              <a:t>table_name</a:t>
            </a:r>
            <a:r>
              <a:rPr lang="en-US" sz="2400" dirty="0"/>
              <a:t>;</a:t>
            </a:r>
          </a:p>
          <a:p>
            <a:pPr marL="114300" indent="0">
              <a:buNone/>
            </a:pPr>
            <a:endParaRPr lang="en-US" sz="2400" dirty="0"/>
          </a:p>
          <a:p>
            <a:pPr marL="114300" indent="0">
              <a:buNone/>
            </a:pPr>
            <a:r>
              <a:rPr lang="en-US" sz="2400" u="sng" dirty="0"/>
              <a:t>Example</a:t>
            </a:r>
            <a:r>
              <a:rPr lang="en-US" sz="2400" dirty="0"/>
              <a:t>:</a:t>
            </a:r>
          </a:p>
          <a:p>
            <a:pPr marL="114300" indent="0">
              <a:buNone/>
            </a:pPr>
            <a:r>
              <a:rPr lang="en-US" sz="2400" dirty="0">
                <a:solidFill>
                  <a:srgbClr val="FF0000"/>
                </a:solidFill>
              </a:rPr>
              <a:t>TRUNCATE  TABLE </a:t>
            </a:r>
            <a:r>
              <a:rPr lang="en-US" sz="2400" dirty="0" err="1"/>
              <a:t>student_details</a:t>
            </a:r>
            <a:r>
              <a:rPr lang="en-US" sz="2400" dirty="0"/>
              <a:t>;</a:t>
            </a:r>
          </a:p>
        </p:txBody>
      </p:sp>
    </p:spTree>
    <p:extLst>
      <p:ext uri="{BB962C8B-B14F-4D97-AF65-F5344CB8AC3E}">
        <p14:creationId xmlns:p14="http://schemas.microsoft.com/office/powerpoint/2010/main" val="226415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FF75-4868-2BF1-9AC8-230C30F8A3E7}"/>
              </a:ext>
            </a:extLst>
          </p:cNvPr>
          <p:cNvSpPr>
            <a:spLocks noGrp="1"/>
          </p:cNvSpPr>
          <p:nvPr>
            <p:ph type="title"/>
          </p:nvPr>
        </p:nvSpPr>
        <p:spPr/>
        <p:txBody>
          <a:bodyPr>
            <a:normAutofit/>
          </a:bodyPr>
          <a:lstStyle/>
          <a:p>
            <a:r>
              <a:rPr lang="en-US" sz="4000" dirty="0">
                <a:latin typeface="+mn-lt"/>
              </a:rPr>
              <a:t>SQL- Structured Query Language</a:t>
            </a:r>
            <a:endParaRPr lang="en-US" sz="4000" dirty="0"/>
          </a:p>
        </p:txBody>
      </p:sp>
      <p:sp>
        <p:nvSpPr>
          <p:cNvPr id="3" name="Content Placeholder 2">
            <a:extLst>
              <a:ext uri="{FF2B5EF4-FFF2-40B4-BE49-F238E27FC236}">
                <a16:creationId xmlns:a16="http://schemas.microsoft.com/office/drawing/2014/main" id="{EE19BF34-8CB5-4518-1833-A043EFA131E0}"/>
              </a:ext>
            </a:extLst>
          </p:cNvPr>
          <p:cNvSpPr>
            <a:spLocks noGrp="1"/>
          </p:cNvSpPr>
          <p:nvPr>
            <p:ph idx="1"/>
          </p:nvPr>
        </p:nvSpPr>
        <p:spPr>
          <a:xfrm>
            <a:off x="628649" y="1825625"/>
            <a:ext cx="8082731" cy="4351338"/>
          </a:xfrm>
        </p:spPr>
        <p:txBody>
          <a:bodyPr>
            <a:normAutofit/>
          </a:bodyPr>
          <a:lstStyle/>
          <a:p>
            <a:pPr marL="0" indent="0">
              <a:buNone/>
            </a:pPr>
            <a:r>
              <a:rPr lang="en-US" dirty="0"/>
              <a:t>SQL statements are divided into two major categories.</a:t>
            </a:r>
            <a:endParaRPr lang="en-US" u="sng" dirty="0"/>
          </a:p>
          <a:p>
            <a:pPr marL="971550" lvl="1" indent="-514350">
              <a:lnSpc>
                <a:spcPct val="200000"/>
              </a:lnSpc>
              <a:buFont typeface="+mj-lt"/>
              <a:buAutoNum type="arabicPeriod"/>
            </a:pPr>
            <a:r>
              <a:rPr lang="en-US" sz="2800" u="sng" dirty="0"/>
              <a:t>Data definition language (DDL)</a:t>
            </a:r>
          </a:p>
          <a:p>
            <a:pPr marL="971550" lvl="1" indent="-514350">
              <a:lnSpc>
                <a:spcPct val="200000"/>
              </a:lnSpc>
              <a:buFont typeface="+mj-lt"/>
              <a:buAutoNum type="arabicPeriod"/>
            </a:pPr>
            <a:r>
              <a:rPr lang="en-US" sz="2800" u="sng" dirty="0"/>
              <a:t>Data manipulation language (DML)</a:t>
            </a:r>
            <a:endParaRPr lang="en-US" sz="2800" dirty="0"/>
          </a:p>
        </p:txBody>
      </p:sp>
    </p:spTree>
    <p:extLst>
      <p:ext uri="{BB962C8B-B14F-4D97-AF65-F5344CB8AC3E}">
        <p14:creationId xmlns:p14="http://schemas.microsoft.com/office/powerpoint/2010/main" val="3094938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5823" y="365126"/>
            <a:ext cx="7886700" cy="1325563"/>
          </a:xfrm>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DROP</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410497" y="2351782"/>
            <a:ext cx="8323006" cy="2154436"/>
          </a:xfrm>
          <a:prstGeom prst="rect">
            <a:avLst/>
          </a:prstGeom>
          <a:noFill/>
        </p:spPr>
        <p:txBody>
          <a:bodyPr wrap="square">
            <a:spAutoFit/>
          </a:bodyPr>
          <a:lstStyle/>
          <a:p>
            <a:pPr marL="457200" indent="-457200">
              <a:buFont typeface="Arial" panose="020B0604020202020204" pitchFamily="34" charset="0"/>
              <a:buChar char="•"/>
            </a:pPr>
            <a:r>
              <a:rPr lang="en-US" sz="2800" dirty="0"/>
              <a:t>The DROP TABLE statement is used to drop an existing table in a database.</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It permanently removes objects from the database or MySQL server.</a:t>
            </a:r>
          </a:p>
        </p:txBody>
      </p:sp>
      <p:sp>
        <p:nvSpPr>
          <p:cNvPr id="7" name="TextBox 6">
            <a:extLst>
              <a:ext uri="{FF2B5EF4-FFF2-40B4-BE49-F238E27FC236}">
                <a16:creationId xmlns:a16="http://schemas.microsoft.com/office/drawing/2014/main" id="{2D0FD425-1DEC-12AD-A1DE-648F07612DE8}"/>
              </a:ext>
            </a:extLst>
          </p:cNvPr>
          <p:cNvSpPr txBox="1"/>
          <p:nvPr/>
        </p:nvSpPr>
        <p:spPr>
          <a:xfrm>
            <a:off x="3864077" y="4352822"/>
            <a:ext cx="4651273" cy="1938992"/>
          </a:xfrm>
          <a:prstGeom prst="rect">
            <a:avLst/>
          </a:prstGeom>
          <a:solidFill>
            <a:schemeClr val="bg2"/>
          </a:solidFill>
        </p:spPr>
        <p:txBody>
          <a:bodyPr wrap="square">
            <a:spAutoFit/>
          </a:bodyPr>
          <a:lstStyle/>
          <a:p>
            <a:pPr marL="114300" indent="0">
              <a:buNone/>
            </a:pPr>
            <a:r>
              <a:rPr lang="en-US" sz="2400" i="1" u="sng" dirty="0"/>
              <a:t>Syntax:</a:t>
            </a:r>
          </a:p>
          <a:p>
            <a:pPr marL="114300" indent="0">
              <a:buNone/>
            </a:pPr>
            <a:r>
              <a:rPr lang="en-US" sz="2400" dirty="0">
                <a:solidFill>
                  <a:srgbClr val="FF0000"/>
                </a:solidFill>
              </a:rPr>
              <a:t>DROP TABLE </a:t>
            </a:r>
            <a:r>
              <a:rPr lang="en-US" sz="2400" dirty="0" err="1"/>
              <a:t>table_name</a:t>
            </a:r>
            <a:r>
              <a:rPr lang="en-US" sz="2400" dirty="0"/>
              <a:t>;</a:t>
            </a:r>
          </a:p>
          <a:p>
            <a:pPr marL="114300" indent="0">
              <a:buNone/>
            </a:pPr>
            <a:endParaRPr lang="en-US" sz="2400" dirty="0"/>
          </a:p>
          <a:p>
            <a:pPr marL="114300" indent="0">
              <a:buNone/>
            </a:pPr>
            <a:r>
              <a:rPr lang="en-US" sz="2400" u="sng" dirty="0"/>
              <a:t>Example</a:t>
            </a:r>
            <a:r>
              <a:rPr lang="en-US" sz="2400" dirty="0"/>
              <a:t>:</a:t>
            </a:r>
          </a:p>
          <a:p>
            <a:pPr marL="114300" indent="0">
              <a:buNone/>
            </a:pPr>
            <a:r>
              <a:rPr lang="en-US" sz="2400" dirty="0">
                <a:solidFill>
                  <a:srgbClr val="FF0000"/>
                </a:solidFill>
              </a:rPr>
              <a:t>DROP TABLE </a:t>
            </a:r>
            <a:r>
              <a:rPr lang="en-US" sz="2400" dirty="0" err="1"/>
              <a:t>student_details</a:t>
            </a:r>
            <a:r>
              <a:rPr lang="en-US" sz="2400" dirty="0"/>
              <a:t>;</a:t>
            </a:r>
          </a:p>
        </p:txBody>
      </p:sp>
    </p:spTree>
    <p:extLst>
      <p:ext uri="{BB962C8B-B14F-4D97-AF65-F5344CB8AC3E}">
        <p14:creationId xmlns:p14="http://schemas.microsoft.com/office/powerpoint/2010/main" val="1625137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383888" y="365126"/>
            <a:ext cx="7886700" cy="1325563"/>
          </a:xfrm>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ALTER</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508001" y="2313682"/>
            <a:ext cx="8229600" cy="3693319"/>
          </a:xfrm>
          <a:prstGeom prst="rect">
            <a:avLst/>
          </a:prstGeom>
          <a:noFill/>
        </p:spPr>
        <p:txBody>
          <a:bodyPr wrap="square">
            <a:spAutoFit/>
          </a:bodyPr>
          <a:lstStyle/>
          <a:p>
            <a:r>
              <a:rPr lang="en-US" sz="2600" dirty="0"/>
              <a:t>Alter command is used to alter the structure of the tables in the database.</a:t>
            </a:r>
          </a:p>
          <a:p>
            <a:endParaRPr lang="en-US" sz="2600" dirty="0"/>
          </a:p>
          <a:p>
            <a:r>
              <a:rPr lang="en-IN" sz="2600" dirty="0"/>
              <a:t>For Example :</a:t>
            </a:r>
          </a:p>
          <a:p>
            <a:endParaRPr lang="en-IN" sz="2600" dirty="0"/>
          </a:p>
          <a:p>
            <a:pPr marL="457200" indent="-457200">
              <a:buFont typeface="Wingdings" panose="05000000000000000000" pitchFamily="2" charset="2"/>
              <a:buChar char="ü"/>
            </a:pPr>
            <a:r>
              <a:rPr lang="en-IN" sz="2600" dirty="0"/>
              <a:t>To add a column to existing table.</a:t>
            </a:r>
          </a:p>
          <a:p>
            <a:pPr marL="457200" indent="-457200">
              <a:buFont typeface="Wingdings" panose="05000000000000000000" pitchFamily="2" charset="2"/>
              <a:buChar char="ü"/>
            </a:pPr>
            <a:r>
              <a:rPr lang="en-IN" sz="2600" dirty="0"/>
              <a:t>To rename any existing Column.</a:t>
            </a:r>
          </a:p>
          <a:p>
            <a:pPr marL="457200" indent="-457200">
              <a:buFont typeface="Wingdings" panose="05000000000000000000" pitchFamily="2" charset="2"/>
              <a:buChar char="ü"/>
            </a:pPr>
            <a:r>
              <a:rPr lang="en-IN" sz="2600" dirty="0"/>
              <a:t>Alter is also used to drop a column.</a:t>
            </a:r>
          </a:p>
          <a:p>
            <a:pPr marL="457200" indent="-457200">
              <a:buFont typeface="Wingdings" panose="05000000000000000000" pitchFamily="2" charset="2"/>
              <a:buChar char="ü"/>
            </a:pPr>
            <a:r>
              <a:rPr lang="en-IN" sz="2600" dirty="0"/>
              <a:t>To Change datatype of any Column or to modify its size</a:t>
            </a:r>
          </a:p>
        </p:txBody>
      </p:sp>
    </p:spTree>
    <p:extLst>
      <p:ext uri="{BB962C8B-B14F-4D97-AF65-F5344CB8AC3E}">
        <p14:creationId xmlns:p14="http://schemas.microsoft.com/office/powerpoint/2010/main" val="3901231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13277" y="365126"/>
            <a:ext cx="7886700" cy="1325563"/>
          </a:xfrm>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1264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Example: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126452" y="2035277"/>
            <a:ext cx="8891096"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C925CFF4-0B44-3B42-E552-396385C5B107}"/>
              </a:ext>
            </a:extLst>
          </p:cNvPr>
          <p:cNvSpPr txBox="1"/>
          <p:nvPr/>
        </p:nvSpPr>
        <p:spPr>
          <a:xfrm>
            <a:off x="1207217" y="2226382"/>
            <a:ext cx="6700684" cy="892552"/>
          </a:xfrm>
          <a:prstGeom prst="rect">
            <a:avLst/>
          </a:prstGeom>
          <a:noFill/>
        </p:spPr>
        <p:txBody>
          <a:bodyPr wrap="square">
            <a:spAutoFit/>
          </a:bodyPr>
          <a:lstStyle/>
          <a:p>
            <a:r>
              <a:rPr lang="en-US" sz="2600" dirty="0"/>
              <a:t>Create employee table with following columns : 		</a:t>
            </a:r>
            <a:r>
              <a:rPr lang="en-US" sz="2600" dirty="0" err="1"/>
              <a:t>emp_id</a:t>
            </a:r>
            <a:r>
              <a:rPr lang="en-US" sz="2600" dirty="0"/>
              <a:t>, </a:t>
            </a:r>
            <a:r>
              <a:rPr lang="en-US" sz="2600" dirty="0" err="1"/>
              <a:t>ename</a:t>
            </a:r>
            <a:r>
              <a:rPr lang="en-US" sz="2600" dirty="0"/>
              <a:t>, post, country</a:t>
            </a:r>
          </a:p>
        </p:txBody>
      </p:sp>
      <p:sp>
        <p:nvSpPr>
          <p:cNvPr id="11" name="TextBox 10">
            <a:extLst>
              <a:ext uri="{FF2B5EF4-FFF2-40B4-BE49-F238E27FC236}">
                <a16:creationId xmlns:a16="http://schemas.microsoft.com/office/drawing/2014/main" id="{E19A3A1C-6110-B857-9AD4-558B2BD5FD12}"/>
              </a:ext>
            </a:extLst>
          </p:cNvPr>
          <p:cNvSpPr txBox="1"/>
          <p:nvPr/>
        </p:nvSpPr>
        <p:spPr>
          <a:xfrm>
            <a:off x="2130389" y="3586667"/>
            <a:ext cx="3951104" cy="2492990"/>
          </a:xfrm>
          <a:prstGeom prst="rect">
            <a:avLst/>
          </a:prstGeom>
          <a:noFill/>
        </p:spPr>
        <p:txBody>
          <a:bodyPr wrap="square">
            <a:spAutoFit/>
          </a:bodyPr>
          <a:lstStyle/>
          <a:p>
            <a:r>
              <a:rPr lang="en-US" sz="2600" b="1" dirty="0">
                <a:solidFill>
                  <a:srgbClr val="1F4E79"/>
                </a:solidFill>
              </a:rPr>
              <a:t>CREATE TABLE employee (</a:t>
            </a:r>
          </a:p>
          <a:p>
            <a:r>
              <a:rPr lang="en-US" sz="2600" b="1" dirty="0">
                <a:solidFill>
                  <a:srgbClr val="1F4E79"/>
                </a:solidFill>
              </a:rPr>
              <a:t>	</a:t>
            </a:r>
            <a:r>
              <a:rPr lang="en-US" sz="2600" b="1" dirty="0" err="1">
                <a:solidFill>
                  <a:srgbClr val="1F4E79"/>
                </a:solidFill>
              </a:rPr>
              <a:t>emp_id</a:t>
            </a:r>
            <a:r>
              <a:rPr lang="en-US" sz="2600" b="1" dirty="0">
                <a:solidFill>
                  <a:srgbClr val="1F4E79"/>
                </a:solidFill>
              </a:rPr>
              <a:t>   text,</a:t>
            </a:r>
          </a:p>
          <a:p>
            <a:r>
              <a:rPr lang="en-US" sz="2600" b="1" dirty="0">
                <a:solidFill>
                  <a:srgbClr val="1F4E79"/>
                </a:solidFill>
              </a:rPr>
              <a:t>	</a:t>
            </a:r>
            <a:r>
              <a:rPr lang="en-US" sz="2600" b="1" dirty="0" err="1">
                <a:solidFill>
                  <a:srgbClr val="1F4E79"/>
                </a:solidFill>
              </a:rPr>
              <a:t>ename</a:t>
            </a:r>
            <a:r>
              <a:rPr lang="en-US" sz="2600" b="1" dirty="0">
                <a:solidFill>
                  <a:srgbClr val="1F4E79"/>
                </a:solidFill>
              </a:rPr>
              <a:t>    text,</a:t>
            </a:r>
          </a:p>
          <a:p>
            <a:r>
              <a:rPr lang="en-US" sz="2600" b="1" dirty="0">
                <a:solidFill>
                  <a:srgbClr val="1F4E79"/>
                </a:solidFill>
              </a:rPr>
              <a:t>	post        text,</a:t>
            </a:r>
          </a:p>
          <a:p>
            <a:r>
              <a:rPr lang="en-US" sz="2600" b="1" dirty="0">
                <a:solidFill>
                  <a:srgbClr val="1F4E79"/>
                </a:solidFill>
              </a:rPr>
              <a:t>	country  text</a:t>
            </a:r>
          </a:p>
          <a:p>
            <a:r>
              <a:rPr lang="en-US" sz="2600" b="1" dirty="0">
                <a:solidFill>
                  <a:srgbClr val="1F4E79"/>
                </a:solidFill>
              </a:rPr>
              <a:t>);</a:t>
            </a:r>
          </a:p>
        </p:txBody>
      </p:sp>
    </p:spTree>
    <p:extLst>
      <p:ext uri="{BB962C8B-B14F-4D97-AF65-F5344CB8AC3E}">
        <p14:creationId xmlns:p14="http://schemas.microsoft.com/office/powerpoint/2010/main" val="215091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FF75-4868-2BF1-9AC8-230C30F8A3E7}"/>
              </a:ext>
            </a:extLst>
          </p:cNvPr>
          <p:cNvSpPr>
            <a:spLocks noGrp="1"/>
          </p:cNvSpPr>
          <p:nvPr>
            <p:ph type="title"/>
          </p:nvPr>
        </p:nvSpPr>
        <p:spPr>
          <a:xfrm>
            <a:off x="806453" y="365126"/>
            <a:ext cx="7886700" cy="1325563"/>
          </a:xfrm>
        </p:spPr>
        <p:txBody>
          <a:bodyPr>
            <a:normAutofit/>
          </a:bodyPr>
          <a:lstStyle/>
          <a:p>
            <a:r>
              <a:rPr lang="en-US" sz="4000" dirty="0">
                <a:latin typeface="+mn-lt"/>
              </a:rPr>
              <a:t>Data manipulation language (DML)</a:t>
            </a:r>
          </a:p>
        </p:txBody>
      </p:sp>
      <p:sp>
        <p:nvSpPr>
          <p:cNvPr id="18" name="TextBox 17">
            <a:extLst>
              <a:ext uri="{FF2B5EF4-FFF2-40B4-BE49-F238E27FC236}">
                <a16:creationId xmlns:a16="http://schemas.microsoft.com/office/drawing/2014/main" id="{9E4C2393-C535-0D3C-19A6-099F5FEDDA45}"/>
              </a:ext>
            </a:extLst>
          </p:cNvPr>
          <p:cNvSpPr txBox="1"/>
          <p:nvPr/>
        </p:nvSpPr>
        <p:spPr>
          <a:xfrm>
            <a:off x="-177800" y="1690689"/>
            <a:ext cx="4749800" cy="4893647"/>
          </a:xfrm>
          <a:prstGeom prst="rect">
            <a:avLst/>
          </a:prstGeom>
          <a:noFill/>
        </p:spPr>
        <p:txBody>
          <a:bodyPr wrap="square">
            <a:spAutoFit/>
          </a:bodyPr>
          <a:lstStyle/>
          <a:p>
            <a:pPr marL="914400" lvl="1" indent="-457200">
              <a:buFont typeface="Wingdings" panose="05000000000000000000" pitchFamily="2" charset="2"/>
              <a:buChar char="ü"/>
            </a:pPr>
            <a:r>
              <a:rPr lang="en-US" sz="2600" dirty="0"/>
              <a:t>Data Manipulation Language commands it allow you to manage the data stored in the database. </a:t>
            </a:r>
          </a:p>
          <a:p>
            <a:pPr marL="914400" lvl="1" indent="-457200">
              <a:buFont typeface="Wingdings" panose="05000000000000000000" pitchFamily="2" charset="2"/>
              <a:buChar char="ü"/>
            </a:pPr>
            <a:endParaRPr lang="en-US" sz="2600" dirty="0"/>
          </a:p>
          <a:p>
            <a:pPr marL="914400" lvl="1" indent="-457200">
              <a:buFont typeface="Wingdings" panose="05000000000000000000" pitchFamily="2" charset="2"/>
              <a:buChar char="ü"/>
            </a:pPr>
            <a:r>
              <a:rPr lang="en-US" sz="2600" dirty="0"/>
              <a:t>DML Command is used by the database user/ application programs to retrieve, add, remove or update the information in the database.</a:t>
            </a:r>
            <a:endParaRPr lang="en-IN" sz="2600" dirty="0"/>
          </a:p>
        </p:txBody>
      </p:sp>
      <p:grpSp>
        <p:nvGrpSpPr>
          <p:cNvPr id="4" name="Group 3">
            <a:extLst>
              <a:ext uri="{FF2B5EF4-FFF2-40B4-BE49-F238E27FC236}">
                <a16:creationId xmlns:a16="http://schemas.microsoft.com/office/drawing/2014/main" id="{5BB3FE03-52C3-1F8C-BE73-B0B2E9665DA7}"/>
              </a:ext>
            </a:extLst>
          </p:cNvPr>
          <p:cNvGrpSpPr/>
          <p:nvPr/>
        </p:nvGrpSpPr>
        <p:grpSpPr>
          <a:xfrm>
            <a:off x="4489453" y="1850619"/>
            <a:ext cx="4394200" cy="4333608"/>
            <a:chOff x="4572000" y="1965592"/>
            <a:chExt cx="4394200" cy="4333608"/>
          </a:xfrm>
        </p:grpSpPr>
        <p:graphicFrame>
          <p:nvGraphicFramePr>
            <p:cNvPr id="6" name="Diagram 5">
              <a:extLst>
                <a:ext uri="{FF2B5EF4-FFF2-40B4-BE49-F238E27FC236}">
                  <a16:creationId xmlns:a16="http://schemas.microsoft.com/office/drawing/2014/main" id="{9AF4AED5-7DD3-B5D7-FC23-75B9E9BB2FD4}"/>
                </a:ext>
              </a:extLst>
            </p:cNvPr>
            <p:cNvGraphicFramePr/>
            <p:nvPr>
              <p:extLst>
                <p:ext uri="{D42A27DB-BD31-4B8C-83A1-F6EECF244321}">
                  <p14:modId xmlns:p14="http://schemas.microsoft.com/office/powerpoint/2010/main" val="2563374493"/>
                </p:ext>
              </p:extLst>
            </p:nvPr>
          </p:nvGraphicFramePr>
          <p:xfrm>
            <a:off x="4572000" y="1965592"/>
            <a:ext cx="4394200" cy="4333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A8F0E31-BD55-119F-E71A-B111213F8EA5}"/>
                </a:ext>
              </a:extLst>
            </p:cNvPr>
            <p:cNvSpPr txBox="1"/>
            <p:nvPr/>
          </p:nvSpPr>
          <p:spPr>
            <a:xfrm>
              <a:off x="4572000" y="2036229"/>
              <a:ext cx="4358517" cy="523220"/>
            </a:xfrm>
            <a:prstGeom prst="rect">
              <a:avLst/>
            </a:prstGeom>
            <a:solidFill>
              <a:schemeClr val="accent4">
                <a:lumMod val="20000"/>
                <a:lumOff val="80000"/>
              </a:schemeClr>
            </a:solidFill>
          </p:spPr>
          <p:txBody>
            <a:bodyPr wrap="square" rtlCol="0">
              <a:spAutoFit/>
            </a:bodyPr>
            <a:lstStyle/>
            <a:p>
              <a:pPr algn="ctr"/>
              <a:r>
                <a:rPr lang="en-US" sz="2800" b="1" dirty="0">
                  <a:latin typeface="+mj-lt"/>
                </a:rPr>
                <a:t>DML Commands</a:t>
              </a:r>
            </a:p>
          </p:txBody>
        </p:sp>
      </p:grpSp>
    </p:spTree>
    <p:extLst>
      <p:ext uri="{BB962C8B-B14F-4D97-AF65-F5344CB8AC3E}">
        <p14:creationId xmlns:p14="http://schemas.microsoft.com/office/powerpoint/2010/main" val="969376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INSERT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508001" y="2313682"/>
            <a:ext cx="8455024" cy="1292662"/>
          </a:xfrm>
          <a:prstGeom prst="rect">
            <a:avLst/>
          </a:prstGeom>
          <a:noFill/>
        </p:spPr>
        <p:txBody>
          <a:bodyPr wrap="square">
            <a:spAutoFit/>
          </a:bodyPr>
          <a:lstStyle/>
          <a:p>
            <a:r>
              <a:rPr lang="en-US" sz="2600" dirty="0"/>
              <a:t>INSERT INTO statement is used to insert new records in a table.</a:t>
            </a:r>
          </a:p>
          <a:p>
            <a:endParaRPr lang="en-US" sz="2600" dirty="0"/>
          </a:p>
        </p:txBody>
      </p:sp>
      <p:sp>
        <p:nvSpPr>
          <p:cNvPr id="6" name="TextBox 5">
            <a:extLst>
              <a:ext uri="{FF2B5EF4-FFF2-40B4-BE49-F238E27FC236}">
                <a16:creationId xmlns:a16="http://schemas.microsoft.com/office/drawing/2014/main" id="{DCC7469F-0E91-3161-6B6C-C78773B9DD9D}"/>
              </a:ext>
            </a:extLst>
          </p:cNvPr>
          <p:cNvSpPr txBox="1"/>
          <p:nvPr/>
        </p:nvSpPr>
        <p:spPr>
          <a:xfrm>
            <a:off x="628649" y="3429000"/>
            <a:ext cx="5715001" cy="2185214"/>
          </a:xfrm>
          <a:prstGeom prst="rect">
            <a:avLst/>
          </a:prstGeom>
          <a:solidFill>
            <a:schemeClr val="bg2"/>
          </a:solidFill>
        </p:spPr>
        <p:txBody>
          <a:bodyPr wrap="square">
            <a:spAutoFit/>
          </a:bodyPr>
          <a:lstStyle/>
          <a:p>
            <a:pPr marL="114300" indent="0">
              <a:buNone/>
            </a:pPr>
            <a:r>
              <a:rPr lang="en-US" sz="2600" b="0" i="0" u="sng" dirty="0">
                <a:solidFill>
                  <a:srgbClr val="000000"/>
                </a:solidFill>
                <a:effectLst/>
              </a:rPr>
              <a:t>Syntax:</a:t>
            </a:r>
          </a:p>
          <a:p>
            <a:pPr marL="114300"/>
            <a:r>
              <a:rPr lang="en-US" sz="2600" b="1" dirty="0">
                <a:solidFill>
                  <a:srgbClr val="0000CD"/>
                </a:solidFill>
              </a:rPr>
              <a:t>INSERT INTO</a:t>
            </a:r>
          </a:p>
          <a:p>
            <a:pPr marL="114300"/>
            <a:r>
              <a:rPr lang="en-US" sz="2600" b="1" dirty="0">
                <a:solidFill>
                  <a:srgbClr val="0000CD"/>
                </a:solidFill>
              </a:rPr>
              <a:t>		</a:t>
            </a:r>
            <a:r>
              <a:rPr lang="en-US" sz="2800" dirty="0" err="1">
                <a:solidFill>
                  <a:srgbClr val="FF0000"/>
                </a:solidFill>
              </a:rPr>
              <a:t>table_name</a:t>
            </a:r>
            <a:endParaRPr lang="en-US" sz="2800" dirty="0">
              <a:solidFill>
                <a:srgbClr val="FF0000"/>
              </a:solidFill>
            </a:endParaRPr>
          </a:p>
          <a:p>
            <a:pPr marL="114300"/>
            <a:r>
              <a:rPr lang="en-US" sz="2600" b="1" dirty="0">
                <a:solidFill>
                  <a:srgbClr val="0000CD"/>
                </a:solidFill>
              </a:rPr>
              <a:t>VALUES</a:t>
            </a:r>
            <a:r>
              <a:rPr lang="en-US" sz="2800" dirty="0">
                <a:solidFill>
                  <a:srgbClr val="FF0000"/>
                </a:solidFill>
              </a:rPr>
              <a:t> (‘value-1’, ‘value-2’,……);</a:t>
            </a:r>
          </a:p>
          <a:p>
            <a:pPr marL="114300"/>
            <a:endParaRPr lang="en-US" sz="2800" dirty="0">
              <a:solidFill>
                <a:srgbClr val="FF0000"/>
              </a:solidFill>
            </a:endParaRPr>
          </a:p>
        </p:txBody>
      </p:sp>
    </p:spTree>
    <p:extLst>
      <p:ext uri="{BB962C8B-B14F-4D97-AF65-F5344CB8AC3E}">
        <p14:creationId xmlns:p14="http://schemas.microsoft.com/office/powerpoint/2010/main" val="631094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INSERT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508001" y="2313682"/>
            <a:ext cx="8455024" cy="1292662"/>
          </a:xfrm>
          <a:prstGeom prst="rect">
            <a:avLst/>
          </a:prstGeom>
          <a:noFill/>
        </p:spPr>
        <p:txBody>
          <a:bodyPr wrap="square">
            <a:spAutoFit/>
          </a:bodyPr>
          <a:lstStyle/>
          <a:p>
            <a:r>
              <a:rPr lang="en-US" sz="2600" dirty="0"/>
              <a:t>INSERT INTO statement is used to insert new records in a table.</a:t>
            </a:r>
          </a:p>
          <a:p>
            <a:endParaRPr lang="en-US" sz="2600" dirty="0"/>
          </a:p>
        </p:txBody>
      </p:sp>
      <p:sp>
        <p:nvSpPr>
          <p:cNvPr id="6" name="TextBox 5">
            <a:extLst>
              <a:ext uri="{FF2B5EF4-FFF2-40B4-BE49-F238E27FC236}">
                <a16:creationId xmlns:a16="http://schemas.microsoft.com/office/drawing/2014/main" id="{DCC7469F-0E91-3161-6B6C-C78773B9DD9D}"/>
              </a:ext>
            </a:extLst>
          </p:cNvPr>
          <p:cNvSpPr txBox="1"/>
          <p:nvPr/>
        </p:nvSpPr>
        <p:spPr>
          <a:xfrm>
            <a:off x="628649" y="3429000"/>
            <a:ext cx="5715001" cy="2185214"/>
          </a:xfrm>
          <a:prstGeom prst="rect">
            <a:avLst/>
          </a:prstGeom>
          <a:solidFill>
            <a:schemeClr val="bg2"/>
          </a:solidFill>
        </p:spPr>
        <p:txBody>
          <a:bodyPr wrap="square">
            <a:spAutoFit/>
          </a:bodyPr>
          <a:lstStyle/>
          <a:p>
            <a:pPr marL="114300" indent="0">
              <a:buNone/>
            </a:pPr>
            <a:r>
              <a:rPr lang="en-US" sz="2600" b="0" i="0" u="sng" dirty="0">
                <a:solidFill>
                  <a:srgbClr val="000000"/>
                </a:solidFill>
                <a:effectLst/>
              </a:rPr>
              <a:t>Syntax:</a:t>
            </a:r>
          </a:p>
          <a:p>
            <a:pPr marL="114300"/>
            <a:r>
              <a:rPr lang="en-US" sz="2600" b="1" dirty="0">
                <a:solidFill>
                  <a:srgbClr val="0000CD"/>
                </a:solidFill>
              </a:rPr>
              <a:t>INSERT INTO</a:t>
            </a:r>
          </a:p>
          <a:p>
            <a:pPr marL="114300"/>
            <a:r>
              <a:rPr lang="en-US" sz="2600" b="1" dirty="0">
                <a:solidFill>
                  <a:srgbClr val="0000CD"/>
                </a:solidFill>
              </a:rPr>
              <a:t>		</a:t>
            </a:r>
            <a:r>
              <a:rPr lang="en-US" sz="2800" dirty="0" err="1">
                <a:solidFill>
                  <a:srgbClr val="FF0000"/>
                </a:solidFill>
              </a:rPr>
              <a:t>table_name</a:t>
            </a:r>
            <a:endParaRPr lang="en-US" sz="2800" dirty="0">
              <a:solidFill>
                <a:srgbClr val="FF0000"/>
              </a:solidFill>
            </a:endParaRPr>
          </a:p>
          <a:p>
            <a:pPr marL="114300"/>
            <a:r>
              <a:rPr lang="en-US" sz="2600" b="1" dirty="0">
                <a:solidFill>
                  <a:srgbClr val="0000CD"/>
                </a:solidFill>
              </a:rPr>
              <a:t>VALUES</a:t>
            </a:r>
            <a:r>
              <a:rPr lang="en-US" sz="2800" dirty="0">
                <a:solidFill>
                  <a:srgbClr val="FF0000"/>
                </a:solidFill>
              </a:rPr>
              <a:t> (‘value-1’, ‘value-2’,……);</a:t>
            </a:r>
          </a:p>
          <a:p>
            <a:pPr marL="114300"/>
            <a:endParaRPr lang="en-US" sz="2800" dirty="0">
              <a:solidFill>
                <a:srgbClr val="FF0000"/>
              </a:solidFill>
            </a:endParaRPr>
          </a:p>
        </p:txBody>
      </p:sp>
    </p:spTree>
    <p:extLst>
      <p:ext uri="{BB962C8B-B14F-4D97-AF65-F5344CB8AC3E}">
        <p14:creationId xmlns:p14="http://schemas.microsoft.com/office/powerpoint/2010/main" val="1124481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INSERT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508001" y="2313682"/>
            <a:ext cx="8455024" cy="2092881"/>
          </a:xfrm>
          <a:prstGeom prst="rect">
            <a:avLst/>
          </a:prstGeom>
          <a:noFill/>
        </p:spPr>
        <p:txBody>
          <a:bodyPr wrap="square">
            <a:spAutoFit/>
          </a:bodyPr>
          <a:lstStyle/>
          <a:p>
            <a:r>
              <a:rPr lang="en-US" sz="2600" dirty="0"/>
              <a:t>INSERT INTO statement is used to insert new records in a table.</a:t>
            </a:r>
          </a:p>
          <a:p>
            <a:endParaRPr lang="en-US" sz="2600" dirty="0"/>
          </a:p>
          <a:p>
            <a:r>
              <a:rPr lang="en-US" sz="2600" dirty="0"/>
              <a:t>INSERT INTO for selected columns</a:t>
            </a:r>
          </a:p>
          <a:p>
            <a:endParaRPr lang="en-US" sz="2600" dirty="0"/>
          </a:p>
        </p:txBody>
      </p:sp>
      <p:sp>
        <p:nvSpPr>
          <p:cNvPr id="6" name="TextBox 5">
            <a:extLst>
              <a:ext uri="{FF2B5EF4-FFF2-40B4-BE49-F238E27FC236}">
                <a16:creationId xmlns:a16="http://schemas.microsoft.com/office/drawing/2014/main" id="{DCC7469F-0E91-3161-6B6C-C78773B9DD9D}"/>
              </a:ext>
            </a:extLst>
          </p:cNvPr>
          <p:cNvSpPr txBox="1"/>
          <p:nvPr/>
        </p:nvSpPr>
        <p:spPr>
          <a:xfrm>
            <a:off x="520152" y="4220674"/>
            <a:ext cx="5715001" cy="2185214"/>
          </a:xfrm>
          <a:prstGeom prst="rect">
            <a:avLst/>
          </a:prstGeom>
          <a:solidFill>
            <a:schemeClr val="bg2"/>
          </a:solidFill>
        </p:spPr>
        <p:txBody>
          <a:bodyPr wrap="square">
            <a:spAutoFit/>
          </a:bodyPr>
          <a:lstStyle/>
          <a:p>
            <a:pPr marL="114300" indent="0">
              <a:buNone/>
            </a:pPr>
            <a:r>
              <a:rPr lang="en-US" sz="2600" b="0" i="0" u="sng" dirty="0">
                <a:solidFill>
                  <a:srgbClr val="000000"/>
                </a:solidFill>
                <a:effectLst/>
              </a:rPr>
              <a:t>Syntax:</a:t>
            </a:r>
          </a:p>
          <a:p>
            <a:pPr marL="114300"/>
            <a:r>
              <a:rPr lang="en-US" sz="2600" b="1" dirty="0">
                <a:solidFill>
                  <a:srgbClr val="0000CD"/>
                </a:solidFill>
              </a:rPr>
              <a:t>INSERT INTO</a:t>
            </a:r>
          </a:p>
          <a:p>
            <a:pPr marL="114300"/>
            <a:r>
              <a:rPr lang="en-US" sz="2600" b="1" dirty="0">
                <a:solidFill>
                  <a:srgbClr val="0000CD"/>
                </a:solidFill>
              </a:rPr>
              <a:t>		</a:t>
            </a:r>
            <a:r>
              <a:rPr lang="en-US" sz="2800" dirty="0" err="1">
                <a:solidFill>
                  <a:srgbClr val="FF0000"/>
                </a:solidFill>
              </a:rPr>
              <a:t>table_name</a:t>
            </a:r>
            <a:r>
              <a:rPr lang="en-US" sz="2800" dirty="0">
                <a:solidFill>
                  <a:srgbClr val="FF0000"/>
                </a:solidFill>
              </a:rPr>
              <a:t> </a:t>
            </a:r>
            <a:r>
              <a:rPr lang="en-US" sz="2800" dirty="0">
                <a:solidFill>
                  <a:schemeClr val="accent6">
                    <a:lumMod val="50000"/>
                  </a:schemeClr>
                </a:solidFill>
              </a:rPr>
              <a:t>(col-1, col-2,…)</a:t>
            </a:r>
          </a:p>
          <a:p>
            <a:pPr marL="114300"/>
            <a:r>
              <a:rPr lang="en-US" sz="2600" b="1" dirty="0">
                <a:solidFill>
                  <a:srgbClr val="0000CD"/>
                </a:solidFill>
              </a:rPr>
              <a:t>VALUES</a:t>
            </a:r>
            <a:r>
              <a:rPr lang="en-US" sz="2800" dirty="0">
                <a:solidFill>
                  <a:srgbClr val="FF0000"/>
                </a:solidFill>
              </a:rPr>
              <a:t> (‘value-1’, ‘value-2’,……);</a:t>
            </a:r>
          </a:p>
          <a:p>
            <a:pPr marL="114300"/>
            <a:endParaRPr lang="en-US" sz="2800" dirty="0">
              <a:solidFill>
                <a:srgbClr val="FF0000"/>
              </a:solidFill>
            </a:endParaRPr>
          </a:p>
        </p:txBody>
      </p:sp>
    </p:spTree>
    <p:extLst>
      <p:ext uri="{BB962C8B-B14F-4D97-AF65-F5344CB8AC3E}">
        <p14:creationId xmlns:p14="http://schemas.microsoft.com/office/powerpoint/2010/main" val="2935060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19099"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INSERT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508001" y="2313682"/>
            <a:ext cx="8455024" cy="492443"/>
          </a:xfrm>
          <a:prstGeom prst="rect">
            <a:avLst/>
          </a:prstGeom>
          <a:noFill/>
        </p:spPr>
        <p:txBody>
          <a:bodyPr wrap="square">
            <a:spAutoFit/>
          </a:bodyPr>
          <a:lstStyle/>
          <a:p>
            <a:r>
              <a:rPr lang="en-US" sz="2600" dirty="0"/>
              <a:t>Example : </a:t>
            </a:r>
          </a:p>
        </p:txBody>
      </p:sp>
      <p:sp>
        <p:nvSpPr>
          <p:cNvPr id="3" name="TextBox 2">
            <a:extLst>
              <a:ext uri="{FF2B5EF4-FFF2-40B4-BE49-F238E27FC236}">
                <a16:creationId xmlns:a16="http://schemas.microsoft.com/office/drawing/2014/main" id="{664ACBBB-6587-17F0-4C92-5D4C515A846F}"/>
              </a:ext>
            </a:extLst>
          </p:cNvPr>
          <p:cNvSpPr txBox="1"/>
          <p:nvPr/>
        </p:nvSpPr>
        <p:spPr>
          <a:xfrm>
            <a:off x="520152" y="2806125"/>
            <a:ext cx="8828314" cy="1200329"/>
          </a:xfrm>
          <a:prstGeom prst="rect">
            <a:avLst/>
          </a:prstGeom>
          <a:noFill/>
        </p:spPr>
        <p:txBody>
          <a:bodyPr wrap="square" rtlCol="0">
            <a:spAutoFit/>
          </a:bodyPr>
          <a:lstStyle/>
          <a:p>
            <a:r>
              <a:rPr lang="en-US" sz="2400" dirty="0">
                <a:solidFill>
                  <a:srgbClr val="FF0000"/>
                </a:solidFill>
              </a:rPr>
              <a:t>INSERT INTO </a:t>
            </a:r>
          </a:p>
          <a:p>
            <a:r>
              <a:rPr lang="en-US" sz="2400" dirty="0">
                <a:solidFill>
                  <a:srgbClr val="FF0000"/>
                </a:solidFill>
              </a:rPr>
              <a:t>	</a:t>
            </a:r>
            <a:r>
              <a:rPr lang="en-US" sz="2400" dirty="0"/>
              <a:t>employee</a:t>
            </a:r>
            <a:r>
              <a:rPr lang="en-US" sz="2400" dirty="0">
                <a:solidFill>
                  <a:schemeClr val="bg2"/>
                </a:solidFill>
              </a:rPr>
              <a:t> </a:t>
            </a:r>
          </a:p>
          <a:p>
            <a:r>
              <a:rPr lang="en-US" sz="2400" dirty="0">
                <a:solidFill>
                  <a:srgbClr val="FF0000"/>
                </a:solidFill>
              </a:rPr>
              <a:t>VALUES ( </a:t>
            </a:r>
            <a:r>
              <a:rPr lang="en-US" sz="2400" dirty="0">
                <a:solidFill>
                  <a:schemeClr val="tx1"/>
                </a:solidFill>
              </a:rPr>
              <a:t>‘E1’,  </a:t>
            </a:r>
            <a:r>
              <a:rPr lang="en-US" sz="2400" dirty="0"/>
              <a:t>‘</a:t>
            </a:r>
            <a:r>
              <a:rPr lang="en-US" sz="2400" dirty="0">
                <a:solidFill>
                  <a:schemeClr val="tx1"/>
                </a:solidFill>
              </a:rPr>
              <a:t>John’,  ‘Manager’,  ‘USA’</a:t>
            </a:r>
            <a:r>
              <a:rPr lang="en-US" sz="2400" dirty="0">
                <a:solidFill>
                  <a:srgbClr val="FF0000"/>
                </a:solidFill>
              </a:rPr>
              <a:t>);</a:t>
            </a:r>
          </a:p>
        </p:txBody>
      </p:sp>
      <p:sp>
        <p:nvSpPr>
          <p:cNvPr id="7" name="TextBox 6">
            <a:extLst>
              <a:ext uri="{FF2B5EF4-FFF2-40B4-BE49-F238E27FC236}">
                <a16:creationId xmlns:a16="http://schemas.microsoft.com/office/drawing/2014/main" id="{1AD9DE49-A809-D8AE-79D3-EE0E043406E6}"/>
              </a:ext>
            </a:extLst>
          </p:cNvPr>
          <p:cNvSpPr txBox="1"/>
          <p:nvPr/>
        </p:nvSpPr>
        <p:spPr>
          <a:xfrm>
            <a:off x="520152" y="4033235"/>
            <a:ext cx="8828314" cy="1200329"/>
          </a:xfrm>
          <a:prstGeom prst="rect">
            <a:avLst/>
          </a:prstGeom>
          <a:noFill/>
        </p:spPr>
        <p:txBody>
          <a:bodyPr wrap="square" rtlCol="0">
            <a:spAutoFit/>
          </a:bodyPr>
          <a:lstStyle/>
          <a:p>
            <a:r>
              <a:rPr lang="en-US" sz="2400" dirty="0">
                <a:solidFill>
                  <a:srgbClr val="FF0000"/>
                </a:solidFill>
              </a:rPr>
              <a:t>INSERT INTO </a:t>
            </a:r>
          </a:p>
          <a:p>
            <a:r>
              <a:rPr lang="en-US" sz="2400" dirty="0">
                <a:solidFill>
                  <a:srgbClr val="FF0000"/>
                </a:solidFill>
              </a:rPr>
              <a:t>	</a:t>
            </a:r>
            <a:r>
              <a:rPr lang="en-US" sz="2400" dirty="0"/>
              <a:t>employee</a:t>
            </a:r>
            <a:r>
              <a:rPr lang="en-US" sz="2400" dirty="0">
                <a:solidFill>
                  <a:schemeClr val="bg2"/>
                </a:solidFill>
              </a:rPr>
              <a:t> </a:t>
            </a:r>
          </a:p>
          <a:p>
            <a:r>
              <a:rPr lang="en-US" sz="2400" dirty="0">
                <a:solidFill>
                  <a:srgbClr val="FF0000"/>
                </a:solidFill>
              </a:rPr>
              <a:t>VALUES ( </a:t>
            </a:r>
            <a:r>
              <a:rPr lang="en-US" sz="2400" dirty="0">
                <a:solidFill>
                  <a:schemeClr val="tx1"/>
                </a:solidFill>
              </a:rPr>
              <a:t>‘E2’,  </a:t>
            </a:r>
            <a:r>
              <a:rPr lang="en-US" sz="2400" dirty="0"/>
              <a:t>‘</a:t>
            </a:r>
            <a:r>
              <a:rPr lang="en-US" sz="2400" dirty="0">
                <a:solidFill>
                  <a:schemeClr val="tx1"/>
                </a:solidFill>
              </a:rPr>
              <a:t>Nick’,  ‘AVP’,  ‘UK’</a:t>
            </a:r>
            <a:r>
              <a:rPr lang="en-US" sz="2400" dirty="0">
                <a:solidFill>
                  <a:srgbClr val="FF0000"/>
                </a:solidFill>
              </a:rPr>
              <a:t>);</a:t>
            </a:r>
          </a:p>
        </p:txBody>
      </p:sp>
      <p:sp>
        <p:nvSpPr>
          <p:cNvPr id="8" name="TextBox 7">
            <a:extLst>
              <a:ext uri="{FF2B5EF4-FFF2-40B4-BE49-F238E27FC236}">
                <a16:creationId xmlns:a16="http://schemas.microsoft.com/office/drawing/2014/main" id="{BB1B4924-6F0C-CB00-8A1E-D455015688FF}"/>
              </a:ext>
            </a:extLst>
          </p:cNvPr>
          <p:cNvSpPr txBox="1"/>
          <p:nvPr/>
        </p:nvSpPr>
        <p:spPr>
          <a:xfrm>
            <a:off x="520152" y="5427635"/>
            <a:ext cx="8828314" cy="1200329"/>
          </a:xfrm>
          <a:prstGeom prst="rect">
            <a:avLst/>
          </a:prstGeom>
          <a:noFill/>
        </p:spPr>
        <p:txBody>
          <a:bodyPr wrap="square" rtlCol="0">
            <a:spAutoFit/>
          </a:bodyPr>
          <a:lstStyle/>
          <a:p>
            <a:r>
              <a:rPr lang="en-US" sz="2400" dirty="0">
                <a:solidFill>
                  <a:srgbClr val="FF0000"/>
                </a:solidFill>
              </a:rPr>
              <a:t>INSERT INTO </a:t>
            </a:r>
          </a:p>
          <a:p>
            <a:r>
              <a:rPr lang="en-US" sz="2400" dirty="0">
                <a:solidFill>
                  <a:srgbClr val="FF0000"/>
                </a:solidFill>
              </a:rPr>
              <a:t>	</a:t>
            </a:r>
            <a:r>
              <a:rPr lang="en-US" sz="2400" dirty="0"/>
              <a:t>employee</a:t>
            </a:r>
            <a:r>
              <a:rPr lang="en-US" sz="2400" dirty="0">
                <a:solidFill>
                  <a:schemeClr val="bg2"/>
                </a:solidFill>
              </a:rPr>
              <a:t> </a:t>
            </a:r>
          </a:p>
          <a:p>
            <a:r>
              <a:rPr lang="en-US" sz="2400" dirty="0">
                <a:solidFill>
                  <a:srgbClr val="FF0000"/>
                </a:solidFill>
              </a:rPr>
              <a:t>VALUES ( </a:t>
            </a:r>
            <a:r>
              <a:rPr lang="en-US" sz="2400" dirty="0">
                <a:solidFill>
                  <a:schemeClr val="tx1"/>
                </a:solidFill>
              </a:rPr>
              <a:t>‘E3’,  </a:t>
            </a:r>
            <a:r>
              <a:rPr lang="en-US" sz="2400" dirty="0"/>
              <a:t>‘</a:t>
            </a:r>
            <a:r>
              <a:rPr lang="en-US" sz="2400" dirty="0">
                <a:solidFill>
                  <a:schemeClr val="tx1"/>
                </a:solidFill>
              </a:rPr>
              <a:t>John’,  ‘VP’,  ‘INDIA’</a:t>
            </a:r>
            <a:r>
              <a:rPr lang="en-US" sz="2400" dirty="0">
                <a:solidFill>
                  <a:srgbClr val="FF0000"/>
                </a:solidFill>
              </a:rPr>
              <a:t>);</a:t>
            </a:r>
          </a:p>
        </p:txBody>
      </p:sp>
    </p:spTree>
    <p:extLst>
      <p:ext uri="{BB962C8B-B14F-4D97-AF65-F5344CB8AC3E}">
        <p14:creationId xmlns:p14="http://schemas.microsoft.com/office/powerpoint/2010/main" val="1612419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SELECT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508001" y="2313682"/>
            <a:ext cx="8455024" cy="2092881"/>
          </a:xfrm>
          <a:prstGeom prst="rect">
            <a:avLst/>
          </a:prstGeom>
          <a:noFill/>
        </p:spPr>
        <p:txBody>
          <a:bodyPr wrap="square">
            <a:spAutoFit/>
          </a:bodyPr>
          <a:lstStyle/>
          <a:p>
            <a:r>
              <a:rPr lang="en-US" sz="2600" dirty="0"/>
              <a:t>The SELECT statement is used to select data from a database.</a:t>
            </a:r>
          </a:p>
          <a:p>
            <a:endParaRPr lang="en-US" sz="2600" dirty="0"/>
          </a:p>
          <a:p>
            <a:r>
              <a:rPr lang="en-US" sz="2600" dirty="0"/>
              <a:t>The data returned is stored in a result table, called the result-set.</a:t>
            </a:r>
          </a:p>
          <a:p>
            <a:pPr marL="114300" indent="0">
              <a:buNone/>
            </a:pPr>
            <a:endParaRPr lang="en-US" sz="2600" dirty="0"/>
          </a:p>
        </p:txBody>
      </p:sp>
      <p:sp>
        <p:nvSpPr>
          <p:cNvPr id="6" name="TextBox 5">
            <a:extLst>
              <a:ext uri="{FF2B5EF4-FFF2-40B4-BE49-F238E27FC236}">
                <a16:creationId xmlns:a16="http://schemas.microsoft.com/office/drawing/2014/main" id="{DCC7469F-0E91-3161-6B6C-C78773B9DD9D}"/>
              </a:ext>
            </a:extLst>
          </p:cNvPr>
          <p:cNvSpPr txBox="1"/>
          <p:nvPr/>
        </p:nvSpPr>
        <p:spPr>
          <a:xfrm>
            <a:off x="628649" y="4305211"/>
            <a:ext cx="5838826" cy="2092881"/>
          </a:xfrm>
          <a:prstGeom prst="rect">
            <a:avLst/>
          </a:prstGeom>
          <a:solidFill>
            <a:schemeClr val="bg2"/>
          </a:solidFill>
        </p:spPr>
        <p:txBody>
          <a:bodyPr wrap="square">
            <a:spAutoFit/>
          </a:bodyPr>
          <a:lstStyle/>
          <a:p>
            <a:pPr marL="114300" indent="0">
              <a:buNone/>
            </a:pPr>
            <a:r>
              <a:rPr lang="en-US" sz="2600" b="0" i="0" u="sng" dirty="0">
                <a:solidFill>
                  <a:srgbClr val="000000"/>
                </a:solidFill>
                <a:effectLst/>
              </a:rPr>
              <a:t>Syntax:</a:t>
            </a:r>
          </a:p>
          <a:p>
            <a:pPr marL="114300" indent="0">
              <a:buNone/>
            </a:pPr>
            <a:r>
              <a:rPr lang="en-US" sz="2600" b="0" i="0" dirty="0">
                <a:solidFill>
                  <a:srgbClr val="0000CD"/>
                </a:solidFill>
                <a:effectLst/>
              </a:rPr>
              <a:t>	</a:t>
            </a:r>
            <a:r>
              <a:rPr lang="en-US" sz="2600" b="1" i="0" dirty="0">
                <a:solidFill>
                  <a:srgbClr val="0000CD"/>
                </a:solidFill>
                <a:effectLst/>
              </a:rPr>
              <a:t>SELECT</a:t>
            </a:r>
            <a:r>
              <a:rPr lang="en-US" sz="2600" b="1" i="0" dirty="0">
                <a:solidFill>
                  <a:srgbClr val="000000"/>
                </a:solidFill>
                <a:effectLst/>
              </a:rPr>
              <a:t> </a:t>
            </a:r>
          </a:p>
          <a:p>
            <a:pPr marL="114300" indent="0">
              <a:buNone/>
            </a:pPr>
            <a:r>
              <a:rPr lang="en-US" sz="2600" dirty="0">
                <a:solidFill>
                  <a:srgbClr val="000000"/>
                </a:solidFill>
              </a:rPr>
              <a:t>		</a:t>
            </a:r>
            <a:r>
              <a:rPr lang="en-US" sz="2600" b="0" i="1" dirty="0">
                <a:solidFill>
                  <a:srgbClr val="000000"/>
                </a:solidFill>
                <a:effectLst/>
              </a:rPr>
              <a:t>column1</a:t>
            </a:r>
            <a:r>
              <a:rPr lang="en-US" sz="2600" b="0" i="0" dirty="0">
                <a:solidFill>
                  <a:srgbClr val="000000"/>
                </a:solidFill>
                <a:effectLst/>
              </a:rPr>
              <a:t>,</a:t>
            </a:r>
            <a:r>
              <a:rPr lang="en-US" sz="2600" b="0" i="1" dirty="0">
                <a:solidFill>
                  <a:srgbClr val="000000"/>
                </a:solidFill>
                <a:effectLst/>
              </a:rPr>
              <a:t> column2, column3,...</a:t>
            </a:r>
            <a:br>
              <a:rPr lang="en-US" sz="2600" dirty="0"/>
            </a:br>
            <a:r>
              <a:rPr lang="en-US" sz="2600" dirty="0"/>
              <a:t>	</a:t>
            </a:r>
            <a:r>
              <a:rPr lang="en-US" sz="2600" b="1"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table_name</a:t>
            </a:r>
            <a:r>
              <a:rPr lang="en-US" sz="2600" b="0" i="0" dirty="0">
                <a:solidFill>
                  <a:srgbClr val="000000"/>
                </a:solidFill>
                <a:effectLst/>
              </a:rPr>
              <a:t>;</a:t>
            </a:r>
          </a:p>
          <a:p>
            <a:pPr marL="114300" indent="0">
              <a:buNone/>
            </a:pPr>
            <a:endParaRPr lang="en-US" sz="2600" dirty="0"/>
          </a:p>
        </p:txBody>
      </p:sp>
    </p:spTree>
    <p:extLst>
      <p:ext uri="{BB962C8B-B14F-4D97-AF65-F5344CB8AC3E}">
        <p14:creationId xmlns:p14="http://schemas.microsoft.com/office/powerpoint/2010/main" val="2209875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SELECT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999A9CC0-C302-CAA5-8EC2-1B9EED111A93}"/>
              </a:ext>
            </a:extLst>
          </p:cNvPr>
          <p:cNvSpPr txBox="1"/>
          <p:nvPr/>
        </p:nvSpPr>
        <p:spPr>
          <a:xfrm>
            <a:off x="0" y="2525836"/>
            <a:ext cx="8828314" cy="1292662"/>
          </a:xfrm>
          <a:prstGeom prst="rect">
            <a:avLst/>
          </a:prstGeom>
          <a:noFill/>
        </p:spPr>
        <p:txBody>
          <a:bodyPr wrap="square" rtlCol="0">
            <a:spAutoFit/>
          </a:bodyPr>
          <a:lstStyle/>
          <a:p>
            <a:r>
              <a:rPr lang="en-US" sz="2600" dirty="0">
                <a:solidFill>
                  <a:srgbClr val="FF0000"/>
                </a:solidFill>
              </a:rPr>
              <a:t>      SELECT </a:t>
            </a:r>
            <a:r>
              <a:rPr lang="en-US" sz="2600" dirty="0">
                <a:solidFill>
                  <a:schemeClr val="tx1"/>
                </a:solidFill>
              </a:rPr>
              <a:t>*</a:t>
            </a:r>
            <a:r>
              <a:rPr lang="en-US" sz="2600" dirty="0">
                <a:solidFill>
                  <a:srgbClr val="FF0000"/>
                </a:solidFill>
              </a:rPr>
              <a:t> FROM </a:t>
            </a:r>
            <a:r>
              <a:rPr lang="en-US" sz="2600" dirty="0" err="1">
                <a:solidFill>
                  <a:schemeClr val="tx1"/>
                </a:solidFill>
              </a:rPr>
              <a:t>table_name</a:t>
            </a:r>
            <a:r>
              <a:rPr lang="en-US" sz="2600" dirty="0">
                <a:solidFill>
                  <a:schemeClr val="tx1"/>
                </a:solidFill>
              </a:rPr>
              <a:t>;</a:t>
            </a:r>
            <a:endParaRPr lang="en-US" sz="2600" dirty="0"/>
          </a:p>
          <a:p>
            <a:endParaRPr lang="en-US" sz="2600" dirty="0"/>
          </a:p>
          <a:p>
            <a:r>
              <a:rPr lang="en-US" sz="2600" dirty="0">
                <a:solidFill>
                  <a:schemeClr val="tx1"/>
                </a:solidFill>
              </a:rPr>
              <a:t>	(asterisk) represent all the columns  from table</a:t>
            </a:r>
          </a:p>
        </p:txBody>
      </p:sp>
      <p:cxnSp>
        <p:nvCxnSpPr>
          <p:cNvPr id="8" name="Straight Arrow Connector 7">
            <a:extLst>
              <a:ext uri="{FF2B5EF4-FFF2-40B4-BE49-F238E27FC236}">
                <a16:creationId xmlns:a16="http://schemas.microsoft.com/office/drawing/2014/main" id="{742B70B5-51BF-2F96-E0D3-F833D98A55C6}"/>
              </a:ext>
            </a:extLst>
          </p:cNvPr>
          <p:cNvCxnSpPr/>
          <p:nvPr/>
        </p:nvCxnSpPr>
        <p:spPr>
          <a:xfrm flipH="1">
            <a:off x="1009650" y="2857500"/>
            <a:ext cx="581025" cy="552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57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FF75-4868-2BF1-9AC8-230C30F8A3E7}"/>
              </a:ext>
            </a:extLst>
          </p:cNvPr>
          <p:cNvSpPr>
            <a:spLocks noGrp="1"/>
          </p:cNvSpPr>
          <p:nvPr>
            <p:ph type="title"/>
          </p:nvPr>
        </p:nvSpPr>
        <p:spPr>
          <a:xfrm>
            <a:off x="806453" y="365126"/>
            <a:ext cx="7886700" cy="1325563"/>
          </a:xfrm>
        </p:spPr>
        <p:txBody>
          <a:bodyPr>
            <a:normAutofit/>
          </a:bodyPr>
          <a:lstStyle/>
          <a:p>
            <a:r>
              <a:rPr lang="en-US" sz="4000" dirty="0">
                <a:latin typeface="+mn-lt"/>
              </a:rPr>
              <a:t>Data definition language (DDL)</a:t>
            </a:r>
            <a:endParaRPr lang="en-US" sz="4000" dirty="0"/>
          </a:p>
        </p:txBody>
      </p:sp>
      <p:sp>
        <p:nvSpPr>
          <p:cNvPr id="18" name="TextBox 17">
            <a:extLst>
              <a:ext uri="{FF2B5EF4-FFF2-40B4-BE49-F238E27FC236}">
                <a16:creationId xmlns:a16="http://schemas.microsoft.com/office/drawing/2014/main" id="{9E4C2393-C535-0D3C-19A6-099F5FEDDA45}"/>
              </a:ext>
            </a:extLst>
          </p:cNvPr>
          <p:cNvSpPr txBox="1"/>
          <p:nvPr/>
        </p:nvSpPr>
        <p:spPr>
          <a:xfrm>
            <a:off x="393762" y="2104916"/>
            <a:ext cx="7886700" cy="2893100"/>
          </a:xfrm>
          <a:prstGeom prst="rect">
            <a:avLst/>
          </a:prstGeom>
          <a:noFill/>
        </p:spPr>
        <p:txBody>
          <a:bodyPr wrap="square">
            <a:spAutoFit/>
          </a:bodyPr>
          <a:lstStyle/>
          <a:p>
            <a:pPr marL="800100" lvl="1" indent="-342900">
              <a:lnSpc>
                <a:spcPct val="100000"/>
              </a:lnSpc>
              <a:buFont typeface="Wingdings" panose="05000000000000000000" pitchFamily="2" charset="2"/>
              <a:buChar char="ü"/>
            </a:pPr>
            <a:r>
              <a:rPr lang="en-US" sz="2600" dirty="0"/>
              <a:t>DDL statements are used to build and modify the structure of tables in the database.</a:t>
            </a:r>
          </a:p>
          <a:p>
            <a:pPr marL="800100" lvl="1" indent="-342900">
              <a:lnSpc>
                <a:spcPct val="100000"/>
              </a:lnSpc>
              <a:buFont typeface="Wingdings" panose="05000000000000000000" pitchFamily="2" charset="2"/>
              <a:buChar char="ü"/>
            </a:pPr>
            <a:endParaRPr lang="en-US" sz="2600" dirty="0"/>
          </a:p>
          <a:p>
            <a:pPr marL="800100" lvl="1" indent="-342900">
              <a:lnSpc>
                <a:spcPct val="100000"/>
              </a:lnSpc>
              <a:buFont typeface="Wingdings" panose="05000000000000000000" pitchFamily="2" charset="2"/>
              <a:buChar char="ü"/>
            </a:pPr>
            <a:r>
              <a:rPr lang="en-US" sz="2600" dirty="0"/>
              <a:t>When you execute a DDL statement, it takes effect immediately.</a:t>
            </a:r>
          </a:p>
          <a:p>
            <a:pPr marL="800100" lvl="1" indent="-342900">
              <a:lnSpc>
                <a:spcPct val="100000"/>
              </a:lnSpc>
              <a:buFont typeface="Wingdings" panose="05000000000000000000" pitchFamily="2" charset="2"/>
              <a:buChar char="ü"/>
            </a:pPr>
            <a:endParaRPr lang="en-US" sz="2600" dirty="0"/>
          </a:p>
          <a:p>
            <a:pPr marL="800100" lvl="1" indent="-342900">
              <a:lnSpc>
                <a:spcPct val="100000"/>
              </a:lnSpc>
              <a:buFont typeface="Wingdings" panose="05000000000000000000" pitchFamily="2" charset="2"/>
              <a:buChar char="ü"/>
            </a:pPr>
            <a:r>
              <a:rPr lang="en-US" sz="2600" dirty="0"/>
              <a:t>It is also known as data descriptive language.</a:t>
            </a:r>
          </a:p>
        </p:txBody>
      </p:sp>
    </p:spTree>
    <p:extLst>
      <p:ext uri="{BB962C8B-B14F-4D97-AF65-F5344CB8AC3E}">
        <p14:creationId xmlns:p14="http://schemas.microsoft.com/office/powerpoint/2010/main" val="686019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19099"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SELECT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999A9CC0-C302-CAA5-8EC2-1B9EED111A93}"/>
              </a:ext>
            </a:extLst>
          </p:cNvPr>
          <p:cNvSpPr txBox="1"/>
          <p:nvPr/>
        </p:nvSpPr>
        <p:spPr>
          <a:xfrm>
            <a:off x="0" y="2525836"/>
            <a:ext cx="8828314" cy="1292662"/>
          </a:xfrm>
          <a:prstGeom prst="rect">
            <a:avLst/>
          </a:prstGeom>
          <a:noFill/>
        </p:spPr>
        <p:txBody>
          <a:bodyPr wrap="square" rtlCol="0">
            <a:spAutoFit/>
          </a:bodyPr>
          <a:lstStyle/>
          <a:p>
            <a:r>
              <a:rPr lang="en-US" sz="2600" dirty="0">
                <a:solidFill>
                  <a:srgbClr val="FF0000"/>
                </a:solidFill>
              </a:rPr>
              <a:t>      SELECT </a:t>
            </a:r>
            <a:r>
              <a:rPr lang="en-US" sz="2600" dirty="0">
                <a:solidFill>
                  <a:schemeClr val="tx1"/>
                </a:solidFill>
              </a:rPr>
              <a:t>*</a:t>
            </a:r>
            <a:r>
              <a:rPr lang="en-US" sz="2600" dirty="0">
                <a:solidFill>
                  <a:srgbClr val="FF0000"/>
                </a:solidFill>
              </a:rPr>
              <a:t> FROM </a:t>
            </a:r>
            <a:r>
              <a:rPr lang="en-US" sz="2600" dirty="0" err="1">
                <a:solidFill>
                  <a:schemeClr val="tx1"/>
                </a:solidFill>
              </a:rPr>
              <a:t>table_name</a:t>
            </a:r>
            <a:r>
              <a:rPr lang="en-US" sz="2600" dirty="0">
                <a:solidFill>
                  <a:schemeClr val="tx1"/>
                </a:solidFill>
              </a:rPr>
              <a:t>;</a:t>
            </a:r>
            <a:endParaRPr lang="en-US" sz="2600" dirty="0"/>
          </a:p>
          <a:p>
            <a:endParaRPr lang="en-US" sz="2600" dirty="0"/>
          </a:p>
          <a:p>
            <a:r>
              <a:rPr lang="en-US" sz="2600" dirty="0">
                <a:solidFill>
                  <a:schemeClr val="tx1"/>
                </a:solidFill>
              </a:rPr>
              <a:t>	(asterisk) represent all the columns  from table</a:t>
            </a:r>
          </a:p>
        </p:txBody>
      </p:sp>
      <p:cxnSp>
        <p:nvCxnSpPr>
          <p:cNvPr id="8" name="Straight Arrow Connector 7">
            <a:extLst>
              <a:ext uri="{FF2B5EF4-FFF2-40B4-BE49-F238E27FC236}">
                <a16:creationId xmlns:a16="http://schemas.microsoft.com/office/drawing/2014/main" id="{742B70B5-51BF-2F96-E0D3-F833D98A55C6}"/>
              </a:ext>
            </a:extLst>
          </p:cNvPr>
          <p:cNvCxnSpPr/>
          <p:nvPr/>
        </p:nvCxnSpPr>
        <p:spPr>
          <a:xfrm flipH="1">
            <a:off x="1009650" y="2857500"/>
            <a:ext cx="581025" cy="552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82880E01-89E0-FF07-021D-6766E7EB9579}"/>
              </a:ext>
            </a:extLst>
          </p:cNvPr>
          <p:cNvSpPr txBox="1"/>
          <p:nvPr/>
        </p:nvSpPr>
        <p:spPr>
          <a:xfrm>
            <a:off x="520152" y="4003358"/>
            <a:ext cx="8828314" cy="492443"/>
          </a:xfrm>
          <a:prstGeom prst="rect">
            <a:avLst/>
          </a:prstGeom>
          <a:noFill/>
        </p:spPr>
        <p:txBody>
          <a:bodyPr wrap="square" rtlCol="0">
            <a:spAutoFit/>
          </a:bodyPr>
          <a:lstStyle/>
          <a:p>
            <a:r>
              <a:rPr lang="en-US" sz="2600" dirty="0">
                <a:solidFill>
                  <a:srgbClr val="FF0000"/>
                </a:solidFill>
              </a:rPr>
              <a:t>SELECT </a:t>
            </a:r>
            <a:r>
              <a:rPr lang="en-US" sz="2600" dirty="0">
                <a:solidFill>
                  <a:schemeClr val="tx1"/>
                </a:solidFill>
              </a:rPr>
              <a:t>*</a:t>
            </a:r>
            <a:r>
              <a:rPr lang="en-US" sz="2600" dirty="0">
                <a:solidFill>
                  <a:srgbClr val="FF0000"/>
                </a:solidFill>
              </a:rPr>
              <a:t> FROM </a:t>
            </a:r>
            <a:r>
              <a:rPr lang="en-US" sz="2600" dirty="0">
                <a:solidFill>
                  <a:schemeClr val="tx1"/>
                </a:solidFill>
              </a:rPr>
              <a:t>employee;</a:t>
            </a:r>
          </a:p>
        </p:txBody>
      </p:sp>
    </p:spTree>
    <p:extLst>
      <p:ext uri="{BB962C8B-B14F-4D97-AF65-F5344CB8AC3E}">
        <p14:creationId xmlns:p14="http://schemas.microsoft.com/office/powerpoint/2010/main" val="1903167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380999"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SELECT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999A9CC0-C302-CAA5-8EC2-1B9EED111A93}"/>
              </a:ext>
            </a:extLst>
          </p:cNvPr>
          <p:cNvSpPr txBox="1"/>
          <p:nvPr/>
        </p:nvSpPr>
        <p:spPr>
          <a:xfrm>
            <a:off x="0" y="2525836"/>
            <a:ext cx="8828314" cy="1292662"/>
          </a:xfrm>
          <a:prstGeom prst="rect">
            <a:avLst/>
          </a:prstGeom>
          <a:noFill/>
        </p:spPr>
        <p:txBody>
          <a:bodyPr wrap="square" rtlCol="0">
            <a:spAutoFit/>
          </a:bodyPr>
          <a:lstStyle/>
          <a:p>
            <a:r>
              <a:rPr lang="en-US" sz="2600" dirty="0">
                <a:solidFill>
                  <a:srgbClr val="FF0000"/>
                </a:solidFill>
              </a:rPr>
              <a:t>      SELECT </a:t>
            </a:r>
            <a:r>
              <a:rPr lang="en-US" sz="2600" dirty="0">
                <a:solidFill>
                  <a:schemeClr val="tx1"/>
                </a:solidFill>
              </a:rPr>
              <a:t>*</a:t>
            </a:r>
            <a:r>
              <a:rPr lang="en-US" sz="2600" dirty="0">
                <a:solidFill>
                  <a:srgbClr val="FF0000"/>
                </a:solidFill>
              </a:rPr>
              <a:t> FROM </a:t>
            </a:r>
            <a:r>
              <a:rPr lang="en-US" sz="2600" dirty="0" err="1">
                <a:solidFill>
                  <a:schemeClr val="tx1"/>
                </a:solidFill>
              </a:rPr>
              <a:t>table_name</a:t>
            </a:r>
            <a:r>
              <a:rPr lang="en-US" sz="2600" dirty="0">
                <a:solidFill>
                  <a:schemeClr val="tx1"/>
                </a:solidFill>
              </a:rPr>
              <a:t>;</a:t>
            </a:r>
            <a:endParaRPr lang="en-US" sz="2600" dirty="0"/>
          </a:p>
          <a:p>
            <a:endParaRPr lang="en-US" sz="2600" dirty="0"/>
          </a:p>
          <a:p>
            <a:r>
              <a:rPr lang="en-US" sz="2600" dirty="0">
                <a:solidFill>
                  <a:schemeClr val="tx1"/>
                </a:solidFill>
              </a:rPr>
              <a:t>	(asterisk) represent all the columns  from table</a:t>
            </a:r>
          </a:p>
        </p:txBody>
      </p:sp>
      <p:cxnSp>
        <p:nvCxnSpPr>
          <p:cNvPr id="8" name="Straight Arrow Connector 7">
            <a:extLst>
              <a:ext uri="{FF2B5EF4-FFF2-40B4-BE49-F238E27FC236}">
                <a16:creationId xmlns:a16="http://schemas.microsoft.com/office/drawing/2014/main" id="{742B70B5-51BF-2F96-E0D3-F833D98A55C6}"/>
              </a:ext>
            </a:extLst>
          </p:cNvPr>
          <p:cNvCxnSpPr/>
          <p:nvPr/>
        </p:nvCxnSpPr>
        <p:spPr>
          <a:xfrm flipH="1">
            <a:off x="1009650" y="2857500"/>
            <a:ext cx="581025" cy="552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82880E01-89E0-FF07-021D-6766E7EB9579}"/>
              </a:ext>
            </a:extLst>
          </p:cNvPr>
          <p:cNvSpPr txBox="1"/>
          <p:nvPr/>
        </p:nvSpPr>
        <p:spPr>
          <a:xfrm>
            <a:off x="520152" y="4003358"/>
            <a:ext cx="8828314" cy="492443"/>
          </a:xfrm>
          <a:prstGeom prst="rect">
            <a:avLst/>
          </a:prstGeom>
          <a:noFill/>
        </p:spPr>
        <p:txBody>
          <a:bodyPr wrap="square" rtlCol="0">
            <a:spAutoFit/>
          </a:bodyPr>
          <a:lstStyle/>
          <a:p>
            <a:r>
              <a:rPr lang="en-US" sz="2600" dirty="0">
                <a:solidFill>
                  <a:srgbClr val="FF0000"/>
                </a:solidFill>
              </a:rPr>
              <a:t>SELECT </a:t>
            </a:r>
            <a:r>
              <a:rPr lang="en-US" sz="2600" dirty="0">
                <a:solidFill>
                  <a:schemeClr val="tx1"/>
                </a:solidFill>
              </a:rPr>
              <a:t>*</a:t>
            </a:r>
            <a:r>
              <a:rPr lang="en-US" sz="2600" dirty="0">
                <a:solidFill>
                  <a:srgbClr val="FF0000"/>
                </a:solidFill>
              </a:rPr>
              <a:t> FROM </a:t>
            </a:r>
            <a:r>
              <a:rPr lang="en-US" sz="2600" dirty="0">
                <a:solidFill>
                  <a:schemeClr val="tx1"/>
                </a:solidFill>
              </a:rPr>
              <a:t>employee;</a:t>
            </a:r>
          </a:p>
        </p:txBody>
      </p:sp>
      <p:sp>
        <p:nvSpPr>
          <p:cNvPr id="11" name="TextBox 10">
            <a:extLst>
              <a:ext uri="{FF2B5EF4-FFF2-40B4-BE49-F238E27FC236}">
                <a16:creationId xmlns:a16="http://schemas.microsoft.com/office/drawing/2014/main" id="{FE695911-278D-1D25-D2D2-87C2BF6CE71F}"/>
              </a:ext>
            </a:extLst>
          </p:cNvPr>
          <p:cNvSpPr txBox="1"/>
          <p:nvPr/>
        </p:nvSpPr>
        <p:spPr>
          <a:xfrm>
            <a:off x="520152" y="4649689"/>
            <a:ext cx="8828314" cy="492443"/>
          </a:xfrm>
          <a:prstGeom prst="rect">
            <a:avLst/>
          </a:prstGeom>
          <a:noFill/>
        </p:spPr>
        <p:txBody>
          <a:bodyPr wrap="square" rtlCol="0">
            <a:spAutoFit/>
          </a:bodyPr>
          <a:lstStyle/>
          <a:p>
            <a:r>
              <a:rPr lang="en-US" sz="2600" dirty="0">
                <a:solidFill>
                  <a:srgbClr val="FF0000"/>
                </a:solidFill>
              </a:rPr>
              <a:t>SELECT </a:t>
            </a:r>
            <a:r>
              <a:rPr lang="en-US" sz="2600" dirty="0" err="1">
                <a:solidFill>
                  <a:srgbClr val="1F4E79"/>
                </a:solidFill>
              </a:rPr>
              <a:t>ename</a:t>
            </a:r>
            <a:r>
              <a:rPr lang="en-US" sz="2600" dirty="0">
                <a:solidFill>
                  <a:srgbClr val="FF0000"/>
                </a:solidFill>
              </a:rPr>
              <a:t> FROM </a:t>
            </a:r>
            <a:r>
              <a:rPr lang="en-US" sz="2600" dirty="0">
                <a:solidFill>
                  <a:schemeClr val="tx1"/>
                </a:solidFill>
              </a:rPr>
              <a:t>employee;</a:t>
            </a:r>
          </a:p>
        </p:txBody>
      </p:sp>
    </p:spTree>
    <p:extLst>
      <p:ext uri="{BB962C8B-B14F-4D97-AF65-F5344CB8AC3E}">
        <p14:creationId xmlns:p14="http://schemas.microsoft.com/office/powerpoint/2010/main" val="160222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SELECT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999A9CC0-C302-CAA5-8EC2-1B9EED111A93}"/>
              </a:ext>
            </a:extLst>
          </p:cNvPr>
          <p:cNvSpPr txBox="1"/>
          <p:nvPr/>
        </p:nvSpPr>
        <p:spPr>
          <a:xfrm>
            <a:off x="0" y="2525836"/>
            <a:ext cx="8828314" cy="1292662"/>
          </a:xfrm>
          <a:prstGeom prst="rect">
            <a:avLst/>
          </a:prstGeom>
          <a:noFill/>
        </p:spPr>
        <p:txBody>
          <a:bodyPr wrap="square" rtlCol="0">
            <a:spAutoFit/>
          </a:bodyPr>
          <a:lstStyle/>
          <a:p>
            <a:r>
              <a:rPr lang="en-US" sz="2600" dirty="0">
                <a:solidFill>
                  <a:srgbClr val="FF0000"/>
                </a:solidFill>
              </a:rPr>
              <a:t>      SELECT </a:t>
            </a:r>
            <a:r>
              <a:rPr lang="en-US" sz="2600" dirty="0">
                <a:solidFill>
                  <a:schemeClr val="tx1"/>
                </a:solidFill>
              </a:rPr>
              <a:t>*</a:t>
            </a:r>
            <a:r>
              <a:rPr lang="en-US" sz="2600" dirty="0">
                <a:solidFill>
                  <a:srgbClr val="FF0000"/>
                </a:solidFill>
              </a:rPr>
              <a:t> FROM </a:t>
            </a:r>
            <a:r>
              <a:rPr lang="en-US" sz="2600" dirty="0" err="1">
                <a:solidFill>
                  <a:schemeClr val="tx1"/>
                </a:solidFill>
              </a:rPr>
              <a:t>table_name</a:t>
            </a:r>
            <a:r>
              <a:rPr lang="en-US" sz="2600" dirty="0">
                <a:solidFill>
                  <a:schemeClr val="tx1"/>
                </a:solidFill>
              </a:rPr>
              <a:t>;</a:t>
            </a:r>
            <a:endParaRPr lang="en-US" sz="2600" dirty="0"/>
          </a:p>
          <a:p>
            <a:endParaRPr lang="en-US" sz="2600" dirty="0"/>
          </a:p>
          <a:p>
            <a:r>
              <a:rPr lang="en-US" sz="2600" dirty="0">
                <a:solidFill>
                  <a:schemeClr val="tx1"/>
                </a:solidFill>
              </a:rPr>
              <a:t>	(asterisk) represent all the columns  from table</a:t>
            </a:r>
          </a:p>
        </p:txBody>
      </p:sp>
      <p:cxnSp>
        <p:nvCxnSpPr>
          <p:cNvPr id="8" name="Straight Arrow Connector 7">
            <a:extLst>
              <a:ext uri="{FF2B5EF4-FFF2-40B4-BE49-F238E27FC236}">
                <a16:creationId xmlns:a16="http://schemas.microsoft.com/office/drawing/2014/main" id="{742B70B5-51BF-2F96-E0D3-F833D98A55C6}"/>
              </a:ext>
            </a:extLst>
          </p:cNvPr>
          <p:cNvCxnSpPr/>
          <p:nvPr/>
        </p:nvCxnSpPr>
        <p:spPr>
          <a:xfrm flipH="1">
            <a:off x="1009650" y="2857500"/>
            <a:ext cx="581025" cy="552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82880E01-89E0-FF07-021D-6766E7EB9579}"/>
              </a:ext>
            </a:extLst>
          </p:cNvPr>
          <p:cNvSpPr txBox="1"/>
          <p:nvPr/>
        </p:nvSpPr>
        <p:spPr>
          <a:xfrm>
            <a:off x="520152" y="4003358"/>
            <a:ext cx="8828314" cy="492443"/>
          </a:xfrm>
          <a:prstGeom prst="rect">
            <a:avLst/>
          </a:prstGeom>
          <a:noFill/>
        </p:spPr>
        <p:txBody>
          <a:bodyPr wrap="square" rtlCol="0">
            <a:spAutoFit/>
          </a:bodyPr>
          <a:lstStyle/>
          <a:p>
            <a:r>
              <a:rPr lang="en-US" sz="2600" dirty="0">
                <a:solidFill>
                  <a:srgbClr val="FF0000"/>
                </a:solidFill>
              </a:rPr>
              <a:t>SELECT </a:t>
            </a:r>
            <a:r>
              <a:rPr lang="en-US" sz="2600" dirty="0">
                <a:solidFill>
                  <a:schemeClr val="tx1"/>
                </a:solidFill>
              </a:rPr>
              <a:t>*</a:t>
            </a:r>
            <a:r>
              <a:rPr lang="en-US" sz="2600" dirty="0">
                <a:solidFill>
                  <a:srgbClr val="FF0000"/>
                </a:solidFill>
              </a:rPr>
              <a:t> FROM </a:t>
            </a:r>
            <a:r>
              <a:rPr lang="en-US" sz="2600" dirty="0">
                <a:solidFill>
                  <a:schemeClr val="tx1"/>
                </a:solidFill>
              </a:rPr>
              <a:t>employee;</a:t>
            </a:r>
          </a:p>
        </p:txBody>
      </p:sp>
      <p:sp>
        <p:nvSpPr>
          <p:cNvPr id="11" name="TextBox 10">
            <a:extLst>
              <a:ext uri="{FF2B5EF4-FFF2-40B4-BE49-F238E27FC236}">
                <a16:creationId xmlns:a16="http://schemas.microsoft.com/office/drawing/2014/main" id="{FE695911-278D-1D25-D2D2-87C2BF6CE71F}"/>
              </a:ext>
            </a:extLst>
          </p:cNvPr>
          <p:cNvSpPr txBox="1"/>
          <p:nvPr/>
        </p:nvSpPr>
        <p:spPr>
          <a:xfrm>
            <a:off x="520152" y="4649689"/>
            <a:ext cx="8828314" cy="492443"/>
          </a:xfrm>
          <a:prstGeom prst="rect">
            <a:avLst/>
          </a:prstGeom>
          <a:noFill/>
        </p:spPr>
        <p:txBody>
          <a:bodyPr wrap="square" rtlCol="0">
            <a:spAutoFit/>
          </a:bodyPr>
          <a:lstStyle/>
          <a:p>
            <a:r>
              <a:rPr lang="en-US" sz="2600" dirty="0">
                <a:solidFill>
                  <a:srgbClr val="FF0000"/>
                </a:solidFill>
              </a:rPr>
              <a:t>SELECT </a:t>
            </a:r>
            <a:r>
              <a:rPr lang="en-US" sz="2600" dirty="0" err="1">
                <a:solidFill>
                  <a:srgbClr val="1F4E79"/>
                </a:solidFill>
              </a:rPr>
              <a:t>ename</a:t>
            </a:r>
            <a:r>
              <a:rPr lang="en-US" sz="2600" dirty="0">
                <a:solidFill>
                  <a:srgbClr val="FF0000"/>
                </a:solidFill>
              </a:rPr>
              <a:t> FROM </a:t>
            </a:r>
            <a:r>
              <a:rPr lang="en-US" sz="2600" dirty="0">
                <a:solidFill>
                  <a:schemeClr val="tx1"/>
                </a:solidFill>
              </a:rPr>
              <a:t>employee;</a:t>
            </a:r>
          </a:p>
        </p:txBody>
      </p:sp>
      <p:sp>
        <p:nvSpPr>
          <p:cNvPr id="12" name="TextBox 11">
            <a:extLst>
              <a:ext uri="{FF2B5EF4-FFF2-40B4-BE49-F238E27FC236}">
                <a16:creationId xmlns:a16="http://schemas.microsoft.com/office/drawing/2014/main" id="{E77F238E-24FC-3E78-AA64-E5C351CBB023}"/>
              </a:ext>
            </a:extLst>
          </p:cNvPr>
          <p:cNvSpPr txBox="1"/>
          <p:nvPr/>
        </p:nvSpPr>
        <p:spPr>
          <a:xfrm>
            <a:off x="520152" y="5313281"/>
            <a:ext cx="8828314" cy="492443"/>
          </a:xfrm>
          <a:prstGeom prst="rect">
            <a:avLst/>
          </a:prstGeom>
          <a:noFill/>
        </p:spPr>
        <p:txBody>
          <a:bodyPr wrap="square" rtlCol="0">
            <a:spAutoFit/>
          </a:bodyPr>
          <a:lstStyle/>
          <a:p>
            <a:r>
              <a:rPr lang="en-US" sz="2600" dirty="0">
                <a:solidFill>
                  <a:srgbClr val="FF0000"/>
                </a:solidFill>
              </a:rPr>
              <a:t>SELECT </a:t>
            </a:r>
            <a:r>
              <a:rPr lang="en-US" sz="2600" dirty="0" err="1">
                <a:solidFill>
                  <a:srgbClr val="1F4E79"/>
                </a:solidFill>
              </a:rPr>
              <a:t>ename</a:t>
            </a:r>
            <a:r>
              <a:rPr lang="en-US" sz="2600" dirty="0">
                <a:solidFill>
                  <a:srgbClr val="1F4E79"/>
                </a:solidFill>
              </a:rPr>
              <a:t>, country </a:t>
            </a:r>
            <a:r>
              <a:rPr lang="en-US" sz="2600" dirty="0">
                <a:solidFill>
                  <a:srgbClr val="FF0000"/>
                </a:solidFill>
              </a:rPr>
              <a:t>FROM </a:t>
            </a:r>
            <a:r>
              <a:rPr lang="en-US" sz="2600" dirty="0">
                <a:solidFill>
                  <a:schemeClr val="tx1"/>
                </a:solidFill>
              </a:rPr>
              <a:t>employee;</a:t>
            </a:r>
          </a:p>
        </p:txBody>
      </p:sp>
    </p:spTree>
    <p:extLst>
      <p:ext uri="{BB962C8B-B14F-4D97-AF65-F5344CB8AC3E}">
        <p14:creationId xmlns:p14="http://schemas.microsoft.com/office/powerpoint/2010/main" val="869368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72449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SELECT DISTINCT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201CAE8E-E05D-6738-F7A0-03A55DC9875B}"/>
              </a:ext>
            </a:extLst>
          </p:cNvPr>
          <p:cNvSpPr txBox="1"/>
          <p:nvPr/>
        </p:nvSpPr>
        <p:spPr>
          <a:xfrm>
            <a:off x="520152" y="2251587"/>
            <a:ext cx="7995198" cy="923330"/>
          </a:xfrm>
          <a:prstGeom prst="rect">
            <a:avLst/>
          </a:prstGeom>
          <a:noFill/>
        </p:spPr>
        <p:txBody>
          <a:bodyPr wrap="square" rtlCol="0">
            <a:spAutoFit/>
          </a:bodyPr>
          <a:lstStyle/>
          <a:p>
            <a:r>
              <a:rPr lang="en-US" dirty="0"/>
              <a:t>The SELECT DISTINCT statement is used to return only distinct (different) values.</a:t>
            </a:r>
          </a:p>
          <a:p>
            <a:endParaRPr lang="en-US" dirty="0"/>
          </a:p>
          <a:p>
            <a:endParaRPr lang="en-US" dirty="0"/>
          </a:p>
        </p:txBody>
      </p:sp>
      <p:sp>
        <p:nvSpPr>
          <p:cNvPr id="6" name="TextBox 5">
            <a:extLst>
              <a:ext uri="{FF2B5EF4-FFF2-40B4-BE49-F238E27FC236}">
                <a16:creationId xmlns:a16="http://schemas.microsoft.com/office/drawing/2014/main" id="{6C7A71C2-6D0B-F0EC-9540-1298B9203EDC}"/>
              </a:ext>
            </a:extLst>
          </p:cNvPr>
          <p:cNvSpPr txBox="1"/>
          <p:nvPr/>
        </p:nvSpPr>
        <p:spPr>
          <a:xfrm>
            <a:off x="520152" y="2925433"/>
            <a:ext cx="4858093" cy="2092881"/>
          </a:xfrm>
          <a:prstGeom prst="rect">
            <a:avLst/>
          </a:prstGeom>
          <a:solidFill>
            <a:schemeClr val="bg2"/>
          </a:solidFill>
        </p:spPr>
        <p:txBody>
          <a:bodyPr wrap="square">
            <a:spAutoFit/>
          </a:bodyPr>
          <a:lstStyle/>
          <a:p>
            <a:pPr marL="114300" indent="0">
              <a:buNone/>
            </a:pPr>
            <a:r>
              <a:rPr lang="en-US" sz="2600" b="0" i="0" u="sng" dirty="0">
                <a:solidFill>
                  <a:srgbClr val="000000"/>
                </a:solidFill>
                <a:effectLst/>
              </a:rPr>
              <a:t>Syntax:</a:t>
            </a:r>
          </a:p>
          <a:p>
            <a:pPr marL="114300" indent="0">
              <a:buNone/>
            </a:pPr>
            <a:r>
              <a:rPr lang="en-US" sz="2600" b="0" i="0" dirty="0">
                <a:solidFill>
                  <a:srgbClr val="0000CD"/>
                </a:solidFill>
                <a:effectLst/>
              </a:rPr>
              <a:t>	</a:t>
            </a:r>
            <a:r>
              <a:rPr lang="en-US" sz="2600" b="1" i="0" dirty="0">
                <a:solidFill>
                  <a:srgbClr val="0000CD"/>
                </a:solidFill>
                <a:effectLst/>
              </a:rPr>
              <a:t>SELECT</a:t>
            </a:r>
            <a:r>
              <a:rPr lang="en-US" sz="2600" b="1" i="0" dirty="0">
                <a:solidFill>
                  <a:srgbClr val="000000"/>
                </a:solidFill>
                <a:effectLst/>
              </a:rPr>
              <a:t> </a:t>
            </a:r>
          </a:p>
          <a:p>
            <a:pPr marL="114300" indent="0">
              <a:buNone/>
            </a:pPr>
            <a:r>
              <a:rPr lang="en-US" sz="2600" dirty="0">
                <a:solidFill>
                  <a:srgbClr val="000000"/>
                </a:solidFill>
              </a:rPr>
              <a:t>	</a:t>
            </a:r>
            <a:r>
              <a:rPr lang="en-US" sz="2600" b="1" dirty="0">
                <a:solidFill>
                  <a:srgbClr val="0000CD"/>
                </a:solidFill>
              </a:rPr>
              <a:t>DISTINCT</a:t>
            </a:r>
            <a:r>
              <a:rPr lang="en-US" sz="2600" dirty="0">
                <a:solidFill>
                  <a:srgbClr val="000000"/>
                </a:solidFill>
              </a:rPr>
              <a:t> </a:t>
            </a:r>
            <a:r>
              <a:rPr lang="en-US" sz="2600" b="0" i="1" dirty="0">
                <a:solidFill>
                  <a:srgbClr val="000000"/>
                </a:solidFill>
                <a:effectLst/>
              </a:rPr>
              <a:t>column1</a:t>
            </a:r>
            <a:r>
              <a:rPr lang="en-US" sz="2600" b="0" i="0" dirty="0">
                <a:solidFill>
                  <a:srgbClr val="000000"/>
                </a:solidFill>
                <a:effectLst/>
              </a:rPr>
              <a:t>,</a:t>
            </a:r>
            <a:r>
              <a:rPr lang="en-US" sz="2600" b="0" i="1" dirty="0">
                <a:solidFill>
                  <a:srgbClr val="000000"/>
                </a:solidFill>
                <a:effectLst/>
              </a:rPr>
              <a:t> column2</a:t>
            </a:r>
            <a:r>
              <a:rPr lang="en-US" sz="2600" i="1" dirty="0">
                <a:solidFill>
                  <a:srgbClr val="000000"/>
                </a:solidFill>
              </a:rPr>
              <a:t>…</a:t>
            </a:r>
            <a:br>
              <a:rPr lang="en-US" sz="2600" dirty="0"/>
            </a:br>
            <a:r>
              <a:rPr lang="en-US" sz="2600" dirty="0"/>
              <a:t>	</a:t>
            </a:r>
            <a:r>
              <a:rPr lang="en-US" sz="2600" b="1"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table_name</a:t>
            </a:r>
            <a:r>
              <a:rPr lang="en-US" sz="2600" b="0" i="0" dirty="0">
                <a:solidFill>
                  <a:srgbClr val="000000"/>
                </a:solidFill>
                <a:effectLst/>
              </a:rPr>
              <a:t>;</a:t>
            </a:r>
          </a:p>
          <a:p>
            <a:pPr marL="114300" indent="0">
              <a:buNone/>
            </a:pPr>
            <a:endParaRPr lang="en-US" sz="2600" dirty="0"/>
          </a:p>
        </p:txBody>
      </p:sp>
      <p:sp>
        <p:nvSpPr>
          <p:cNvPr id="7" name="TextBox 6">
            <a:extLst>
              <a:ext uri="{FF2B5EF4-FFF2-40B4-BE49-F238E27FC236}">
                <a16:creationId xmlns:a16="http://schemas.microsoft.com/office/drawing/2014/main" id="{60BD134A-1670-CA49-3576-6BE29635A226}"/>
              </a:ext>
            </a:extLst>
          </p:cNvPr>
          <p:cNvSpPr txBox="1"/>
          <p:nvPr/>
        </p:nvSpPr>
        <p:spPr>
          <a:xfrm>
            <a:off x="409574" y="5180631"/>
            <a:ext cx="8828314" cy="492443"/>
          </a:xfrm>
          <a:prstGeom prst="rect">
            <a:avLst/>
          </a:prstGeom>
          <a:noFill/>
        </p:spPr>
        <p:txBody>
          <a:bodyPr wrap="square" rtlCol="0">
            <a:spAutoFit/>
          </a:bodyPr>
          <a:lstStyle/>
          <a:p>
            <a:r>
              <a:rPr lang="en-US" sz="2600" dirty="0">
                <a:solidFill>
                  <a:srgbClr val="FF0000"/>
                </a:solidFill>
              </a:rPr>
              <a:t>SELECT DISTINCT </a:t>
            </a:r>
            <a:r>
              <a:rPr lang="en-US" sz="2600" dirty="0" err="1">
                <a:solidFill>
                  <a:srgbClr val="1F4E79"/>
                </a:solidFill>
              </a:rPr>
              <a:t>ename</a:t>
            </a:r>
            <a:r>
              <a:rPr lang="en-US" sz="2600" dirty="0">
                <a:solidFill>
                  <a:srgbClr val="FF0000"/>
                </a:solidFill>
              </a:rPr>
              <a:t> FROM </a:t>
            </a:r>
            <a:r>
              <a:rPr lang="en-US" sz="2600" dirty="0">
                <a:solidFill>
                  <a:schemeClr val="tx1"/>
                </a:solidFill>
              </a:rPr>
              <a:t>employee;</a:t>
            </a:r>
          </a:p>
        </p:txBody>
      </p:sp>
      <p:sp>
        <p:nvSpPr>
          <p:cNvPr id="14" name="TextBox 13">
            <a:extLst>
              <a:ext uri="{FF2B5EF4-FFF2-40B4-BE49-F238E27FC236}">
                <a16:creationId xmlns:a16="http://schemas.microsoft.com/office/drawing/2014/main" id="{E25DD652-5B10-545D-1D2E-8899734C7D70}"/>
              </a:ext>
            </a:extLst>
          </p:cNvPr>
          <p:cNvSpPr txBox="1"/>
          <p:nvPr/>
        </p:nvSpPr>
        <p:spPr>
          <a:xfrm>
            <a:off x="409573" y="5648830"/>
            <a:ext cx="7013782" cy="492443"/>
          </a:xfrm>
          <a:prstGeom prst="rect">
            <a:avLst/>
          </a:prstGeom>
          <a:noFill/>
        </p:spPr>
        <p:txBody>
          <a:bodyPr wrap="square">
            <a:spAutoFit/>
          </a:bodyPr>
          <a:lstStyle/>
          <a:p>
            <a:r>
              <a:rPr lang="en-US" sz="2600" dirty="0">
                <a:solidFill>
                  <a:srgbClr val="FF0000"/>
                </a:solidFill>
              </a:rPr>
              <a:t>SELECT DISTINCT </a:t>
            </a:r>
            <a:r>
              <a:rPr lang="en-US" sz="2600" dirty="0" err="1">
                <a:solidFill>
                  <a:srgbClr val="1F4E79"/>
                </a:solidFill>
              </a:rPr>
              <a:t>ename</a:t>
            </a:r>
            <a:r>
              <a:rPr lang="en-US" sz="2600" dirty="0">
                <a:solidFill>
                  <a:srgbClr val="1F4E79"/>
                </a:solidFill>
              </a:rPr>
              <a:t>, country </a:t>
            </a:r>
            <a:r>
              <a:rPr lang="en-US" sz="2600" dirty="0">
                <a:solidFill>
                  <a:srgbClr val="FF0000"/>
                </a:solidFill>
              </a:rPr>
              <a:t>FROM </a:t>
            </a:r>
            <a:r>
              <a:rPr lang="en-US" sz="2600" dirty="0">
                <a:solidFill>
                  <a:schemeClr val="tx1"/>
                </a:solidFill>
              </a:rPr>
              <a:t>employee;</a:t>
            </a:r>
          </a:p>
        </p:txBody>
      </p:sp>
    </p:spTree>
    <p:extLst>
      <p:ext uri="{BB962C8B-B14F-4D97-AF65-F5344CB8AC3E}">
        <p14:creationId xmlns:p14="http://schemas.microsoft.com/office/powerpoint/2010/main" val="567975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19099"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SELECT with WHERE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508001" y="2313682"/>
            <a:ext cx="8455024" cy="2092881"/>
          </a:xfrm>
          <a:prstGeom prst="rect">
            <a:avLst/>
          </a:prstGeom>
          <a:noFill/>
        </p:spPr>
        <p:txBody>
          <a:bodyPr wrap="square">
            <a:spAutoFit/>
          </a:bodyPr>
          <a:lstStyle/>
          <a:p>
            <a:r>
              <a:rPr lang="en-US" sz="2600" dirty="0"/>
              <a:t>WHERE clause is used to filter records.</a:t>
            </a:r>
          </a:p>
          <a:p>
            <a:endParaRPr lang="en-US" sz="2600" dirty="0"/>
          </a:p>
          <a:p>
            <a:r>
              <a:rPr lang="en-US" sz="2600" dirty="0"/>
              <a:t>It is used to extract only those records that fulfill a specified condition.</a:t>
            </a:r>
          </a:p>
          <a:p>
            <a:endParaRPr lang="en-US" sz="2600" dirty="0"/>
          </a:p>
        </p:txBody>
      </p:sp>
      <p:sp>
        <p:nvSpPr>
          <p:cNvPr id="6" name="TextBox 5">
            <a:extLst>
              <a:ext uri="{FF2B5EF4-FFF2-40B4-BE49-F238E27FC236}">
                <a16:creationId xmlns:a16="http://schemas.microsoft.com/office/drawing/2014/main" id="{DCC7469F-0E91-3161-6B6C-C78773B9DD9D}"/>
              </a:ext>
            </a:extLst>
          </p:cNvPr>
          <p:cNvSpPr txBox="1"/>
          <p:nvPr/>
        </p:nvSpPr>
        <p:spPr>
          <a:xfrm>
            <a:off x="2676524" y="3783061"/>
            <a:ext cx="5838826" cy="2492990"/>
          </a:xfrm>
          <a:prstGeom prst="rect">
            <a:avLst/>
          </a:prstGeom>
          <a:solidFill>
            <a:schemeClr val="bg2"/>
          </a:solidFill>
        </p:spPr>
        <p:txBody>
          <a:bodyPr wrap="square">
            <a:spAutoFit/>
          </a:bodyPr>
          <a:lstStyle/>
          <a:p>
            <a:pPr marL="114300" indent="0">
              <a:buNone/>
            </a:pPr>
            <a:r>
              <a:rPr lang="en-US" sz="2600" b="0" i="0" u="sng" dirty="0">
                <a:solidFill>
                  <a:srgbClr val="000000"/>
                </a:solidFill>
                <a:effectLst/>
              </a:rPr>
              <a:t>Syntax:</a:t>
            </a:r>
          </a:p>
          <a:p>
            <a:pPr marL="114300" indent="0">
              <a:buNone/>
            </a:pPr>
            <a:r>
              <a:rPr lang="en-US" sz="2600" b="0" i="0" dirty="0">
                <a:solidFill>
                  <a:srgbClr val="0000CD"/>
                </a:solidFill>
                <a:effectLst/>
              </a:rPr>
              <a:t>	</a:t>
            </a:r>
            <a:r>
              <a:rPr lang="en-US" sz="2600" b="1" i="0" dirty="0">
                <a:solidFill>
                  <a:srgbClr val="0000CD"/>
                </a:solidFill>
                <a:effectLst/>
              </a:rPr>
              <a:t>SELECT</a:t>
            </a:r>
            <a:r>
              <a:rPr lang="en-US" sz="2600" b="1" i="0" dirty="0">
                <a:solidFill>
                  <a:srgbClr val="000000"/>
                </a:solidFill>
                <a:effectLst/>
              </a:rPr>
              <a:t> </a:t>
            </a:r>
          </a:p>
          <a:p>
            <a:pPr marL="114300" indent="0">
              <a:buNone/>
            </a:pPr>
            <a:r>
              <a:rPr lang="en-US" sz="2600" dirty="0">
                <a:solidFill>
                  <a:srgbClr val="000000"/>
                </a:solidFill>
              </a:rPr>
              <a:t>		</a:t>
            </a:r>
            <a:r>
              <a:rPr lang="en-US" sz="2600" b="0" i="1" dirty="0">
                <a:solidFill>
                  <a:srgbClr val="000000"/>
                </a:solidFill>
                <a:effectLst/>
              </a:rPr>
              <a:t>column1</a:t>
            </a:r>
            <a:r>
              <a:rPr lang="en-US" sz="2600" b="0" i="0" dirty="0">
                <a:solidFill>
                  <a:srgbClr val="000000"/>
                </a:solidFill>
                <a:effectLst/>
              </a:rPr>
              <a:t>,</a:t>
            </a:r>
            <a:r>
              <a:rPr lang="en-US" sz="2600" b="0" i="1" dirty="0">
                <a:solidFill>
                  <a:srgbClr val="000000"/>
                </a:solidFill>
                <a:effectLst/>
              </a:rPr>
              <a:t> column2, column3,...</a:t>
            </a:r>
            <a:br>
              <a:rPr lang="en-US" sz="2600" dirty="0"/>
            </a:br>
            <a:r>
              <a:rPr lang="en-US" sz="2600" dirty="0"/>
              <a:t>	</a:t>
            </a:r>
            <a:r>
              <a:rPr lang="en-US" sz="2600" b="1"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table_name</a:t>
            </a:r>
            <a:endParaRPr lang="en-US" sz="2600" dirty="0">
              <a:solidFill>
                <a:srgbClr val="000000"/>
              </a:solidFill>
            </a:endParaRPr>
          </a:p>
          <a:p>
            <a:pPr marL="114300" indent="0">
              <a:buNone/>
            </a:pPr>
            <a:r>
              <a:rPr lang="en-US" sz="2600" dirty="0">
                <a:solidFill>
                  <a:srgbClr val="000000"/>
                </a:solidFill>
              </a:rPr>
              <a:t>	</a:t>
            </a:r>
            <a:r>
              <a:rPr lang="en-US" sz="2600" b="1" dirty="0">
                <a:solidFill>
                  <a:srgbClr val="0000CD"/>
                </a:solidFill>
              </a:rPr>
              <a:t>WHERE </a:t>
            </a:r>
            <a:r>
              <a:rPr lang="en-US" sz="2600" b="1" dirty="0">
                <a:solidFill>
                  <a:srgbClr val="C00000"/>
                </a:solidFill>
              </a:rPr>
              <a:t>condition;</a:t>
            </a:r>
          </a:p>
          <a:p>
            <a:pPr marL="114300" indent="0">
              <a:buNone/>
            </a:pPr>
            <a:endParaRPr lang="en-US" sz="2600" dirty="0"/>
          </a:p>
        </p:txBody>
      </p:sp>
    </p:spTree>
    <p:extLst>
      <p:ext uri="{BB962C8B-B14F-4D97-AF65-F5344CB8AC3E}">
        <p14:creationId xmlns:p14="http://schemas.microsoft.com/office/powerpoint/2010/main" val="3962923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SQL Operators</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SQL WHERE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graphicFrame>
        <p:nvGraphicFramePr>
          <p:cNvPr id="8" name="Table 7">
            <a:extLst>
              <a:ext uri="{FF2B5EF4-FFF2-40B4-BE49-F238E27FC236}">
                <a16:creationId xmlns:a16="http://schemas.microsoft.com/office/drawing/2014/main" id="{3C98FF72-7B60-D82F-0904-14FC93F07704}"/>
              </a:ext>
            </a:extLst>
          </p:cNvPr>
          <p:cNvGraphicFramePr>
            <a:graphicFrameLocks noGrp="1"/>
          </p:cNvGraphicFramePr>
          <p:nvPr>
            <p:extLst>
              <p:ext uri="{D42A27DB-BD31-4B8C-83A1-F6EECF244321}">
                <p14:modId xmlns:p14="http://schemas.microsoft.com/office/powerpoint/2010/main" val="3456012742"/>
              </p:ext>
            </p:extLst>
          </p:nvPr>
        </p:nvGraphicFramePr>
        <p:xfrm>
          <a:off x="520152" y="2160738"/>
          <a:ext cx="8063811" cy="4572000"/>
        </p:xfrm>
        <a:graphic>
          <a:graphicData uri="http://schemas.openxmlformats.org/drawingml/2006/table">
            <a:tbl>
              <a:tblPr/>
              <a:tblGrid>
                <a:gridCol w="1337223">
                  <a:extLst>
                    <a:ext uri="{9D8B030D-6E8A-4147-A177-3AD203B41FA5}">
                      <a16:colId xmlns:a16="http://schemas.microsoft.com/office/drawing/2014/main" val="2784925713"/>
                    </a:ext>
                  </a:extLst>
                </a:gridCol>
                <a:gridCol w="6726588">
                  <a:extLst>
                    <a:ext uri="{9D8B030D-6E8A-4147-A177-3AD203B41FA5}">
                      <a16:colId xmlns:a16="http://schemas.microsoft.com/office/drawing/2014/main" val="3379627030"/>
                    </a:ext>
                  </a:extLst>
                </a:gridCol>
              </a:tblGrid>
              <a:tr h="363731">
                <a:tc>
                  <a:txBody>
                    <a:bodyPr/>
                    <a:lstStyle/>
                    <a:p>
                      <a:pPr algn="l" fontAlgn="t"/>
                      <a:r>
                        <a:rPr lang="en-US" sz="2000" b="1">
                          <a:solidFill>
                            <a:schemeClr val="bg1"/>
                          </a:solidFill>
                          <a:effectLst/>
                        </a:rPr>
                        <a:t>Operator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pPr algn="l" fontAlgn="t"/>
                      <a:r>
                        <a:rPr lang="en-US" sz="2000" b="1" dirty="0">
                          <a:solidFill>
                            <a:schemeClr val="bg1"/>
                          </a:solidFill>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3167808830"/>
                  </a:ext>
                </a:extLst>
              </a:tr>
              <a:tr h="363731">
                <a:tc>
                  <a:txBody>
                    <a:bodyPr/>
                    <a:lstStyle/>
                    <a:p>
                      <a:pPr algn="l" fontAlgn="t"/>
                      <a:r>
                        <a:rPr lang="en-US" sz="2000">
                          <a:effectLst/>
                        </a:rPr>
                        <a: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Equal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6816064"/>
                  </a:ext>
                </a:extLst>
              </a:tr>
              <a:tr h="363731">
                <a:tc>
                  <a:txBody>
                    <a:bodyPr/>
                    <a:lstStyle/>
                    <a:p>
                      <a:pPr algn="l" fontAlgn="t"/>
                      <a:r>
                        <a:rPr lang="en-US" sz="2000">
                          <a:effectLst/>
                        </a:rPr>
                        <a: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Greater than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63978559"/>
                  </a:ext>
                </a:extLst>
              </a:tr>
              <a:tr h="363731">
                <a:tc>
                  <a:txBody>
                    <a:bodyPr/>
                    <a:lstStyle/>
                    <a:p>
                      <a:pPr algn="l" fontAlgn="t"/>
                      <a:r>
                        <a:rPr lang="en-US" sz="2000">
                          <a:effectLst/>
                        </a:rPr>
                        <a:t>&lt;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Less than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12846931"/>
                  </a:ext>
                </a:extLst>
              </a:tr>
              <a:tr h="363731">
                <a:tc>
                  <a:txBody>
                    <a:bodyPr/>
                    <a:lstStyle/>
                    <a:p>
                      <a:pPr algn="l" fontAlgn="t"/>
                      <a:r>
                        <a:rPr lang="en-US" sz="2000">
                          <a:effectLst/>
                        </a:rPr>
                        <a: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Greater than or equal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14842934"/>
                  </a:ext>
                </a:extLst>
              </a:tr>
              <a:tr h="363731">
                <a:tc>
                  <a:txBody>
                    <a:bodyPr/>
                    <a:lstStyle/>
                    <a:p>
                      <a:pPr algn="l" fontAlgn="t"/>
                      <a:r>
                        <a:rPr lang="en-US" sz="2000">
                          <a:effectLst/>
                        </a:rPr>
                        <a:t>&lt;=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Less than or equal</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49606890"/>
                  </a:ext>
                </a:extLst>
              </a:tr>
              <a:tr h="615545">
                <a:tc>
                  <a:txBody>
                    <a:bodyPr/>
                    <a:lstStyle/>
                    <a:p>
                      <a:pPr algn="l" fontAlgn="t"/>
                      <a:r>
                        <a:rPr lang="en-US" sz="2000" dirty="0">
                          <a:effectLst/>
                        </a:rPr>
                        <a:t>&lt;&gt;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Not equal. </a:t>
                      </a:r>
                      <a:r>
                        <a:rPr lang="en-US" sz="2000" b="1" dirty="0">
                          <a:effectLst/>
                        </a:rPr>
                        <a:t>Note:</a:t>
                      </a:r>
                      <a:r>
                        <a:rPr lang="en-US" sz="2000" dirty="0">
                          <a:effectLst/>
                        </a:rPr>
                        <a:t> In some versions of SQL this operator may be written as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31769801"/>
                  </a:ext>
                </a:extLst>
              </a:tr>
              <a:tr h="363731">
                <a:tc>
                  <a:txBody>
                    <a:bodyPr/>
                    <a:lstStyle/>
                    <a:p>
                      <a:pPr algn="l" fontAlgn="t"/>
                      <a:r>
                        <a:rPr lang="en-US" sz="2000" dirty="0">
                          <a:effectLst/>
                        </a:rPr>
                        <a:t>BETWEEN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rPr>
                        <a:t>Between a certain range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82977081"/>
                  </a:ext>
                </a:extLst>
              </a:tr>
              <a:tr h="363731">
                <a:tc>
                  <a:txBody>
                    <a:bodyPr/>
                    <a:lstStyle/>
                    <a:p>
                      <a:pPr algn="l" fontAlgn="t"/>
                      <a:r>
                        <a:rPr lang="en-US" sz="2000">
                          <a:effectLst/>
                        </a:rPr>
                        <a:t>LIKE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rPr>
                        <a:t>Search for a pattern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45112121"/>
                  </a:ext>
                </a:extLst>
              </a:tr>
              <a:tr h="363731">
                <a:tc>
                  <a:txBody>
                    <a:bodyPr/>
                    <a:lstStyle/>
                    <a:p>
                      <a:pPr algn="l" fontAlgn="t"/>
                      <a:r>
                        <a:rPr lang="en-US" sz="2000">
                          <a:effectLst/>
                        </a:rPr>
                        <a:t>IN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dirty="0">
                          <a:effectLst/>
                        </a:rPr>
                        <a:t>To specify multiple possible values for a column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68788198"/>
                  </a:ext>
                </a:extLst>
              </a:tr>
            </a:tbl>
          </a:graphicData>
        </a:graphic>
      </p:graphicFrame>
    </p:spTree>
    <p:extLst>
      <p:ext uri="{BB962C8B-B14F-4D97-AF65-F5344CB8AC3E}">
        <p14:creationId xmlns:p14="http://schemas.microsoft.com/office/powerpoint/2010/main" val="1900001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SQL Operators</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SQL WHERE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B616DD-E41D-5A8D-5993-DFD169F91FD7}"/>
              </a:ext>
            </a:extLst>
          </p:cNvPr>
          <p:cNvSpPr txBox="1"/>
          <p:nvPr/>
        </p:nvSpPr>
        <p:spPr>
          <a:xfrm>
            <a:off x="520151" y="2223951"/>
            <a:ext cx="7909473" cy="8925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rPr>
              <a:t>Condition can be applied in multiple columns using AND OR operators.</a:t>
            </a:r>
          </a:p>
        </p:txBody>
      </p:sp>
      <p:sp>
        <p:nvSpPr>
          <p:cNvPr id="7" name="TextBox 6">
            <a:extLst>
              <a:ext uri="{FF2B5EF4-FFF2-40B4-BE49-F238E27FC236}">
                <a16:creationId xmlns:a16="http://schemas.microsoft.com/office/drawing/2014/main" id="{1103B096-D48F-2069-89B4-5910FD2295F6}"/>
              </a:ext>
            </a:extLst>
          </p:cNvPr>
          <p:cNvSpPr txBox="1"/>
          <p:nvPr/>
        </p:nvSpPr>
        <p:spPr>
          <a:xfrm>
            <a:off x="520153" y="3640240"/>
            <a:ext cx="8108950" cy="2092881"/>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600" b="1" dirty="0">
                <a:latin typeface="+mj-lt"/>
              </a:rPr>
              <a:t>AND </a:t>
            </a:r>
            <a:r>
              <a:rPr lang="en-US" altLang="en-US" sz="2600" dirty="0">
                <a:latin typeface="+mj-lt"/>
              </a:rPr>
              <a:t>operator displays a record if all the conditions separated by AND are TRUE.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600" b="1" dirty="0">
              <a:latin typeface="+mj-lt"/>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600" b="1" dirty="0">
                <a:latin typeface="+mj-lt"/>
              </a:rPr>
              <a:t>OR </a:t>
            </a:r>
            <a:r>
              <a:rPr lang="en-US" altLang="en-US" sz="2600" dirty="0">
                <a:latin typeface="+mj-lt"/>
              </a:rPr>
              <a:t>operator displays a record if any of the conditions separated by OR is TRUE.</a:t>
            </a:r>
          </a:p>
        </p:txBody>
      </p:sp>
    </p:spTree>
    <p:extLst>
      <p:ext uri="{BB962C8B-B14F-4D97-AF65-F5344CB8AC3E}">
        <p14:creationId xmlns:p14="http://schemas.microsoft.com/office/powerpoint/2010/main" val="275783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SQL Operators</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SQL WHERE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B616DD-E41D-5A8D-5993-DFD169F91FD7}"/>
              </a:ext>
            </a:extLst>
          </p:cNvPr>
          <p:cNvSpPr txBox="1"/>
          <p:nvPr/>
        </p:nvSpPr>
        <p:spPr>
          <a:xfrm>
            <a:off x="520151" y="2223951"/>
            <a:ext cx="7909473"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u="sng" dirty="0">
                <a:solidFill>
                  <a:srgbClr val="000000"/>
                </a:solidFill>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b="1" dirty="0">
                <a:solidFill>
                  <a:srgbClr val="000000"/>
                </a:solidFill>
              </a:rPr>
              <a:t>SELECT * FROM employee WHERE </a:t>
            </a:r>
            <a:r>
              <a:rPr lang="en-US" altLang="en-US" sz="2600" b="1" dirty="0" err="1">
                <a:solidFill>
                  <a:srgbClr val="000000"/>
                </a:solidFill>
              </a:rPr>
              <a:t>emp_id</a:t>
            </a:r>
            <a:r>
              <a:rPr lang="en-US" altLang="en-US" sz="2600" b="1" dirty="0">
                <a:solidFill>
                  <a:srgbClr val="000000"/>
                </a:solidFill>
              </a:rPr>
              <a:t> = ‘E1’;</a:t>
            </a:r>
            <a:endParaRPr lang="en-US" altLang="en-US" sz="26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600" dirty="0">
              <a:solidFill>
                <a:srgbClr val="000000"/>
              </a:solidFill>
            </a:endParaRPr>
          </a:p>
          <a:p>
            <a:pPr defTabSz="914400" eaLnBrk="0" fontAlgn="base" hangingPunct="0">
              <a:spcBef>
                <a:spcPct val="0"/>
              </a:spcBef>
              <a:spcAft>
                <a:spcPct val="0"/>
              </a:spcAft>
            </a:pPr>
            <a:r>
              <a:rPr lang="en-US" altLang="en-US" sz="2600" b="1" dirty="0">
                <a:solidFill>
                  <a:srgbClr val="000000"/>
                </a:solidFill>
              </a:rPr>
              <a:t>SELECT * FROM employee </a:t>
            </a:r>
          </a:p>
          <a:p>
            <a:pPr defTabSz="914400" eaLnBrk="0" fontAlgn="base" hangingPunct="0">
              <a:spcBef>
                <a:spcPct val="0"/>
              </a:spcBef>
              <a:spcAft>
                <a:spcPct val="0"/>
              </a:spcAft>
            </a:pPr>
            <a:r>
              <a:rPr lang="en-US" altLang="en-US" sz="2600" b="1" dirty="0">
                <a:solidFill>
                  <a:srgbClr val="000000"/>
                </a:solidFill>
              </a:rPr>
              <a:t>WHERE </a:t>
            </a:r>
            <a:r>
              <a:rPr lang="en-US" altLang="en-US" sz="2600" b="1" dirty="0" err="1">
                <a:solidFill>
                  <a:srgbClr val="000000"/>
                </a:solidFill>
              </a:rPr>
              <a:t>emp_id</a:t>
            </a:r>
            <a:r>
              <a:rPr lang="en-US" altLang="en-US" sz="2600" b="1" dirty="0">
                <a:solidFill>
                  <a:srgbClr val="000000"/>
                </a:solidFill>
              </a:rPr>
              <a:t> = ‘E2’ </a:t>
            </a:r>
            <a:r>
              <a:rPr lang="en-US" altLang="en-US" sz="2600" b="1" dirty="0">
                <a:solidFill>
                  <a:srgbClr val="2F5597"/>
                </a:solidFill>
              </a:rPr>
              <a:t>AND</a:t>
            </a:r>
            <a:r>
              <a:rPr lang="en-US" altLang="en-US" sz="2600" b="1" dirty="0">
                <a:solidFill>
                  <a:srgbClr val="000000"/>
                </a:solidFill>
              </a:rPr>
              <a:t> country = ‘UK’;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600" dirty="0">
              <a:solidFill>
                <a:srgbClr val="000000"/>
              </a:solidFill>
            </a:endParaRPr>
          </a:p>
          <a:p>
            <a:pPr defTabSz="914400" eaLnBrk="0" fontAlgn="base" hangingPunct="0">
              <a:spcBef>
                <a:spcPct val="0"/>
              </a:spcBef>
              <a:spcAft>
                <a:spcPct val="0"/>
              </a:spcAft>
            </a:pPr>
            <a:r>
              <a:rPr lang="en-US" altLang="en-US" sz="2600" b="1" dirty="0">
                <a:solidFill>
                  <a:srgbClr val="000000"/>
                </a:solidFill>
              </a:rPr>
              <a:t>SELECT * FROM employee </a:t>
            </a:r>
          </a:p>
          <a:p>
            <a:pPr defTabSz="914400" eaLnBrk="0" fontAlgn="base" hangingPunct="0">
              <a:spcBef>
                <a:spcPct val="0"/>
              </a:spcBef>
              <a:spcAft>
                <a:spcPct val="0"/>
              </a:spcAft>
            </a:pPr>
            <a:r>
              <a:rPr lang="en-US" altLang="en-US" sz="2600" b="1" dirty="0">
                <a:solidFill>
                  <a:srgbClr val="000000"/>
                </a:solidFill>
              </a:rPr>
              <a:t>WHERE post = ‘AVP’ </a:t>
            </a:r>
            <a:r>
              <a:rPr lang="en-US" altLang="en-US" sz="2600" b="1" dirty="0">
                <a:solidFill>
                  <a:srgbClr val="2F5597"/>
                </a:solidFill>
              </a:rPr>
              <a:t>OR</a:t>
            </a:r>
            <a:r>
              <a:rPr lang="en-US" altLang="en-US" sz="2600" b="1" dirty="0">
                <a:solidFill>
                  <a:srgbClr val="000000"/>
                </a:solidFill>
              </a:rPr>
              <a:t> country = ‘UK’; </a:t>
            </a:r>
            <a:r>
              <a:rPr lang="en-US" altLang="en-US" sz="2600" dirty="0">
                <a:solidFill>
                  <a:srgbClr val="000000"/>
                </a:solidFill>
              </a:rPr>
              <a:t> </a:t>
            </a:r>
            <a:endParaRPr kumimoji="0" lang="en-US" altLang="en-US" sz="2600" b="0" i="0" u="none" strike="noStrike" cap="none" normalizeH="0" baseline="0" dirty="0">
              <a:ln>
                <a:noFill/>
              </a:ln>
              <a:solidFill>
                <a:srgbClr val="000000"/>
              </a:solidFill>
              <a:effectLst/>
            </a:endParaRPr>
          </a:p>
        </p:txBody>
      </p:sp>
    </p:spTree>
    <p:extLst>
      <p:ext uri="{BB962C8B-B14F-4D97-AF65-F5344CB8AC3E}">
        <p14:creationId xmlns:p14="http://schemas.microsoft.com/office/powerpoint/2010/main" val="566351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GROUP BY</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Aggregation</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B616DD-E41D-5A8D-5993-DFD169F91FD7}"/>
              </a:ext>
            </a:extLst>
          </p:cNvPr>
          <p:cNvSpPr txBox="1"/>
          <p:nvPr/>
        </p:nvSpPr>
        <p:spPr>
          <a:xfrm>
            <a:off x="520151" y="2223951"/>
            <a:ext cx="7909473" cy="3293209"/>
          </a:xfrm>
          <a:prstGeom prst="rect">
            <a:avLst/>
          </a:prstGeom>
          <a:noFill/>
        </p:spPr>
        <p:txBody>
          <a:bodyPr wrap="square">
            <a:spAutoFit/>
          </a:bodyPr>
          <a:lstStyle/>
          <a:p>
            <a:pPr marL="114300" indent="0">
              <a:buNone/>
            </a:pPr>
            <a:r>
              <a:rPr lang="en-US" sz="2600" dirty="0"/>
              <a:t>The GROUP BY statement groups rows that have the same values into summary rows, like "find the number of customers in each country.</a:t>
            </a:r>
          </a:p>
          <a:p>
            <a:pPr marL="114300" indent="0">
              <a:buNone/>
            </a:pPr>
            <a:endParaRPr lang="en-US" sz="2600" dirty="0"/>
          </a:p>
          <a:p>
            <a:pPr marL="114300" indent="0">
              <a:buNone/>
            </a:pPr>
            <a:r>
              <a:rPr lang="en-US" sz="2600" dirty="0"/>
              <a:t>The GROUP BY statement is often used with aggregate functions (COUNT(), MAX(), MIN(), SUM(), AVG()) to group the result-set by one or more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rgbClr val="000000"/>
              </a:solidFill>
              <a:effectLst/>
            </a:endParaRPr>
          </a:p>
        </p:txBody>
      </p:sp>
    </p:spTree>
    <p:extLst>
      <p:ext uri="{BB962C8B-B14F-4D97-AF65-F5344CB8AC3E}">
        <p14:creationId xmlns:p14="http://schemas.microsoft.com/office/powerpoint/2010/main" val="3375923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GROUP BY</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Aggregation</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B616DD-E41D-5A8D-5993-DFD169F91FD7}"/>
              </a:ext>
            </a:extLst>
          </p:cNvPr>
          <p:cNvSpPr txBox="1"/>
          <p:nvPr/>
        </p:nvSpPr>
        <p:spPr>
          <a:xfrm>
            <a:off x="520151" y="2223951"/>
            <a:ext cx="7909473" cy="2492990"/>
          </a:xfrm>
          <a:prstGeom prst="rect">
            <a:avLst/>
          </a:prstGeom>
          <a:noFill/>
        </p:spPr>
        <p:txBody>
          <a:bodyPr wrap="square">
            <a:spAutoFit/>
          </a:bodyPr>
          <a:lstStyle/>
          <a:p>
            <a:pPr marL="114300" indent="0">
              <a:buNone/>
            </a:pPr>
            <a:r>
              <a:rPr lang="en-US" sz="2600" b="1" dirty="0"/>
              <a:t>Syntax :</a:t>
            </a:r>
          </a:p>
          <a:p>
            <a:pPr marL="114300" indent="0">
              <a:buNone/>
            </a:pPr>
            <a:endParaRPr kumimoji="0" lang="en-US" altLang="en-US" sz="2600" b="1" i="0" u="none" strike="noStrike" cap="none" normalizeH="0" baseline="0" dirty="0">
              <a:ln>
                <a:noFill/>
              </a:ln>
              <a:solidFill>
                <a:srgbClr val="000000"/>
              </a:solidFill>
              <a:effectLst/>
            </a:endParaRPr>
          </a:p>
          <a:p>
            <a:pPr marL="114300" indent="0">
              <a:buNone/>
            </a:pPr>
            <a:r>
              <a:rPr lang="en-US" sz="2600" b="0" i="0" dirty="0">
                <a:solidFill>
                  <a:srgbClr val="0000CD"/>
                </a:solidFill>
                <a:effectLst/>
              </a:rPr>
              <a:t>SELECT</a:t>
            </a:r>
            <a:r>
              <a:rPr lang="en-US" sz="2600" b="0" i="0" dirty="0">
                <a:solidFill>
                  <a:srgbClr val="000000"/>
                </a:solidFill>
                <a:effectLst/>
              </a:rPr>
              <a:t> </a:t>
            </a:r>
            <a:r>
              <a:rPr lang="en-US" sz="2600" b="0" i="1" dirty="0">
                <a:solidFill>
                  <a:srgbClr val="000000"/>
                </a:solidFill>
                <a:effectLst/>
              </a:rPr>
              <a:t>col-1, col-2, </a:t>
            </a:r>
            <a:r>
              <a:rPr lang="en-US" sz="2600" i="1" dirty="0">
                <a:solidFill>
                  <a:srgbClr val="FF0000"/>
                </a:solidFill>
              </a:rPr>
              <a:t>function(col-3)</a:t>
            </a:r>
            <a:br>
              <a:rPr lang="en-US" sz="2600" i="1" dirty="0">
                <a:solidFill>
                  <a:srgbClr val="FF0000"/>
                </a:solidFill>
              </a:rPr>
            </a:br>
            <a:r>
              <a:rPr lang="en-US" sz="2600" b="0"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table_name</a:t>
            </a:r>
            <a:br>
              <a:rPr lang="en-US" sz="2600" dirty="0"/>
            </a:br>
            <a:r>
              <a:rPr lang="en-US" sz="2600" b="0" i="0" dirty="0">
                <a:solidFill>
                  <a:srgbClr val="0000CD"/>
                </a:solidFill>
                <a:effectLst/>
              </a:rPr>
              <a:t>WHERE</a:t>
            </a:r>
            <a:r>
              <a:rPr lang="en-US" sz="2600" b="0" i="0" dirty="0">
                <a:solidFill>
                  <a:srgbClr val="000000"/>
                </a:solidFill>
                <a:effectLst/>
              </a:rPr>
              <a:t> </a:t>
            </a:r>
            <a:r>
              <a:rPr lang="en-US" sz="2600" b="0" i="1" dirty="0">
                <a:solidFill>
                  <a:srgbClr val="000000"/>
                </a:solidFill>
                <a:effectLst/>
              </a:rPr>
              <a:t>condition</a:t>
            </a:r>
            <a:br>
              <a:rPr lang="en-US" sz="2600" dirty="0"/>
            </a:br>
            <a:r>
              <a:rPr lang="en-US" sz="2600" b="0" i="0" dirty="0">
                <a:solidFill>
                  <a:srgbClr val="FF0000"/>
                </a:solidFill>
                <a:effectLst/>
              </a:rPr>
              <a:t>GROUP BY </a:t>
            </a:r>
            <a:r>
              <a:rPr lang="en-US" sz="2600" b="0" i="1" dirty="0">
                <a:solidFill>
                  <a:srgbClr val="FF0000"/>
                </a:solidFill>
                <a:effectLst/>
              </a:rPr>
              <a:t> col-1, col-2;</a:t>
            </a:r>
            <a:endParaRPr lang="en-US" sz="2600" b="0" i="0" dirty="0">
              <a:solidFill>
                <a:srgbClr val="FF0000"/>
              </a:solidFill>
              <a:effectLst/>
            </a:endParaRPr>
          </a:p>
        </p:txBody>
      </p:sp>
      <p:sp>
        <p:nvSpPr>
          <p:cNvPr id="3" name="TextBox 2">
            <a:extLst>
              <a:ext uri="{FF2B5EF4-FFF2-40B4-BE49-F238E27FC236}">
                <a16:creationId xmlns:a16="http://schemas.microsoft.com/office/drawing/2014/main" id="{71281419-4442-E671-38A4-6769B6CC8176}"/>
              </a:ext>
            </a:extLst>
          </p:cNvPr>
          <p:cNvSpPr txBox="1"/>
          <p:nvPr/>
        </p:nvSpPr>
        <p:spPr>
          <a:xfrm>
            <a:off x="3596726" y="4905614"/>
            <a:ext cx="4870999" cy="1692771"/>
          </a:xfrm>
          <a:prstGeom prst="rect">
            <a:avLst/>
          </a:prstGeom>
          <a:noFill/>
        </p:spPr>
        <p:txBody>
          <a:bodyPr wrap="square">
            <a:spAutoFit/>
          </a:bodyPr>
          <a:lstStyle/>
          <a:p>
            <a:pPr marL="114300" indent="0">
              <a:buNone/>
            </a:pPr>
            <a:r>
              <a:rPr lang="en-US" sz="2600" b="1" dirty="0"/>
              <a:t>Example:</a:t>
            </a:r>
            <a:endParaRPr kumimoji="0" lang="en-US" altLang="en-US" sz="2600" b="1" i="0" u="none" strike="noStrike" cap="none" normalizeH="0" baseline="0" dirty="0">
              <a:ln>
                <a:noFill/>
              </a:ln>
              <a:solidFill>
                <a:srgbClr val="000000"/>
              </a:solidFill>
              <a:effectLst/>
            </a:endParaRPr>
          </a:p>
          <a:p>
            <a:pPr marL="114300" indent="0">
              <a:buNone/>
            </a:pPr>
            <a:r>
              <a:rPr lang="en-US" sz="2600" b="0" i="0" dirty="0">
                <a:solidFill>
                  <a:srgbClr val="0000CD"/>
                </a:solidFill>
                <a:effectLst/>
              </a:rPr>
              <a:t>SELECT</a:t>
            </a:r>
            <a:r>
              <a:rPr lang="en-US" sz="2600" b="0" i="0" dirty="0">
                <a:solidFill>
                  <a:srgbClr val="000000"/>
                </a:solidFill>
                <a:effectLst/>
              </a:rPr>
              <a:t> </a:t>
            </a:r>
            <a:r>
              <a:rPr lang="en-US" sz="2600" b="0" i="1" dirty="0">
                <a:solidFill>
                  <a:srgbClr val="000000"/>
                </a:solidFill>
                <a:effectLst/>
              </a:rPr>
              <a:t>USN, Sections, </a:t>
            </a:r>
            <a:r>
              <a:rPr lang="en-US" sz="2600" i="1" dirty="0">
                <a:solidFill>
                  <a:srgbClr val="FF0000"/>
                </a:solidFill>
              </a:rPr>
              <a:t>max(CGPS)</a:t>
            </a:r>
            <a:br>
              <a:rPr lang="en-US" sz="2600" i="1" dirty="0">
                <a:solidFill>
                  <a:srgbClr val="FF0000"/>
                </a:solidFill>
              </a:rPr>
            </a:br>
            <a:r>
              <a:rPr lang="en-US" sz="2600" b="0"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student_details</a:t>
            </a:r>
            <a:br>
              <a:rPr lang="en-US" sz="2600" dirty="0"/>
            </a:br>
            <a:r>
              <a:rPr lang="en-US" sz="2600" b="0" i="0" dirty="0">
                <a:solidFill>
                  <a:srgbClr val="FF0000"/>
                </a:solidFill>
                <a:effectLst/>
              </a:rPr>
              <a:t>GROUP BY </a:t>
            </a:r>
            <a:r>
              <a:rPr lang="en-US" sz="2600" b="0" i="1" dirty="0">
                <a:solidFill>
                  <a:srgbClr val="FF0000"/>
                </a:solidFill>
                <a:effectLst/>
              </a:rPr>
              <a:t> USN, </a:t>
            </a:r>
            <a:r>
              <a:rPr lang="en-US" sz="2600" i="1" dirty="0">
                <a:solidFill>
                  <a:srgbClr val="FF0000"/>
                </a:solidFill>
              </a:rPr>
              <a:t>Sections</a:t>
            </a:r>
            <a:r>
              <a:rPr lang="en-US" sz="2600" b="0" i="1" dirty="0">
                <a:solidFill>
                  <a:srgbClr val="FF0000"/>
                </a:solidFill>
                <a:effectLst/>
              </a:rPr>
              <a:t>;</a:t>
            </a:r>
            <a:endParaRPr lang="en-US" sz="2600" b="0" i="0" dirty="0">
              <a:solidFill>
                <a:srgbClr val="FF0000"/>
              </a:solidFill>
              <a:effectLst/>
            </a:endParaRPr>
          </a:p>
        </p:txBody>
      </p:sp>
    </p:spTree>
    <p:extLst>
      <p:ext uri="{BB962C8B-B14F-4D97-AF65-F5344CB8AC3E}">
        <p14:creationId xmlns:p14="http://schemas.microsoft.com/office/powerpoint/2010/main" val="153635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FF75-4868-2BF1-9AC8-230C30F8A3E7}"/>
              </a:ext>
            </a:extLst>
          </p:cNvPr>
          <p:cNvSpPr>
            <a:spLocks noGrp="1"/>
          </p:cNvSpPr>
          <p:nvPr>
            <p:ph type="title"/>
          </p:nvPr>
        </p:nvSpPr>
        <p:spPr>
          <a:xfrm>
            <a:off x="806453" y="365126"/>
            <a:ext cx="7886700" cy="1325563"/>
          </a:xfrm>
        </p:spPr>
        <p:txBody>
          <a:bodyPr>
            <a:normAutofit/>
          </a:bodyPr>
          <a:lstStyle/>
          <a:p>
            <a:r>
              <a:rPr lang="en-US" sz="4000" dirty="0">
                <a:latin typeface="+mn-lt"/>
              </a:rPr>
              <a:t>Data definition language (DDL)</a:t>
            </a:r>
            <a:endParaRPr lang="en-US" sz="4000" dirty="0"/>
          </a:p>
        </p:txBody>
      </p:sp>
      <p:sp>
        <p:nvSpPr>
          <p:cNvPr id="18" name="TextBox 17">
            <a:extLst>
              <a:ext uri="{FF2B5EF4-FFF2-40B4-BE49-F238E27FC236}">
                <a16:creationId xmlns:a16="http://schemas.microsoft.com/office/drawing/2014/main" id="{9E4C2393-C535-0D3C-19A6-099F5FEDDA45}"/>
              </a:ext>
            </a:extLst>
          </p:cNvPr>
          <p:cNvSpPr txBox="1"/>
          <p:nvPr/>
        </p:nvSpPr>
        <p:spPr>
          <a:xfrm>
            <a:off x="265942" y="1888606"/>
            <a:ext cx="4787839" cy="4493538"/>
          </a:xfrm>
          <a:prstGeom prst="rect">
            <a:avLst/>
          </a:prstGeom>
          <a:noFill/>
        </p:spPr>
        <p:txBody>
          <a:bodyPr wrap="square">
            <a:spAutoFit/>
          </a:bodyPr>
          <a:lstStyle/>
          <a:p>
            <a:pPr marL="800100" lvl="1" indent="-342900">
              <a:lnSpc>
                <a:spcPct val="100000"/>
              </a:lnSpc>
              <a:buFont typeface="Wingdings" panose="05000000000000000000" pitchFamily="2" charset="2"/>
              <a:buChar char="ü"/>
            </a:pPr>
            <a:r>
              <a:rPr lang="en-US" sz="2600" dirty="0"/>
              <a:t>DDL statements are used to build and modify the structure of tables in the database.</a:t>
            </a:r>
          </a:p>
          <a:p>
            <a:pPr marL="800100" lvl="1" indent="-342900">
              <a:lnSpc>
                <a:spcPct val="100000"/>
              </a:lnSpc>
              <a:buFont typeface="Wingdings" panose="05000000000000000000" pitchFamily="2" charset="2"/>
              <a:buChar char="ü"/>
            </a:pPr>
            <a:endParaRPr lang="en-US" sz="2600" dirty="0"/>
          </a:p>
          <a:p>
            <a:pPr marL="800100" lvl="1" indent="-342900">
              <a:lnSpc>
                <a:spcPct val="100000"/>
              </a:lnSpc>
              <a:buFont typeface="Wingdings" panose="05000000000000000000" pitchFamily="2" charset="2"/>
              <a:buChar char="ü"/>
            </a:pPr>
            <a:r>
              <a:rPr lang="en-US" sz="2600" dirty="0"/>
              <a:t>When you execute a DDL statement, it takes effect immediately.</a:t>
            </a:r>
          </a:p>
          <a:p>
            <a:pPr marL="800100" lvl="1" indent="-342900">
              <a:lnSpc>
                <a:spcPct val="100000"/>
              </a:lnSpc>
              <a:buFont typeface="Wingdings" panose="05000000000000000000" pitchFamily="2" charset="2"/>
              <a:buChar char="ü"/>
            </a:pPr>
            <a:endParaRPr lang="en-US" sz="2600" dirty="0"/>
          </a:p>
          <a:p>
            <a:pPr marL="800100" lvl="1" indent="-342900">
              <a:lnSpc>
                <a:spcPct val="100000"/>
              </a:lnSpc>
              <a:buFont typeface="Wingdings" panose="05000000000000000000" pitchFamily="2" charset="2"/>
              <a:buChar char="ü"/>
            </a:pPr>
            <a:r>
              <a:rPr lang="en-US" sz="2600" dirty="0"/>
              <a:t>It is also known as data descriptive language.</a:t>
            </a:r>
          </a:p>
        </p:txBody>
      </p:sp>
      <p:grpSp>
        <p:nvGrpSpPr>
          <p:cNvPr id="23" name="Group 22">
            <a:extLst>
              <a:ext uri="{FF2B5EF4-FFF2-40B4-BE49-F238E27FC236}">
                <a16:creationId xmlns:a16="http://schemas.microsoft.com/office/drawing/2014/main" id="{650CADA0-4C5F-0474-2349-A18908F2BE08}"/>
              </a:ext>
            </a:extLst>
          </p:cNvPr>
          <p:cNvGrpSpPr/>
          <p:nvPr/>
        </p:nvGrpSpPr>
        <p:grpSpPr>
          <a:xfrm>
            <a:off x="4928417" y="2181492"/>
            <a:ext cx="3586933" cy="4018648"/>
            <a:chOff x="4572000" y="2016392"/>
            <a:chExt cx="3586933" cy="4018648"/>
          </a:xfrm>
        </p:grpSpPr>
        <p:graphicFrame>
          <p:nvGraphicFramePr>
            <p:cNvPr id="6" name="Diagram 5">
              <a:extLst>
                <a:ext uri="{FF2B5EF4-FFF2-40B4-BE49-F238E27FC236}">
                  <a16:creationId xmlns:a16="http://schemas.microsoft.com/office/drawing/2014/main" id="{9AF4AED5-7DD3-B5D7-FC23-75B9E9BB2FD4}"/>
                </a:ext>
              </a:extLst>
            </p:cNvPr>
            <p:cNvGraphicFramePr/>
            <p:nvPr/>
          </p:nvGraphicFramePr>
          <p:xfrm>
            <a:off x="4572000" y="2016392"/>
            <a:ext cx="3586933" cy="4018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Oval 18">
              <a:extLst>
                <a:ext uri="{FF2B5EF4-FFF2-40B4-BE49-F238E27FC236}">
                  <a16:creationId xmlns:a16="http://schemas.microsoft.com/office/drawing/2014/main" id="{9C483608-5F8F-9AD5-B43E-0CA1D729EA9B}"/>
                </a:ext>
              </a:extLst>
            </p:cNvPr>
            <p:cNvSpPr/>
            <p:nvPr/>
          </p:nvSpPr>
          <p:spPr>
            <a:xfrm>
              <a:off x="4781550" y="2386013"/>
              <a:ext cx="500063" cy="490537"/>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20" name="Oval 19">
              <a:extLst>
                <a:ext uri="{FF2B5EF4-FFF2-40B4-BE49-F238E27FC236}">
                  <a16:creationId xmlns:a16="http://schemas.microsoft.com/office/drawing/2014/main" id="{F5668DA2-E621-E0D3-0E6F-1151184AB30E}"/>
                </a:ext>
              </a:extLst>
            </p:cNvPr>
            <p:cNvSpPr/>
            <p:nvPr/>
          </p:nvSpPr>
          <p:spPr>
            <a:xfrm>
              <a:off x="5124450" y="3319463"/>
              <a:ext cx="500063" cy="490537"/>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21" name="Oval 20">
              <a:extLst>
                <a:ext uri="{FF2B5EF4-FFF2-40B4-BE49-F238E27FC236}">
                  <a16:creationId xmlns:a16="http://schemas.microsoft.com/office/drawing/2014/main" id="{BBEA5D4E-C933-40D6-9766-EDC348213841}"/>
                </a:ext>
              </a:extLst>
            </p:cNvPr>
            <p:cNvSpPr/>
            <p:nvPr/>
          </p:nvSpPr>
          <p:spPr>
            <a:xfrm>
              <a:off x="5123835" y="4243081"/>
              <a:ext cx="500063" cy="490537"/>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22" name="Oval 21">
              <a:extLst>
                <a:ext uri="{FF2B5EF4-FFF2-40B4-BE49-F238E27FC236}">
                  <a16:creationId xmlns:a16="http://schemas.microsoft.com/office/drawing/2014/main" id="{CE2B9EC3-CEE4-8DC5-B849-2BB89A4F9EA0}"/>
                </a:ext>
              </a:extLst>
            </p:cNvPr>
            <p:cNvSpPr/>
            <p:nvPr/>
          </p:nvSpPr>
          <p:spPr>
            <a:xfrm>
              <a:off x="4771717" y="5166699"/>
              <a:ext cx="500063" cy="490537"/>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grpSp>
      <p:sp>
        <p:nvSpPr>
          <p:cNvPr id="24" name="TextBox 23">
            <a:extLst>
              <a:ext uri="{FF2B5EF4-FFF2-40B4-BE49-F238E27FC236}">
                <a16:creationId xmlns:a16="http://schemas.microsoft.com/office/drawing/2014/main" id="{F7EECE5B-D578-40C9-1A89-F1309A1CE94E}"/>
              </a:ext>
            </a:extLst>
          </p:cNvPr>
          <p:cNvSpPr txBox="1"/>
          <p:nvPr/>
        </p:nvSpPr>
        <p:spPr>
          <a:xfrm>
            <a:off x="4928416" y="1645545"/>
            <a:ext cx="2742383" cy="523220"/>
          </a:xfrm>
          <a:prstGeom prst="rect">
            <a:avLst/>
          </a:prstGeom>
          <a:solidFill>
            <a:schemeClr val="accent5">
              <a:lumMod val="20000"/>
              <a:lumOff val="80000"/>
            </a:schemeClr>
          </a:solidFill>
        </p:spPr>
        <p:txBody>
          <a:bodyPr wrap="square" rtlCol="0">
            <a:spAutoFit/>
          </a:bodyPr>
          <a:lstStyle/>
          <a:p>
            <a:pPr algn="ctr"/>
            <a:r>
              <a:rPr lang="en-US" sz="2800" b="1" dirty="0">
                <a:latin typeface="+mj-lt"/>
              </a:rPr>
              <a:t>DDL Commands</a:t>
            </a:r>
          </a:p>
        </p:txBody>
      </p:sp>
    </p:spTree>
    <p:extLst>
      <p:ext uri="{BB962C8B-B14F-4D97-AF65-F5344CB8AC3E}">
        <p14:creationId xmlns:p14="http://schemas.microsoft.com/office/powerpoint/2010/main" val="3529375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GROUP BY with HAVING</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Aggregation</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B616DD-E41D-5A8D-5993-DFD169F91FD7}"/>
              </a:ext>
            </a:extLst>
          </p:cNvPr>
          <p:cNvSpPr txBox="1"/>
          <p:nvPr/>
        </p:nvSpPr>
        <p:spPr>
          <a:xfrm>
            <a:off x="301623" y="2281101"/>
            <a:ext cx="8509002" cy="2677656"/>
          </a:xfrm>
          <a:prstGeom prst="rect">
            <a:avLst/>
          </a:prstGeom>
          <a:noFill/>
        </p:spPr>
        <p:txBody>
          <a:bodyPr wrap="square">
            <a:spAutoFit/>
          </a:bodyPr>
          <a:lstStyle/>
          <a:p>
            <a:pPr marL="114300" indent="0">
              <a:buNone/>
            </a:pPr>
            <a:r>
              <a:rPr lang="en-US" sz="2800" dirty="0"/>
              <a:t>The HAVING clause was added to SQL because the WHERE keyword cannot be used with aggregate functions.</a:t>
            </a:r>
          </a:p>
          <a:p>
            <a:pPr marL="114300" indent="0">
              <a:buNone/>
            </a:pPr>
            <a:endParaRPr lang="en-US" sz="2800" dirty="0"/>
          </a:p>
          <a:p>
            <a:pPr marL="114300" indent="0">
              <a:buNone/>
            </a:pPr>
            <a:r>
              <a:rPr lang="en-US" sz="2800" dirty="0"/>
              <a:t>HAVING clause is equivalent to WHERE clause but HAVING used with only GROUP BY clause.</a:t>
            </a:r>
          </a:p>
        </p:txBody>
      </p:sp>
    </p:spTree>
    <p:extLst>
      <p:ext uri="{BB962C8B-B14F-4D97-AF65-F5344CB8AC3E}">
        <p14:creationId xmlns:p14="http://schemas.microsoft.com/office/powerpoint/2010/main" val="4046570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GROUP BY</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Aggregation</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B616DD-E41D-5A8D-5993-DFD169F91FD7}"/>
              </a:ext>
            </a:extLst>
          </p:cNvPr>
          <p:cNvSpPr txBox="1"/>
          <p:nvPr/>
        </p:nvSpPr>
        <p:spPr>
          <a:xfrm>
            <a:off x="520151" y="2223951"/>
            <a:ext cx="7909473" cy="2893100"/>
          </a:xfrm>
          <a:prstGeom prst="rect">
            <a:avLst/>
          </a:prstGeom>
          <a:noFill/>
        </p:spPr>
        <p:txBody>
          <a:bodyPr wrap="square">
            <a:spAutoFit/>
          </a:bodyPr>
          <a:lstStyle/>
          <a:p>
            <a:pPr marL="114300" indent="0">
              <a:buNone/>
            </a:pPr>
            <a:r>
              <a:rPr lang="en-US" sz="2600" b="1" dirty="0"/>
              <a:t>Syntax :</a:t>
            </a:r>
          </a:p>
          <a:p>
            <a:pPr marL="114300" indent="0">
              <a:buNone/>
            </a:pPr>
            <a:endParaRPr kumimoji="0" lang="en-US" altLang="en-US" sz="2600" b="1" i="0" u="none" strike="noStrike" cap="none" normalizeH="0" baseline="0" dirty="0">
              <a:ln>
                <a:noFill/>
              </a:ln>
              <a:solidFill>
                <a:srgbClr val="000000"/>
              </a:solidFill>
              <a:effectLst/>
            </a:endParaRPr>
          </a:p>
          <a:p>
            <a:pPr marL="114300" indent="0">
              <a:buNone/>
            </a:pPr>
            <a:r>
              <a:rPr lang="en-US" sz="2600" b="0" i="0" dirty="0">
                <a:solidFill>
                  <a:srgbClr val="0000CD"/>
                </a:solidFill>
                <a:effectLst/>
              </a:rPr>
              <a:t>SELECT</a:t>
            </a:r>
            <a:r>
              <a:rPr lang="en-US" sz="2600" b="0" i="0" dirty="0">
                <a:solidFill>
                  <a:srgbClr val="000000"/>
                </a:solidFill>
                <a:effectLst/>
              </a:rPr>
              <a:t> </a:t>
            </a:r>
            <a:r>
              <a:rPr lang="en-US" sz="2600" b="0" i="1" dirty="0">
                <a:solidFill>
                  <a:srgbClr val="000000"/>
                </a:solidFill>
                <a:effectLst/>
              </a:rPr>
              <a:t>col-1, col-2, </a:t>
            </a:r>
            <a:r>
              <a:rPr lang="en-US" sz="2600" i="1" dirty="0">
                <a:solidFill>
                  <a:srgbClr val="FF0000"/>
                </a:solidFill>
              </a:rPr>
              <a:t>function(col-3)</a:t>
            </a:r>
            <a:br>
              <a:rPr lang="en-US" sz="2600" i="1" dirty="0">
                <a:solidFill>
                  <a:srgbClr val="FF0000"/>
                </a:solidFill>
              </a:rPr>
            </a:br>
            <a:r>
              <a:rPr lang="en-US" sz="2600" b="0"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table_name</a:t>
            </a:r>
            <a:br>
              <a:rPr lang="en-US" sz="2600" dirty="0"/>
            </a:br>
            <a:r>
              <a:rPr lang="en-US" sz="2600" b="0" i="0" dirty="0">
                <a:solidFill>
                  <a:srgbClr val="0000CD"/>
                </a:solidFill>
                <a:effectLst/>
              </a:rPr>
              <a:t>WHERE</a:t>
            </a:r>
            <a:r>
              <a:rPr lang="en-US" sz="2600" b="0" i="0" dirty="0">
                <a:solidFill>
                  <a:srgbClr val="000000"/>
                </a:solidFill>
                <a:effectLst/>
              </a:rPr>
              <a:t> </a:t>
            </a:r>
            <a:r>
              <a:rPr lang="en-US" sz="2600" b="0" i="1" dirty="0">
                <a:solidFill>
                  <a:srgbClr val="000000"/>
                </a:solidFill>
                <a:effectLst/>
              </a:rPr>
              <a:t>condition</a:t>
            </a:r>
            <a:br>
              <a:rPr lang="en-US" sz="2600" dirty="0"/>
            </a:br>
            <a:r>
              <a:rPr lang="en-US" sz="2600" b="0" i="0" dirty="0">
                <a:solidFill>
                  <a:srgbClr val="FF0000"/>
                </a:solidFill>
                <a:effectLst/>
              </a:rPr>
              <a:t>GROUP BY </a:t>
            </a:r>
            <a:r>
              <a:rPr lang="en-US" sz="2600" b="0" i="1" dirty="0">
                <a:solidFill>
                  <a:srgbClr val="FF0000"/>
                </a:solidFill>
                <a:effectLst/>
              </a:rPr>
              <a:t> col-1, col-2</a:t>
            </a:r>
          </a:p>
          <a:p>
            <a:pPr marL="114300" indent="0">
              <a:buNone/>
            </a:pPr>
            <a:r>
              <a:rPr lang="en-US" sz="2600" i="1" dirty="0">
                <a:solidFill>
                  <a:schemeClr val="accent6">
                    <a:lumMod val="75000"/>
                  </a:schemeClr>
                </a:solidFill>
              </a:rPr>
              <a:t>HAVING condition</a:t>
            </a:r>
            <a:r>
              <a:rPr lang="en-US" sz="2600" b="0" i="1" dirty="0">
                <a:solidFill>
                  <a:srgbClr val="FF0000"/>
                </a:solidFill>
                <a:effectLst/>
              </a:rPr>
              <a:t>;</a:t>
            </a:r>
            <a:endParaRPr lang="en-US" sz="2600" b="0" i="0" dirty="0">
              <a:solidFill>
                <a:srgbClr val="FF0000"/>
              </a:solidFill>
              <a:effectLst/>
            </a:endParaRPr>
          </a:p>
        </p:txBody>
      </p:sp>
      <p:sp>
        <p:nvSpPr>
          <p:cNvPr id="3" name="TextBox 2">
            <a:extLst>
              <a:ext uri="{FF2B5EF4-FFF2-40B4-BE49-F238E27FC236}">
                <a16:creationId xmlns:a16="http://schemas.microsoft.com/office/drawing/2014/main" id="{71281419-4442-E671-38A4-6769B6CC8176}"/>
              </a:ext>
            </a:extLst>
          </p:cNvPr>
          <p:cNvSpPr txBox="1"/>
          <p:nvPr/>
        </p:nvSpPr>
        <p:spPr>
          <a:xfrm>
            <a:off x="4086225" y="4390468"/>
            <a:ext cx="4870999" cy="2092881"/>
          </a:xfrm>
          <a:prstGeom prst="rect">
            <a:avLst/>
          </a:prstGeom>
          <a:noFill/>
        </p:spPr>
        <p:txBody>
          <a:bodyPr wrap="square">
            <a:spAutoFit/>
          </a:bodyPr>
          <a:lstStyle/>
          <a:p>
            <a:pPr marL="114300" indent="0">
              <a:buNone/>
            </a:pPr>
            <a:r>
              <a:rPr lang="en-US" sz="2600" b="1" dirty="0"/>
              <a:t>Example:</a:t>
            </a:r>
            <a:endParaRPr kumimoji="0" lang="en-US" altLang="en-US" sz="2600" b="1" i="0" u="none" strike="noStrike" cap="none" normalizeH="0" baseline="0" dirty="0">
              <a:ln>
                <a:noFill/>
              </a:ln>
              <a:solidFill>
                <a:srgbClr val="000000"/>
              </a:solidFill>
              <a:effectLst/>
            </a:endParaRPr>
          </a:p>
          <a:p>
            <a:pPr marL="114300" indent="0">
              <a:buNone/>
            </a:pPr>
            <a:r>
              <a:rPr lang="en-US" sz="2600" b="0" i="0" dirty="0">
                <a:solidFill>
                  <a:srgbClr val="0000CD"/>
                </a:solidFill>
                <a:effectLst/>
              </a:rPr>
              <a:t>SELECT</a:t>
            </a:r>
            <a:r>
              <a:rPr lang="en-US" sz="2600" b="0" i="0" dirty="0">
                <a:solidFill>
                  <a:srgbClr val="000000"/>
                </a:solidFill>
                <a:effectLst/>
              </a:rPr>
              <a:t> </a:t>
            </a:r>
            <a:r>
              <a:rPr lang="en-US" sz="2600" b="0" i="1" dirty="0">
                <a:solidFill>
                  <a:srgbClr val="000000"/>
                </a:solidFill>
                <a:effectLst/>
              </a:rPr>
              <a:t>USN, Sections, </a:t>
            </a:r>
            <a:r>
              <a:rPr lang="en-US" sz="2600" i="1" dirty="0">
                <a:solidFill>
                  <a:srgbClr val="FF0000"/>
                </a:solidFill>
              </a:rPr>
              <a:t>max(CGPA)</a:t>
            </a:r>
            <a:br>
              <a:rPr lang="en-US" sz="2600" i="1" dirty="0">
                <a:solidFill>
                  <a:srgbClr val="FF0000"/>
                </a:solidFill>
              </a:rPr>
            </a:br>
            <a:r>
              <a:rPr lang="en-US" sz="2600" b="0"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student_details</a:t>
            </a:r>
            <a:br>
              <a:rPr lang="en-US" sz="2600" dirty="0"/>
            </a:br>
            <a:r>
              <a:rPr lang="en-US" sz="2600" b="0" i="0" dirty="0">
                <a:solidFill>
                  <a:srgbClr val="FF0000"/>
                </a:solidFill>
                <a:effectLst/>
              </a:rPr>
              <a:t>GROUP BY </a:t>
            </a:r>
            <a:r>
              <a:rPr lang="en-US" sz="2600" b="0" i="1" dirty="0">
                <a:solidFill>
                  <a:srgbClr val="FF0000"/>
                </a:solidFill>
                <a:effectLst/>
              </a:rPr>
              <a:t> USN, </a:t>
            </a:r>
            <a:r>
              <a:rPr lang="en-US" sz="2600" i="1" dirty="0">
                <a:solidFill>
                  <a:srgbClr val="FF0000"/>
                </a:solidFill>
              </a:rPr>
              <a:t>Sections</a:t>
            </a:r>
          </a:p>
          <a:p>
            <a:pPr marL="114300" indent="0">
              <a:buNone/>
            </a:pPr>
            <a:r>
              <a:rPr lang="en-US" sz="2600" i="1" dirty="0">
                <a:solidFill>
                  <a:schemeClr val="accent6">
                    <a:lumMod val="75000"/>
                  </a:schemeClr>
                </a:solidFill>
              </a:rPr>
              <a:t>HAVING max(CGPA) &gt; 7.5</a:t>
            </a:r>
            <a:r>
              <a:rPr lang="en-US" sz="2600" i="1" dirty="0">
                <a:solidFill>
                  <a:srgbClr val="FF0000"/>
                </a:solidFill>
              </a:rPr>
              <a:t>;</a:t>
            </a:r>
          </a:p>
        </p:txBody>
      </p:sp>
    </p:spTree>
    <p:extLst>
      <p:ext uri="{BB962C8B-B14F-4D97-AF65-F5344CB8AC3E}">
        <p14:creationId xmlns:p14="http://schemas.microsoft.com/office/powerpoint/2010/main" val="22284931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ORDER BY</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Sorting</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B616DD-E41D-5A8D-5993-DFD169F91FD7}"/>
              </a:ext>
            </a:extLst>
          </p:cNvPr>
          <p:cNvSpPr txBox="1"/>
          <p:nvPr/>
        </p:nvSpPr>
        <p:spPr>
          <a:xfrm>
            <a:off x="301623" y="2064791"/>
            <a:ext cx="8509002" cy="2492990"/>
          </a:xfrm>
          <a:prstGeom prst="rect">
            <a:avLst/>
          </a:prstGeom>
          <a:noFill/>
        </p:spPr>
        <p:txBody>
          <a:bodyPr wrap="square">
            <a:spAutoFit/>
          </a:bodyPr>
          <a:lstStyle/>
          <a:p>
            <a:pPr marL="114300" indent="0">
              <a:buNone/>
            </a:pPr>
            <a:r>
              <a:rPr lang="en-US" sz="2600" dirty="0"/>
              <a:t>The ORDER BY keyword is used to sort the result-set in ascending or descending order.</a:t>
            </a:r>
          </a:p>
          <a:p>
            <a:pPr marL="114300" indent="0">
              <a:buNone/>
            </a:pPr>
            <a:endParaRPr lang="en-US" sz="2600" dirty="0"/>
          </a:p>
          <a:p>
            <a:pPr marL="114300" indent="0">
              <a:buNone/>
            </a:pPr>
            <a:r>
              <a:rPr lang="en-US" sz="2600" dirty="0"/>
              <a:t>The ORDER BY keyword sorts the records in ascending order by default. To sort the records in descending order, use the DESC keyword.</a:t>
            </a:r>
          </a:p>
        </p:txBody>
      </p:sp>
      <p:sp>
        <p:nvSpPr>
          <p:cNvPr id="3" name="TextBox 2">
            <a:extLst>
              <a:ext uri="{FF2B5EF4-FFF2-40B4-BE49-F238E27FC236}">
                <a16:creationId xmlns:a16="http://schemas.microsoft.com/office/drawing/2014/main" id="{69792D70-4DEA-6D13-E6EF-153D9EAF5D21}"/>
              </a:ext>
            </a:extLst>
          </p:cNvPr>
          <p:cNvSpPr txBox="1"/>
          <p:nvPr/>
        </p:nvSpPr>
        <p:spPr>
          <a:xfrm>
            <a:off x="2870404" y="4266840"/>
            <a:ext cx="5838826" cy="2492990"/>
          </a:xfrm>
          <a:prstGeom prst="rect">
            <a:avLst/>
          </a:prstGeom>
          <a:solidFill>
            <a:schemeClr val="bg2"/>
          </a:solidFill>
        </p:spPr>
        <p:txBody>
          <a:bodyPr wrap="square">
            <a:spAutoFit/>
          </a:bodyPr>
          <a:lstStyle/>
          <a:p>
            <a:pPr marL="114300" indent="0">
              <a:buNone/>
            </a:pPr>
            <a:r>
              <a:rPr lang="en-US" sz="2600" b="0" i="0" u="sng" dirty="0">
                <a:solidFill>
                  <a:srgbClr val="000000"/>
                </a:solidFill>
                <a:effectLst/>
              </a:rPr>
              <a:t>Syntax:</a:t>
            </a:r>
          </a:p>
          <a:p>
            <a:pPr marL="114300" indent="0">
              <a:buNone/>
            </a:pPr>
            <a:r>
              <a:rPr lang="en-US" sz="2600" b="0" i="0" dirty="0">
                <a:solidFill>
                  <a:srgbClr val="0000CD"/>
                </a:solidFill>
                <a:effectLst/>
              </a:rPr>
              <a:t>	</a:t>
            </a:r>
            <a:r>
              <a:rPr lang="en-US" sz="2600" b="1" i="0" dirty="0">
                <a:solidFill>
                  <a:srgbClr val="0000CD"/>
                </a:solidFill>
                <a:effectLst/>
              </a:rPr>
              <a:t>SELECT</a:t>
            </a:r>
            <a:r>
              <a:rPr lang="en-US" sz="2600" b="1" i="0" dirty="0">
                <a:solidFill>
                  <a:srgbClr val="000000"/>
                </a:solidFill>
                <a:effectLst/>
              </a:rPr>
              <a:t> </a:t>
            </a:r>
          </a:p>
          <a:p>
            <a:pPr marL="114300" indent="0">
              <a:buNone/>
            </a:pPr>
            <a:r>
              <a:rPr lang="en-US" sz="2600" dirty="0">
                <a:solidFill>
                  <a:srgbClr val="000000"/>
                </a:solidFill>
              </a:rPr>
              <a:t>		</a:t>
            </a:r>
            <a:r>
              <a:rPr lang="en-US" sz="2600" b="0" i="1" dirty="0">
                <a:solidFill>
                  <a:srgbClr val="000000"/>
                </a:solidFill>
                <a:effectLst/>
              </a:rPr>
              <a:t>column1</a:t>
            </a:r>
            <a:r>
              <a:rPr lang="en-US" sz="2600" b="0" i="0" dirty="0">
                <a:solidFill>
                  <a:srgbClr val="000000"/>
                </a:solidFill>
                <a:effectLst/>
              </a:rPr>
              <a:t>,</a:t>
            </a:r>
            <a:r>
              <a:rPr lang="en-US" sz="2600" b="0" i="1" dirty="0">
                <a:solidFill>
                  <a:srgbClr val="000000"/>
                </a:solidFill>
                <a:effectLst/>
              </a:rPr>
              <a:t> column2, column3,...</a:t>
            </a:r>
            <a:br>
              <a:rPr lang="en-US" sz="2600" dirty="0"/>
            </a:br>
            <a:r>
              <a:rPr lang="en-US" sz="2600" dirty="0"/>
              <a:t>	</a:t>
            </a:r>
            <a:r>
              <a:rPr lang="en-US" sz="2600" b="1"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table_name</a:t>
            </a:r>
            <a:endParaRPr lang="en-US" sz="2600" b="0" i="1" dirty="0">
              <a:solidFill>
                <a:srgbClr val="000000"/>
              </a:solidFill>
              <a:effectLst/>
            </a:endParaRPr>
          </a:p>
          <a:p>
            <a:pPr marL="114300" indent="0">
              <a:buNone/>
            </a:pPr>
            <a:r>
              <a:rPr lang="en-US" sz="2600" i="1" dirty="0">
                <a:solidFill>
                  <a:srgbClr val="000000"/>
                </a:solidFill>
              </a:rPr>
              <a:t>	</a:t>
            </a:r>
            <a:r>
              <a:rPr lang="en-US" sz="2600" b="1" dirty="0">
                <a:solidFill>
                  <a:srgbClr val="0000CD"/>
                </a:solidFill>
              </a:rPr>
              <a:t>ORDER BY</a:t>
            </a:r>
            <a:r>
              <a:rPr lang="en-US" sz="2600" dirty="0">
                <a:solidFill>
                  <a:srgbClr val="000000"/>
                </a:solidFill>
              </a:rPr>
              <a:t> col-1, col-2…</a:t>
            </a:r>
            <a:r>
              <a:rPr lang="en-US" sz="2600" b="1" dirty="0">
                <a:solidFill>
                  <a:srgbClr val="0000CD"/>
                </a:solidFill>
              </a:rPr>
              <a:t>ASC|DESC</a:t>
            </a:r>
            <a:r>
              <a:rPr lang="en-US" sz="2600" i="0" dirty="0">
                <a:solidFill>
                  <a:srgbClr val="000000"/>
                </a:solidFill>
                <a:effectLst/>
              </a:rPr>
              <a:t>;</a:t>
            </a:r>
          </a:p>
          <a:p>
            <a:pPr marL="114300" indent="0">
              <a:buNone/>
            </a:pPr>
            <a:endParaRPr lang="en-US" sz="2600" dirty="0"/>
          </a:p>
        </p:txBody>
      </p:sp>
    </p:spTree>
    <p:extLst>
      <p:ext uri="{BB962C8B-B14F-4D97-AF65-F5344CB8AC3E}">
        <p14:creationId xmlns:p14="http://schemas.microsoft.com/office/powerpoint/2010/main" val="3953277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ORDER BY</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Sorting</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69792D70-4DEA-6D13-E6EF-153D9EAF5D21}"/>
              </a:ext>
            </a:extLst>
          </p:cNvPr>
          <p:cNvSpPr txBox="1"/>
          <p:nvPr/>
        </p:nvSpPr>
        <p:spPr>
          <a:xfrm>
            <a:off x="4896465" y="2213123"/>
            <a:ext cx="3935638" cy="1754326"/>
          </a:xfrm>
          <a:prstGeom prst="rect">
            <a:avLst/>
          </a:prstGeom>
          <a:solidFill>
            <a:schemeClr val="bg2"/>
          </a:solidFill>
        </p:spPr>
        <p:txBody>
          <a:bodyPr wrap="square">
            <a:spAutoFit/>
          </a:bodyPr>
          <a:lstStyle/>
          <a:p>
            <a:pPr marL="114300" indent="0">
              <a:buNone/>
            </a:pPr>
            <a:r>
              <a:rPr lang="en-US" b="0" i="0" u="sng" dirty="0">
                <a:solidFill>
                  <a:srgbClr val="000000"/>
                </a:solidFill>
                <a:effectLst/>
              </a:rPr>
              <a:t>Syntax:</a:t>
            </a:r>
          </a:p>
          <a:p>
            <a:pPr marL="114300" indent="0">
              <a:buNone/>
            </a:pPr>
            <a:r>
              <a:rPr lang="en-US" b="0" i="0" dirty="0">
                <a:solidFill>
                  <a:srgbClr val="0000CD"/>
                </a:solidFill>
                <a:effectLst/>
              </a:rPr>
              <a:t>	</a:t>
            </a:r>
            <a:r>
              <a:rPr lang="en-US" b="1" i="0" dirty="0">
                <a:solidFill>
                  <a:srgbClr val="0000CD"/>
                </a:solidFill>
                <a:effectLst/>
              </a:rPr>
              <a:t>SELECT</a:t>
            </a:r>
            <a:r>
              <a:rPr lang="en-US" b="1" i="0" dirty="0">
                <a:solidFill>
                  <a:srgbClr val="000000"/>
                </a:solidFill>
                <a:effectLst/>
              </a:rPr>
              <a:t> </a:t>
            </a:r>
          </a:p>
          <a:p>
            <a:pPr marL="114300" indent="0">
              <a:buNone/>
            </a:pPr>
            <a:r>
              <a:rPr lang="en-US" dirty="0">
                <a:solidFill>
                  <a:srgbClr val="000000"/>
                </a:solidFill>
              </a:rPr>
              <a:t>		</a:t>
            </a:r>
            <a:r>
              <a:rPr lang="en-US" b="0" i="1" dirty="0">
                <a:solidFill>
                  <a:srgbClr val="000000"/>
                </a:solidFill>
                <a:effectLst/>
              </a:rPr>
              <a:t>column1</a:t>
            </a:r>
            <a:r>
              <a:rPr lang="en-US" b="0" i="0" dirty="0">
                <a:solidFill>
                  <a:srgbClr val="000000"/>
                </a:solidFill>
                <a:effectLst/>
              </a:rPr>
              <a:t>,</a:t>
            </a:r>
            <a:r>
              <a:rPr lang="en-US" b="0" i="1" dirty="0">
                <a:solidFill>
                  <a:srgbClr val="000000"/>
                </a:solidFill>
                <a:effectLst/>
              </a:rPr>
              <a:t> column2,,...</a:t>
            </a:r>
            <a:br>
              <a:rPr lang="en-US" dirty="0"/>
            </a:br>
            <a:r>
              <a:rPr lang="en-US" dirty="0"/>
              <a:t>	</a:t>
            </a:r>
            <a:r>
              <a:rPr lang="en-US" b="1" i="0" dirty="0">
                <a:solidFill>
                  <a:srgbClr val="0000CD"/>
                </a:solidFill>
                <a:effectLst/>
              </a:rPr>
              <a:t>FROM</a:t>
            </a:r>
            <a:r>
              <a:rPr lang="en-US" b="0" i="0" dirty="0">
                <a:solidFill>
                  <a:srgbClr val="000000"/>
                </a:solidFill>
                <a:effectLst/>
              </a:rPr>
              <a:t> </a:t>
            </a:r>
            <a:r>
              <a:rPr lang="en-US" b="0" i="1" dirty="0" err="1">
                <a:solidFill>
                  <a:srgbClr val="000000"/>
                </a:solidFill>
                <a:effectLst/>
              </a:rPr>
              <a:t>table_name</a:t>
            </a:r>
            <a:endParaRPr lang="en-US" b="0" i="1" dirty="0">
              <a:solidFill>
                <a:srgbClr val="000000"/>
              </a:solidFill>
              <a:effectLst/>
            </a:endParaRPr>
          </a:p>
          <a:p>
            <a:pPr marL="114300" indent="0">
              <a:buNone/>
            </a:pPr>
            <a:r>
              <a:rPr lang="en-US" i="1" dirty="0">
                <a:solidFill>
                  <a:srgbClr val="000000"/>
                </a:solidFill>
              </a:rPr>
              <a:t>	</a:t>
            </a:r>
            <a:r>
              <a:rPr lang="en-US" b="1" dirty="0">
                <a:solidFill>
                  <a:srgbClr val="0000CD"/>
                </a:solidFill>
              </a:rPr>
              <a:t>ORDER BY</a:t>
            </a:r>
            <a:r>
              <a:rPr lang="en-US" dirty="0">
                <a:solidFill>
                  <a:srgbClr val="000000"/>
                </a:solidFill>
              </a:rPr>
              <a:t> col-1, col-2…</a:t>
            </a:r>
            <a:r>
              <a:rPr lang="en-US" b="1" dirty="0">
                <a:solidFill>
                  <a:srgbClr val="0000CD"/>
                </a:solidFill>
              </a:rPr>
              <a:t>ASC|DESC</a:t>
            </a:r>
            <a:r>
              <a:rPr lang="en-US" i="0" dirty="0">
                <a:solidFill>
                  <a:srgbClr val="000000"/>
                </a:solidFill>
                <a:effectLst/>
              </a:rPr>
              <a:t>;</a:t>
            </a:r>
          </a:p>
          <a:p>
            <a:pPr marL="114300" indent="0">
              <a:buNone/>
            </a:pPr>
            <a:endParaRPr lang="en-US" dirty="0"/>
          </a:p>
        </p:txBody>
      </p:sp>
      <p:sp>
        <p:nvSpPr>
          <p:cNvPr id="7" name="TextBox 6">
            <a:extLst>
              <a:ext uri="{FF2B5EF4-FFF2-40B4-BE49-F238E27FC236}">
                <a16:creationId xmlns:a16="http://schemas.microsoft.com/office/drawing/2014/main" id="{45985DBA-03CC-1430-BB8E-65B3996612B7}"/>
              </a:ext>
            </a:extLst>
          </p:cNvPr>
          <p:cNvSpPr txBox="1"/>
          <p:nvPr/>
        </p:nvSpPr>
        <p:spPr>
          <a:xfrm>
            <a:off x="311897" y="2370341"/>
            <a:ext cx="5071264" cy="1292662"/>
          </a:xfrm>
          <a:prstGeom prst="rect">
            <a:avLst/>
          </a:prstGeom>
          <a:noFill/>
        </p:spPr>
        <p:txBody>
          <a:bodyPr wrap="square">
            <a:spAutoFit/>
          </a:bodyPr>
          <a:lstStyle/>
          <a:p>
            <a:pPr marL="114300" indent="0">
              <a:buNone/>
            </a:pPr>
            <a:r>
              <a:rPr lang="en-US" sz="2600" b="1" dirty="0"/>
              <a:t>Example:</a:t>
            </a:r>
            <a:endParaRPr kumimoji="0" lang="en-US" altLang="en-US" sz="2600" b="1" i="0" u="none" strike="noStrike" cap="none" normalizeH="0" baseline="0" dirty="0">
              <a:ln>
                <a:noFill/>
              </a:ln>
              <a:solidFill>
                <a:srgbClr val="000000"/>
              </a:solidFill>
              <a:effectLst/>
            </a:endParaRPr>
          </a:p>
          <a:p>
            <a:pPr marL="114300" indent="0">
              <a:buNone/>
            </a:pPr>
            <a:r>
              <a:rPr lang="en-US" sz="2600" b="0" i="0" dirty="0">
                <a:solidFill>
                  <a:srgbClr val="0000CD"/>
                </a:solidFill>
                <a:effectLst/>
              </a:rPr>
              <a:t>SELECT</a:t>
            </a:r>
            <a:r>
              <a:rPr lang="en-US" sz="2600" b="0" i="0" dirty="0">
                <a:solidFill>
                  <a:srgbClr val="000000"/>
                </a:solidFill>
                <a:effectLst/>
              </a:rPr>
              <a:t> </a:t>
            </a:r>
            <a:r>
              <a:rPr lang="en-US" sz="2600" b="0" i="1" dirty="0">
                <a:solidFill>
                  <a:srgbClr val="000000"/>
                </a:solidFill>
                <a:effectLst/>
              </a:rPr>
              <a:t>* </a:t>
            </a:r>
            <a:r>
              <a:rPr lang="en-US" sz="2600" b="0"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student_details</a:t>
            </a:r>
            <a:br>
              <a:rPr lang="en-US" sz="2600" dirty="0"/>
            </a:br>
            <a:r>
              <a:rPr lang="en-US" sz="2600" dirty="0">
                <a:solidFill>
                  <a:srgbClr val="0000CD"/>
                </a:solidFill>
              </a:rPr>
              <a:t>ORDER BY </a:t>
            </a:r>
            <a:r>
              <a:rPr lang="en-US" sz="2600" dirty="0"/>
              <a:t>USN </a:t>
            </a:r>
            <a:r>
              <a:rPr lang="en-US" sz="2600" dirty="0">
                <a:solidFill>
                  <a:srgbClr val="0000CD"/>
                </a:solidFill>
              </a:rPr>
              <a:t>ASC;</a:t>
            </a:r>
          </a:p>
        </p:txBody>
      </p:sp>
    </p:spTree>
    <p:extLst>
      <p:ext uri="{BB962C8B-B14F-4D97-AF65-F5344CB8AC3E}">
        <p14:creationId xmlns:p14="http://schemas.microsoft.com/office/powerpoint/2010/main" val="2432457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ORDER BY</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3566073"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Sorting</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69792D70-4DEA-6D13-E6EF-153D9EAF5D21}"/>
              </a:ext>
            </a:extLst>
          </p:cNvPr>
          <p:cNvSpPr txBox="1"/>
          <p:nvPr/>
        </p:nvSpPr>
        <p:spPr>
          <a:xfrm>
            <a:off x="4896465" y="2213123"/>
            <a:ext cx="3935638" cy="1754326"/>
          </a:xfrm>
          <a:prstGeom prst="rect">
            <a:avLst/>
          </a:prstGeom>
          <a:solidFill>
            <a:schemeClr val="bg2"/>
          </a:solidFill>
        </p:spPr>
        <p:txBody>
          <a:bodyPr wrap="square">
            <a:spAutoFit/>
          </a:bodyPr>
          <a:lstStyle/>
          <a:p>
            <a:pPr marL="114300" indent="0">
              <a:buNone/>
            </a:pPr>
            <a:r>
              <a:rPr lang="en-US" b="0" i="0" u="sng" dirty="0">
                <a:solidFill>
                  <a:srgbClr val="000000"/>
                </a:solidFill>
                <a:effectLst/>
              </a:rPr>
              <a:t>Syntax:</a:t>
            </a:r>
          </a:p>
          <a:p>
            <a:pPr marL="114300" indent="0">
              <a:buNone/>
            </a:pPr>
            <a:r>
              <a:rPr lang="en-US" b="0" i="0" dirty="0">
                <a:solidFill>
                  <a:srgbClr val="0000CD"/>
                </a:solidFill>
                <a:effectLst/>
              </a:rPr>
              <a:t>	</a:t>
            </a:r>
            <a:r>
              <a:rPr lang="en-US" b="1" i="0" dirty="0">
                <a:solidFill>
                  <a:srgbClr val="0000CD"/>
                </a:solidFill>
                <a:effectLst/>
              </a:rPr>
              <a:t>SELECT</a:t>
            </a:r>
            <a:r>
              <a:rPr lang="en-US" b="1" i="0" dirty="0">
                <a:solidFill>
                  <a:srgbClr val="000000"/>
                </a:solidFill>
                <a:effectLst/>
              </a:rPr>
              <a:t> </a:t>
            </a:r>
          </a:p>
          <a:p>
            <a:pPr marL="114300" indent="0">
              <a:buNone/>
            </a:pPr>
            <a:r>
              <a:rPr lang="en-US" dirty="0">
                <a:solidFill>
                  <a:srgbClr val="000000"/>
                </a:solidFill>
              </a:rPr>
              <a:t>		</a:t>
            </a:r>
            <a:r>
              <a:rPr lang="en-US" b="0" i="1" dirty="0">
                <a:solidFill>
                  <a:srgbClr val="000000"/>
                </a:solidFill>
                <a:effectLst/>
              </a:rPr>
              <a:t>column1</a:t>
            </a:r>
            <a:r>
              <a:rPr lang="en-US" b="0" i="0" dirty="0">
                <a:solidFill>
                  <a:srgbClr val="000000"/>
                </a:solidFill>
                <a:effectLst/>
              </a:rPr>
              <a:t>,</a:t>
            </a:r>
            <a:r>
              <a:rPr lang="en-US" b="0" i="1" dirty="0">
                <a:solidFill>
                  <a:srgbClr val="000000"/>
                </a:solidFill>
                <a:effectLst/>
              </a:rPr>
              <a:t> column2,,...</a:t>
            </a:r>
            <a:br>
              <a:rPr lang="en-US" dirty="0"/>
            </a:br>
            <a:r>
              <a:rPr lang="en-US" dirty="0"/>
              <a:t>	</a:t>
            </a:r>
            <a:r>
              <a:rPr lang="en-US" b="1" i="0" dirty="0">
                <a:solidFill>
                  <a:srgbClr val="0000CD"/>
                </a:solidFill>
                <a:effectLst/>
              </a:rPr>
              <a:t>FROM</a:t>
            </a:r>
            <a:r>
              <a:rPr lang="en-US" b="0" i="0" dirty="0">
                <a:solidFill>
                  <a:srgbClr val="000000"/>
                </a:solidFill>
                <a:effectLst/>
              </a:rPr>
              <a:t> </a:t>
            </a:r>
            <a:r>
              <a:rPr lang="en-US" b="0" i="1" dirty="0" err="1">
                <a:solidFill>
                  <a:srgbClr val="000000"/>
                </a:solidFill>
                <a:effectLst/>
              </a:rPr>
              <a:t>table_name</a:t>
            </a:r>
            <a:endParaRPr lang="en-US" b="0" i="1" dirty="0">
              <a:solidFill>
                <a:srgbClr val="000000"/>
              </a:solidFill>
              <a:effectLst/>
            </a:endParaRPr>
          </a:p>
          <a:p>
            <a:pPr marL="114300" indent="0">
              <a:buNone/>
            </a:pPr>
            <a:r>
              <a:rPr lang="en-US" i="1" dirty="0">
                <a:solidFill>
                  <a:srgbClr val="000000"/>
                </a:solidFill>
              </a:rPr>
              <a:t>	</a:t>
            </a:r>
            <a:r>
              <a:rPr lang="en-US" b="1" dirty="0">
                <a:solidFill>
                  <a:srgbClr val="0000CD"/>
                </a:solidFill>
              </a:rPr>
              <a:t>ORDER BY</a:t>
            </a:r>
            <a:r>
              <a:rPr lang="en-US" dirty="0">
                <a:solidFill>
                  <a:srgbClr val="000000"/>
                </a:solidFill>
              </a:rPr>
              <a:t> col-1, col-2…</a:t>
            </a:r>
            <a:r>
              <a:rPr lang="en-US" b="1" dirty="0">
                <a:solidFill>
                  <a:srgbClr val="0000CD"/>
                </a:solidFill>
              </a:rPr>
              <a:t>ASC|DESC</a:t>
            </a:r>
            <a:r>
              <a:rPr lang="en-US" i="0" dirty="0">
                <a:solidFill>
                  <a:srgbClr val="000000"/>
                </a:solidFill>
                <a:effectLst/>
              </a:rPr>
              <a:t>;</a:t>
            </a:r>
          </a:p>
          <a:p>
            <a:pPr marL="114300" indent="0">
              <a:buNone/>
            </a:pPr>
            <a:endParaRPr lang="en-US" dirty="0"/>
          </a:p>
        </p:txBody>
      </p:sp>
      <p:sp>
        <p:nvSpPr>
          <p:cNvPr id="6" name="TextBox 5">
            <a:extLst>
              <a:ext uri="{FF2B5EF4-FFF2-40B4-BE49-F238E27FC236}">
                <a16:creationId xmlns:a16="http://schemas.microsoft.com/office/drawing/2014/main" id="{1C8E5FAE-6487-0F78-FA88-4E16B62893BC}"/>
              </a:ext>
            </a:extLst>
          </p:cNvPr>
          <p:cNvSpPr txBox="1"/>
          <p:nvPr/>
        </p:nvSpPr>
        <p:spPr>
          <a:xfrm>
            <a:off x="311897" y="4271894"/>
            <a:ext cx="5071264" cy="1292662"/>
          </a:xfrm>
          <a:prstGeom prst="rect">
            <a:avLst/>
          </a:prstGeom>
          <a:noFill/>
        </p:spPr>
        <p:txBody>
          <a:bodyPr wrap="square">
            <a:spAutoFit/>
          </a:bodyPr>
          <a:lstStyle/>
          <a:p>
            <a:pPr marL="114300" indent="0">
              <a:buNone/>
            </a:pPr>
            <a:r>
              <a:rPr lang="en-US" sz="2600" b="1" dirty="0"/>
              <a:t>Example-2:</a:t>
            </a:r>
            <a:endParaRPr kumimoji="0" lang="en-US" altLang="en-US" sz="2600" b="1" i="0" u="none" strike="noStrike" cap="none" normalizeH="0" baseline="0" dirty="0">
              <a:ln>
                <a:noFill/>
              </a:ln>
              <a:solidFill>
                <a:srgbClr val="000000"/>
              </a:solidFill>
              <a:effectLst/>
            </a:endParaRPr>
          </a:p>
          <a:p>
            <a:pPr marL="114300" indent="0">
              <a:buNone/>
            </a:pPr>
            <a:r>
              <a:rPr lang="en-US" sz="2600" b="0" i="0" dirty="0">
                <a:solidFill>
                  <a:srgbClr val="0000CD"/>
                </a:solidFill>
                <a:effectLst/>
              </a:rPr>
              <a:t>SELECT</a:t>
            </a:r>
            <a:r>
              <a:rPr lang="en-US" sz="2600" b="0" i="0" dirty="0">
                <a:solidFill>
                  <a:srgbClr val="000000"/>
                </a:solidFill>
                <a:effectLst/>
              </a:rPr>
              <a:t> </a:t>
            </a:r>
            <a:r>
              <a:rPr lang="en-US" sz="2600" b="0" i="1" dirty="0">
                <a:solidFill>
                  <a:srgbClr val="000000"/>
                </a:solidFill>
                <a:effectLst/>
              </a:rPr>
              <a:t>* </a:t>
            </a:r>
            <a:r>
              <a:rPr lang="en-US" sz="2600" b="0"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student_details</a:t>
            </a:r>
            <a:br>
              <a:rPr lang="en-US" sz="2600" dirty="0"/>
            </a:br>
            <a:r>
              <a:rPr lang="en-US" sz="2600" dirty="0">
                <a:solidFill>
                  <a:srgbClr val="0000CD"/>
                </a:solidFill>
              </a:rPr>
              <a:t>ORDER BY </a:t>
            </a:r>
            <a:r>
              <a:rPr lang="en-US" sz="2600" dirty="0"/>
              <a:t>USN </a:t>
            </a:r>
            <a:r>
              <a:rPr lang="en-US" sz="2600" dirty="0">
                <a:solidFill>
                  <a:srgbClr val="0000CD"/>
                </a:solidFill>
              </a:rPr>
              <a:t>ASC, </a:t>
            </a:r>
            <a:r>
              <a:rPr lang="en-US" sz="2600" dirty="0"/>
              <a:t>CGPA</a:t>
            </a:r>
            <a:r>
              <a:rPr lang="en-US" sz="2600" dirty="0">
                <a:solidFill>
                  <a:srgbClr val="0000CD"/>
                </a:solidFill>
              </a:rPr>
              <a:t> DESC ;</a:t>
            </a:r>
          </a:p>
        </p:txBody>
      </p:sp>
      <p:sp>
        <p:nvSpPr>
          <p:cNvPr id="7" name="TextBox 6">
            <a:extLst>
              <a:ext uri="{FF2B5EF4-FFF2-40B4-BE49-F238E27FC236}">
                <a16:creationId xmlns:a16="http://schemas.microsoft.com/office/drawing/2014/main" id="{45985DBA-03CC-1430-BB8E-65B3996612B7}"/>
              </a:ext>
            </a:extLst>
          </p:cNvPr>
          <p:cNvSpPr txBox="1"/>
          <p:nvPr/>
        </p:nvSpPr>
        <p:spPr>
          <a:xfrm>
            <a:off x="311897" y="2370341"/>
            <a:ext cx="5071264" cy="1292662"/>
          </a:xfrm>
          <a:prstGeom prst="rect">
            <a:avLst/>
          </a:prstGeom>
          <a:noFill/>
        </p:spPr>
        <p:txBody>
          <a:bodyPr wrap="square">
            <a:spAutoFit/>
          </a:bodyPr>
          <a:lstStyle/>
          <a:p>
            <a:pPr marL="114300" indent="0">
              <a:buNone/>
            </a:pPr>
            <a:r>
              <a:rPr lang="en-US" sz="2600" b="1" dirty="0"/>
              <a:t>Example-1:</a:t>
            </a:r>
            <a:endParaRPr kumimoji="0" lang="en-US" altLang="en-US" sz="2600" b="1" i="0" u="none" strike="noStrike" cap="none" normalizeH="0" baseline="0" dirty="0">
              <a:ln>
                <a:noFill/>
              </a:ln>
              <a:solidFill>
                <a:srgbClr val="000000"/>
              </a:solidFill>
              <a:effectLst/>
            </a:endParaRPr>
          </a:p>
          <a:p>
            <a:pPr marL="114300" indent="0">
              <a:buNone/>
            </a:pPr>
            <a:r>
              <a:rPr lang="en-US" sz="2600" b="0" i="0" dirty="0">
                <a:solidFill>
                  <a:srgbClr val="0000CD"/>
                </a:solidFill>
                <a:effectLst/>
              </a:rPr>
              <a:t>SELECT</a:t>
            </a:r>
            <a:r>
              <a:rPr lang="en-US" sz="2600" b="0" i="0" dirty="0">
                <a:solidFill>
                  <a:srgbClr val="000000"/>
                </a:solidFill>
                <a:effectLst/>
              </a:rPr>
              <a:t> </a:t>
            </a:r>
            <a:r>
              <a:rPr lang="en-US" sz="2600" b="0" i="1" dirty="0">
                <a:solidFill>
                  <a:srgbClr val="000000"/>
                </a:solidFill>
                <a:effectLst/>
              </a:rPr>
              <a:t>* </a:t>
            </a:r>
            <a:r>
              <a:rPr lang="en-US" sz="2600" b="0" i="0" dirty="0">
                <a:solidFill>
                  <a:srgbClr val="0000CD"/>
                </a:solidFill>
                <a:effectLst/>
              </a:rPr>
              <a:t>FROM</a:t>
            </a:r>
            <a:r>
              <a:rPr lang="en-US" sz="2600" b="0" i="0" dirty="0">
                <a:solidFill>
                  <a:srgbClr val="000000"/>
                </a:solidFill>
                <a:effectLst/>
              </a:rPr>
              <a:t> </a:t>
            </a:r>
            <a:r>
              <a:rPr lang="en-US" sz="2600" b="0" i="1" dirty="0" err="1">
                <a:solidFill>
                  <a:srgbClr val="000000"/>
                </a:solidFill>
                <a:effectLst/>
              </a:rPr>
              <a:t>student_details</a:t>
            </a:r>
            <a:br>
              <a:rPr lang="en-US" sz="2600" dirty="0"/>
            </a:br>
            <a:r>
              <a:rPr lang="en-US" sz="2600" dirty="0">
                <a:solidFill>
                  <a:srgbClr val="0000CD"/>
                </a:solidFill>
              </a:rPr>
              <a:t>ORDER BY </a:t>
            </a:r>
            <a:r>
              <a:rPr lang="en-US" sz="2600" dirty="0"/>
              <a:t>USN </a:t>
            </a:r>
            <a:r>
              <a:rPr lang="en-US" sz="2600" dirty="0">
                <a:solidFill>
                  <a:srgbClr val="0000CD"/>
                </a:solidFill>
              </a:rPr>
              <a:t>ASC;</a:t>
            </a:r>
          </a:p>
        </p:txBody>
      </p:sp>
    </p:spTree>
    <p:extLst>
      <p:ext uri="{BB962C8B-B14F-4D97-AF65-F5344CB8AC3E}">
        <p14:creationId xmlns:p14="http://schemas.microsoft.com/office/powerpoint/2010/main" val="3034893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Recap</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1357809"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MySQL</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C0247172-38FC-2D4D-E438-7DD4F3AF550D}"/>
              </a:ext>
            </a:extLst>
          </p:cNvPr>
          <p:cNvSpPr txBox="1"/>
          <p:nvPr/>
        </p:nvSpPr>
        <p:spPr>
          <a:xfrm>
            <a:off x="520152" y="2172929"/>
            <a:ext cx="4051848" cy="4278094"/>
          </a:xfrm>
          <a:prstGeom prst="rect">
            <a:avLst/>
          </a:prstGeom>
          <a:noFill/>
        </p:spPr>
        <p:txBody>
          <a:bodyPr wrap="square" rtlCol="0">
            <a:spAutoFit/>
          </a:bodyPr>
          <a:lstStyle/>
          <a:p>
            <a:r>
              <a:rPr lang="en-US" sz="2600" dirty="0"/>
              <a:t>DDL</a:t>
            </a:r>
          </a:p>
          <a:p>
            <a:pPr marL="914400" lvl="1" indent="-457200">
              <a:buFont typeface="Arial" panose="020B0604020202020204" pitchFamily="34" charset="0"/>
              <a:buChar char="•"/>
            </a:pPr>
            <a:r>
              <a:rPr lang="en-US" sz="2600" b="1" dirty="0"/>
              <a:t>CREATE</a:t>
            </a:r>
          </a:p>
          <a:p>
            <a:pPr marL="1371600" lvl="2" indent="-457200">
              <a:buFont typeface="Wingdings" panose="05000000000000000000" pitchFamily="2" charset="2"/>
              <a:buChar char="§"/>
            </a:pPr>
            <a:r>
              <a:rPr lang="en-US" sz="2600" dirty="0"/>
              <a:t>DATA TYPE</a:t>
            </a:r>
          </a:p>
          <a:p>
            <a:pPr marL="1885950" lvl="3" indent="-514350">
              <a:buFont typeface="+mj-lt"/>
              <a:buAutoNum type="arabicPeriod"/>
            </a:pPr>
            <a:r>
              <a:rPr lang="en-US" sz="2400" dirty="0"/>
              <a:t>String</a:t>
            </a:r>
          </a:p>
          <a:p>
            <a:pPr marL="1885950" lvl="3" indent="-514350">
              <a:buFont typeface="+mj-lt"/>
              <a:buAutoNum type="arabicPeriod"/>
            </a:pPr>
            <a:r>
              <a:rPr lang="en-US" sz="2400" dirty="0"/>
              <a:t>Numeric</a:t>
            </a:r>
          </a:p>
          <a:p>
            <a:pPr marL="1885950" lvl="3" indent="-514350">
              <a:buFont typeface="+mj-lt"/>
              <a:buAutoNum type="arabicPeriod"/>
            </a:pPr>
            <a:r>
              <a:rPr lang="en-US" sz="2400" dirty="0" err="1"/>
              <a:t>DateTime</a:t>
            </a:r>
            <a:endParaRPr lang="en-US" sz="2400" dirty="0"/>
          </a:p>
          <a:p>
            <a:pPr marL="1371600" lvl="2" indent="-457200">
              <a:buFont typeface="Wingdings" panose="05000000000000000000" pitchFamily="2" charset="2"/>
              <a:buChar char="§"/>
            </a:pPr>
            <a:r>
              <a:rPr lang="en-US" sz="2600" dirty="0"/>
              <a:t>CONSTRAINTS</a:t>
            </a:r>
          </a:p>
          <a:p>
            <a:pPr marL="1885950" lvl="3" indent="-514350">
              <a:buFont typeface="+mj-lt"/>
              <a:buAutoNum type="arabicPeriod"/>
            </a:pPr>
            <a:r>
              <a:rPr lang="en-US" sz="2400" dirty="0"/>
              <a:t>NOT NULL</a:t>
            </a:r>
          </a:p>
          <a:p>
            <a:pPr marL="1885950" lvl="3" indent="-514350">
              <a:buFont typeface="+mj-lt"/>
              <a:buAutoNum type="arabicPeriod"/>
            </a:pPr>
            <a:r>
              <a:rPr lang="en-US" sz="2400" dirty="0"/>
              <a:t>UNIQUE</a:t>
            </a:r>
          </a:p>
          <a:p>
            <a:pPr marL="1885950" lvl="3" indent="-514350">
              <a:buFont typeface="+mj-lt"/>
              <a:buAutoNum type="arabicPeriod"/>
            </a:pPr>
            <a:r>
              <a:rPr lang="en-US" sz="2400" dirty="0"/>
              <a:t>PRIMARY KEY</a:t>
            </a:r>
          </a:p>
          <a:p>
            <a:pPr marL="1885950" lvl="3" indent="-514350">
              <a:buFont typeface="+mj-lt"/>
              <a:buAutoNum type="arabicPeriod"/>
            </a:pPr>
            <a:r>
              <a:rPr lang="en-US" sz="2400" dirty="0"/>
              <a:t>DEFAULT</a:t>
            </a:r>
          </a:p>
        </p:txBody>
      </p:sp>
      <p:sp>
        <p:nvSpPr>
          <p:cNvPr id="8" name="TextBox 7">
            <a:extLst>
              <a:ext uri="{FF2B5EF4-FFF2-40B4-BE49-F238E27FC236}">
                <a16:creationId xmlns:a16="http://schemas.microsoft.com/office/drawing/2014/main" id="{4D1496AF-7A91-2B5C-DF33-0CB7D629273C}"/>
              </a:ext>
            </a:extLst>
          </p:cNvPr>
          <p:cNvSpPr txBox="1"/>
          <p:nvPr/>
        </p:nvSpPr>
        <p:spPr>
          <a:xfrm>
            <a:off x="4572000" y="2205255"/>
            <a:ext cx="4051848" cy="1692771"/>
          </a:xfrm>
          <a:prstGeom prst="rect">
            <a:avLst/>
          </a:prstGeom>
          <a:noFill/>
        </p:spPr>
        <p:txBody>
          <a:bodyPr wrap="square" rtlCol="0">
            <a:spAutoFit/>
          </a:bodyPr>
          <a:lstStyle/>
          <a:p>
            <a:endParaRPr lang="en-US" sz="2600" dirty="0"/>
          </a:p>
          <a:p>
            <a:pPr marL="914400" lvl="1" indent="-457200">
              <a:buFont typeface="Arial" panose="020B0604020202020204" pitchFamily="34" charset="0"/>
              <a:buChar char="•"/>
            </a:pPr>
            <a:r>
              <a:rPr lang="en-US" sz="2600" b="1" dirty="0"/>
              <a:t>DROP</a:t>
            </a:r>
          </a:p>
          <a:p>
            <a:pPr marL="914400" lvl="1" indent="-457200">
              <a:buFont typeface="Arial" panose="020B0604020202020204" pitchFamily="34" charset="0"/>
              <a:buChar char="•"/>
            </a:pPr>
            <a:r>
              <a:rPr lang="en-US" sz="2600" b="1" dirty="0"/>
              <a:t>TRUNCATE</a:t>
            </a:r>
          </a:p>
          <a:p>
            <a:pPr marL="914400" lvl="1" indent="-457200">
              <a:buFont typeface="Arial" panose="020B0604020202020204" pitchFamily="34" charset="0"/>
              <a:buChar char="•"/>
            </a:pPr>
            <a:r>
              <a:rPr lang="en-US" sz="2600" b="1" dirty="0"/>
              <a:t>ALTER</a:t>
            </a:r>
            <a:endParaRPr lang="en-US" sz="2400" dirty="0"/>
          </a:p>
        </p:txBody>
      </p:sp>
    </p:spTree>
    <p:extLst>
      <p:ext uri="{BB962C8B-B14F-4D97-AF65-F5344CB8AC3E}">
        <p14:creationId xmlns:p14="http://schemas.microsoft.com/office/powerpoint/2010/main" val="1587735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520152" y="374651"/>
            <a:ext cx="8108951" cy="1325563"/>
          </a:xfrm>
        </p:spPr>
        <p:txBody>
          <a:bodyPr>
            <a:normAutofit/>
          </a:bodyPr>
          <a:lstStyle/>
          <a:p>
            <a:r>
              <a:rPr lang="en-US" sz="4000" dirty="0">
                <a:latin typeface="+mn-lt"/>
              </a:rPr>
              <a:t>Recap</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1357809"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MySQL</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C0247172-38FC-2D4D-E438-7DD4F3AF550D}"/>
              </a:ext>
            </a:extLst>
          </p:cNvPr>
          <p:cNvSpPr txBox="1"/>
          <p:nvPr/>
        </p:nvSpPr>
        <p:spPr>
          <a:xfrm>
            <a:off x="520150" y="2172929"/>
            <a:ext cx="5939643" cy="3877985"/>
          </a:xfrm>
          <a:prstGeom prst="rect">
            <a:avLst/>
          </a:prstGeom>
          <a:noFill/>
        </p:spPr>
        <p:txBody>
          <a:bodyPr wrap="square" rtlCol="0">
            <a:spAutoFit/>
          </a:bodyPr>
          <a:lstStyle/>
          <a:p>
            <a:r>
              <a:rPr lang="en-US" sz="2600" dirty="0"/>
              <a:t>DML</a:t>
            </a:r>
          </a:p>
          <a:p>
            <a:pPr marL="914400" lvl="1" indent="-457200">
              <a:buFont typeface="Arial" panose="020B0604020202020204" pitchFamily="34" charset="0"/>
              <a:buChar char="•"/>
            </a:pPr>
            <a:r>
              <a:rPr lang="en-US" sz="2600" b="1" dirty="0"/>
              <a:t>INSERT</a:t>
            </a:r>
          </a:p>
          <a:p>
            <a:pPr marL="914400" lvl="1" indent="-457200">
              <a:buFont typeface="Arial" panose="020B0604020202020204" pitchFamily="34" charset="0"/>
              <a:buChar char="•"/>
            </a:pPr>
            <a:r>
              <a:rPr lang="en-US" sz="2600" b="1" dirty="0"/>
              <a:t>SELECT</a:t>
            </a:r>
          </a:p>
          <a:p>
            <a:pPr marL="1371600" lvl="2" indent="-457200">
              <a:buFont typeface="+mj-lt"/>
              <a:buAutoNum type="arabicPeriod"/>
            </a:pPr>
            <a:r>
              <a:rPr lang="en-US" sz="2400" dirty="0"/>
              <a:t>SELECT</a:t>
            </a:r>
          </a:p>
          <a:p>
            <a:pPr marL="1371600" lvl="2" indent="-457200">
              <a:buFont typeface="+mj-lt"/>
              <a:buAutoNum type="arabicPeriod"/>
            </a:pPr>
            <a:r>
              <a:rPr lang="en-US" sz="2400" dirty="0"/>
              <a:t>SELECT DISTINCT</a:t>
            </a:r>
          </a:p>
          <a:p>
            <a:pPr marL="1371600" lvl="2" indent="-457200">
              <a:buFont typeface="+mj-lt"/>
              <a:buAutoNum type="arabicPeriod"/>
            </a:pPr>
            <a:r>
              <a:rPr lang="en-US" sz="2400" dirty="0"/>
              <a:t>SELECT WITH WHERE</a:t>
            </a:r>
          </a:p>
          <a:p>
            <a:pPr marL="2286000" lvl="4" indent="-457200">
              <a:buFont typeface="Arial" panose="020B0604020202020204" pitchFamily="34" charset="0"/>
              <a:buChar char="•"/>
            </a:pPr>
            <a:r>
              <a:rPr lang="en-US" sz="2400" dirty="0"/>
              <a:t>OPERATORS</a:t>
            </a:r>
          </a:p>
          <a:p>
            <a:pPr marL="1371600" lvl="2" indent="-457200">
              <a:buFont typeface="+mj-lt"/>
              <a:buAutoNum type="arabicPeriod"/>
            </a:pPr>
            <a:r>
              <a:rPr lang="en-US" sz="2400" dirty="0"/>
              <a:t>SELECT WITH GROUP BY</a:t>
            </a:r>
          </a:p>
          <a:p>
            <a:pPr marL="2286000" lvl="4" indent="-457200">
              <a:buFont typeface="Arial" panose="020B0604020202020204" pitchFamily="34" charset="0"/>
              <a:buChar char="•"/>
            </a:pPr>
            <a:r>
              <a:rPr lang="en-US" sz="2400" dirty="0"/>
              <a:t>AGGREGATE FUNCTION</a:t>
            </a:r>
          </a:p>
          <a:p>
            <a:pPr marL="1371600" lvl="2" indent="-457200">
              <a:buFont typeface="+mj-lt"/>
              <a:buAutoNum type="arabicPeriod"/>
            </a:pPr>
            <a:r>
              <a:rPr lang="en-US" sz="2400" dirty="0"/>
              <a:t>SELECT WITH ORDER BY</a:t>
            </a:r>
          </a:p>
        </p:txBody>
      </p:sp>
    </p:spTree>
    <p:extLst>
      <p:ext uri="{BB962C8B-B14F-4D97-AF65-F5344CB8AC3E}">
        <p14:creationId xmlns:p14="http://schemas.microsoft.com/office/powerpoint/2010/main" val="21985097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FF75-4868-2BF1-9AC8-230C30F8A3E7}"/>
              </a:ext>
            </a:extLst>
          </p:cNvPr>
          <p:cNvSpPr>
            <a:spLocks noGrp="1"/>
          </p:cNvSpPr>
          <p:nvPr>
            <p:ph type="title"/>
          </p:nvPr>
        </p:nvSpPr>
        <p:spPr>
          <a:xfrm>
            <a:off x="806453" y="365126"/>
            <a:ext cx="7886700" cy="1325563"/>
          </a:xfrm>
        </p:spPr>
        <p:txBody>
          <a:bodyPr>
            <a:normAutofit/>
          </a:bodyPr>
          <a:lstStyle/>
          <a:p>
            <a:r>
              <a:rPr lang="en-US" sz="4000" dirty="0">
                <a:latin typeface="+mn-lt"/>
              </a:rPr>
              <a:t>Data manipulation language (DML)</a:t>
            </a:r>
          </a:p>
        </p:txBody>
      </p:sp>
      <p:sp>
        <p:nvSpPr>
          <p:cNvPr id="18" name="TextBox 17">
            <a:extLst>
              <a:ext uri="{FF2B5EF4-FFF2-40B4-BE49-F238E27FC236}">
                <a16:creationId xmlns:a16="http://schemas.microsoft.com/office/drawing/2014/main" id="{9E4C2393-C535-0D3C-19A6-099F5FEDDA45}"/>
              </a:ext>
            </a:extLst>
          </p:cNvPr>
          <p:cNvSpPr txBox="1"/>
          <p:nvPr/>
        </p:nvSpPr>
        <p:spPr>
          <a:xfrm>
            <a:off x="-177800" y="1690689"/>
            <a:ext cx="4749800" cy="4893647"/>
          </a:xfrm>
          <a:prstGeom prst="rect">
            <a:avLst/>
          </a:prstGeom>
          <a:noFill/>
        </p:spPr>
        <p:txBody>
          <a:bodyPr wrap="square">
            <a:spAutoFit/>
          </a:bodyPr>
          <a:lstStyle/>
          <a:p>
            <a:pPr marL="914400" lvl="1" indent="-457200">
              <a:buFont typeface="Wingdings" panose="05000000000000000000" pitchFamily="2" charset="2"/>
              <a:buChar char="ü"/>
            </a:pPr>
            <a:r>
              <a:rPr lang="en-US" sz="2600" dirty="0"/>
              <a:t>Data Manipulation Language commands it allow you to manage the data stored in the database. </a:t>
            </a:r>
          </a:p>
          <a:p>
            <a:pPr marL="914400" lvl="1" indent="-457200">
              <a:buFont typeface="Wingdings" panose="05000000000000000000" pitchFamily="2" charset="2"/>
              <a:buChar char="ü"/>
            </a:pPr>
            <a:endParaRPr lang="en-US" sz="2600" dirty="0"/>
          </a:p>
          <a:p>
            <a:pPr marL="914400" lvl="1" indent="-457200">
              <a:buFont typeface="Wingdings" panose="05000000000000000000" pitchFamily="2" charset="2"/>
              <a:buChar char="ü"/>
            </a:pPr>
            <a:r>
              <a:rPr lang="en-US" sz="2600" dirty="0"/>
              <a:t>DML Command is used by the database user/ application programs to retrieve, add, remove or update the information in the database.</a:t>
            </a:r>
            <a:endParaRPr lang="en-IN" sz="2600" dirty="0"/>
          </a:p>
        </p:txBody>
      </p:sp>
      <p:grpSp>
        <p:nvGrpSpPr>
          <p:cNvPr id="4" name="Group 3">
            <a:extLst>
              <a:ext uri="{FF2B5EF4-FFF2-40B4-BE49-F238E27FC236}">
                <a16:creationId xmlns:a16="http://schemas.microsoft.com/office/drawing/2014/main" id="{5BB3FE03-52C3-1F8C-BE73-B0B2E9665DA7}"/>
              </a:ext>
            </a:extLst>
          </p:cNvPr>
          <p:cNvGrpSpPr/>
          <p:nvPr/>
        </p:nvGrpSpPr>
        <p:grpSpPr>
          <a:xfrm>
            <a:off x="4489453" y="1850619"/>
            <a:ext cx="4394200" cy="4333608"/>
            <a:chOff x="4572000" y="1965592"/>
            <a:chExt cx="4394200" cy="4333608"/>
          </a:xfrm>
        </p:grpSpPr>
        <p:graphicFrame>
          <p:nvGraphicFramePr>
            <p:cNvPr id="6" name="Diagram 5">
              <a:extLst>
                <a:ext uri="{FF2B5EF4-FFF2-40B4-BE49-F238E27FC236}">
                  <a16:creationId xmlns:a16="http://schemas.microsoft.com/office/drawing/2014/main" id="{9AF4AED5-7DD3-B5D7-FC23-75B9E9BB2FD4}"/>
                </a:ext>
              </a:extLst>
            </p:cNvPr>
            <p:cNvGraphicFramePr/>
            <p:nvPr/>
          </p:nvGraphicFramePr>
          <p:xfrm>
            <a:off x="4572000" y="1965592"/>
            <a:ext cx="4394200" cy="4333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A8F0E31-BD55-119F-E71A-B111213F8EA5}"/>
                </a:ext>
              </a:extLst>
            </p:cNvPr>
            <p:cNvSpPr txBox="1"/>
            <p:nvPr/>
          </p:nvSpPr>
          <p:spPr>
            <a:xfrm>
              <a:off x="4572000" y="2036229"/>
              <a:ext cx="4358517" cy="523220"/>
            </a:xfrm>
            <a:prstGeom prst="rect">
              <a:avLst/>
            </a:prstGeom>
            <a:solidFill>
              <a:schemeClr val="accent4">
                <a:lumMod val="20000"/>
                <a:lumOff val="80000"/>
              </a:schemeClr>
            </a:solidFill>
          </p:spPr>
          <p:txBody>
            <a:bodyPr wrap="square" rtlCol="0">
              <a:spAutoFit/>
            </a:bodyPr>
            <a:lstStyle/>
            <a:p>
              <a:pPr algn="ctr"/>
              <a:r>
                <a:rPr lang="en-US" sz="2800" b="1" dirty="0">
                  <a:latin typeface="+mj-lt"/>
                </a:rPr>
                <a:t>DML Commands</a:t>
              </a:r>
            </a:p>
          </p:txBody>
        </p:sp>
      </p:grpSp>
    </p:spTree>
    <p:extLst>
      <p:ext uri="{BB962C8B-B14F-4D97-AF65-F5344CB8AC3E}">
        <p14:creationId xmlns:p14="http://schemas.microsoft.com/office/powerpoint/2010/main" val="34430065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UPDATE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409574" y="2098239"/>
            <a:ext cx="8455024" cy="1692771"/>
          </a:xfrm>
          <a:prstGeom prst="rect">
            <a:avLst/>
          </a:prstGeom>
          <a:noFill/>
        </p:spPr>
        <p:txBody>
          <a:bodyPr wrap="square">
            <a:spAutoFit/>
          </a:bodyPr>
          <a:lstStyle/>
          <a:p>
            <a:r>
              <a:rPr lang="en-US" sz="2600" dirty="0"/>
              <a:t>The UPDATE statement is used to modify the existing records in a table.</a:t>
            </a:r>
          </a:p>
          <a:p>
            <a:r>
              <a:rPr lang="en-US" sz="2600" dirty="0"/>
              <a:t>***Update statement without condition will update values for all the records available in Table</a:t>
            </a:r>
          </a:p>
        </p:txBody>
      </p:sp>
      <p:sp>
        <p:nvSpPr>
          <p:cNvPr id="6" name="TextBox 5">
            <a:extLst>
              <a:ext uri="{FF2B5EF4-FFF2-40B4-BE49-F238E27FC236}">
                <a16:creationId xmlns:a16="http://schemas.microsoft.com/office/drawing/2014/main" id="{DCC7469F-0E91-3161-6B6C-C78773B9DD9D}"/>
              </a:ext>
            </a:extLst>
          </p:cNvPr>
          <p:cNvSpPr txBox="1"/>
          <p:nvPr/>
        </p:nvSpPr>
        <p:spPr>
          <a:xfrm>
            <a:off x="520152" y="4021394"/>
            <a:ext cx="5352847" cy="2677656"/>
          </a:xfrm>
          <a:prstGeom prst="rect">
            <a:avLst/>
          </a:prstGeom>
          <a:solidFill>
            <a:schemeClr val="bg2"/>
          </a:solidFill>
        </p:spPr>
        <p:txBody>
          <a:bodyPr wrap="square">
            <a:spAutoFit/>
          </a:bodyPr>
          <a:lstStyle/>
          <a:p>
            <a:pPr marL="114300" indent="0">
              <a:buNone/>
            </a:pPr>
            <a:r>
              <a:rPr lang="en-US" sz="2800" b="0" i="0" u="sng" dirty="0">
                <a:solidFill>
                  <a:srgbClr val="000000"/>
                </a:solidFill>
                <a:effectLst/>
              </a:rPr>
              <a:t>Syntax:</a:t>
            </a:r>
          </a:p>
          <a:p>
            <a:pPr lvl="1"/>
            <a:r>
              <a:rPr lang="en-US" sz="2800" b="0" i="0" dirty="0">
                <a:solidFill>
                  <a:srgbClr val="0000CD"/>
                </a:solidFill>
                <a:effectLst/>
                <a:latin typeface="Consolas" panose="020B0609020204030204" pitchFamily="49" charset="0"/>
              </a:rPr>
              <a:t>UPDATE</a:t>
            </a:r>
            <a:r>
              <a:rPr lang="en-US" sz="2800" b="0" i="0" dirty="0">
                <a:solidFill>
                  <a:srgbClr val="000000"/>
                </a:solidFill>
                <a:effectLst/>
                <a:latin typeface="Consolas" panose="020B0609020204030204" pitchFamily="49" charset="0"/>
              </a:rPr>
              <a:t> </a:t>
            </a:r>
            <a:r>
              <a:rPr lang="en-US" sz="2800" b="0" i="1" dirty="0" err="1">
                <a:solidFill>
                  <a:srgbClr val="000000"/>
                </a:solidFill>
                <a:effectLst/>
                <a:latin typeface="Consolas" panose="020B0609020204030204" pitchFamily="49" charset="0"/>
              </a:rPr>
              <a:t>table_name</a:t>
            </a:r>
            <a:br>
              <a:rPr lang="en-US" sz="2800" dirty="0"/>
            </a:br>
            <a:r>
              <a:rPr lang="en-US" sz="2800" b="0" i="0" dirty="0">
                <a:solidFill>
                  <a:srgbClr val="0000CD"/>
                </a:solidFill>
                <a:effectLst/>
                <a:latin typeface="Consolas" panose="020B0609020204030204" pitchFamily="49" charset="0"/>
              </a:rPr>
              <a:t>SET</a:t>
            </a:r>
            <a:r>
              <a:rPr lang="en-US" sz="2800" b="0" i="0" dirty="0">
                <a:solidFill>
                  <a:srgbClr val="000000"/>
                </a:solidFill>
                <a:effectLst/>
                <a:latin typeface="Consolas" panose="020B0609020204030204" pitchFamily="49" charset="0"/>
              </a:rPr>
              <a:t> </a:t>
            </a:r>
            <a:r>
              <a:rPr lang="en-US" sz="2800" b="0" i="1" dirty="0">
                <a:solidFill>
                  <a:srgbClr val="000000"/>
                </a:solidFill>
                <a:effectLst/>
                <a:latin typeface="Consolas" panose="020B0609020204030204" pitchFamily="49" charset="0"/>
              </a:rPr>
              <a:t>column1 </a:t>
            </a:r>
            <a:r>
              <a:rPr lang="en-US" sz="2800" b="0" i="0" dirty="0">
                <a:solidFill>
                  <a:srgbClr val="000000"/>
                </a:solidFill>
                <a:effectLst/>
                <a:latin typeface="Consolas" panose="020B0609020204030204" pitchFamily="49" charset="0"/>
              </a:rPr>
              <a:t>=</a:t>
            </a:r>
            <a:r>
              <a:rPr lang="en-US" sz="2800" b="0" i="1" dirty="0">
                <a:solidFill>
                  <a:srgbClr val="000000"/>
                </a:solidFill>
                <a:effectLst/>
                <a:latin typeface="Consolas" panose="020B0609020204030204" pitchFamily="49" charset="0"/>
              </a:rPr>
              <a:t> value1</a:t>
            </a:r>
            <a:r>
              <a:rPr lang="en-US" sz="2800" b="0" i="0" dirty="0">
                <a:solidFill>
                  <a:srgbClr val="000000"/>
                </a:solidFill>
                <a:effectLst/>
                <a:latin typeface="Consolas" panose="020B0609020204030204" pitchFamily="49" charset="0"/>
              </a:rPr>
              <a:t>,</a:t>
            </a:r>
            <a:r>
              <a:rPr lang="en-US" sz="2800" b="0" i="1" dirty="0">
                <a:solidFill>
                  <a:srgbClr val="000000"/>
                </a:solidFill>
                <a:effectLst/>
                <a:latin typeface="Consolas" panose="020B0609020204030204" pitchFamily="49" charset="0"/>
              </a:rPr>
              <a:t> </a:t>
            </a:r>
          </a:p>
          <a:p>
            <a:pPr lvl="1"/>
            <a:r>
              <a:rPr lang="en-US" sz="2800" b="0" i="1" dirty="0">
                <a:solidFill>
                  <a:srgbClr val="000000"/>
                </a:solidFill>
                <a:effectLst/>
                <a:latin typeface="Consolas" panose="020B0609020204030204" pitchFamily="49" charset="0"/>
              </a:rPr>
              <a:t>    column2 </a:t>
            </a:r>
            <a:r>
              <a:rPr lang="en-US" sz="2800" b="0" i="0" dirty="0">
                <a:solidFill>
                  <a:srgbClr val="000000"/>
                </a:solidFill>
                <a:effectLst/>
                <a:latin typeface="Consolas" panose="020B0609020204030204" pitchFamily="49" charset="0"/>
              </a:rPr>
              <a:t>=</a:t>
            </a:r>
            <a:r>
              <a:rPr lang="en-US" sz="2800" b="0" i="1" dirty="0">
                <a:solidFill>
                  <a:srgbClr val="000000"/>
                </a:solidFill>
                <a:effectLst/>
                <a:latin typeface="Consolas" panose="020B0609020204030204" pitchFamily="49" charset="0"/>
              </a:rPr>
              <a:t> value2</a:t>
            </a:r>
            <a:br>
              <a:rPr lang="en-US" sz="2800" dirty="0"/>
            </a:br>
            <a:r>
              <a:rPr lang="en-US" sz="2800" b="0" i="0" dirty="0">
                <a:solidFill>
                  <a:srgbClr val="0000CD"/>
                </a:solidFill>
                <a:effectLst/>
                <a:latin typeface="Consolas" panose="020B0609020204030204" pitchFamily="49" charset="0"/>
              </a:rPr>
              <a:t>WHERE</a:t>
            </a:r>
            <a:r>
              <a:rPr lang="en-US" sz="2800" b="0" i="0" dirty="0">
                <a:solidFill>
                  <a:srgbClr val="000000"/>
                </a:solidFill>
                <a:effectLst/>
                <a:latin typeface="Consolas" panose="020B0609020204030204" pitchFamily="49" charset="0"/>
              </a:rPr>
              <a:t> </a:t>
            </a:r>
            <a:r>
              <a:rPr lang="en-US" sz="2800" b="0" i="1" dirty="0">
                <a:solidFill>
                  <a:srgbClr val="000000"/>
                </a:solidFill>
                <a:effectLst/>
                <a:latin typeface="Consolas" panose="020B0609020204030204" pitchFamily="49" charset="0"/>
              </a:rPr>
              <a:t>condition</a:t>
            </a:r>
            <a:r>
              <a:rPr lang="en-US" sz="2800" b="0" i="0" dirty="0">
                <a:solidFill>
                  <a:srgbClr val="000000"/>
                </a:solidFill>
                <a:effectLst/>
                <a:latin typeface="Consolas" panose="020B0609020204030204" pitchFamily="49" charset="0"/>
              </a:rPr>
              <a:t>;</a:t>
            </a:r>
            <a:endParaRPr lang="en-IN" sz="2800" dirty="0">
              <a:solidFill>
                <a:srgbClr val="FF0000"/>
              </a:solidFill>
            </a:endParaRPr>
          </a:p>
          <a:p>
            <a:pPr marL="114300" indent="0">
              <a:buNone/>
            </a:pPr>
            <a:endParaRPr lang="en-US" sz="2800" dirty="0"/>
          </a:p>
        </p:txBody>
      </p:sp>
      <p:sp>
        <p:nvSpPr>
          <p:cNvPr id="8" name="Right Brace 7">
            <a:extLst>
              <a:ext uri="{FF2B5EF4-FFF2-40B4-BE49-F238E27FC236}">
                <a16:creationId xmlns:a16="http://schemas.microsoft.com/office/drawing/2014/main" id="{B9321DD8-439C-284B-55F1-B738A27EA732}"/>
              </a:ext>
            </a:extLst>
          </p:cNvPr>
          <p:cNvSpPr/>
          <p:nvPr/>
        </p:nvSpPr>
        <p:spPr>
          <a:xfrm>
            <a:off x="5073444" y="4935794"/>
            <a:ext cx="658761" cy="943896"/>
          </a:xfrm>
          <a:prstGeom prst="rightBrace">
            <a:avLst/>
          </a:prstGeom>
          <a:ln>
            <a:solidFill>
              <a:srgbClr val="C0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b="1" dirty="0"/>
          </a:p>
        </p:txBody>
      </p:sp>
      <p:sp>
        <p:nvSpPr>
          <p:cNvPr id="10" name="TextBox 9">
            <a:extLst>
              <a:ext uri="{FF2B5EF4-FFF2-40B4-BE49-F238E27FC236}">
                <a16:creationId xmlns:a16="http://schemas.microsoft.com/office/drawing/2014/main" id="{B81812B1-8546-6F48-D7AE-66246FB8EF32}"/>
              </a:ext>
            </a:extLst>
          </p:cNvPr>
          <p:cNvSpPr txBox="1"/>
          <p:nvPr/>
        </p:nvSpPr>
        <p:spPr>
          <a:xfrm>
            <a:off x="5607528" y="5144778"/>
            <a:ext cx="3654459" cy="430887"/>
          </a:xfrm>
          <a:prstGeom prst="rect">
            <a:avLst/>
          </a:prstGeom>
          <a:noFill/>
        </p:spPr>
        <p:txBody>
          <a:bodyPr wrap="square" rtlCol="0">
            <a:spAutoFit/>
          </a:bodyPr>
          <a:lstStyle/>
          <a:p>
            <a:r>
              <a:rPr lang="en-US" sz="2200" dirty="0"/>
              <a:t>**Columns with new values</a:t>
            </a:r>
          </a:p>
        </p:txBody>
      </p:sp>
    </p:spTree>
    <p:extLst>
      <p:ext uri="{BB962C8B-B14F-4D97-AF65-F5344CB8AC3E}">
        <p14:creationId xmlns:p14="http://schemas.microsoft.com/office/powerpoint/2010/main" val="660835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UPDATE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409574" y="2098239"/>
            <a:ext cx="8455024" cy="1692771"/>
          </a:xfrm>
          <a:prstGeom prst="rect">
            <a:avLst/>
          </a:prstGeom>
          <a:noFill/>
        </p:spPr>
        <p:txBody>
          <a:bodyPr wrap="square">
            <a:spAutoFit/>
          </a:bodyPr>
          <a:lstStyle/>
          <a:p>
            <a:r>
              <a:rPr lang="en-US" sz="2600" dirty="0"/>
              <a:t>The UPDATE statement is used to modify the existing records in a table.</a:t>
            </a:r>
          </a:p>
          <a:p>
            <a:r>
              <a:rPr lang="en-US" sz="2600" dirty="0"/>
              <a:t>***Update statement without condition will update values for all the records available in Table</a:t>
            </a:r>
          </a:p>
        </p:txBody>
      </p:sp>
      <p:sp>
        <p:nvSpPr>
          <p:cNvPr id="6" name="TextBox 5">
            <a:extLst>
              <a:ext uri="{FF2B5EF4-FFF2-40B4-BE49-F238E27FC236}">
                <a16:creationId xmlns:a16="http://schemas.microsoft.com/office/drawing/2014/main" id="{DCC7469F-0E91-3161-6B6C-C78773B9DD9D}"/>
              </a:ext>
            </a:extLst>
          </p:cNvPr>
          <p:cNvSpPr txBox="1"/>
          <p:nvPr/>
        </p:nvSpPr>
        <p:spPr>
          <a:xfrm>
            <a:off x="520152" y="4021394"/>
            <a:ext cx="5352847" cy="2677656"/>
          </a:xfrm>
          <a:prstGeom prst="rect">
            <a:avLst/>
          </a:prstGeom>
          <a:solidFill>
            <a:schemeClr val="bg2"/>
          </a:solidFill>
        </p:spPr>
        <p:txBody>
          <a:bodyPr wrap="square">
            <a:spAutoFit/>
          </a:bodyPr>
          <a:lstStyle/>
          <a:p>
            <a:pPr marL="114300" indent="0">
              <a:buNone/>
            </a:pPr>
            <a:r>
              <a:rPr lang="en-US" sz="2800" b="0" i="0" u="sng" dirty="0">
                <a:solidFill>
                  <a:srgbClr val="000000"/>
                </a:solidFill>
                <a:effectLst/>
              </a:rPr>
              <a:t>Syntax:</a:t>
            </a:r>
          </a:p>
          <a:p>
            <a:pPr lvl="1"/>
            <a:r>
              <a:rPr lang="en-US" sz="2800" b="0" i="0" dirty="0">
                <a:solidFill>
                  <a:srgbClr val="0000CD"/>
                </a:solidFill>
                <a:effectLst/>
                <a:latin typeface="Consolas" panose="020B0609020204030204" pitchFamily="49" charset="0"/>
              </a:rPr>
              <a:t>UPDATE</a:t>
            </a:r>
            <a:r>
              <a:rPr lang="en-US" sz="2800" b="0" i="0" dirty="0">
                <a:solidFill>
                  <a:srgbClr val="000000"/>
                </a:solidFill>
                <a:effectLst/>
                <a:latin typeface="Consolas" panose="020B0609020204030204" pitchFamily="49" charset="0"/>
              </a:rPr>
              <a:t> </a:t>
            </a:r>
            <a:r>
              <a:rPr lang="en-US" sz="2800" b="0" i="1" dirty="0" err="1">
                <a:solidFill>
                  <a:srgbClr val="000000"/>
                </a:solidFill>
                <a:effectLst/>
                <a:latin typeface="Consolas" panose="020B0609020204030204" pitchFamily="49" charset="0"/>
              </a:rPr>
              <a:t>table_name</a:t>
            </a:r>
            <a:br>
              <a:rPr lang="en-US" sz="2800" dirty="0"/>
            </a:br>
            <a:r>
              <a:rPr lang="en-US" sz="2800" b="0" i="0" dirty="0">
                <a:solidFill>
                  <a:srgbClr val="0000CD"/>
                </a:solidFill>
                <a:effectLst/>
                <a:latin typeface="Consolas" panose="020B0609020204030204" pitchFamily="49" charset="0"/>
              </a:rPr>
              <a:t>SET</a:t>
            </a:r>
            <a:r>
              <a:rPr lang="en-US" sz="2800" b="0" i="0" dirty="0">
                <a:solidFill>
                  <a:srgbClr val="000000"/>
                </a:solidFill>
                <a:effectLst/>
                <a:latin typeface="Consolas" panose="020B0609020204030204" pitchFamily="49" charset="0"/>
              </a:rPr>
              <a:t> </a:t>
            </a:r>
            <a:r>
              <a:rPr lang="en-US" sz="2800" b="0" i="1" dirty="0">
                <a:solidFill>
                  <a:srgbClr val="000000"/>
                </a:solidFill>
                <a:effectLst/>
                <a:latin typeface="Consolas" panose="020B0609020204030204" pitchFamily="49" charset="0"/>
              </a:rPr>
              <a:t>column1 </a:t>
            </a:r>
            <a:r>
              <a:rPr lang="en-US" sz="2800" b="0" i="0" dirty="0">
                <a:solidFill>
                  <a:srgbClr val="000000"/>
                </a:solidFill>
                <a:effectLst/>
                <a:latin typeface="Consolas" panose="020B0609020204030204" pitchFamily="49" charset="0"/>
              </a:rPr>
              <a:t>=</a:t>
            </a:r>
            <a:r>
              <a:rPr lang="en-US" sz="2800" b="0" i="1" dirty="0">
                <a:solidFill>
                  <a:srgbClr val="000000"/>
                </a:solidFill>
                <a:effectLst/>
                <a:latin typeface="Consolas" panose="020B0609020204030204" pitchFamily="49" charset="0"/>
              </a:rPr>
              <a:t> value1</a:t>
            </a:r>
            <a:r>
              <a:rPr lang="en-US" sz="2800" b="0" i="0" dirty="0">
                <a:solidFill>
                  <a:srgbClr val="000000"/>
                </a:solidFill>
                <a:effectLst/>
                <a:latin typeface="Consolas" panose="020B0609020204030204" pitchFamily="49" charset="0"/>
              </a:rPr>
              <a:t>,</a:t>
            </a:r>
            <a:r>
              <a:rPr lang="en-US" sz="2800" b="0" i="1" dirty="0">
                <a:solidFill>
                  <a:srgbClr val="000000"/>
                </a:solidFill>
                <a:effectLst/>
                <a:latin typeface="Consolas" panose="020B0609020204030204" pitchFamily="49" charset="0"/>
              </a:rPr>
              <a:t> </a:t>
            </a:r>
          </a:p>
          <a:p>
            <a:pPr lvl="1"/>
            <a:r>
              <a:rPr lang="en-US" sz="2800" b="0" i="1" dirty="0">
                <a:solidFill>
                  <a:srgbClr val="000000"/>
                </a:solidFill>
                <a:effectLst/>
                <a:latin typeface="Consolas" panose="020B0609020204030204" pitchFamily="49" charset="0"/>
              </a:rPr>
              <a:t>    column2 </a:t>
            </a:r>
            <a:r>
              <a:rPr lang="en-US" sz="2800" b="0" i="0" dirty="0">
                <a:solidFill>
                  <a:srgbClr val="000000"/>
                </a:solidFill>
                <a:effectLst/>
                <a:latin typeface="Consolas" panose="020B0609020204030204" pitchFamily="49" charset="0"/>
              </a:rPr>
              <a:t>=</a:t>
            </a:r>
            <a:r>
              <a:rPr lang="en-US" sz="2800" b="0" i="1" dirty="0">
                <a:solidFill>
                  <a:srgbClr val="000000"/>
                </a:solidFill>
                <a:effectLst/>
                <a:latin typeface="Consolas" panose="020B0609020204030204" pitchFamily="49" charset="0"/>
              </a:rPr>
              <a:t> value2</a:t>
            </a:r>
            <a:br>
              <a:rPr lang="en-US" sz="2800" dirty="0"/>
            </a:br>
            <a:r>
              <a:rPr lang="en-US" sz="2800" b="0" i="0" dirty="0">
                <a:solidFill>
                  <a:srgbClr val="0000CD"/>
                </a:solidFill>
                <a:effectLst/>
                <a:latin typeface="Consolas" panose="020B0609020204030204" pitchFamily="49" charset="0"/>
              </a:rPr>
              <a:t>WHERE</a:t>
            </a:r>
            <a:r>
              <a:rPr lang="en-US" sz="2800" b="0" i="0" dirty="0">
                <a:solidFill>
                  <a:srgbClr val="000000"/>
                </a:solidFill>
                <a:effectLst/>
                <a:latin typeface="Consolas" panose="020B0609020204030204" pitchFamily="49" charset="0"/>
              </a:rPr>
              <a:t> </a:t>
            </a:r>
            <a:r>
              <a:rPr lang="en-US" sz="2800" b="0" i="1" dirty="0">
                <a:solidFill>
                  <a:srgbClr val="000000"/>
                </a:solidFill>
                <a:effectLst/>
                <a:latin typeface="Consolas" panose="020B0609020204030204" pitchFamily="49" charset="0"/>
              </a:rPr>
              <a:t>condition</a:t>
            </a:r>
            <a:r>
              <a:rPr lang="en-US" sz="2800" b="0" i="0" dirty="0">
                <a:solidFill>
                  <a:srgbClr val="000000"/>
                </a:solidFill>
                <a:effectLst/>
                <a:latin typeface="Consolas" panose="020B0609020204030204" pitchFamily="49" charset="0"/>
              </a:rPr>
              <a:t>;</a:t>
            </a:r>
            <a:endParaRPr lang="en-IN" sz="2800" dirty="0">
              <a:solidFill>
                <a:srgbClr val="FF0000"/>
              </a:solidFill>
            </a:endParaRPr>
          </a:p>
          <a:p>
            <a:pPr marL="114300" indent="0">
              <a:buNone/>
            </a:pPr>
            <a:endParaRPr lang="en-US" sz="2800" dirty="0"/>
          </a:p>
        </p:txBody>
      </p:sp>
      <p:sp>
        <p:nvSpPr>
          <p:cNvPr id="3" name="TextBox 2">
            <a:extLst>
              <a:ext uri="{FF2B5EF4-FFF2-40B4-BE49-F238E27FC236}">
                <a16:creationId xmlns:a16="http://schemas.microsoft.com/office/drawing/2014/main" id="{16227926-158B-1ABA-554C-128384077A84}"/>
              </a:ext>
            </a:extLst>
          </p:cNvPr>
          <p:cNvSpPr txBox="1"/>
          <p:nvPr/>
        </p:nvSpPr>
        <p:spPr>
          <a:xfrm>
            <a:off x="6046839" y="3924315"/>
            <a:ext cx="2817759" cy="1200329"/>
          </a:xfrm>
          <a:prstGeom prst="rect">
            <a:avLst/>
          </a:prstGeom>
          <a:noFill/>
        </p:spPr>
        <p:txBody>
          <a:bodyPr wrap="square" rtlCol="0">
            <a:spAutoFit/>
          </a:bodyPr>
          <a:lstStyle/>
          <a:p>
            <a:r>
              <a:rPr lang="en-US" sz="2400" dirty="0"/>
              <a:t>**WHERE condition tells which records to be updated.</a:t>
            </a:r>
          </a:p>
        </p:txBody>
      </p:sp>
    </p:spTree>
    <p:extLst>
      <p:ext uri="{BB962C8B-B14F-4D97-AF65-F5344CB8AC3E}">
        <p14:creationId xmlns:p14="http://schemas.microsoft.com/office/powerpoint/2010/main" val="259639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FF75-4868-2BF1-9AC8-230C30F8A3E7}"/>
              </a:ext>
            </a:extLst>
          </p:cNvPr>
          <p:cNvSpPr>
            <a:spLocks noGrp="1"/>
          </p:cNvSpPr>
          <p:nvPr>
            <p:ph type="title"/>
          </p:nvPr>
        </p:nvSpPr>
        <p:spPr>
          <a:xfrm>
            <a:off x="806453" y="365126"/>
            <a:ext cx="7886700" cy="1325563"/>
          </a:xfrm>
        </p:spPr>
        <p:txBody>
          <a:bodyPr>
            <a:normAutofit/>
          </a:bodyPr>
          <a:lstStyle/>
          <a:p>
            <a:r>
              <a:rPr lang="en-US" sz="4000" dirty="0">
                <a:latin typeface="+mn-lt"/>
              </a:rPr>
              <a:t>Data manipulation language (DML)</a:t>
            </a:r>
          </a:p>
        </p:txBody>
      </p:sp>
      <p:sp>
        <p:nvSpPr>
          <p:cNvPr id="18" name="TextBox 17">
            <a:extLst>
              <a:ext uri="{FF2B5EF4-FFF2-40B4-BE49-F238E27FC236}">
                <a16:creationId xmlns:a16="http://schemas.microsoft.com/office/drawing/2014/main" id="{9E4C2393-C535-0D3C-19A6-099F5FEDDA45}"/>
              </a:ext>
            </a:extLst>
          </p:cNvPr>
          <p:cNvSpPr txBox="1"/>
          <p:nvPr/>
        </p:nvSpPr>
        <p:spPr>
          <a:xfrm>
            <a:off x="-177800" y="1690689"/>
            <a:ext cx="9029700" cy="2492990"/>
          </a:xfrm>
          <a:prstGeom prst="rect">
            <a:avLst/>
          </a:prstGeom>
          <a:noFill/>
        </p:spPr>
        <p:txBody>
          <a:bodyPr wrap="square">
            <a:spAutoFit/>
          </a:bodyPr>
          <a:lstStyle/>
          <a:p>
            <a:pPr marL="914400" lvl="1" indent="-457200">
              <a:buFont typeface="Wingdings" panose="05000000000000000000" pitchFamily="2" charset="2"/>
              <a:buChar char="ü"/>
            </a:pPr>
            <a:r>
              <a:rPr lang="en-US" sz="2600" dirty="0"/>
              <a:t>Data Manipulation Language commands it allow you to manage the data stored in the database. </a:t>
            </a:r>
          </a:p>
          <a:p>
            <a:pPr marL="914400" lvl="1" indent="-457200">
              <a:buFont typeface="Wingdings" panose="05000000000000000000" pitchFamily="2" charset="2"/>
              <a:buChar char="ü"/>
            </a:pPr>
            <a:endParaRPr lang="en-US" sz="2600" dirty="0"/>
          </a:p>
          <a:p>
            <a:pPr marL="914400" lvl="1" indent="-457200">
              <a:buFont typeface="Wingdings" panose="05000000000000000000" pitchFamily="2" charset="2"/>
              <a:buChar char="ü"/>
            </a:pPr>
            <a:r>
              <a:rPr lang="en-US" sz="2600" dirty="0"/>
              <a:t>DML Command is used by the database user/ application programs to retrieve, add, remove or update the information in the database.</a:t>
            </a:r>
            <a:endParaRPr lang="en-IN" sz="2600" dirty="0"/>
          </a:p>
        </p:txBody>
      </p:sp>
    </p:spTree>
    <p:extLst>
      <p:ext uri="{BB962C8B-B14F-4D97-AF65-F5344CB8AC3E}">
        <p14:creationId xmlns:p14="http://schemas.microsoft.com/office/powerpoint/2010/main" val="24711894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UPDATE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graphicFrame>
        <p:nvGraphicFramePr>
          <p:cNvPr id="3" name="Table 2">
            <a:extLst>
              <a:ext uri="{FF2B5EF4-FFF2-40B4-BE49-F238E27FC236}">
                <a16:creationId xmlns:a16="http://schemas.microsoft.com/office/drawing/2014/main" id="{B29B8CE3-1C39-8BC9-7948-E625C1956791}"/>
              </a:ext>
            </a:extLst>
          </p:cNvPr>
          <p:cNvGraphicFramePr>
            <a:graphicFrameLocks noGrp="1"/>
          </p:cNvGraphicFramePr>
          <p:nvPr>
            <p:extLst>
              <p:ext uri="{D42A27DB-BD31-4B8C-83A1-F6EECF244321}">
                <p14:modId xmlns:p14="http://schemas.microsoft.com/office/powerpoint/2010/main" val="3855322715"/>
              </p:ext>
            </p:extLst>
          </p:nvPr>
        </p:nvGraphicFramePr>
        <p:xfrm>
          <a:off x="1173008" y="2931736"/>
          <a:ext cx="6797983" cy="2240280"/>
        </p:xfrm>
        <a:graphic>
          <a:graphicData uri="http://schemas.openxmlformats.org/drawingml/2006/table">
            <a:tbl>
              <a:tblPr>
                <a:tableStyleId>{5940675A-B579-460E-94D1-54222C63F5DA}</a:tableStyleId>
              </a:tblPr>
              <a:tblGrid>
                <a:gridCol w="1289736">
                  <a:extLst>
                    <a:ext uri="{9D8B030D-6E8A-4147-A177-3AD203B41FA5}">
                      <a16:colId xmlns:a16="http://schemas.microsoft.com/office/drawing/2014/main" val="4255403606"/>
                    </a:ext>
                  </a:extLst>
                </a:gridCol>
                <a:gridCol w="1289736">
                  <a:extLst>
                    <a:ext uri="{9D8B030D-6E8A-4147-A177-3AD203B41FA5}">
                      <a16:colId xmlns:a16="http://schemas.microsoft.com/office/drawing/2014/main" val="2078257217"/>
                    </a:ext>
                  </a:extLst>
                </a:gridCol>
                <a:gridCol w="1639039">
                  <a:extLst>
                    <a:ext uri="{9D8B030D-6E8A-4147-A177-3AD203B41FA5}">
                      <a16:colId xmlns:a16="http://schemas.microsoft.com/office/drawing/2014/main" val="3840990792"/>
                    </a:ext>
                  </a:extLst>
                </a:gridCol>
                <a:gridCol w="1289736">
                  <a:extLst>
                    <a:ext uri="{9D8B030D-6E8A-4147-A177-3AD203B41FA5}">
                      <a16:colId xmlns:a16="http://schemas.microsoft.com/office/drawing/2014/main" val="1682097522"/>
                    </a:ext>
                  </a:extLst>
                </a:gridCol>
                <a:gridCol w="1289736">
                  <a:extLst>
                    <a:ext uri="{9D8B030D-6E8A-4147-A177-3AD203B41FA5}">
                      <a16:colId xmlns:a16="http://schemas.microsoft.com/office/drawing/2014/main" val="1050710208"/>
                    </a:ext>
                  </a:extLst>
                </a:gridCol>
              </a:tblGrid>
              <a:tr h="323568">
                <a:tc>
                  <a:txBody>
                    <a:bodyPr/>
                    <a:lstStyle/>
                    <a:p>
                      <a:pPr algn="ctr" fontAlgn="b"/>
                      <a:r>
                        <a:rPr lang="en-US" sz="2400" b="1" u="none" strike="noStrike">
                          <a:effectLst/>
                          <a:latin typeface="+mn-lt"/>
                        </a:rPr>
                        <a:t>ID</a:t>
                      </a:r>
                      <a:endParaRPr lang="en-US" sz="2400" b="1" i="0" u="none" strike="noStrike">
                        <a:solidFill>
                          <a:srgbClr val="000000"/>
                        </a:solidFill>
                        <a:effectLst/>
                        <a:latin typeface="+mn-lt"/>
                      </a:endParaRPr>
                    </a:p>
                  </a:txBody>
                  <a:tcPr marL="7620" marR="7620" marT="7620" marB="0" anchor="b"/>
                </a:tc>
                <a:tc>
                  <a:txBody>
                    <a:bodyPr/>
                    <a:lstStyle/>
                    <a:p>
                      <a:pPr algn="ctr" fontAlgn="b"/>
                      <a:r>
                        <a:rPr lang="en-US" sz="2400" b="1" u="none" strike="noStrike">
                          <a:effectLst/>
                          <a:latin typeface="+mn-lt"/>
                        </a:rPr>
                        <a:t>NAME</a:t>
                      </a:r>
                      <a:endParaRPr lang="en-US" sz="2400" b="1" i="0" u="none" strike="noStrike">
                        <a:solidFill>
                          <a:srgbClr val="000000"/>
                        </a:solidFill>
                        <a:effectLst/>
                        <a:latin typeface="+mn-lt"/>
                      </a:endParaRPr>
                    </a:p>
                  </a:txBody>
                  <a:tcPr marL="7620" marR="7620" marT="7620" marB="0" anchor="b"/>
                </a:tc>
                <a:tc>
                  <a:txBody>
                    <a:bodyPr/>
                    <a:lstStyle/>
                    <a:p>
                      <a:pPr algn="ctr" fontAlgn="b"/>
                      <a:r>
                        <a:rPr lang="en-US" sz="2400" b="1" u="none" strike="noStrike">
                          <a:effectLst/>
                          <a:latin typeface="+mn-lt"/>
                        </a:rPr>
                        <a:t>CITY</a:t>
                      </a:r>
                      <a:endParaRPr lang="en-US" sz="2400" b="1" i="0" u="none" strike="noStrike">
                        <a:solidFill>
                          <a:srgbClr val="000000"/>
                        </a:solidFill>
                        <a:effectLst/>
                        <a:latin typeface="+mn-lt"/>
                      </a:endParaRPr>
                    </a:p>
                  </a:txBody>
                  <a:tcPr marL="7620" marR="7620" marT="7620" marB="0" anchor="b"/>
                </a:tc>
                <a:tc>
                  <a:txBody>
                    <a:bodyPr/>
                    <a:lstStyle/>
                    <a:p>
                      <a:pPr algn="ctr" fontAlgn="b"/>
                      <a:r>
                        <a:rPr lang="en-US" sz="2400" b="1" u="none" strike="noStrike" dirty="0">
                          <a:effectLst/>
                          <a:latin typeface="+mn-lt"/>
                        </a:rPr>
                        <a:t>STATE</a:t>
                      </a:r>
                      <a:endParaRPr lang="en-US" sz="2400" b="1" i="0" u="none" strike="noStrike" dirty="0">
                        <a:solidFill>
                          <a:srgbClr val="000000"/>
                        </a:solidFill>
                        <a:effectLst/>
                        <a:latin typeface="+mn-lt"/>
                      </a:endParaRPr>
                    </a:p>
                  </a:txBody>
                  <a:tcPr marL="7620" marR="7620" marT="7620" marB="0" anchor="b"/>
                </a:tc>
                <a:tc>
                  <a:txBody>
                    <a:bodyPr/>
                    <a:lstStyle/>
                    <a:p>
                      <a:pPr algn="ctr" fontAlgn="b"/>
                      <a:r>
                        <a:rPr lang="en-US" sz="2400" b="1" u="none" strike="noStrike" dirty="0">
                          <a:effectLst/>
                          <a:latin typeface="+mn-lt"/>
                        </a:rPr>
                        <a:t>COUNTRY</a:t>
                      </a:r>
                      <a:endParaRPr lang="en-US" sz="2400" b="1"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661586293"/>
                  </a:ext>
                </a:extLst>
              </a:tr>
              <a:tr h="323568">
                <a:tc>
                  <a:txBody>
                    <a:bodyPr/>
                    <a:lstStyle/>
                    <a:p>
                      <a:pPr algn="ctr" fontAlgn="b"/>
                      <a:r>
                        <a:rPr lang="en-US" sz="2400" u="none" strike="noStrike">
                          <a:effectLst/>
                          <a:latin typeface="+mn-lt"/>
                        </a:rPr>
                        <a:t>1</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AAA</a:t>
                      </a:r>
                      <a:endParaRPr lang="en-US" sz="2400" b="0" i="0" u="none" strike="noStrike">
                        <a:solidFill>
                          <a:srgbClr val="000000"/>
                        </a:solidFill>
                        <a:effectLst/>
                        <a:latin typeface="+mn-lt"/>
                      </a:endParaRPr>
                    </a:p>
                  </a:txBody>
                  <a:tcPr marL="7620" marR="7620" marT="7620" marB="0" anchor="b"/>
                </a:tc>
                <a:tc>
                  <a:txBody>
                    <a:bodyPr/>
                    <a:lstStyle/>
                    <a:p>
                      <a:pPr algn="l" fontAlgn="b"/>
                      <a:r>
                        <a:rPr lang="en-US" sz="2400" u="none" strike="noStrike">
                          <a:effectLst/>
                          <a:latin typeface="+mn-lt"/>
                        </a:rPr>
                        <a:t>PUNE</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MAH</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INDIA</a:t>
                      </a:r>
                      <a:endParaRPr lang="en-US" sz="2400" b="0" i="0" u="none" strike="noStrike">
                        <a:solidFill>
                          <a:srgbClr val="000000"/>
                        </a:solidFill>
                        <a:effectLst/>
                        <a:latin typeface="+mn-lt"/>
                      </a:endParaRPr>
                    </a:p>
                  </a:txBody>
                  <a:tcPr marL="7620" marR="7620" marT="7620" marB="0" anchor="b"/>
                </a:tc>
                <a:extLst>
                  <a:ext uri="{0D108BD9-81ED-4DB2-BD59-A6C34878D82A}">
                    <a16:rowId xmlns:a16="http://schemas.microsoft.com/office/drawing/2014/main" val="4006514206"/>
                  </a:ext>
                </a:extLst>
              </a:tr>
              <a:tr h="323568">
                <a:tc>
                  <a:txBody>
                    <a:bodyPr/>
                    <a:lstStyle/>
                    <a:p>
                      <a:pPr algn="ctr" fontAlgn="b"/>
                      <a:r>
                        <a:rPr lang="en-US" sz="2400" u="none" strike="noStrike">
                          <a:effectLst/>
                          <a:latin typeface="+mn-lt"/>
                        </a:rPr>
                        <a:t>2</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BBB</a:t>
                      </a:r>
                      <a:endParaRPr lang="en-US" sz="2400" b="0" i="0" u="none" strike="noStrike">
                        <a:solidFill>
                          <a:srgbClr val="000000"/>
                        </a:solidFill>
                        <a:effectLst/>
                        <a:latin typeface="+mn-lt"/>
                      </a:endParaRPr>
                    </a:p>
                  </a:txBody>
                  <a:tcPr marL="7620" marR="7620" marT="7620" marB="0" anchor="b"/>
                </a:tc>
                <a:tc>
                  <a:txBody>
                    <a:bodyPr/>
                    <a:lstStyle/>
                    <a:p>
                      <a:pPr algn="l" fontAlgn="b"/>
                      <a:r>
                        <a:rPr lang="en-US" sz="2400" u="none" strike="noStrike">
                          <a:effectLst/>
                          <a:latin typeface="+mn-lt"/>
                        </a:rPr>
                        <a:t>MUMBAI</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MAH</a:t>
                      </a:r>
                      <a:endParaRPr lang="en-US" sz="2400" b="0" i="0" u="none" strike="noStrike">
                        <a:solidFill>
                          <a:srgbClr val="000000"/>
                        </a:solidFill>
                        <a:effectLst/>
                        <a:latin typeface="+mn-lt"/>
                      </a:endParaRPr>
                    </a:p>
                  </a:txBody>
                  <a:tcPr marL="7620" marR="7620" marT="7620" marB="0" anchor="b"/>
                </a:tc>
                <a:tc>
                  <a:txBody>
                    <a:bodyPr/>
                    <a:lstStyle/>
                    <a:p>
                      <a:pPr algn="ctr" fontAlgn="b"/>
                      <a:endParaRPr lang="en-US" sz="2400" b="0" i="0" u="none" strike="noStrike">
                        <a:solidFill>
                          <a:srgbClr val="000000"/>
                        </a:solidFill>
                        <a:effectLst/>
                        <a:latin typeface="+mn-lt"/>
                      </a:endParaRPr>
                    </a:p>
                  </a:txBody>
                  <a:tcPr marL="7620" marR="7620" marT="7620" marB="0" anchor="b"/>
                </a:tc>
                <a:extLst>
                  <a:ext uri="{0D108BD9-81ED-4DB2-BD59-A6C34878D82A}">
                    <a16:rowId xmlns:a16="http://schemas.microsoft.com/office/drawing/2014/main" val="775477055"/>
                  </a:ext>
                </a:extLst>
              </a:tr>
              <a:tr h="323568">
                <a:tc>
                  <a:txBody>
                    <a:bodyPr/>
                    <a:lstStyle/>
                    <a:p>
                      <a:pPr algn="ctr" fontAlgn="b"/>
                      <a:r>
                        <a:rPr lang="en-US" sz="2400" u="none" strike="noStrike">
                          <a:effectLst/>
                          <a:latin typeface="+mn-lt"/>
                        </a:rPr>
                        <a:t>3</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CCC</a:t>
                      </a:r>
                      <a:endParaRPr lang="en-US" sz="2400" b="0" i="0" u="none" strike="noStrike">
                        <a:solidFill>
                          <a:srgbClr val="000000"/>
                        </a:solidFill>
                        <a:effectLst/>
                        <a:latin typeface="+mn-lt"/>
                      </a:endParaRPr>
                    </a:p>
                  </a:txBody>
                  <a:tcPr marL="7620" marR="7620" marT="7620" marB="0" anchor="b"/>
                </a:tc>
                <a:tc>
                  <a:txBody>
                    <a:bodyPr/>
                    <a:lstStyle/>
                    <a:p>
                      <a:pPr algn="l" fontAlgn="b"/>
                      <a:r>
                        <a:rPr lang="en-US" sz="2400" u="none" strike="noStrike">
                          <a:effectLst/>
                          <a:latin typeface="+mn-lt"/>
                        </a:rPr>
                        <a:t>TUMKUR</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KAR</a:t>
                      </a:r>
                      <a:endParaRPr lang="en-US" sz="2400" b="0" i="0" u="none" strike="noStrike">
                        <a:solidFill>
                          <a:srgbClr val="000000"/>
                        </a:solidFill>
                        <a:effectLst/>
                        <a:latin typeface="+mn-lt"/>
                      </a:endParaRPr>
                    </a:p>
                  </a:txBody>
                  <a:tcPr marL="7620" marR="7620" marT="7620" marB="0" anchor="b"/>
                </a:tc>
                <a:tc>
                  <a:txBody>
                    <a:bodyPr/>
                    <a:lstStyle/>
                    <a:p>
                      <a:pPr algn="ctr" fontAlgn="b"/>
                      <a:endParaRPr lang="en-US" sz="2400" b="0" i="0" u="none" strike="noStrike">
                        <a:solidFill>
                          <a:srgbClr val="000000"/>
                        </a:solidFill>
                        <a:effectLst/>
                        <a:latin typeface="+mn-lt"/>
                      </a:endParaRPr>
                    </a:p>
                  </a:txBody>
                  <a:tcPr marL="7620" marR="7620" marT="7620" marB="0" anchor="b"/>
                </a:tc>
                <a:extLst>
                  <a:ext uri="{0D108BD9-81ED-4DB2-BD59-A6C34878D82A}">
                    <a16:rowId xmlns:a16="http://schemas.microsoft.com/office/drawing/2014/main" val="3182895053"/>
                  </a:ext>
                </a:extLst>
              </a:tr>
              <a:tr h="323568">
                <a:tc>
                  <a:txBody>
                    <a:bodyPr/>
                    <a:lstStyle/>
                    <a:p>
                      <a:pPr algn="ctr" fontAlgn="b"/>
                      <a:r>
                        <a:rPr lang="en-US" sz="2400" u="none" strike="noStrike">
                          <a:effectLst/>
                          <a:latin typeface="+mn-lt"/>
                        </a:rPr>
                        <a:t>4</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DDD</a:t>
                      </a:r>
                      <a:endParaRPr lang="en-US" sz="2400" b="0" i="0" u="none" strike="noStrike">
                        <a:solidFill>
                          <a:srgbClr val="000000"/>
                        </a:solidFill>
                        <a:effectLst/>
                        <a:latin typeface="+mn-lt"/>
                      </a:endParaRPr>
                    </a:p>
                  </a:txBody>
                  <a:tcPr marL="7620" marR="7620" marT="7620" marB="0" anchor="b"/>
                </a:tc>
                <a:tc>
                  <a:txBody>
                    <a:bodyPr/>
                    <a:lstStyle/>
                    <a:p>
                      <a:pPr algn="l" fontAlgn="b"/>
                      <a:r>
                        <a:rPr lang="en-US" sz="2400" u="none" strike="noStrike">
                          <a:effectLst/>
                          <a:latin typeface="+mn-lt"/>
                        </a:rPr>
                        <a:t>BANGALORE</a:t>
                      </a:r>
                      <a:endParaRPr lang="en-US" sz="2400" b="0" i="0" u="none" strike="noStrike">
                        <a:solidFill>
                          <a:srgbClr val="000000"/>
                        </a:solidFill>
                        <a:effectLst/>
                        <a:latin typeface="+mn-lt"/>
                      </a:endParaRPr>
                    </a:p>
                  </a:txBody>
                  <a:tcPr marL="7620" marR="7620" marT="7620" marB="0" anchor="b"/>
                </a:tc>
                <a:tc>
                  <a:txBody>
                    <a:bodyPr/>
                    <a:lstStyle/>
                    <a:p>
                      <a:pPr algn="ctr" fontAlgn="b"/>
                      <a:endParaRPr lang="en-US" sz="2400" b="0" i="0" u="none" strike="noStrike">
                        <a:solidFill>
                          <a:srgbClr val="000000"/>
                        </a:solidFill>
                        <a:effectLst/>
                        <a:latin typeface="+mn-lt"/>
                      </a:endParaRPr>
                    </a:p>
                  </a:txBody>
                  <a:tcPr marL="7620" marR="7620" marT="7620" marB="0" anchor="b"/>
                </a:tc>
                <a:tc>
                  <a:txBody>
                    <a:bodyPr/>
                    <a:lstStyle/>
                    <a:p>
                      <a:pPr algn="ctr" fontAlgn="b"/>
                      <a:endParaRPr lang="en-US" sz="2400" b="0" i="0" u="none" strike="noStrike">
                        <a:solidFill>
                          <a:srgbClr val="000000"/>
                        </a:solidFill>
                        <a:effectLst/>
                        <a:latin typeface="+mn-lt"/>
                      </a:endParaRPr>
                    </a:p>
                  </a:txBody>
                  <a:tcPr marL="7620" marR="7620" marT="7620" marB="0" anchor="b"/>
                </a:tc>
                <a:extLst>
                  <a:ext uri="{0D108BD9-81ED-4DB2-BD59-A6C34878D82A}">
                    <a16:rowId xmlns:a16="http://schemas.microsoft.com/office/drawing/2014/main" val="2831668789"/>
                  </a:ext>
                </a:extLst>
              </a:tr>
              <a:tr h="323568">
                <a:tc>
                  <a:txBody>
                    <a:bodyPr/>
                    <a:lstStyle/>
                    <a:p>
                      <a:pPr algn="ctr" fontAlgn="b"/>
                      <a:r>
                        <a:rPr lang="en-US" sz="2400" u="none" strike="noStrike">
                          <a:effectLst/>
                          <a:latin typeface="+mn-lt"/>
                        </a:rPr>
                        <a:t>5</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EEE</a:t>
                      </a:r>
                      <a:endParaRPr lang="en-US" sz="2400" b="0" i="0" u="none" strike="noStrike">
                        <a:solidFill>
                          <a:srgbClr val="000000"/>
                        </a:solidFill>
                        <a:effectLst/>
                        <a:latin typeface="+mn-lt"/>
                      </a:endParaRPr>
                    </a:p>
                  </a:txBody>
                  <a:tcPr marL="7620" marR="7620" marT="7620" marB="0" anchor="b"/>
                </a:tc>
                <a:tc>
                  <a:txBody>
                    <a:bodyPr/>
                    <a:lstStyle/>
                    <a:p>
                      <a:pPr algn="l" fontAlgn="b"/>
                      <a:r>
                        <a:rPr lang="en-US" sz="2400" u="none" strike="noStrike" dirty="0">
                          <a:effectLst/>
                          <a:latin typeface="+mn-lt"/>
                        </a:rPr>
                        <a:t>MYSORE</a:t>
                      </a:r>
                      <a:endParaRPr lang="en-US" sz="2400" b="0" i="0" u="none" strike="noStrike" dirty="0">
                        <a:solidFill>
                          <a:srgbClr val="000000"/>
                        </a:solidFill>
                        <a:effectLst/>
                        <a:latin typeface="+mn-lt"/>
                      </a:endParaRPr>
                    </a:p>
                  </a:txBody>
                  <a:tcPr marL="7620" marR="7620" marT="7620" marB="0" anchor="b"/>
                </a:tc>
                <a:tc>
                  <a:txBody>
                    <a:bodyPr/>
                    <a:lstStyle/>
                    <a:p>
                      <a:pPr algn="ctr" fontAlgn="b"/>
                      <a:endParaRPr lang="en-US" sz="2400" b="0" i="0" u="none" strike="noStrike" dirty="0">
                        <a:solidFill>
                          <a:srgbClr val="000000"/>
                        </a:solidFill>
                        <a:effectLst/>
                        <a:latin typeface="+mn-lt"/>
                      </a:endParaRPr>
                    </a:p>
                  </a:txBody>
                  <a:tcPr marL="7620" marR="7620" marT="7620" marB="0" anchor="b"/>
                </a:tc>
                <a:tc>
                  <a:txBody>
                    <a:bodyPr/>
                    <a:lstStyle/>
                    <a:p>
                      <a:pPr algn="ctr" fontAlgn="b"/>
                      <a:endParaRPr lang="en-US" sz="24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839820120"/>
                  </a:ext>
                </a:extLst>
              </a:tr>
            </a:tbl>
          </a:graphicData>
        </a:graphic>
      </p:graphicFrame>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492443"/>
          </a:xfrm>
          <a:prstGeom prst="rect">
            <a:avLst/>
          </a:prstGeom>
          <a:noFill/>
        </p:spPr>
        <p:txBody>
          <a:bodyPr wrap="square">
            <a:spAutoFit/>
          </a:bodyPr>
          <a:lstStyle/>
          <a:p>
            <a:r>
              <a:rPr lang="en-US" sz="2600" dirty="0"/>
              <a:t>Example: Create a STUDENTS table with below given data</a:t>
            </a:r>
            <a:endParaRPr lang="en-US" sz="2600" u="sng" dirty="0"/>
          </a:p>
        </p:txBody>
      </p:sp>
    </p:spTree>
    <p:extLst>
      <p:ext uri="{BB962C8B-B14F-4D97-AF65-F5344CB8AC3E}">
        <p14:creationId xmlns:p14="http://schemas.microsoft.com/office/powerpoint/2010/main" val="683644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UPDATE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892552"/>
          </a:xfrm>
          <a:prstGeom prst="rect">
            <a:avLst/>
          </a:prstGeom>
          <a:noFill/>
        </p:spPr>
        <p:txBody>
          <a:bodyPr wrap="square">
            <a:spAutoFit/>
          </a:bodyPr>
          <a:lstStyle/>
          <a:p>
            <a:r>
              <a:rPr lang="en-US" sz="2600" dirty="0"/>
              <a:t>Example: Updates States for Bangalore &amp; Mysore with KAR value.</a:t>
            </a:r>
            <a:endParaRPr lang="en-US" sz="2600" u="sng" dirty="0"/>
          </a:p>
        </p:txBody>
      </p:sp>
      <p:sp>
        <p:nvSpPr>
          <p:cNvPr id="4" name="TextBox 3">
            <a:extLst>
              <a:ext uri="{FF2B5EF4-FFF2-40B4-BE49-F238E27FC236}">
                <a16:creationId xmlns:a16="http://schemas.microsoft.com/office/drawing/2014/main" id="{ACA32E7E-FC5A-1F78-43E0-84622A75CEF0}"/>
              </a:ext>
            </a:extLst>
          </p:cNvPr>
          <p:cNvSpPr txBox="1"/>
          <p:nvPr/>
        </p:nvSpPr>
        <p:spPr>
          <a:xfrm>
            <a:off x="5456903" y="2861980"/>
            <a:ext cx="3342609" cy="1569660"/>
          </a:xfrm>
          <a:prstGeom prst="rect">
            <a:avLst/>
          </a:prstGeom>
          <a:solidFill>
            <a:schemeClr val="bg2"/>
          </a:solidFill>
        </p:spPr>
        <p:txBody>
          <a:bodyPr wrap="square">
            <a:spAutoFit/>
          </a:bodyPr>
          <a:lstStyle/>
          <a:p>
            <a:pPr marL="114300" indent="0">
              <a:buNone/>
            </a:pPr>
            <a:r>
              <a:rPr lang="en-US" sz="1600" b="0" i="0" u="sng" dirty="0">
                <a:solidFill>
                  <a:srgbClr val="000000"/>
                </a:solidFill>
                <a:effectLst/>
              </a:rPr>
              <a:t>Syntax:</a:t>
            </a:r>
          </a:p>
          <a:p>
            <a:pPr lvl="1"/>
            <a:r>
              <a:rPr lang="en-US" sz="1600" b="0" i="0" dirty="0">
                <a:solidFill>
                  <a:srgbClr val="0000CD"/>
                </a:solidFill>
                <a:effectLst/>
                <a:latin typeface="Consolas" panose="020B0609020204030204" pitchFamily="49" charset="0"/>
              </a:rPr>
              <a:t>UPDATE</a:t>
            </a:r>
            <a:r>
              <a:rPr lang="en-US" sz="1600" b="0" i="0" dirty="0">
                <a:solidFill>
                  <a:srgbClr val="000000"/>
                </a:solidFill>
                <a:effectLst/>
                <a:latin typeface="Consolas" panose="020B0609020204030204" pitchFamily="49" charset="0"/>
              </a:rPr>
              <a:t> </a:t>
            </a:r>
            <a:r>
              <a:rPr lang="en-US" sz="1600" b="0" i="1" dirty="0" err="1">
                <a:solidFill>
                  <a:srgbClr val="000000"/>
                </a:solidFill>
                <a:effectLst/>
                <a:latin typeface="Consolas" panose="020B0609020204030204" pitchFamily="49" charset="0"/>
              </a:rPr>
              <a:t>table_name</a:t>
            </a:r>
            <a:br>
              <a:rPr lang="en-US" sz="1600" dirty="0"/>
            </a:br>
            <a:r>
              <a:rPr lang="en-US" sz="1600" b="0" i="0" dirty="0">
                <a:solidFill>
                  <a:srgbClr val="0000CD"/>
                </a:solidFill>
                <a:effectLst/>
                <a:latin typeface="Consolas" panose="020B0609020204030204" pitchFamily="49" charset="0"/>
              </a:rPr>
              <a:t>SET</a:t>
            </a:r>
            <a:r>
              <a:rPr lang="en-US" sz="1600" b="0" i="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column1 </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value1</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a:t>
            </a:r>
          </a:p>
          <a:p>
            <a:pPr lvl="1"/>
            <a:r>
              <a:rPr lang="en-US" sz="1600" b="0" i="1" dirty="0">
                <a:solidFill>
                  <a:srgbClr val="000000"/>
                </a:solidFill>
                <a:effectLst/>
                <a:latin typeface="Consolas" panose="020B0609020204030204" pitchFamily="49" charset="0"/>
              </a:rPr>
              <a:t>    column2 </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value2</a:t>
            </a:r>
            <a:br>
              <a:rPr lang="en-US" sz="1600" dirty="0"/>
            </a:br>
            <a:r>
              <a:rPr lang="en-US" sz="1600" b="0" i="0" dirty="0">
                <a:solidFill>
                  <a:srgbClr val="0000CD"/>
                </a:solidFill>
                <a:effectLst/>
                <a:latin typeface="Consolas" panose="020B0609020204030204" pitchFamily="49" charset="0"/>
              </a:rPr>
              <a:t>WHERE</a:t>
            </a:r>
            <a:r>
              <a:rPr lang="en-US" sz="1600" b="0" i="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condition</a:t>
            </a:r>
            <a:r>
              <a:rPr lang="en-US" sz="1600" b="0" i="0" dirty="0">
                <a:solidFill>
                  <a:srgbClr val="000000"/>
                </a:solidFill>
                <a:effectLst/>
                <a:latin typeface="Consolas" panose="020B0609020204030204" pitchFamily="49" charset="0"/>
              </a:rPr>
              <a:t>;</a:t>
            </a:r>
            <a:endParaRPr lang="en-IN" sz="1600" dirty="0">
              <a:solidFill>
                <a:srgbClr val="FF0000"/>
              </a:solidFill>
            </a:endParaRPr>
          </a:p>
          <a:p>
            <a:pPr marL="114300" indent="0">
              <a:buNone/>
            </a:pPr>
            <a:endParaRPr lang="en-US" sz="1600" dirty="0"/>
          </a:p>
        </p:txBody>
      </p:sp>
      <p:sp>
        <p:nvSpPr>
          <p:cNvPr id="8" name="TextBox 7">
            <a:extLst>
              <a:ext uri="{FF2B5EF4-FFF2-40B4-BE49-F238E27FC236}">
                <a16:creationId xmlns:a16="http://schemas.microsoft.com/office/drawing/2014/main" id="{29D1974C-8A55-4D10-14F9-31D552D14A58}"/>
              </a:ext>
            </a:extLst>
          </p:cNvPr>
          <p:cNvSpPr txBox="1"/>
          <p:nvPr/>
        </p:nvSpPr>
        <p:spPr>
          <a:xfrm>
            <a:off x="588635" y="3754532"/>
            <a:ext cx="7163143" cy="2492990"/>
          </a:xfrm>
          <a:prstGeom prst="rect">
            <a:avLst/>
          </a:prstGeom>
          <a:noFill/>
        </p:spPr>
        <p:txBody>
          <a:bodyPr wrap="square">
            <a:spAutoFit/>
          </a:bodyPr>
          <a:lstStyle/>
          <a:p>
            <a:r>
              <a:rPr lang="en-US" sz="2600" u="sng" dirty="0"/>
              <a:t>Update Query:</a:t>
            </a:r>
          </a:p>
          <a:p>
            <a:endParaRPr lang="en-US" sz="2600" u="sng" dirty="0"/>
          </a:p>
          <a:p>
            <a:endParaRPr lang="en-US" sz="2600" dirty="0">
              <a:solidFill>
                <a:srgbClr val="0000CD"/>
              </a:solidFill>
            </a:endParaRPr>
          </a:p>
          <a:p>
            <a:r>
              <a:rPr lang="en-US" sz="2600" dirty="0">
                <a:solidFill>
                  <a:srgbClr val="0000CD"/>
                </a:solidFill>
              </a:rPr>
              <a:t>UPDATE </a:t>
            </a:r>
            <a:r>
              <a:rPr lang="en-US" sz="2600" dirty="0"/>
              <a:t>STUDENTS</a:t>
            </a:r>
          </a:p>
          <a:p>
            <a:r>
              <a:rPr lang="en-US" sz="2600" dirty="0">
                <a:solidFill>
                  <a:srgbClr val="0000CD"/>
                </a:solidFill>
              </a:rPr>
              <a:t>SET </a:t>
            </a:r>
            <a:r>
              <a:rPr lang="en-US" sz="2600" dirty="0"/>
              <a:t>STATE = "KAR"</a:t>
            </a:r>
          </a:p>
          <a:p>
            <a:r>
              <a:rPr lang="en-US" sz="2600" dirty="0">
                <a:solidFill>
                  <a:srgbClr val="0000CD"/>
                </a:solidFill>
              </a:rPr>
              <a:t>WHERE </a:t>
            </a:r>
            <a:r>
              <a:rPr lang="en-US" sz="2600" dirty="0"/>
              <a:t>CITY = "BANGALORE" OR CITY = "MYSORE";</a:t>
            </a:r>
          </a:p>
        </p:txBody>
      </p:sp>
    </p:spTree>
    <p:extLst>
      <p:ext uri="{BB962C8B-B14F-4D97-AF65-F5344CB8AC3E}">
        <p14:creationId xmlns:p14="http://schemas.microsoft.com/office/powerpoint/2010/main" val="802989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UPDATE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492443"/>
          </a:xfrm>
          <a:prstGeom prst="rect">
            <a:avLst/>
          </a:prstGeom>
          <a:noFill/>
        </p:spPr>
        <p:txBody>
          <a:bodyPr wrap="square">
            <a:spAutoFit/>
          </a:bodyPr>
          <a:lstStyle/>
          <a:p>
            <a:r>
              <a:rPr lang="en-US" sz="2600" dirty="0"/>
              <a:t>Example: Updates Country as INDIA for all the records.</a:t>
            </a:r>
            <a:endParaRPr lang="en-US" sz="2600" u="sng" dirty="0"/>
          </a:p>
        </p:txBody>
      </p:sp>
      <p:sp>
        <p:nvSpPr>
          <p:cNvPr id="4" name="TextBox 3">
            <a:extLst>
              <a:ext uri="{FF2B5EF4-FFF2-40B4-BE49-F238E27FC236}">
                <a16:creationId xmlns:a16="http://schemas.microsoft.com/office/drawing/2014/main" id="{ACA32E7E-FC5A-1F78-43E0-84622A75CEF0}"/>
              </a:ext>
            </a:extLst>
          </p:cNvPr>
          <p:cNvSpPr txBox="1"/>
          <p:nvPr/>
        </p:nvSpPr>
        <p:spPr>
          <a:xfrm>
            <a:off x="5456903" y="2861980"/>
            <a:ext cx="3342609" cy="1077218"/>
          </a:xfrm>
          <a:prstGeom prst="rect">
            <a:avLst/>
          </a:prstGeom>
          <a:solidFill>
            <a:schemeClr val="bg2"/>
          </a:solidFill>
        </p:spPr>
        <p:txBody>
          <a:bodyPr wrap="square">
            <a:spAutoFit/>
          </a:bodyPr>
          <a:lstStyle/>
          <a:p>
            <a:pPr marL="114300" indent="0">
              <a:buNone/>
            </a:pPr>
            <a:r>
              <a:rPr lang="en-US" sz="1600" b="0" i="0" u="sng" dirty="0">
                <a:solidFill>
                  <a:srgbClr val="000000"/>
                </a:solidFill>
                <a:effectLst/>
              </a:rPr>
              <a:t>Syntax:</a:t>
            </a:r>
          </a:p>
          <a:p>
            <a:pPr lvl="1"/>
            <a:r>
              <a:rPr lang="en-US" sz="1600" b="0" i="0" dirty="0">
                <a:solidFill>
                  <a:srgbClr val="0000CD"/>
                </a:solidFill>
                <a:effectLst/>
                <a:latin typeface="Consolas" panose="020B0609020204030204" pitchFamily="49" charset="0"/>
              </a:rPr>
              <a:t>UPDATE</a:t>
            </a:r>
            <a:r>
              <a:rPr lang="en-US" sz="1600" b="0" i="0" dirty="0">
                <a:solidFill>
                  <a:srgbClr val="000000"/>
                </a:solidFill>
                <a:effectLst/>
                <a:latin typeface="Consolas" panose="020B0609020204030204" pitchFamily="49" charset="0"/>
              </a:rPr>
              <a:t> </a:t>
            </a:r>
            <a:r>
              <a:rPr lang="en-US" sz="1600" b="0" i="1" dirty="0" err="1">
                <a:solidFill>
                  <a:srgbClr val="000000"/>
                </a:solidFill>
                <a:effectLst/>
                <a:latin typeface="Consolas" panose="020B0609020204030204" pitchFamily="49" charset="0"/>
              </a:rPr>
              <a:t>table_name</a:t>
            </a:r>
            <a:br>
              <a:rPr lang="en-US" sz="1600" dirty="0"/>
            </a:br>
            <a:r>
              <a:rPr lang="en-US" sz="1600" b="0" i="0" dirty="0">
                <a:solidFill>
                  <a:srgbClr val="0000CD"/>
                </a:solidFill>
                <a:effectLst/>
                <a:latin typeface="Consolas" panose="020B0609020204030204" pitchFamily="49" charset="0"/>
              </a:rPr>
              <a:t>SET</a:t>
            </a:r>
            <a:r>
              <a:rPr lang="en-US" sz="1600" b="0" i="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column1 </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value1</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a:t>
            </a:r>
          </a:p>
          <a:p>
            <a:pPr lvl="1"/>
            <a:r>
              <a:rPr lang="en-US" sz="1600" b="0" i="1" dirty="0">
                <a:solidFill>
                  <a:srgbClr val="000000"/>
                </a:solidFill>
                <a:effectLst/>
                <a:latin typeface="Consolas" panose="020B0609020204030204" pitchFamily="49" charset="0"/>
              </a:rPr>
              <a:t>    column2 </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value2;</a:t>
            </a:r>
            <a:endParaRPr lang="en-US" sz="1600" dirty="0"/>
          </a:p>
        </p:txBody>
      </p:sp>
      <p:sp>
        <p:nvSpPr>
          <p:cNvPr id="8" name="TextBox 7">
            <a:extLst>
              <a:ext uri="{FF2B5EF4-FFF2-40B4-BE49-F238E27FC236}">
                <a16:creationId xmlns:a16="http://schemas.microsoft.com/office/drawing/2014/main" id="{29D1974C-8A55-4D10-14F9-31D552D14A58}"/>
              </a:ext>
            </a:extLst>
          </p:cNvPr>
          <p:cNvSpPr txBox="1"/>
          <p:nvPr/>
        </p:nvSpPr>
        <p:spPr>
          <a:xfrm>
            <a:off x="624005" y="4146108"/>
            <a:ext cx="7163143" cy="2092881"/>
          </a:xfrm>
          <a:prstGeom prst="rect">
            <a:avLst/>
          </a:prstGeom>
          <a:noFill/>
        </p:spPr>
        <p:txBody>
          <a:bodyPr wrap="square">
            <a:spAutoFit/>
          </a:bodyPr>
          <a:lstStyle/>
          <a:p>
            <a:r>
              <a:rPr lang="en-US" sz="2600" u="sng" dirty="0"/>
              <a:t>Update Query:</a:t>
            </a:r>
          </a:p>
          <a:p>
            <a:endParaRPr lang="en-US" sz="2600" u="sng" dirty="0"/>
          </a:p>
          <a:p>
            <a:r>
              <a:rPr lang="en-US" sz="2600" dirty="0">
                <a:solidFill>
                  <a:srgbClr val="0000CD"/>
                </a:solidFill>
              </a:rPr>
              <a:t>UPDATE</a:t>
            </a:r>
            <a:r>
              <a:rPr lang="en-US" sz="2600" dirty="0"/>
              <a:t> STUDENTS</a:t>
            </a:r>
          </a:p>
          <a:p>
            <a:r>
              <a:rPr lang="en-US" sz="2600" dirty="0">
                <a:solidFill>
                  <a:srgbClr val="0000CD"/>
                </a:solidFill>
              </a:rPr>
              <a:t>SET</a:t>
            </a:r>
            <a:r>
              <a:rPr lang="en-US" sz="2600" dirty="0"/>
              <a:t> COUNTRY = "INDIA";</a:t>
            </a:r>
          </a:p>
          <a:p>
            <a:endParaRPr lang="en-US" sz="2600" dirty="0"/>
          </a:p>
        </p:txBody>
      </p:sp>
    </p:spTree>
    <p:extLst>
      <p:ext uri="{BB962C8B-B14F-4D97-AF65-F5344CB8AC3E}">
        <p14:creationId xmlns:p14="http://schemas.microsoft.com/office/powerpoint/2010/main" val="10447200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DELETE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409574" y="2098239"/>
            <a:ext cx="8455024" cy="1692771"/>
          </a:xfrm>
          <a:prstGeom prst="rect">
            <a:avLst/>
          </a:prstGeom>
          <a:noFill/>
        </p:spPr>
        <p:txBody>
          <a:bodyPr wrap="square">
            <a:spAutoFit/>
          </a:bodyPr>
          <a:lstStyle/>
          <a:p>
            <a:r>
              <a:rPr lang="en-US" sz="2600" dirty="0"/>
              <a:t>The DELETE statement is used to delete records from the table.</a:t>
            </a:r>
          </a:p>
          <a:p>
            <a:r>
              <a:rPr lang="en-US" sz="2600" dirty="0"/>
              <a:t>***Delete statement without condition will delete all the records from the table.</a:t>
            </a:r>
          </a:p>
        </p:txBody>
      </p:sp>
      <p:sp>
        <p:nvSpPr>
          <p:cNvPr id="6" name="TextBox 5">
            <a:extLst>
              <a:ext uri="{FF2B5EF4-FFF2-40B4-BE49-F238E27FC236}">
                <a16:creationId xmlns:a16="http://schemas.microsoft.com/office/drawing/2014/main" id="{DCC7469F-0E91-3161-6B6C-C78773B9DD9D}"/>
              </a:ext>
            </a:extLst>
          </p:cNvPr>
          <p:cNvSpPr txBox="1"/>
          <p:nvPr/>
        </p:nvSpPr>
        <p:spPr>
          <a:xfrm>
            <a:off x="520152" y="4021394"/>
            <a:ext cx="5352847" cy="2123658"/>
          </a:xfrm>
          <a:prstGeom prst="rect">
            <a:avLst/>
          </a:prstGeom>
          <a:solidFill>
            <a:schemeClr val="bg2"/>
          </a:solidFill>
        </p:spPr>
        <p:txBody>
          <a:bodyPr wrap="square">
            <a:spAutoFit/>
          </a:bodyPr>
          <a:lstStyle/>
          <a:p>
            <a:pPr marL="114300" indent="0">
              <a:buNone/>
            </a:pPr>
            <a:r>
              <a:rPr lang="en-US" sz="2800" b="0" i="0" u="sng" dirty="0">
                <a:solidFill>
                  <a:srgbClr val="000000"/>
                </a:solidFill>
                <a:effectLst/>
              </a:rPr>
              <a:t>Syntax:</a:t>
            </a:r>
          </a:p>
          <a:p>
            <a:pPr marL="0" indent="0">
              <a:buNone/>
            </a:pPr>
            <a:r>
              <a:rPr lang="en-US" sz="2800" b="1" i="0" dirty="0">
                <a:solidFill>
                  <a:srgbClr val="0000CD"/>
                </a:solidFill>
                <a:effectLst/>
                <a:latin typeface="+mj-lt"/>
              </a:rPr>
              <a:t>	</a:t>
            </a:r>
          </a:p>
          <a:p>
            <a:pPr marL="0" indent="0">
              <a:buNone/>
            </a:pPr>
            <a:r>
              <a:rPr lang="en-US" sz="2800" b="1" dirty="0">
                <a:solidFill>
                  <a:srgbClr val="0000CD"/>
                </a:solidFill>
                <a:latin typeface="+mj-lt"/>
              </a:rPr>
              <a:t>	</a:t>
            </a:r>
            <a:r>
              <a:rPr lang="en-US" sz="2800" b="1" i="0" dirty="0">
                <a:solidFill>
                  <a:srgbClr val="0000CD"/>
                </a:solidFill>
                <a:effectLst/>
                <a:latin typeface="+mj-lt"/>
              </a:rPr>
              <a:t>DELETE</a:t>
            </a:r>
            <a:r>
              <a:rPr lang="en-US" sz="2800" b="1" i="0" dirty="0">
                <a:solidFill>
                  <a:srgbClr val="000000"/>
                </a:solidFill>
                <a:effectLst/>
                <a:latin typeface="+mj-lt"/>
              </a:rPr>
              <a:t> </a:t>
            </a:r>
            <a:r>
              <a:rPr lang="en-US" sz="2800" b="1" i="0" dirty="0">
                <a:solidFill>
                  <a:srgbClr val="0000CD"/>
                </a:solidFill>
                <a:effectLst/>
                <a:latin typeface="+mj-lt"/>
              </a:rPr>
              <a:t>FROM</a:t>
            </a:r>
            <a:r>
              <a:rPr lang="en-US" sz="2800" b="1" i="0" dirty="0">
                <a:solidFill>
                  <a:srgbClr val="000000"/>
                </a:solidFill>
                <a:effectLst/>
                <a:latin typeface="+mj-lt"/>
              </a:rPr>
              <a:t> </a:t>
            </a:r>
            <a:r>
              <a:rPr lang="en-US" sz="2800" b="1" i="1" dirty="0" err="1">
                <a:solidFill>
                  <a:srgbClr val="000000"/>
                </a:solidFill>
                <a:effectLst/>
                <a:latin typeface="+mj-lt"/>
              </a:rPr>
              <a:t>table_name</a:t>
            </a:r>
            <a:r>
              <a:rPr lang="en-US" sz="2800" b="1" i="1" dirty="0">
                <a:solidFill>
                  <a:srgbClr val="000000"/>
                </a:solidFill>
                <a:effectLst/>
                <a:latin typeface="+mj-lt"/>
              </a:rPr>
              <a:t> </a:t>
            </a:r>
          </a:p>
          <a:p>
            <a:pPr marL="0" indent="0">
              <a:buNone/>
            </a:pPr>
            <a:r>
              <a:rPr lang="en-US" sz="2800" b="1" i="0" dirty="0">
                <a:solidFill>
                  <a:srgbClr val="0000CD"/>
                </a:solidFill>
                <a:effectLst/>
                <a:latin typeface="+mj-lt"/>
              </a:rPr>
              <a:t>	WHERE</a:t>
            </a:r>
            <a:r>
              <a:rPr lang="en-US" sz="2800" b="1" i="0" dirty="0">
                <a:solidFill>
                  <a:srgbClr val="000000"/>
                </a:solidFill>
                <a:effectLst/>
                <a:latin typeface="+mj-lt"/>
              </a:rPr>
              <a:t> </a:t>
            </a:r>
            <a:r>
              <a:rPr lang="en-US" sz="2800" b="1" i="1" dirty="0">
                <a:solidFill>
                  <a:srgbClr val="000000"/>
                </a:solidFill>
                <a:effectLst/>
                <a:latin typeface="+mj-lt"/>
              </a:rPr>
              <a:t>condition</a:t>
            </a:r>
            <a:r>
              <a:rPr lang="en-US" sz="2800" b="1" i="0" dirty="0">
                <a:solidFill>
                  <a:srgbClr val="000000"/>
                </a:solidFill>
                <a:effectLst/>
                <a:latin typeface="+mj-lt"/>
              </a:rPr>
              <a:t>;</a:t>
            </a:r>
            <a:endParaRPr lang="en-IN" sz="2800" b="1" dirty="0">
              <a:solidFill>
                <a:srgbClr val="FF0000"/>
              </a:solidFill>
              <a:latin typeface="+mj-lt"/>
            </a:endParaRPr>
          </a:p>
          <a:p>
            <a:pPr marL="0" indent="0">
              <a:spcBef>
                <a:spcPts val="0"/>
              </a:spcBef>
              <a:spcAft>
                <a:spcPts val="0"/>
              </a:spcAft>
              <a:buNone/>
            </a:pPr>
            <a:endParaRPr lang="en-IN" sz="2000" dirty="0">
              <a:solidFill>
                <a:srgbClr val="FF0000"/>
              </a:solidFill>
            </a:endParaRPr>
          </a:p>
        </p:txBody>
      </p:sp>
    </p:spTree>
    <p:extLst>
      <p:ext uri="{BB962C8B-B14F-4D97-AF65-F5344CB8AC3E}">
        <p14:creationId xmlns:p14="http://schemas.microsoft.com/office/powerpoint/2010/main" val="3902946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DELETE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A7C56EA-9E6A-A22B-DF7C-F502DA91532B}"/>
              </a:ext>
            </a:extLst>
          </p:cNvPr>
          <p:cNvSpPr txBox="1"/>
          <p:nvPr/>
        </p:nvSpPr>
        <p:spPr>
          <a:xfrm>
            <a:off x="409574" y="2098239"/>
            <a:ext cx="8455024" cy="1692771"/>
          </a:xfrm>
          <a:prstGeom prst="rect">
            <a:avLst/>
          </a:prstGeom>
          <a:noFill/>
        </p:spPr>
        <p:txBody>
          <a:bodyPr wrap="square">
            <a:spAutoFit/>
          </a:bodyPr>
          <a:lstStyle/>
          <a:p>
            <a:r>
              <a:rPr lang="en-US" sz="2600" dirty="0"/>
              <a:t>The DELETE statement is used to delete records from the table.</a:t>
            </a:r>
          </a:p>
          <a:p>
            <a:r>
              <a:rPr lang="en-US" sz="2600" dirty="0"/>
              <a:t>***Delete statement without condition will delete all the records from the table.</a:t>
            </a:r>
          </a:p>
        </p:txBody>
      </p:sp>
      <p:sp>
        <p:nvSpPr>
          <p:cNvPr id="6" name="TextBox 5">
            <a:extLst>
              <a:ext uri="{FF2B5EF4-FFF2-40B4-BE49-F238E27FC236}">
                <a16:creationId xmlns:a16="http://schemas.microsoft.com/office/drawing/2014/main" id="{DCC7469F-0E91-3161-6B6C-C78773B9DD9D}"/>
              </a:ext>
            </a:extLst>
          </p:cNvPr>
          <p:cNvSpPr txBox="1"/>
          <p:nvPr/>
        </p:nvSpPr>
        <p:spPr>
          <a:xfrm>
            <a:off x="520152" y="4021394"/>
            <a:ext cx="5352847" cy="2123658"/>
          </a:xfrm>
          <a:prstGeom prst="rect">
            <a:avLst/>
          </a:prstGeom>
          <a:solidFill>
            <a:schemeClr val="bg2"/>
          </a:solidFill>
        </p:spPr>
        <p:txBody>
          <a:bodyPr wrap="square">
            <a:spAutoFit/>
          </a:bodyPr>
          <a:lstStyle/>
          <a:p>
            <a:pPr marL="114300" indent="0">
              <a:buNone/>
            </a:pPr>
            <a:r>
              <a:rPr lang="en-US" sz="2800" b="0" i="0" u="sng" dirty="0">
                <a:solidFill>
                  <a:srgbClr val="000000"/>
                </a:solidFill>
                <a:effectLst/>
              </a:rPr>
              <a:t>Syntax:</a:t>
            </a:r>
          </a:p>
          <a:p>
            <a:pPr marL="0" indent="0">
              <a:buNone/>
            </a:pPr>
            <a:r>
              <a:rPr lang="en-US" sz="2800" b="1" i="0" dirty="0">
                <a:solidFill>
                  <a:srgbClr val="0000CD"/>
                </a:solidFill>
                <a:effectLst/>
                <a:latin typeface="+mj-lt"/>
              </a:rPr>
              <a:t>	</a:t>
            </a:r>
          </a:p>
          <a:p>
            <a:pPr marL="0" indent="0">
              <a:buNone/>
            </a:pPr>
            <a:r>
              <a:rPr lang="en-US" sz="2800" b="1" dirty="0">
                <a:solidFill>
                  <a:srgbClr val="0000CD"/>
                </a:solidFill>
                <a:latin typeface="+mj-lt"/>
              </a:rPr>
              <a:t>	</a:t>
            </a:r>
            <a:r>
              <a:rPr lang="en-US" sz="2800" b="1" i="0" dirty="0">
                <a:solidFill>
                  <a:srgbClr val="0000CD"/>
                </a:solidFill>
                <a:effectLst/>
                <a:latin typeface="+mj-lt"/>
              </a:rPr>
              <a:t>DELETE</a:t>
            </a:r>
            <a:r>
              <a:rPr lang="en-US" sz="2800" b="1" i="0" dirty="0">
                <a:solidFill>
                  <a:srgbClr val="000000"/>
                </a:solidFill>
                <a:effectLst/>
                <a:latin typeface="+mj-lt"/>
              </a:rPr>
              <a:t> </a:t>
            </a:r>
            <a:r>
              <a:rPr lang="en-US" sz="2800" b="1" i="0" dirty="0">
                <a:solidFill>
                  <a:srgbClr val="0000CD"/>
                </a:solidFill>
                <a:effectLst/>
                <a:latin typeface="+mj-lt"/>
              </a:rPr>
              <a:t>FROM</a:t>
            </a:r>
            <a:r>
              <a:rPr lang="en-US" sz="2800" b="1" i="0" dirty="0">
                <a:solidFill>
                  <a:srgbClr val="000000"/>
                </a:solidFill>
                <a:effectLst/>
                <a:latin typeface="+mj-lt"/>
              </a:rPr>
              <a:t> </a:t>
            </a:r>
            <a:r>
              <a:rPr lang="en-US" sz="2800" b="1" i="1" dirty="0" err="1">
                <a:solidFill>
                  <a:srgbClr val="000000"/>
                </a:solidFill>
                <a:effectLst/>
                <a:latin typeface="+mj-lt"/>
              </a:rPr>
              <a:t>table_name</a:t>
            </a:r>
            <a:r>
              <a:rPr lang="en-US" sz="2800" b="1" i="1" dirty="0">
                <a:solidFill>
                  <a:srgbClr val="000000"/>
                </a:solidFill>
                <a:effectLst/>
                <a:latin typeface="+mj-lt"/>
              </a:rPr>
              <a:t> </a:t>
            </a:r>
          </a:p>
          <a:p>
            <a:pPr marL="0" indent="0">
              <a:buNone/>
            </a:pPr>
            <a:r>
              <a:rPr lang="en-US" sz="2800" b="1" i="0" dirty="0">
                <a:solidFill>
                  <a:srgbClr val="0000CD"/>
                </a:solidFill>
                <a:effectLst/>
                <a:latin typeface="+mj-lt"/>
              </a:rPr>
              <a:t>	WHERE</a:t>
            </a:r>
            <a:r>
              <a:rPr lang="en-US" sz="2800" b="1" i="0" dirty="0">
                <a:solidFill>
                  <a:srgbClr val="000000"/>
                </a:solidFill>
                <a:effectLst/>
                <a:latin typeface="+mj-lt"/>
              </a:rPr>
              <a:t> </a:t>
            </a:r>
            <a:r>
              <a:rPr lang="en-US" sz="2800" b="1" i="1" dirty="0">
                <a:solidFill>
                  <a:srgbClr val="000000"/>
                </a:solidFill>
                <a:effectLst/>
                <a:latin typeface="+mj-lt"/>
              </a:rPr>
              <a:t>condition</a:t>
            </a:r>
            <a:r>
              <a:rPr lang="en-US" sz="2800" b="1" i="0" dirty="0">
                <a:solidFill>
                  <a:srgbClr val="000000"/>
                </a:solidFill>
                <a:effectLst/>
                <a:latin typeface="+mj-lt"/>
              </a:rPr>
              <a:t>;</a:t>
            </a:r>
            <a:endParaRPr lang="en-IN" sz="2800" b="1" dirty="0">
              <a:solidFill>
                <a:srgbClr val="FF0000"/>
              </a:solidFill>
              <a:latin typeface="+mj-lt"/>
            </a:endParaRPr>
          </a:p>
          <a:p>
            <a:pPr marL="0" indent="0">
              <a:spcBef>
                <a:spcPts val="0"/>
              </a:spcBef>
              <a:spcAft>
                <a:spcPts val="0"/>
              </a:spcAft>
              <a:buNone/>
            </a:pPr>
            <a:endParaRPr lang="en-IN" sz="2000" dirty="0">
              <a:solidFill>
                <a:srgbClr val="FF0000"/>
              </a:solidFill>
            </a:endParaRPr>
          </a:p>
        </p:txBody>
      </p:sp>
      <p:sp>
        <p:nvSpPr>
          <p:cNvPr id="3" name="TextBox 2">
            <a:extLst>
              <a:ext uri="{FF2B5EF4-FFF2-40B4-BE49-F238E27FC236}">
                <a16:creationId xmlns:a16="http://schemas.microsoft.com/office/drawing/2014/main" id="{9091DE56-B75C-259C-7C53-C0F4647A409F}"/>
              </a:ext>
            </a:extLst>
          </p:cNvPr>
          <p:cNvSpPr txBox="1"/>
          <p:nvPr/>
        </p:nvSpPr>
        <p:spPr>
          <a:xfrm>
            <a:off x="6046839" y="4760057"/>
            <a:ext cx="2817759" cy="1200329"/>
          </a:xfrm>
          <a:prstGeom prst="rect">
            <a:avLst/>
          </a:prstGeom>
          <a:noFill/>
        </p:spPr>
        <p:txBody>
          <a:bodyPr wrap="square" rtlCol="0">
            <a:spAutoFit/>
          </a:bodyPr>
          <a:lstStyle/>
          <a:p>
            <a:r>
              <a:rPr lang="en-US" sz="2400" dirty="0"/>
              <a:t>**WHERE condition tells which records to be deleted.</a:t>
            </a:r>
          </a:p>
        </p:txBody>
      </p:sp>
    </p:spTree>
    <p:extLst>
      <p:ext uri="{BB962C8B-B14F-4D97-AF65-F5344CB8AC3E}">
        <p14:creationId xmlns:p14="http://schemas.microsoft.com/office/powerpoint/2010/main" val="3701476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DELETE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graphicFrame>
        <p:nvGraphicFramePr>
          <p:cNvPr id="3" name="Table 2">
            <a:extLst>
              <a:ext uri="{FF2B5EF4-FFF2-40B4-BE49-F238E27FC236}">
                <a16:creationId xmlns:a16="http://schemas.microsoft.com/office/drawing/2014/main" id="{B29B8CE3-1C39-8BC9-7948-E625C1956791}"/>
              </a:ext>
            </a:extLst>
          </p:cNvPr>
          <p:cNvGraphicFramePr>
            <a:graphicFrameLocks noGrp="1"/>
          </p:cNvGraphicFramePr>
          <p:nvPr>
            <p:extLst>
              <p:ext uri="{D42A27DB-BD31-4B8C-83A1-F6EECF244321}">
                <p14:modId xmlns:p14="http://schemas.microsoft.com/office/powerpoint/2010/main" val="996779479"/>
              </p:ext>
            </p:extLst>
          </p:nvPr>
        </p:nvGraphicFramePr>
        <p:xfrm>
          <a:off x="1173008" y="3651767"/>
          <a:ext cx="6797983" cy="2240280"/>
        </p:xfrm>
        <a:graphic>
          <a:graphicData uri="http://schemas.openxmlformats.org/drawingml/2006/table">
            <a:tbl>
              <a:tblPr>
                <a:tableStyleId>{5940675A-B579-460E-94D1-54222C63F5DA}</a:tableStyleId>
              </a:tblPr>
              <a:tblGrid>
                <a:gridCol w="1289736">
                  <a:extLst>
                    <a:ext uri="{9D8B030D-6E8A-4147-A177-3AD203B41FA5}">
                      <a16:colId xmlns:a16="http://schemas.microsoft.com/office/drawing/2014/main" val="4255403606"/>
                    </a:ext>
                  </a:extLst>
                </a:gridCol>
                <a:gridCol w="1289736">
                  <a:extLst>
                    <a:ext uri="{9D8B030D-6E8A-4147-A177-3AD203B41FA5}">
                      <a16:colId xmlns:a16="http://schemas.microsoft.com/office/drawing/2014/main" val="2078257217"/>
                    </a:ext>
                  </a:extLst>
                </a:gridCol>
                <a:gridCol w="1639039">
                  <a:extLst>
                    <a:ext uri="{9D8B030D-6E8A-4147-A177-3AD203B41FA5}">
                      <a16:colId xmlns:a16="http://schemas.microsoft.com/office/drawing/2014/main" val="3840990792"/>
                    </a:ext>
                  </a:extLst>
                </a:gridCol>
                <a:gridCol w="1289736">
                  <a:extLst>
                    <a:ext uri="{9D8B030D-6E8A-4147-A177-3AD203B41FA5}">
                      <a16:colId xmlns:a16="http://schemas.microsoft.com/office/drawing/2014/main" val="1682097522"/>
                    </a:ext>
                  </a:extLst>
                </a:gridCol>
                <a:gridCol w="1289736">
                  <a:extLst>
                    <a:ext uri="{9D8B030D-6E8A-4147-A177-3AD203B41FA5}">
                      <a16:colId xmlns:a16="http://schemas.microsoft.com/office/drawing/2014/main" val="1050710208"/>
                    </a:ext>
                  </a:extLst>
                </a:gridCol>
              </a:tblGrid>
              <a:tr h="323568">
                <a:tc>
                  <a:txBody>
                    <a:bodyPr/>
                    <a:lstStyle/>
                    <a:p>
                      <a:pPr algn="ctr" fontAlgn="b"/>
                      <a:r>
                        <a:rPr lang="en-US" sz="2400" b="1" u="none" strike="noStrike">
                          <a:effectLst/>
                          <a:latin typeface="+mn-lt"/>
                        </a:rPr>
                        <a:t>ID</a:t>
                      </a:r>
                      <a:endParaRPr lang="en-US" sz="2400" b="1" i="0" u="none" strike="noStrike">
                        <a:solidFill>
                          <a:srgbClr val="000000"/>
                        </a:solidFill>
                        <a:effectLst/>
                        <a:latin typeface="+mn-lt"/>
                      </a:endParaRPr>
                    </a:p>
                  </a:txBody>
                  <a:tcPr marL="7620" marR="7620" marT="7620" marB="0" anchor="b"/>
                </a:tc>
                <a:tc>
                  <a:txBody>
                    <a:bodyPr/>
                    <a:lstStyle/>
                    <a:p>
                      <a:pPr algn="ctr" fontAlgn="b"/>
                      <a:r>
                        <a:rPr lang="en-US" sz="2400" b="1" u="none" strike="noStrike">
                          <a:effectLst/>
                          <a:latin typeface="+mn-lt"/>
                        </a:rPr>
                        <a:t>NAME</a:t>
                      </a:r>
                      <a:endParaRPr lang="en-US" sz="2400" b="1" i="0" u="none" strike="noStrike">
                        <a:solidFill>
                          <a:srgbClr val="000000"/>
                        </a:solidFill>
                        <a:effectLst/>
                        <a:latin typeface="+mn-lt"/>
                      </a:endParaRPr>
                    </a:p>
                  </a:txBody>
                  <a:tcPr marL="7620" marR="7620" marT="7620" marB="0" anchor="b"/>
                </a:tc>
                <a:tc>
                  <a:txBody>
                    <a:bodyPr/>
                    <a:lstStyle/>
                    <a:p>
                      <a:pPr algn="ctr" fontAlgn="b"/>
                      <a:r>
                        <a:rPr lang="en-US" sz="2400" b="1" u="none" strike="noStrike">
                          <a:effectLst/>
                          <a:latin typeface="+mn-lt"/>
                        </a:rPr>
                        <a:t>CITY</a:t>
                      </a:r>
                      <a:endParaRPr lang="en-US" sz="2400" b="1" i="0" u="none" strike="noStrike">
                        <a:solidFill>
                          <a:srgbClr val="000000"/>
                        </a:solidFill>
                        <a:effectLst/>
                        <a:latin typeface="+mn-lt"/>
                      </a:endParaRPr>
                    </a:p>
                  </a:txBody>
                  <a:tcPr marL="7620" marR="7620" marT="7620" marB="0" anchor="b"/>
                </a:tc>
                <a:tc>
                  <a:txBody>
                    <a:bodyPr/>
                    <a:lstStyle/>
                    <a:p>
                      <a:pPr algn="ctr" fontAlgn="b"/>
                      <a:r>
                        <a:rPr lang="en-US" sz="2400" b="1" u="none" strike="noStrike" dirty="0">
                          <a:effectLst/>
                          <a:latin typeface="+mn-lt"/>
                        </a:rPr>
                        <a:t>STATE</a:t>
                      </a:r>
                      <a:endParaRPr lang="en-US" sz="2400" b="1" i="0" u="none" strike="noStrike" dirty="0">
                        <a:solidFill>
                          <a:srgbClr val="000000"/>
                        </a:solidFill>
                        <a:effectLst/>
                        <a:latin typeface="+mn-lt"/>
                      </a:endParaRPr>
                    </a:p>
                  </a:txBody>
                  <a:tcPr marL="7620" marR="7620" marT="7620" marB="0" anchor="b"/>
                </a:tc>
                <a:tc>
                  <a:txBody>
                    <a:bodyPr/>
                    <a:lstStyle/>
                    <a:p>
                      <a:pPr algn="ctr" fontAlgn="b"/>
                      <a:r>
                        <a:rPr lang="en-US" sz="2400" b="1" u="none" strike="noStrike" dirty="0">
                          <a:effectLst/>
                          <a:latin typeface="+mn-lt"/>
                        </a:rPr>
                        <a:t>COUNTRY</a:t>
                      </a:r>
                      <a:endParaRPr lang="en-US" sz="2400" b="1"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661586293"/>
                  </a:ext>
                </a:extLst>
              </a:tr>
              <a:tr h="323568">
                <a:tc>
                  <a:txBody>
                    <a:bodyPr/>
                    <a:lstStyle/>
                    <a:p>
                      <a:pPr algn="ctr" fontAlgn="b"/>
                      <a:r>
                        <a:rPr lang="en-US" sz="2400" u="none" strike="noStrike">
                          <a:effectLst/>
                          <a:latin typeface="+mn-lt"/>
                        </a:rPr>
                        <a:t>1</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AAA</a:t>
                      </a:r>
                      <a:endParaRPr lang="en-US" sz="2400" b="0" i="0" u="none" strike="noStrike">
                        <a:solidFill>
                          <a:srgbClr val="000000"/>
                        </a:solidFill>
                        <a:effectLst/>
                        <a:latin typeface="+mn-lt"/>
                      </a:endParaRPr>
                    </a:p>
                  </a:txBody>
                  <a:tcPr marL="7620" marR="7620" marT="7620" marB="0" anchor="b"/>
                </a:tc>
                <a:tc>
                  <a:txBody>
                    <a:bodyPr/>
                    <a:lstStyle/>
                    <a:p>
                      <a:pPr algn="l" fontAlgn="b"/>
                      <a:r>
                        <a:rPr lang="en-US" sz="2400" u="none" strike="noStrike">
                          <a:effectLst/>
                          <a:latin typeface="+mn-lt"/>
                        </a:rPr>
                        <a:t>PUNE</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MAH</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INDIA</a:t>
                      </a:r>
                      <a:endParaRPr lang="en-US" sz="2400" b="0" i="0" u="none" strike="noStrike">
                        <a:solidFill>
                          <a:srgbClr val="000000"/>
                        </a:solidFill>
                        <a:effectLst/>
                        <a:latin typeface="+mn-lt"/>
                      </a:endParaRPr>
                    </a:p>
                  </a:txBody>
                  <a:tcPr marL="7620" marR="7620" marT="7620" marB="0" anchor="b"/>
                </a:tc>
                <a:extLst>
                  <a:ext uri="{0D108BD9-81ED-4DB2-BD59-A6C34878D82A}">
                    <a16:rowId xmlns:a16="http://schemas.microsoft.com/office/drawing/2014/main" val="4006514206"/>
                  </a:ext>
                </a:extLst>
              </a:tr>
              <a:tr h="323568">
                <a:tc>
                  <a:txBody>
                    <a:bodyPr/>
                    <a:lstStyle/>
                    <a:p>
                      <a:pPr algn="ctr" fontAlgn="b"/>
                      <a:r>
                        <a:rPr lang="en-US" sz="2400" u="none" strike="noStrike">
                          <a:effectLst/>
                          <a:latin typeface="+mn-lt"/>
                        </a:rPr>
                        <a:t>2</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BBB</a:t>
                      </a:r>
                      <a:endParaRPr lang="en-US" sz="2400" b="0" i="0" u="none" strike="noStrike">
                        <a:solidFill>
                          <a:srgbClr val="000000"/>
                        </a:solidFill>
                        <a:effectLst/>
                        <a:latin typeface="+mn-lt"/>
                      </a:endParaRPr>
                    </a:p>
                  </a:txBody>
                  <a:tcPr marL="7620" marR="7620" marT="7620" marB="0" anchor="b"/>
                </a:tc>
                <a:tc>
                  <a:txBody>
                    <a:bodyPr/>
                    <a:lstStyle/>
                    <a:p>
                      <a:pPr algn="l" fontAlgn="b"/>
                      <a:r>
                        <a:rPr lang="en-US" sz="2400" u="none" strike="noStrike">
                          <a:effectLst/>
                          <a:latin typeface="+mn-lt"/>
                        </a:rPr>
                        <a:t>MUMBAI</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MAH</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b="0" i="0" u="none" strike="noStrike" dirty="0">
                          <a:solidFill>
                            <a:srgbClr val="000000"/>
                          </a:solidFill>
                          <a:effectLst/>
                          <a:latin typeface="+mn-lt"/>
                        </a:rPr>
                        <a:t>INDIA</a:t>
                      </a:r>
                    </a:p>
                  </a:txBody>
                  <a:tcPr marL="7620" marR="7620" marT="7620" marB="0" anchor="b"/>
                </a:tc>
                <a:extLst>
                  <a:ext uri="{0D108BD9-81ED-4DB2-BD59-A6C34878D82A}">
                    <a16:rowId xmlns:a16="http://schemas.microsoft.com/office/drawing/2014/main" val="775477055"/>
                  </a:ext>
                </a:extLst>
              </a:tr>
              <a:tr h="323568">
                <a:tc>
                  <a:txBody>
                    <a:bodyPr/>
                    <a:lstStyle/>
                    <a:p>
                      <a:pPr algn="ctr" fontAlgn="b"/>
                      <a:r>
                        <a:rPr lang="en-US" sz="2400" u="none" strike="noStrike">
                          <a:effectLst/>
                          <a:latin typeface="+mn-lt"/>
                        </a:rPr>
                        <a:t>3</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CCC</a:t>
                      </a:r>
                      <a:endParaRPr lang="en-US" sz="2400" b="0" i="0" u="none" strike="noStrike">
                        <a:solidFill>
                          <a:srgbClr val="000000"/>
                        </a:solidFill>
                        <a:effectLst/>
                        <a:latin typeface="+mn-lt"/>
                      </a:endParaRPr>
                    </a:p>
                  </a:txBody>
                  <a:tcPr marL="7620" marR="7620" marT="7620" marB="0" anchor="b"/>
                </a:tc>
                <a:tc>
                  <a:txBody>
                    <a:bodyPr/>
                    <a:lstStyle/>
                    <a:p>
                      <a:pPr algn="l" fontAlgn="b"/>
                      <a:r>
                        <a:rPr lang="en-US" sz="2400" u="none" strike="noStrike">
                          <a:effectLst/>
                          <a:latin typeface="+mn-lt"/>
                        </a:rPr>
                        <a:t>TUMKUR</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KAR</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b="0" i="0" u="none" strike="noStrike" dirty="0">
                          <a:solidFill>
                            <a:srgbClr val="000000"/>
                          </a:solidFill>
                          <a:effectLst/>
                          <a:latin typeface="+mn-lt"/>
                        </a:rPr>
                        <a:t>INDIA</a:t>
                      </a:r>
                    </a:p>
                  </a:txBody>
                  <a:tcPr marL="7620" marR="7620" marT="7620" marB="0" anchor="b"/>
                </a:tc>
                <a:extLst>
                  <a:ext uri="{0D108BD9-81ED-4DB2-BD59-A6C34878D82A}">
                    <a16:rowId xmlns:a16="http://schemas.microsoft.com/office/drawing/2014/main" val="3182895053"/>
                  </a:ext>
                </a:extLst>
              </a:tr>
              <a:tr h="323568">
                <a:tc>
                  <a:txBody>
                    <a:bodyPr/>
                    <a:lstStyle/>
                    <a:p>
                      <a:pPr algn="ctr" fontAlgn="b"/>
                      <a:r>
                        <a:rPr lang="en-US" sz="2400" u="none" strike="noStrike">
                          <a:effectLst/>
                          <a:latin typeface="+mn-lt"/>
                        </a:rPr>
                        <a:t>4</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DDD</a:t>
                      </a:r>
                      <a:endParaRPr lang="en-US" sz="2400" b="0" i="0" u="none" strike="noStrike">
                        <a:solidFill>
                          <a:srgbClr val="000000"/>
                        </a:solidFill>
                        <a:effectLst/>
                        <a:latin typeface="+mn-lt"/>
                      </a:endParaRPr>
                    </a:p>
                  </a:txBody>
                  <a:tcPr marL="7620" marR="7620" marT="7620" marB="0" anchor="b"/>
                </a:tc>
                <a:tc>
                  <a:txBody>
                    <a:bodyPr/>
                    <a:lstStyle/>
                    <a:p>
                      <a:pPr algn="l" fontAlgn="b"/>
                      <a:r>
                        <a:rPr lang="en-US" sz="2400" u="none" strike="noStrike">
                          <a:effectLst/>
                          <a:latin typeface="+mn-lt"/>
                        </a:rPr>
                        <a:t>BANGALORE</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b="0" i="0" u="none" strike="noStrike" dirty="0">
                          <a:solidFill>
                            <a:srgbClr val="000000"/>
                          </a:solidFill>
                          <a:effectLst/>
                          <a:latin typeface="+mn-lt"/>
                        </a:rPr>
                        <a:t>KAR</a:t>
                      </a:r>
                    </a:p>
                  </a:txBody>
                  <a:tcPr marL="7620" marR="7620" marT="7620" marB="0" anchor="b"/>
                </a:tc>
                <a:tc>
                  <a:txBody>
                    <a:bodyPr/>
                    <a:lstStyle/>
                    <a:p>
                      <a:pPr algn="ctr" fontAlgn="b"/>
                      <a:r>
                        <a:rPr lang="en-US" sz="2400" b="0" i="0" u="none" strike="noStrike" dirty="0">
                          <a:solidFill>
                            <a:srgbClr val="000000"/>
                          </a:solidFill>
                          <a:effectLst/>
                          <a:latin typeface="+mn-lt"/>
                        </a:rPr>
                        <a:t>INDIA</a:t>
                      </a:r>
                    </a:p>
                  </a:txBody>
                  <a:tcPr marL="7620" marR="7620" marT="7620" marB="0" anchor="b"/>
                </a:tc>
                <a:extLst>
                  <a:ext uri="{0D108BD9-81ED-4DB2-BD59-A6C34878D82A}">
                    <a16:rowId xmlns:a16="http://schemas.microsoft.com/office/drawing/2014/main" val="2831668789"/>
                  </a:ext>
                </a:extLst>
              </a:tr>
              <a:tr h="323568">
                <a:tc>
                  <a:txBody>
                    <a:bodyPr/>
                    <a:lstStyle/>
                    <a:p>
                      <a:pPr algn="ctr" fontAlgn="b"/>
                      <a:r>
                        <a:rPr lang="en-US" sz="2400" u="none" strike="noStrike">
                          <a:effectLst/>
                          <a:latin typeface="+mn-lt"/>
                        </a:rPr>
                        <a:t>5</a:t>
                      </a:r>
                      <a:endParaRPr lang="en-US" sz="2400" b="0" i="0" u="none" strike="noStrike">
                        <a:solidFill>
                          <a:srgbClr val="000000"/>
                        </a:solidFill>
                        <a:effectLst/>
                        <a:latin typeface="+mn-lt"/>
                      </a:endParaRPr>
                    </a:p>
                  </a:txBody>
                  <a:tcPr marL="7620" marR="7620" marT="7620" marB="0" anchor="b"/>
                </a:tc>
                <a:tc>
                  <a:txBody>
                    <a:bodyPr/>
                    <a:lstStyle/>
                    <a:p>
                      <a:pPr algn="ctr" fontAlgn="b"/>
                      <a:r>
                        <a:rPr lang="en-US" sz="2400" u="none" strike="noStrike">
                          <a:effectLst/>
                          <a:latin typeface="+mn-lt"/>
                        </a:rPr>
                        <a:t>EEE</a:t>
                      </a:r>
                      <a:endParaRPr lang="en-US" sz="2400" b="0" i="0" u="none" strike="noStrike">
                        <a:solidFill>
                          <a:srgbClr val="000000"/>
                        </a:solidFill>
                        <a:effectLst/>
                        <a:latin typeface="+mn-lt"/>
                      </a:endParaRPr>
                    </a:p>
                  </a:txBody>
                  <a:tcPr marL="7620" marR="7620" marT="7620" marB="0" anchor="b"/>
                </a:tc>
                <a:tc>
                  <a:txBody>
                    <a:bodyPr/>
                    <a:lstStyle/>
                    <a:p>
                      <a:pPr algn="l" fontAlgn="b"/>
                      <a:r>
                        <a:rPr lang="en-US" sz="2400" u="none" strike="noStrike" dirty="0">
                          <a:effectLst/>
                          <a:latin typeface="+mn-lt"/>
                        </a:rPr>
                        <a:t>MYSORE</a:t>
                      </a:r>
                      <a:endParaRPr lang="en-US" sz="2400" b="0" i="0" u="none" strike="noStrike" dirty="0">
                        <a:solidFill>
                          <a:srgbClr val="000000"/>
                        </a:solidFill>
                        <a:effectLst/>
                        <a:latin typeface="+mn-lt"/>
                      </a:endParaRPr>
                    </a:p>
                  </a:txBody>
                  <a:tcPr marL="7620" marR="7620" marT="7620" marB="0" anchor="b"/>
                </a:tc>
                <a:tc>
                  <a:txBody>
                    <a:bodyPr/>
                    <a:lstStyle/>
                    <a:p>
                      <a:pPr algn="ctr" fontAlgn="b"/>
                      <a:r>
                        <a:rPr lang="en-US" sz="2400" b="0" i="0" u="none" strike="noStrike" dirty="0">
                          <a:solidFill>
                            <a:srgbClr val="000000"/>
                          </a:solidFill>
                          <a:effectLst/>
                          <a:latin typeface="+mn-lt"/>
                        </a:rPr>
                        <a:t>KAR</a:t>
                      </a:r>
                    </a:p>
                  </a:txBody>
                  <a:tcPr marL="7620" marR="7620" marT="7620" marB="0" anchor="b"/>
                </a:tc>
                <a:tc>
                  <a:txBody>
                    <a:bodyPr/>
                    <a:lstStyle/>
                    <a:p>
                      <a:pPr algn="ctr" fontAlgn="b"/>
                      <a:r>
                        <a:rPr lang="en-US" sz="2400" b="0" i="0" u="none" strike="noStrike" dirty="0">
                          <a:solidFill>
                            <a:srgbClr val="000000"/>
                          </a:solidFill>
                          <a:effectLst/>
                          <a:latin typeface="+mn-lt"/>
                        </a:rPr>
                        <a:t>INDIA</a:t>
                      </a:r>
                    </a:p>
                  </a:txBody>
                  <a:tcPr marL="7620" marR="7620" marT="7620" marB="0" anchor="b"/>
                </a:tc>
                <a:extLst>
                  <a:ext uri="{0D108BD9-81ED-4DB2-BD59-A6C34878D82A}">
                    <a16:rowId xmlns:a16="http://schemas.microsoft.com/office/drawing/2014/main" val="1839820120"/>
                  </a:ext>
                </a:extLst>
              </a:tr>
            </a:tbl>
          </a:graphicData>
        </a:graphic>
      </p:graphicFrame>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892552"/>
          </a:xfrm>
          <a:prstGeom prst="rect">
            <a:avLst/>
          </a:prstGeom>
          <a:noFill/>
        </p:spPr>
        <p:txBody>
          <a:bodyPr wrap="square">
            <a:spAutoFit/>
          </a:bodyPr>
          <a:lstStyle/>
          <a:p>
            <a:r>
              <a:rPr lang="en-US" sz="2600" dirty="0"/>
              <a:t>Example: After UPDATE statement STUDENTS table will look like this.</a:t>
            </a:r>
            <a:endParaRPr lang="en-US" sz="2600" u="sng" dirty="0"/>
          </a:p>
        </p:txBody>
      </p:sp>
    </p:spTree>
    <p:extLst>
      <p:ext uri="{BB962C8B-B14F-4D97-AF65-F5344CB8AC3E}">
        <p14:creationId xmlns:p14="http://schemas.microsoft.com/office/powerpoint/2010/main" val="16304583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DELETE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492443"/>
          </a:xfrm>
          <a:prstGeom prst="rect">
            <a:avLst/>
          </a:prstGeom>
          <a:noFill/>
        </p:spPr>
        <p:txBody>
          <a:bodyPr wrap="square">
            <a:spAutoFit/>
          </a:bodyPr>
          <a:lstStyle/>
          <a:p>
            <a:r>
              <a:rPr lang="en-US" sz="2600" dirty="0"/>
              <a:t>Example: Delete the students from PUNE</a:t>
            </a:r>
            <a:endParaRPr lang="en-US" sz="2600" u="sng" dirty="0"/>
          </a:p>
        </p:txBody>
      </p:sp>
      <p:sp>
        <p:nvSpPr>
          <p:cNvPr id="4" name="TextBox 3">
            <a:extLst>
              <a:ext uri="{FF2B5EF4-FFF2-40B4-BE49-F238E27FC236}">
                <a16:creationId xmlns:a16="http://schemas.microsoft.com/office/drawing/2014/main" id="{ACA32E7E-FC5A-1F78-43E0-84622A75CEF0}"/>
              </a:ext>
            </a:extLst>
          </p:cNvPr>
          <p:cNvSpPr txBox="1"/>
          <p:nvPr/>
        </p:nvSpPr>
        <p:spPr>
          <a:xfrm>
            <a:off x="5212756" y="3246700"/>
            <a:ext cx="3342609" cy="1015663"/>
          </a:xfrm>
          <a:prstGeom prst="rect">
            <a:avLst/>
          </a:prstGeom>
          <a:solidFill>
            <a:schemeClr val="bg2"/>
          </a:solidFill>
        </p:spPr>
        <p:txBody>
          <a:bodyPr wrap="square">
            <a:spAutoFit/>
          </a:bodyPr>
          <a:lstStyle/>
          <a:p>
            <a:pPr marL="114300" indent="0">
              <a:buNone/>
            </a:pPr>
            <a:r>
              <a:rPr lang="en-US" sz="1600" b="0" i="0" u="sng" dirty="0">
                <a:solidFill>
                  <a:srgbClr val="000000"/>
                </a:solidFill>
                <a:effectLst/>
              </a:rPr>
              <a:t>Syntax:</a:t>
            </a:r>
            <a:endParaRPr lang="en-US" sz="1600" b="1" i="0" dirty="0">
              <a:solidFill>
                <a:srgbClr val="0000CD"/>
              </a:solidFill>
              <a:effectLst/>
            </a:endParaRPr>
          </a:p>
          <a:p>
            <a:pPr marL="0" indent="0">
              <a:buNone/>
            </a:pPr>
            <a:r>
              <a:rPr lang="en-US" sz="1600" b="1" dirty="0">
                <a:solidFill>
                  <a:srgbClr val="0000CD"/>
                </a:solidFill>
              </a:rPr>
              <a:t>	</a:t>
            </a:r>
            <a:r>
              <a:rPr lang="en-US" sz="1600" b="1" i="0" dirty="0">
                <a:solidFill>
                  <a:srgbClr val="0000CD"/>
                </a:solidFill>
                <a:effectLst/>
              </a:rPr>
              <a:t>DELETE</a:t>
            </a:r>
            <a:r>
              <a:rPr lang="en-US" sz="1600" b="1" i="0" dirty="0">
                <a:solidFill>
                  <a:srgbClr val="000000"/>
                </a:solidFill>
                <a:effectLst/>
              </a:rPr>
              <a:t> </a:t>
            </a:r>
            <a:r>
              <a:rPr lang="en-US" sz="1600" b="1" i="0" dirty="0">
                <a:solidFill>
                  <a:srgbClr val="0000CD"/>
                </a:solidFill>
                <a:effectLst/>
              </a:rPr>
              <a:t>FROM</a:t>
            </a:r>
            <a:r>
              <a:rPr lang="en-US" sz="1600" b="1" i="0" dirty="0">
                <a:solidFill>
                  <a:srgbClr val="000000"/>
                </a:solidFill>
                <a:effectLst/>
              </a:rPr>
              <a:t> </a:t>
            </a:r>
            <a:r>
              <a:rPr lang="en-US" sz="1600" b="1" i="1" dirty="0" err="1">
                <a:solidFill>
                  <a:srgbClr val="000000"/>
                </a:solidFill>
                <a:effectLst/>
              </a:rPr>
              <a:t>table_name</a:t>
            </a:r>
            <a:r>
              <a:rPr lang="en-US" sz="1600" b="1" i="1" dirty="0">
                <a:solidFill>
                  <a:srgbClr val="000000"/>
                </a:solidFill>
                <a:effectLst/>
              </a:rPr>
              <a:t> </a:t>
            </a:r>
          </a:p>
          <a:p>
            <a:pPr marL="0" indent="0">
              <a:buNone/>
            </a:pPr>
            <a:r>
              <a:rPr lang="en-US" sz="1600" b="1" i="0" dirty="0">
                <a:solidFill>
                  <a:srgbClr val="0000CD"/>
                </a:solidFill>
                <a:effectLst/>
              </a:rPr>
              <a:t>	WHERE</a:t>
            </a:r>
            <a:r>
              <a:rPr lang="en-US" sz="1600" b="1" i="0" dirty="0">
                <a:solidFill>
                  <a:srgbClr val="000000"/>
                </a:solidFill>
                <a:effectLst/>
              </a:rPr>
              <a:t> </a:t>
            </a:r>
            <a:r>
              <a:rPr lang="en-US" sz="1600" b="1" i="1" dirty="0">
                <a:solidFill>
                  <a:srgbClr val="000000"/>
                </a:solidFill>
                <a:effectLst/>
              </a:rPr>
              <a:t>condition</a:t>
            </a:r>
            <a:r>
              <a:rPr lang="en-US" sz="1600" b="1" i="0" dirty="0">
                <a:solidFill>
                  <a:srgbClr val="000000"/>
                </a:solidFill>
                <a:effectLst/>
              </a:rPr>
              <a:t>;</a:t>
            </a:r>
            <a:endParaRPr lang="en-IN" sz="1600" b="1" dirty="0">
              <a:solidFill>
                <a:srgbClr val="FF0000"/>
              </a:solidFill>
            </a:endParaRPr>
          </a:p>
          <a:p>
            <a:pPr marL="0" indent="0">
              <a:spcBef>
                <a:spcPts val="0"/>
              </a:spcBef>
              <a:spcAft>
                <a:spcPts val="0"/>
              </a:spcAft>
              <a:buNone/>
            </a:pPr>
            <a:endParaRPr lang="en-IN" sz="1200" dirty="0">
              <a:solidFill>
                <a:srgbClr val="FF0000"/>
              </a:solidFill>
            </a:endParaRPr>
          </a:p>
        </p:txBody>
      </p:sp>
      <p:sp>
        <p:nvSpPr>
          <p:cNvPr id="8" name="TextBox 7">
            <a:extLst>
              <a:ext uri="{FF2B5EF4-FFF2-40B4-BE49-F238E27FC236}">
                <a16:creationId xmlns:a16="http://schemas.microsoft.com/office/drawing/2014/main" id="{29D1974C-8A55-4D10-14F9-31D552D14A58}"/>
              </a:ext>
            </a:extLst>
          </p:cNvPr>
          <p:cNvSpPr txBox="1"/>
          <p:nvPr/>
        </p:nvSpPr>
        <p:spPr>
          <a:xfrm>
            <a:off x="588635" y="3754532"/>
            <a:ext cx="7163143" cy="2092881"/>
          </a:xfrm>
          <a:prstGeom prst="rect">
            <a:avLst/>
          </a:prstGeom>
          <a:noFill/>
        </p:spPr>
        <p:txBody>
          <a:bodyPr wrap="square">
            <a:spAutoFit/>
          </a:bodyPr>
          <a:lstStyle/>
          <a:p>
            <a:r>
              <a:rPr lang="en-US" sz="2600" u="sng" dirty="0"/>
              <a:t>Delete Query:</a:t>
            </a:r>
          </a:p>
          <a:p>
            <a:endParaRPr lang="en-US" sz="2600" u="sng" dirty="0"/>
          </a:p>
          <a:p>
            <a:r>
              <a:rPr lang="en-US" sz="2600" dirty="0">
                <a:solidFill>
                  <a:srgbClr val="0000CD"/>
                </a:solidFill>
              </a:rPr>
              <a:t>DELETE FROM</a:t>
            </a:r>
            <a:r>
              <a:rPr lang="en-US" sz="2600" dirty="0"/>
              <a:t> STUDENTS</a:t>
            </a:r>
          </a:p>
          <a:p>
            <a:r>
              <a:rPr lang="en-US" sz="2600" dirty="0">
                <a:solidFill>
                  <a:srgbClr val="0000CD"/>
                </a:solidFill>
              </a:rPr>
              <a:t>WHERE</a:t>
            </a:r>
            <a:r>
              <a:rPr lang="en-US" sz="2600" dirty="0"/>
              <a:t> CITY = "PUNE";</a:t>
            </a:r>
          </a:p>
          <a:p>
            <a:endParaRPr lang="en-US" sz="2600" dirty="0"/>
          </a:p>
        </p:txBody>
      </p:sp>
    </p:spTree>
    <p:extLst>
      <p:ext uri="{BB962C8B-B14F-4D97-AF65-F5344CB8AC3E}">
        <p14:creationId xmlns:p14="http://schemas.microsoft.com/office/powerpoint/2010/main" val="683678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DELETE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2492990"/>
          </a:xfrm>
          <a:prstGeom prst="rect">
            <a:avLst/>
          </a:prstGeom>
          <a:noFill/>
        </p:spPr>
        <p:txBody>
          <a:bodyPr wrap="square">
            <a:spAutoFit/>
          </a:bodyPr>
          <a:lstStyle/>
          <a:p>
            <a:r>
              <a:rPr lang="en-US" sz="2600" dirty="0"/>
              <a:t>Example: </a:t>
            </a:r>
            <a:r>
              <a:rPr lang="en-US" sz="2600" u="sng" dirty="0"/>
              <a:t>Delete all </a:t>
            </a:r>
            <a:r>
              <a:rPr lang="en-US" sz="2600" dirty="0"/>
              <a:t>the records from STUDENTS table</a:t>
            </a:r>
          </a:p>
          <a:p>
            <a:endParaRPr lang="en-US" sz="2600" u="sng" dirty="0"/>
          </a:p>
          <a:p>
            <a:r>
              <a:rPr lang="en-US" sz="2600" dirty="0"/>
              <a:t>Here are the option to delete all the records:</a:t>
            </a:r>
          </a:p>
          <a:p>
            <a:endParaRPr lang="en-US" sz="2600" dirty="0"/>
          </a:p>
          <a:p>
            <a:pPr marL="971550" lvl="1" indent="-514350">
              <a:buFont typeface="+mj-lt"/>
              <a:buAutoNum type="arabicPeriod"/>
            </a:pPr>
            <a:r>
              <a:rPr lang="en-US" sz="2600" dirty="0"/>
              <a:t>Using DELETE FROM table -----&gt; DML Statement without WHERE condition</a:t>
            </a:r>
          </a:p>
        </p:txBody>
      </p:sp>
    </p:spTree>
    <p:extLst>
      <p:ext uri="{BB962C8B-B14F-4D97-AF65-F5344CB8AC3E}">
        <p14:creationId xmlns:p14="http://schemas.microsoft.com/office/powerpoint/2010/main" val="15193846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DELETE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3293209"/>
          </a:xfrm>
          <a:prstGeom prst="rect">
            <a:avLst/>
          </a:prstGeom>
          <a:noFill/>
        </p:spPr>
        <p:txBody>
          <a:bodyPr wrap="square">
            <a:spAutoFit/>
          </a:bodyPr>
          <a:lstStyle/>
          <a:p>
            <a:r>
              <a:rPr lang="en-US" sz="2600" dirty="0"/>
              <a:t>Example: </a:t>
            </a:r>
            <a:r>
              <a:rPr lang="en-US" sz="2600" u="sng" dirty="0"/>
              <a:t>Delete all </a:t>
            </a:r>
            <a:r>
              <a:rPr lang="en-US" sz="2600" dirty="0"/>
              <a:t>the records from STUDENTS table</a:t>
            </a:r>
          </a:p>
          <a:p>
            <a:endParaRPr lang="en-US" sz="2600" u="sng" dirty="0"/>
          </a:p>
          <a:p>
            <a:r>
              <a:rPr lang="en-US" sz="2600" dirty="0"/>
              <a:t>Here are the option to delete all the records:</a:t>
            </a:r>
          </a:p>
          <a:p>
            <a:endParaRPr lang="en-US" sz="2600" dirty="0"/>
          </a:p>
          <a:p>
            <a:pPr marL="971550" lvl="1" indent="-514350">
              <a:buFont typeface="+mj-lt"/>
              <a:buAutoNum type="arabicPeriod"/>
            </a:pPr>
            <a:r>
              <a:rPr lang="en-US" sz="2600" dirty="0"/>
              <a:t>Using DELETE FROM table -----&gt; DML Statement without WHERE condition</a:t>
            </a:r>
            <a:br>
              <a:rPr lang="en-US" sz="2600" dirty="0"/>
            </a:br>
            <a:endParaRPr lang="en-US" sz="2600" dirty="0"/>
          </a:p>
          <a:p>
            <a:pPr marL="971550" lvl="1" indent="-514350">
              <a:buFont typeface="+mj-lt"/>
              <a:buAutoNum type="arabicPeriod"/>
            </a:pPr>
            <a:r>
              <a:rPr lang="en-US" sz="2600" dirty="0"/>
              <a:t>Using TRUNCATE table  ---- DDL Statement</a:t>
            </a:r>
          </a:p>
        </p:txBody>
      </p:sp>
    </p:spTree>
    <p:extLst>
      <p:ext uri="{BB962C8B-B14F-4D97-AF65-F5344CB8AC3E}">
        <p14:creationId xmlns:p14="http://schemas.microsoft.com/office/powerpoint/2010/main" val="41414356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Data manipulation language (DML)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DELETE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492443"/>
          </a:xfrm>
          <a:prstGeom prst="rect">
            <a:avLst/>
          </a:prstGeom>
          <a:noFill/>
        </p:spPr>
        <p:txBody>
          <a:bodyPr wrap="square">
            <a:spAutoFit/>
          </a:bodyPr>
          <a:lstStyle/>
          <a:p>
            <a:r>
              <a:rPr lang="en-US" sz="2600" dirty="0"/>
              <a:t>Example: Delete the students from PUNE</a:t>
            </a:r>
            <a:endParaRPr lang="en-US" sz="2600" u="sng" dirty="0"/>
          </a:p>
        </p:txBody>
      </p:sp>
      <p:sp>
        <p:nvSpPr>
          <p:cNvPr id="4" name="TextBox 3">
            <a:extLst>
              <a:ext uri="{FF2B5EF4-FFF2-40B4-BE49-F238E27FC236}">
                <a16:creationId xmlns:a16="http://schemas.microsoft.com/office/drawing/2014/main" id="{ACA32E7E-FC5A-1F78-43E0-84622A75CEF0}"/>
              </a:ext>
            </a:extLst>
          </p:cNvPr>
          <p:cNvSpPr txBox="1"/>
          <p:nvPr/>
        </p:nvSpPr>
        <p:spPr>
          <a:xfrm>
            <a:off x="4896465" y="3246700"/>
            <a:ext cx="4247535" cy="1200329"/>
          </a:xfrm>
          <a:prstGeom prst="rect">
            <a:avLst/>
          </a:prstGeom>
          <a:solidFill>
            <a:schemeClr val="bg2"/>
          </a:solidFill>
        </p:spPr>
        <p:txBody>
          <a:bodyPr wrap="square">
            <a:spAutoFit/>
          </a:bodyPr>
          <a:lstStyle/>
          <a:p>
            <a:pPr marL="114300" indent="0">
              <a:buNone/>
            </a:pPr>
            <a:r>
              <a:rPr lang="en-US" sz="2400" b="0" i="0" u="sng" dirty="0">
                <a:solidFill>
                  <a:srgbClr val="000000"/>
                </a:solidFill>
                <a:effectLst/>
              </a:rPr>
              <a:t>Syntax:</a:t>
            </a:r>
            <a:endParaRPr lang="en-US" sz="2400" b="1" i="0" dirty="0">
              <a:solidFill>
                <a:srgbClr val="0000CD"/>
              </a:solidFill>
              <a:effectLst/>
            </a:endParaRPr>
          </a:p>
          <a:p>
            <a:pPr marL="0" indent="0">
              <a:buNone/>
            </a:pPr>
            <a:r>
              <a:rPr lang="en-US" sz="2400" b="1" dirty="0">
                <a:solidFill>
                  <a:srgbClr val="0000CD"/>
                </a:solidFill>
              </a:rPr>
              <a:t>	</a:t>
            </a:r>
            <a:r>
              <a:rPr lang="en-US" sz="2400" b="1" i="0" dirty="0">
                <a:solidFill>
                  <a:srgbClr val="0000CD"/>
                </a:solidFill>
                <a:effectLst/>
              </a:rPr>
              <a:t>DELETE</a:t>
            </a:r>
            <a:r>
              <a:rPr lang="en-US" sz="2400" b="1" i="0" dirty="0">
                <a:solidFill>
                  <a:srgbClr val="000000"/>
                </a:solidFill>
                <a:effectLst/>
              </a:rPr>
              <a:t> </a:t>
            </a:r>
            <a:r>
              <a:rPr lang="en-US" sz="2400" b="1" i="0" dirty="0">
                <a:solidFill>
                  <a:srgbClr val="0000CD"/>
                </a:solidFill>
                <a:effectLst/>
              </a:rPr>
              <a:t>FROM</a:t>
            </a:r>
            <a:r>
              <a:rPr lang="en-US" sz="2400" b="1" i="0" dirty="0">
                <a:solidFill>
                  <a:srgbClr val="000000"/>
                </a:solidFill>
                <a:effectLst/>
              </a:rPr>
              <a:t> </a:t>
            </a:r>
            <a:r>
              <a:rPr lang="en-US" sz="2400" b="1" i="1" dirty="0" err="1">
                <a:solidFill>
                  <a:srgbClr val="000000"/>
                </a:solidFill>
                <a:effectLst/>
              </a:rPr>
              <a:t>table_name</a:t>
            </a:r>
            <a:r>
              <a:rPr lang="en-US" sz="2400" b="1" i="1" dirty="0">
                <a:solidFill>
                  <a:srgbClr val="000000"/>
                </a:solidFill>
              </a:rPr>
              <a:t>;</a:t>
            </a:r>
          </a:p>
          <a:p>
            <a:pPr marL="0" indent="0">
              <a:buNone/>
            </a:pPr>
            <a:endParaRPr lang="en-US" sz="2400" b="1" i="1" dirty="0">
              <a:solidFill>
                <a:srgbClr val="000000"/>
              </a:solidFill>
              <a:effectLst/>
            </a:endParaRPr>
          </a:p>
        </p:txBody>
      </p:sp>
      <p:sp>
        <p:nvSpPr>
          <p:cNvPr id="8" name="TextBox 7">
            <a:extLst>
              <a:ext uri="{FF2B5EF4-FFF2-40B4-BE49-F238E27FC236}">
                <a16:creationId xmlns:a16="http://schemas.microsoft.com/office/drawing/2014/main" id="{29D1974C-8A55-4D10-14F9-31D552D14A58}"/>
              </a:ext>
            </a:extLst>
          </p:cNvPr>
          <p:cNvSpPr txBox="1"/>
          <p:nvPr/>
        </p:nvSpPr>
        <p:spPr>
          <a:xfrm>
            <a:off x="588635" y="3754532"/>
            <a:ext cx="7163143" cy="2092881"/>
          </a:xfrm>
          <a:prstGeom prst="rect">
            <a:avLst/>
          </a:prstGeom>
          <a:noFill/>
        </p:spPr>
        <p:txBody>
          <a:bodyPr wrap="square">
            <a:spAutoFit/>
          </a:bodyPr>
          <a:lstStyle/>
          <a:p>
            <a:r>
              <a:rPr lang="en-US" sz="2600" u="sng" dirty="0"/>
              <a:t>Delete Query:</a:t>
            </a:r>
          </a:p>
          <a:p>
            <a:endParaRPr lang="en-US" sz="2600" u="sng" dirty="0"/>
          </a:p>
          <a:p>
            <a:r>
              <a:rPr lang="en-US" sz="2600" dirty="0">
                <a:solidFill>
                  <a:srgbClr val="0000CD"/>
                </a:solidFill>
              </a:rPr>
              <a:t>DELETE FROM</a:t>
            </a:r>
            <a:r>
              <a:rPr lang="en-US" sz="2600" dirty="0"/>
              <a:t> STUDENTS;</a:t>
            </a:r>
          </a:p>
          <a:p>
            <a:r>
              <a:rPr lang="en-US" sz="2600" dirty="0"/>
              <a:t>		OR</a:t>
            </a:r>
          </a:p>
          <a:p>
            <a:r>
              <a:rPr lang="en-US" sz="2600" dirty="0">
                <a:solidFill>
                  <a:srgbClr val="0000CD"/>
                </a:solidFill>
              </a:rPr>
              <a:t>TRUNCATE TABLE </a:t>
            </a:r>
            <a:r>
              <a:rPr lang="en-US" sz="2600" dirty="0"/>
              <a:t>STUDENTS;</a:t>
            </a:r>
          </a:p>
        </p:txBody>
      </p:sp>
    </p:spTree>
    <p:extLst>
      <p:ext uri="{BB962C8B-B14F-4D97-AF65-F5344CB8AC3E}">
        <p14:creationId xmlns:p14="http://schemas.microsoft.com/office/powerpoint/2010/main" val="303776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FF75-4868-2BF1-9AC8-230C30F8A3E7}"/>
              </a:ext>
            </a:extLst>
          </p:cNvPr>
          <p:cNvSpPr>
            <a:spLocks noGrp="1"/>
          </p:cNvSpPr>
          <p:nvPr>
            <p:ph type="title"/>
          </p:nvPr>
        </p:nvSpPr>
        <p:spPr>
          <a:xfrm>
            <a:off x="806453" y="365126"/>
            <a:ext cx="7886700" cy="1325563"/>
          </a:xfrm>
        </p:spPr>
        <p:txBody>
          <a:bodyPr>
            <a:normAutofit/>
          </a:bodyPr>
          <a:lstStyle/>
          <a:p>
            <a:r>
              <a:rPr lang="en-US" sz="4000" dirty="0">
                <a:latin typeface="+mn-lt"/>
              </a:rPr>
              <a:t>Data manipulation language (DML)</a:t>
            </a:r>
          </a:p>
        </p:txBody>
      </p:sp>
      <p:sp>
        <p:nvSpPr>
          <p:cNvPr id="18" name="TextBox 17">
            <a:extLst>
              <a:ext uri="{FF2B5EF4-FFF2-40B4-BE49-F238E27FC236}">
                <a16:creationId xmlns:a16="http://schemas.microsoft.com/office/drawing/2014/main" id="{9E4C2393-C535-0D3C-19A6-099F5FEDDA45}"/>
              </a:ext>
            </a:extLst>
          </p:cNvPr>
          <p:cNvSpPr txBox="1"/>
          <p:nvPr/>
        </p:nvSpPr>
        <p:spPr>
          <a:xfrm>
            <a:off x="-177800" y="1690689"/>
            <a:ext cx="4749800" cy="4893647"/>
          </a:xfrm>
          <a:prstGeom prst="rect">
            <a:avLst/>
          </a:prstGeom>
          <a:noFill/>
        </p:spPr>
        <p:txBody>
          <a:bodyPr wrap="square">
            <a:spAutoFit/>
          </a:bodyPr>
          <a:lstStyle/>
          <a:p>
            <a:pPr marL="914400" lvl="1" indent="-457200">
              <a:buFont typeface="Wingdings" panose="05000000000000000000" pitchFamily="2" charset="2"/>
              <a:buChar char="ü"/>
            </a:pPr>
            <a:r>
              <a:rPr lang="en-US" sz="2600" dirty="0"/>
              <a:t>Data Manipulation Language commands it allow you to manage the data stored in the database. </a:t>
            </a:r>
          </a:p>
          <a:p>
            <a:pPr marL="914400" lvl="1" indent="-457200">
              <a:buFont typeface="Wingdings" panose="05000000000000000000" pitchFamily="2" charset="2"/>
              <a:buChar char="ü"/>
            </a:pPr>
            <a:endParaRPr lang="en-US" sz="2600" dirty="0"/>
          </a:p>
          <a:p>
            <a:pPr marL="914400" lvl="1" indent="-457200">
              <a:buFont typeface="Wingdings" panose="05000000000000000000" pitchFamily="2" charset="2"/>
              <a:buChar char="ü"/>
            </a:pPr>
            <a:r>
              <a:rPr lang="en-US" sz="2600" dirty="0"/>
              <a:t>DML Command is used by the database user/ application programs to retrieve, add, remove or update the information in the database.</a:t>
            </a:r>
            <a:endParaRPr lang="en-IN" sz="2600" dirty="0"/>
          </a:p>
        </p:txBody>
      </p:sp>
      <p:grpSp>
        <p:nvGrpSpPr>
          <p:cNvPr id="4" name="Group 3">
            <a:extLst>
              <a:ext uri="{FF2B5EF4-FFF2-40B4-BE49-F238E27FC236}">
                <a16:creationId xmlns:a16="http://schemas.microsoft.com/office/drawing/2014/main" id="{5BB3FE03-52C3-1F8C-BE73-B0B2E9665DA7}"/>
              </a:ext>
            </a:extLst>
          </p:cNvPr>
          <p:cNvGrpSpPr/>
          <p:nvPr/>
        </p:nvGrpSpPr>
        <p:grpSpPr>
          <a:xfrm>
            <a:off x="4489453" y="1850619"/>
            <a:ext cx="4394200" cy="4333608"/>
            <a:chOff x="4572000" y="1965592"/>
            <a:chExt cx="4394200" cy="4333608"/>
          </a:xfrm>
        </p:grpSpPr>
        <p:graphicFrame>
          <p:nvGraphicFramePr>
            <p:cNvPr id="6" name="Diagram 5">
              <a:extLst>
                <a:ext uri="{FF2B5EF4-FFF2-40B4-BE49-F238E27FC236}">
                  <a16:creationId xmlns:a16="http://schemas.microsoft.com/office/drawing/2014/main" id="{9AF4AED5-7DD3-B5D7-FC23-75B9E9BB2FD4}"/>
                </a:ext>
              </a:extLst>
            </p:cNvPr>
            <p:cNvGraphicFramePr/>
            <p:nvPr>
              <p:extLst>
                <p:ext uri="{D42A27DB-BD31-4B8C-83A1-F6EECF244321}">
                  <p14:modId xmlns:p14="http://schemas.microsoft.com/office/powerpoint/2010/main" val="3098290315"/>
                </p:ext>
              </p:extLst>
            </p:nvPr>
          </p:nvGraphicFramePr>
          <p:xfrm>
            <a:off x="4572000" y="1965592"/>
            <a:ext cx="4394200" cy="4333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A8F0E31-BD55-119F-E71A-B111213F8EA5}"/>
                </a:ext>
              </a:extLst>
            </p:cNvPr>
            <p:cNvSpPr txBox="1"/>
            <p:nvPr/>
          </p:nvSpPr>
          <p:spPr>
            <a:xfrm>
              <a:off x="4572000" y="2036229"/>
              <a:ext cx="4358517" cy="523220"/>
            </a:xfrm>
            <a:prstGeom prst="rect">
              <a:avLst/>
            </a:prstGeom>
            <a:solidFill>
              <a:schemeClr val="accent4">
                <a:lumMod val="20000"/>
                <a:lumOff val="80000"/>
              </a:schemeClr>
            </a:solidFill>
          </p:spPr>
          <p:txBody>
            <a:bodyPr wrap="square" rtlCol="0">
              <a:spAutoFit/>
            </a:bodyPr>
            <a:lstStyle/>
            <a:p>
              <a:pPr algn="ctr"/>
              <a:r>
                <a:rPr lang="en-US" sz="2800" b="1" dirty="0">
                  <a:latin typeface="+mj-lt"/>
                </a:rPr>
                <a:t>DML Commands</a:t>
              </a:r>
            </a:p>
          </p:txBody>
        </p:sp>
      </p:grpSp>
    </p:spTree>
    <p:extLst>
      <p:ext uri="{BB962C8B-B14F-4D97-AF65-F5344CB8AC3E}">
        <p14:creationId xmlns:p14="http://schemas.microsoft.com/office/powerpoint/2010/main" val="33497157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MYSQL Joins</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Joins</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2677656"/>
          </a:xfrm>
          <a:prstGeom prst="rect">
            <a:avLst/>
          </a:prstGeom>
          <a:noFill/>
        </p:spPr>
        <p:txBody>
          <a:bodyPr wrap="square">
            <a:spAutoFit/>
          </a:bodyPr>
          <a:lstStyle/>
          <a:p>
            <a:r>
              <a:rPr lang="en-US" sz="2400" dirty="0"/>
              <a:t>A Join is an operation performed on database tables to fetch data from related tables, based on common fields/columns.</a:t>
            </a:r>
          </a:p>
          <a:p>
            <a:endParaRPr lang="en-US" sz="2400" dirty="0"/>
          </a:p>
          <a:p>
            <a:r>
              <a:rPr lang="en-US" sz="2400" dirty="0"/>
              <a:t>									OR</a:t>
            </a:r>
          </a:p>
          <a:p>
            <a:endParaRPr lang="en-US" sz="2400" dirty="0"/>
          </a:p>
          <a:p>
            <a:r>
              <a:rPr lang="en-US" sz="2400" dirty="0"/>
              <a:t>A Join is used to combine rows from two or more tables, based on a related column between them.</a:t>
            </a:r>
          </a:p>
        </p:txBody>
      </p:sp>
    </p:spTree>
    <p:extLst>
      <p:ext uri="{BB962C8B-B14F-4D97-AF65-F5344CB8AC3E}">
        <p14:creationId xmlns:p14="http://schemas.microsoft.com/office/powerpoint/2010/main" val="1992365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FF75-4868-2BF1-9AC8-230C30F8A3E7}"/>
              </a:ext>
            </a:extLst>
          </p:cNvPr>
          <p:cNvSpPr>
            <a:spLocks noGrp="1"/>
          </p:cNvSpPr>
          <p:nvPr>
            <p:ph type="title"/>
          </p:nvPr>
        </p:nvSpPr>
        <p:spPr>
          <a:xfrm>
            <a:off x="806453" y="365126"/>
            <a:ext cx="7886700" cy="1325563"/>
          </a:xfrm>
        </p:spPr>
        <p:txBody>
          <a:bodyPr>
            <a:normAutofit/>
          </a:bodyPr>
          <a:lstStyle/>
          <a:p>
            <a:r>
              <a:rPr lang="en-US" sz="4000" dirty="0">
                <a:latin typeface="+mn-lt"/>
              </a:rPr>
              <a:t>MYSQL Joins</a:t>
            </a:r>
            <a:endParaRPr lang="en-US" sz="4000" dirty="0"/>
          </a:p>
        </p:txBody>
      </p:sp>
      <p:sp>
        <p:nvSpPr>
          <p:cNvPr id="18" name="TextBox 17">
            <a:extLst>
              <a:ext uri="{FF2B5EF4-FFF2-40B4-BE49-F238E27FC236}">
                <a16:creationId xmlns:a16="http://schemas.microsoft.com/office/drawing/2014/main" id="{9E4C2393-C535-0D3C-19A6-099F5FEDDA45}"/>
              </a:ext>
            </a:extLst>
          </p:cNvPr>
          <p:cNvSpPr txBox="1"/>
          <p:nvPr/>
        </p:nvSpPr>
        <p:spPr>
          <a:xfrm>
            <a:off x="265942" y="1888606"/>
            <a:ext cx="5092639" cy="3970318"/>
          </a:xfrm>
          <a:prstGeom prst="rect">
            <a:avLst/>
          </a:prstGeom>
          <a:noFill/>
        </p:spPr>
        <p:txBody>
          <a:bodyPr wrap="square">
            <a:spAutoFit/>
          </a:bodyPr>
          <a:lstStyle/>
          <a:p>
            <a:r>
              <a:rPr lang="en-US" sz="2800" dirty="0"/>
              <a:t>A Join is an operation performed on database tables to fetch data from related tables, based on common fields/columns.</a:t>
            </a:r>
          </a:p>
          <a:p>
            <a:r>
              <a:rPr lang="en-US" sz="2800" dirty="0"/>
              <a:t>				OR</a:t>
            </a:r>
          </a:p>
          <a:p>
            <a:r>
              <a:rPr lang="en-US" sz="2800" dirty="0"/>
              <a:t>A Join is used to combine rows from two or more tables, based on a related column between them.</a:t>
            </a:r>
          </a:p>
        </p:txBody>
      </p:sp>
      <p:grpSp>
        <p:nvGrpSpPr>
          <p:cNvPr id="23" name="Group 22">
            <a:extLst>
              <a:ext uri="{FF2B5EF4-FFF2-40B4-BE49-F238E27FC236}">
                <a16:creationId xmlns:a16="http://schemas.microsoft.com/office/drawing/2014/main" id="{650CADA0-4C5F-0474-2349-A18908F2BE08}"/>
              </a:ext>
            </a:extLst>
          </p:cNvPr>
          <p:cNvGrpSpPr/>
          <p:nvPr/>
        </p:nvGrpSpPr>
        <p:grpSpPr>
          <a:xfrm>
            <a:off x="5106220" y="1840276"/>
            <a:ext cx="3586933" cy="4018648"/>
            <a:chOff x="4572000" y="2016392"/>
            <a:chExt cx="3586933" cy="4018648"/>
          </a:xfrm>
        </p:grpSpPr>
        <p:graphicFrame>
          <p:nvGraphicFramePr>
            <p:cNvPr id="6" name="Diagram 5">
              <a:extLst>
                <a:ext uri="{FF2B5EF4-FFF2-40B4-BE49-F238E27FC236}">
                  <a16:creationId xmlns:a16="http://schemas.microsoft.com/office/drawing/2014/main" id="{9AF4AED5-7DD3-B5D7-FC23-75B9E9BB2FD4}"/>
                </a:ext>
              </a:extLst>
            </p:cNvPr>
            <p:cNvGraphicFramePr/>
            <p:nvPr>
              <p:extLst>
                <p:ext uri="{D42A27DB-BD31-4B8C-83A1-F6EECF244321}">
                  <p14:modId xmlns:p14="http://schemas.microsoft.com/office/powerpoint/2010/main" val="3128802892"/>
                </p:ext>
              </p:extLst>
            </p:nvPr>
          </p:nvGraphicFramePr>
          <p:xfrm>
            <a:off x="4572000" y="2016392"/>
            <a:ext cx="3586933" cy="4018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Oval 18">
              <a:extLst>
                <a:ext uri="{FF2B5EF4-FFF2-40B4-BE49-F238E27FC236}">
                  <a16:creationId xmlns:a16="http://schemas.microsoft.com/office/drawing/2014/main" id="{9C483608-5F8F-9AD5-B43E-0CA1D729EA9B}"/>
                </a:ext>
              </a:extLst>
            </p:cNvPr>
            <p:cNvSpPr/>
            <p:nvPr/>
          </p:nvSpPr>
          <p:spPr>
            <a:xfrm>
              <a:off x="4781550" y="2386013"/>
              <a:ext cx="500063" cy="490537"/>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20" name="Oval 19">
              <a:extLst>
                <a:ext uri="{FF2B5EF4-FFF2-40B4-BE49-F238E27FC236}">
                  <a16:creationId xmlns:a16="http://schemas.microsoft.com/office/drawing/2014/main" id="{F5668DA2-E621-E0D3-0E6F-1151184AB30E}"/>
                </a:ext>
              </a:extLst>
            </p:cNvPr>
            <p:cNvSpPr/>
            <p:nvPr/>
          </p:nvSpPr>
          <p:spPr>
            <a:xfrm>
              <a:off x="5124450" y="3319463"/>
              <a:ext cx="500063" cy="490537"/>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21" name="Oval 20">
              <a:extLst>
                <a:ext uri="{FF2B5EF4-FFF2-40B4-BE49-F238E27FC236}">
                  <a16:creationId xmlns:a16="http://schemas.microsoft.com/office/drawing/2014/main" id="{BBEA5D4E-C933-40D6-9766-EDC348213841}"/>
                </a:ext>
              </a:extLst>
            </p:cNvPr>
            <p:cNvSpPr/>
            <p:nvPr/>
          </p:nvSpPr>
          <p:spPr>
            <a:xfrm>
              <a:off x="5123835" y="4243081"/>
              <a:ext cx="500063" cy="490537"/>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22" name="Oval 21">
              <a:extLst>
                <a:ext uri="{FF2B5EF4-FFF2-40B4-BE49-F238E27FC236}">
                  <a16:creationId xmlns:a16="http://schemas.microsoft.com/office/drawing/2014/main" id="{CE2B9EC3-CEE4-8DC5-B849-2BB89A4F9EA0}"/>
                </a:ext>
              </a:extLst>
            </p:cNvPr>
            <p:cNvSpPr/>
            <p:nvPr/>
          </p:nvSpPr>
          <p:spPr>
            <a:xfrm>
              <a:off x="4771717" y="5166699"/>
              <a:ext cx="500063" cy="490537"/>
            </a:xfrm>
            <a:prstGeom prst="ellipse">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grpSp>
      <p:sp>
        <p:nvSpPr>
          <p:cNvPr id="24" name="TextBox 23">
            <a:extLst>
              <a:ext uri="{FF2B5EF4-FFF2-40B4-BE49-F238E27FC236}">
                <a16:creationId xmlns:a16="http://schemas.microsoft.com/office/drawing/2014/main" id="{F7EECE5B-D578-40C9-1A89-F1309A1CE94E}"/>
              </a:ext>
            </a:extLst>
          </p:cNvPr>
          <p:cNvSpPr txBox="1"/>
          <p:nvPr/>
        </p:nvSpPr>
        <p:spPr>
          <a:xfrm>
            <a:off x="5908086" y="1464654"/>
            <a:ext cx="2742383" cy="523220"/>
          </a:xfrm>
          <a:prstGeom prst="rect">
            <a:avLst/>
          </a:prstGeom>
          <a:solidFill>
            <a:schemeClr val="accent5">
              <a:lumMod val="20000"/>
              <a:lumOff val="80000"/>
            </a:schemeClr>
          </a:solidFill>
        </p:spPr>
        <p:txBody>
          <a:bodyPr wrap="square" rtlCol="0">
            <a:spAutoFit/>
          </a:bodyPr>
          <a:lstStyle/>
          <a:p>
            <a:pPr algn="ctr"/>
            <a:r>
              <a:rPr lang="en-US" sz="2800" b="1" dirty="0">
                <a:latin typeface="+mj-lt"/>
              </a:rPr>
              <a:t>JOINS</a:t>
            </a:r>
          </a:p>
        </p:txBody>
      </p:sp>
    </p:spTree>
    <p:extLst>
      <p:ext uri="{BB962C8B-B14F-4D97-AF65-F5344CB8AC3E}">
        <p14:creationId xmlns:p14="http://schemas.microsoft.com/office/powerpoint/2010/main" val="1274705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3E39-BF9F-414E-8996-FE28138A5AA4}"/>
              </a:ext>
            </a:extLst>
          </p:cNvPr>
          <p:cNvSpPr>
            <a:spLocks noGrp="1"/>
          </p:cNvSpPr>
          <p:nvPr>
            <p:ph type="title"/>
          </p:nvPr>
        </p:nvSpPr>
        <p:spPr/>
        <p:txBody>
          <a:bodyPr/>
          <a:lstStyle/>
          <a:p>
            <a:r>
              <a:rPr lang="en-US" dirty="0"/>
              <a:t>MySQL Joins</a:t>
            </a:r>
          </a:p>
        </p:txBody>
      </p:sp>
      <p:sp>
        <p:nvSpPr>
          <p:cNvPr id="3" name="Text Placeholder 2">
            <a:extLst>
              <a:ext uri="{FF2B5EF4-FFF2-40B4-BE49-F238E27FC236}">
                <a16:creationId xmlns:a16="http://schemas.microsoft.com/office/drawing/2014/main" id="{875C4111-4481-4FAB-A8C7-B4187361950B}"/>
              </a:ext>
            </a:extLst>
          </p:cNvPr>
          <p:cNvSpPr>
            <a:spLocks noGrp="1"/>
          </p:cNvSpPr>
          <p:nvPr>
            <p:ph type="body" idx="1"/>
          </p:nvPr>
        </p:nvSpPr>
        <p:spPr/>
        <p:txBody>
          <a:bodyPr/>
          <a:lstStyle/>
          <a:p>
            <a:r>
              <a:rPr lang="en-US" sz="2400" dirty="0"/>
              <a:t>A JOIN clause is used to combine rows from two or more tables, based on a related column between them.</a:t>
            </a:r>
          </a:p>
        </p:txBody>
      </p:sp>
      <p:sp>
        <p:nvSpPr>
          <p:cNvPr id="4" name="Date Placeholder 3">
            <a:extLst>
              <a:ext uri="{FF2B5EF4-FFF2-40B4-BE49-F238E27FC236}">
                <a16:creationId xmlns:a16="http://schemas.microsoft.com/office/drawing/2014/main" id="{2FCB3F9E-7251-48F0-B13B-5B110A6B7640}"/>
              </a:ext>
            </a:extLst>
          </p:cNvPr>
          <p:cNvSpPr>
            <a:spLocks noGrp="1"/>
          </p:cNvSpPr>
          <p:nvPr>
            <p:ph type="dt" idx="10"/>
          </p:nvPr>
        </p:nvSpPr>
        <p:spPr/>
        <p:txBody>
          <a:bodyPr/>
          <a:lstStyle/>
          <a:p>
            <a:fld id="{0C62BD34-D5E2-4C87-AA2A-F8D5808875C3}" type="datetime1">
              <a:rPr lang="en-US" smtClean="0"/>
              <a:t>8/16/2023</a:t>
            </a:fld>
            <a:endParaRPr lang="en-US"/>
          </a:p>
        </p:txBody>
      </p:sp>
      <p:sp>
        <p:nvSpPr>
          <p:cNvPr id="5" name="Footer Placeholder 4">
            <a:extLst>
              <a:ext uri="{FF2B5EF4-FFF2-40B4-BE49-F238E27FC236}">
                <a16:creationId xmlns:a16="http://schemas.microsoft.com/office/drawing/2014/main" id="{A05E6C2A-0676-4166-A0E4-5E1FCF337867}"/>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89933161-E0E1-4B21-A600-F078B5EA20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72</a:t>
            </a:fld>
            <a:endParaRPr lang="en-US"/>
          </a:p>
        </p:txBody>
      </p:sp>
      <p:graphicFrame>
        <p:nvGraphicFramePr>
          <p:cNvPr id="7" name="Table 6">
            <a:extLst>
              <a:ext uri="{FF2B5EF4-FFF2-40B4-BE49-F238E27FC236}">
                <a16:creationId xmlns:a16="http://schemas.microsoft.com/office/drawing/2014/main" id="{DF55DE4C-CBE4-4E8D-8838-619825D65E76}"/>
              </a:ext>
            </a:extLst>
          </p:cNvPr>
          <p:cNvGraphicFramePr>
            <a:graphicFrameLocks noGrp="1"/>
          </p:cNvGraphicFramePr>
          <p:nvPr>
            <p:extLst>
              <p:ext uri="{D42A27DB-BD31-4B8C-83A1-F6EECF244321}">
                <p14:modId xmlns:p14="http://schemas.microsoft.com/office/powerpoint/2010/main" val="80834322"/>
              </p:ext>
            </p:extLst>
          </p:nvPr>
        </p:nvGraphicFramePr>
        <p:xfrm>
          <a:off x="246706" y="3486983"/>
          <a:ext cx="3445022" cy="1584960"/>
        </p:xfrm>
        <a:graphic>
          <a:graphicData uri="http://schemas.openxmlformats.org/drawingml/2006/table">
            <a:tbl>
              <a:tblPr/>
              <a:tblGrid>
                <a:gridCol w="972223">
                  <a:extLst>
                    <a:ext uri="{9D8B030D-6E8A-4147-A177-3AD203B41FA5}">
                      <a16:colId xmlns:a16="http://schemas.microsoft.com/office/drawing/2014/main" val="1163898166"/>
                    </a:ext>
                  </a:extLst>
                </a:gridCol>
                <a:gridCol w="1259667">
                  <a:extLst>
                    <a:ext uri="{9D8B030D-6E8A-4147-A177-3AD203B41FA5}">
                      <a16:colId xmlns:a16="http://schemas.microsoft.com/office/drawing/2014/main" val="1294582980"/>
                    </a:ext>
                  </a:extLst>
                </a:gridCol>
                <a:gridCol w="1213132">
                  <a:extLst>
                    <a:ext uri="{9D8B030D-6E8A-4147-A177-3AD203B41FA5}">
                      <a16:colId xmlns:a16="http://schemas.microsoft.com/office/drawing/2014/main" val="2976558782"/>
                    </a:ext>
                  </a:extLst>
                </a:gridCol>
              </a:tblGrid>
              <a:tr h="0">
                <a:tc>
                  <a:txBody>
                    <a:bodyPr/>
                    <a:lstStyle/>
                    <a:p>
                      <a:pPr algn="l" fontAlgn="t"/>
                      <a:r>
                        <a:rPr lang="en-US" dirty="0" err="1">
                          <a:effectLst/>
                        </a:rPr>
                        <a:t>OrderID</a:t>
                      </a:r>
                      <a:endParaRPr lang="en-US" dirty="0">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CustomerID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err="1">
                          <a:effectLst/>
                        </a:rPr>
                        <a:t>OrderDate</a:t>
                      </a:r>
                      <a:endParaRPr lang="en-US"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75847320"/>
                  </a:ext>
                </a:extLst>
              </a:tr>
              <a:tr h="0">
                <a:tc>
                  <a:txBody>
                    <a:bodyPr/>
                    <a:lstStyle/>
                    <a:p>
                      <a:pPr algn="l" fontAlgn="t"/>
                      <a:r>
                        <a:rPr lang="en-US" dirty="0">
                          <a:effectLst/>
                        </a:rPr>
                        <a:t>10308</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2022-08-15</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95701122"/>
                  </a:ext>
                </a:extLst>
              </a:tr>
              <a:tr h="0">
                <a:tc>
                  <a:txBody>
                    <a:bodyPr/>
                    <a:lstStyle/>
                    <a:p>
                      <a:pPr algn="l" fontAlgn="t"/>
                      <a:r>
                        <a:rPr lang="en-US" dirty="0">
                          <a:effectLst/>
                        </a:rPr>
                        <a:t>10309</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2022-08-26</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59331990"/>
                  </a:ext>
                </a:extLst>
              </a:tr>
              <a:tr h="0">
                <a:tc>
                  <a:txBody>
                    <a:bodyPr/>
                    <a:lstStyle/>
                    <a:p>
                      <a:pPr algn="l" fontAlgn="t"/>
                      <a:r>
                        <a:rPr lang="en-US" dirty="0">
                          <a:effectLst/>
                        </a:rPr>
                        <a:t>10310</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2022-09-01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563858385"/>
                  </a:ext>
                </a:extLst>
              </a:tr>
            </a:tbl>
          </a:graphicData>
        </a:graphic>
      </p:graphicFrame>
      <p:sp>
        <p:nvSpPr>
          <p:cNvPr id="9" name="TextBox 8">
            <a:extLst>
              <a:ext uri="{FF2B5EF4-FFF2-40B4-BE49-F238E27FC236}">
                <a16:creationId xmlns:a16="http://schemas.microsoft.com/office/drawing/2014/main" id="{85F90116-C01C-47D2-A265-0805B4EBF31E}"/>
              </a:ext>
            </a:extLst>
          </p:cNvPr>
          <p:cNvSpPr txBox="1"/>
          <p:nvPr/>
        </p:nvSpPr>
        <p:spPr>
          <a:xfrm>
            <a:off x="148337" y="3027957"/>
            <a:ext cx="2034423" cy="369332"/>
          </a:xfrm>
          <a:prstGeom prst="rect">
            <a:avLst/>
          </a:prstGeom>
          <a:noFill/>
        </p:spPr>
        <p:txBody>
          <a:bodyPr wrap="square">
            <a:spAutoFit/>
          </a:bodyPr>
          <a:lstStyle/>
          <a:p>
            <a:r>
              <a:rPr lang="en-US" b="1" i="0" u="sng" dirty="0">
                <a:solidFill>
                  <a:srgbClr val="000000"/>
                </a:solidFill>
                <a:effectLst/>
                <a:latin typeface="Verdana" panose="020B0604030504040204" pitchFamily="34" charset="0"/>
              </a:rPr>
              <a:t>Orders Table</a:t>
            </a:r>
            <a:endParaRPr lang="en-US" b="1" u="sng" dirty="0"/>
          </a:p>
        </p:txBody>
      </p:sp>
      <p:graphicFrame>
        <p:nvGraphicFramePr>
          <p:cNvPr id="10" name="Table 9">
            <a:extLst>
              <a:ext uri="{FF2B5EF4-FFF2-40B4-BE49-F238E27FC236}">
                <a16:creationId xmlns:a16="http://schemas.microsoft.com/office/drawing/2014/main" id="{694D15CB-AE09-4CB9-AA21-380C4CE13E4E}"/>
              </a:ext>
            </a:extLst>
          </p:cNvPr>
          <p:cNvGraphicFramePr>
            <a:graphicFrameLocks noGrp="1"/>
          </p:cNvGraphicFramePr>
          <p:nvPr>
            <p:extLst>
              <p:ext uri="{D42A27DB-BD31-4B8C-83A1-F6EECF244321}">
                <p14:modId xmlns:p14="http://schemas.microsoft.com/office/powerpoint/2010/main" val="1068007295"/>
              </p:ext>
            </p:extLst>
          </p:nvPr>
        </p:nvGraphicFramePr>
        <p:xfrm>
          <a:off x="4470213" y="4592003"/>
          <a:ext cx="4257368" cy="1584960"/>
        </p:xfrm>
        <a:graphic>
          <a:graphicData uri="http://schemas.openxmlformats.org/drawingml/2006/table">
            <a:tbl>
              <a:tblPr/>
              <a:tblGrid>
                <a:gridCol w="1455175">
                  <a:extLst>
                    <a:ext uri="{9D8B030D-6E8A-4147-A177-3AD203B41FA5}">
                      <a16:colId xmlns:a16="http://schemas.microsoft.com/office/drawing/2014/main" val="1270402453"/>
                    </a:ext>
                  </a:extLst>
                </a:gridCol>
                <a:gridCol w="1581705">
                  <a:extLst>
                    <a:ext uri="{9D8B030D-6E8A-4147-A177-3AD203B41FA5}">
                      <a16:colId xmlns:a16="http://schemas.microsoft.com/office/drawing/2014/main" val="290767840"/>
                    </a:ext>
                  </a:extLst>
                </a:gridCol>
                <a:gridCol w="1220488">
                  <a:extLst>
                    <a:ext uri="{9D8B030D-6E8A-4147-A177-3AD203B41FA5}">
                      <a16:colId xmlns:a16="http://schemas.microsoft.com/office/drawing/2014/main" val="1008146358"/>
                    </a:ext>
                  </a:extLst>
                </a:gridCol>
              </a:tblGrid>
              <a:tr h="0">
                <a:tc>
                  <a:txBody>
                    <a:bodyPr/>
                    <a:lstStyle/>
                    <a:p>
                      <a:pPr algn="l" fontAlgn="t"/>
                      <a:r>
                        <a:rPr lang="en-US" dirty="0">
                          <a:effectLst/>
                        </a:rPr>
                        <a:t>CustomerID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err="1">
                          <a:effectLst/>
                        </a:rPr>
                        <a:t>CustomerName</a:t>
                      </a:r>
                      <a:endParaRPr lang="en-US"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Country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83457507"/>
                  </a:ext>
                </a:extLst>
              </a:tr>
              <a:tr h="0">
                <a:tc>
                  <a:txBody>
                    <a:bodyPr/>
                    <a:lstStyle/>
                    <a:p>
                      <a:pPr algn="l" fontAlgn="t"/>
                      <a:r>
                        <a:rPr lang="en-US" dirty="0">
                          <a:effectLst/>
                        </a:rPr>
                        <a:t>1</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John Todd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Germany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07358467"/>
                  </a:ext>
                </a:extLst>
              </a:tr>
              <a:tr h="0">
                <a:tc>
                  <a:txBody>
                    <a:bodyPr/>
                    <a:lstStyle/>
                    <a:p>
                      <a:pPr algn="l" fontAlgn="t"/>
                      <a:r>
                        <a:rPr lang="en-US" dirty="0">
                          <a:effectLst/>
                        </a:rPr>
                        <a:t>2</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s-ES" dirty="0" err="1">
                          <a:effectLst/>
                        </a:rPr>
                        <a:t>Dominic</a:t>
                      </a:r>
                      <a:r>
                        <a:rPr lang="es-ES" dirty="0">
                          <a:effectLst/>
                        </a:rPr>
                        <a:t> Dom</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Mexico</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45952744"/>
                  </a:ext>
                </a:extLst>
              </a:tr>
              <a:tr h="0">
                <a:tc>
                  <a:txBody>
                    <a:bodyPr/>
                    <a:lstStyle/>
                    <a:p>
                      <a:pPr algn="l" fontAlgn="t"/>
                      <a:r>
                        <a:rPr lang="en-US">
                          <a:effectLst/>
                        </a:rPr>
                        <a:t>3</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Paul 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Mexico</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210449893"/>
                  </a:ext>
                </a:extLst>
              </a:tr>
            </a:tbl>
          </a:graphicData>
        </a:graphic>
      </p:graphicFrame>
      <p:sp>
        <p:nvSpPr>
          <p:cNvPr id="12" name="TextBox 11">
            <a:extLst>
              <a:ext uri="{FF2B5EF4-FFF2-40B4-BE49-F238E27FC236}">
                <a16:creationId xmlns:a16="http://schemas.microsoft.com/office/drawing/2014/main" id="{0388442E-4771-4BDC-AF82-E051D7302164}"/>
              </a:ext>
            </a:extLst>
          </p:cNvPr>
          <p:cNvSpPr txBox="1"/>
          <p:nvPr/>
        </p:nvSpPr>
        <p:spPr>
          <a:xfrm>
            <a:off x="4423663" y="4284226"/>
            <a:ext cx="4572000" cy="307777"/>
          </a:xfrm>
          <a:prstGeom prst="rect">
            <a:avLst/>
          </a:prstGeom>
          <a:noFill/>
        </p:spPr>
        <p:txBody>
          <a:bodyPr wrap="square">
            <a:spAutoFit/>
          </a:bodyPr>
          <a:lstStyle/>
          <a:p>
            <a:r>
              <a:rPr lang="en-US" b="1" i="0" u="sng" dirty="0">
                <a:solidFill>
                  <a:srgbClr val="000000"/>
                </a:solidFill>
                <a:effectLst/>
                <a:latin typeface="Verdana" panose="020B0604030504040204" pitchFamily="34" charset="0"/>
              </a:rPr>
              <a:t>Customers Table</a:t>
            </a:r>
            <a:endParaRPr lang="en-US" b="1" u="sng" dirty="0"/>
          </a:p>
        </p:txBody>
      </p:sp>
      <p:sp>
        <p:nvSpPr>
          <p:cNvPr id="14" name="TextBox 13">
            <a:extLst>
              <a:ext uri="{FF2B5EF4-FFF2-40B4-BE49-F238E27FC236}">
                <a16:creationId xmlns:a16="http://schemas.microsoft.com/office/drawing/2014/main" id="{CEF2CA7E-11EF-4CFF-8D68-5AD0987512EB}"/>
              </a:ext>
            </a:extLst>
          </p:cNvPr>
          <p:cNvSpPr txBox="1"/>
          <p:nvPr/>
        </p:nvSpPr>
        <p:spPr>
          <a:xfrm>
            <a:off x="4046251" y="2610480"/>
            <a:ext cx="4681330" cy="1323439"/>
          </a:xfrm>
          <a:prstGeom prst="rect">
            <a:avLst/>
          </a:prstGeom>
          <a:noFill/>
        </p:spPr>
        <p:txBody>
          <a:bodyPr wrap="square">
            <a:spAutoFit/>
          </a:bodyPr>
          <a:lstStyle/>
          <a:p>
            <a:r>
              <a:rPr lang="en-US" sz="1800" dirty="0"/>
              <a:t>Download Data: </a:t>
            </a:r>
            <a:r>
              <a:rPr lang="en-US" sz="1400" dirty="0">
                <a:hlinkClick r:id="rId2"/>
              </a:rPr>
              <a:t>https://raw.githubusercontent.com/sitmbadept/sitmbadept.github.io/main/BDTM/SQL/join_demo.sql</a:t>
            </a:r>
            <a:endParaRPr lang="en-US" sz="1400" dirty="0"/>
          </a:p>
          <a:p>
            <a:endParaRPr lang="en-US" sz="1600" dirty="0"/>
          </a:p>
          <a:p>
            <a:endParaRPr lang="en-US" sz="1800" dirty="0"/>
          </a:p>
        </p:txBody>
      </p:sp>
    </p:spTree>
    <p:extLst>
      <p:ext uri="{BB962C8B-B14F-4D97-AF65-F5344CB8AC3E}">
        <p14:creationId xmlns:p14="http://schemas.microsoft.com/office/powerpoint/2010/main" val="17231107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MYSQL Joins</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INNER</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1569660"/>
          </a:xfrm>
          <a:prstGeom prst="rect">
            <a:avLst/>
          </a:prstGeom>
          <a:noFill/>
        </p:spPr>
        <p:txBody>
          <a:bodyPr wrap="square">
            <a:spAutoFit/>
          </a:bodyPr>
          <a:lstStyle/>
          <a:p>
            <a:r>
              <a:rPr lang="en-US" sz="2400" dirty="0"/>
              <a:t>The INNER JOIN keyword selects records that have matching values in both tables.</a:t>
            </a:r>
          </a:p>
          <a:p>
            <a:endParaRPr lang="en-US" sz="2400" dirty="0"/>
          </a:p>
          <a:p>
            <a:endParaRPr lang="en-US" sz="2400" dirty="0"/>
          </a:p>
        </p:txBody>
      </p:sp>
      <p:sp>
        <p:nvSpPr>
          <p:cNvPr id="3" name="TextBox 2">
            <a:extLst>
              <a:ext uri="{FF2B5EF4-FFF2-40B4-BE49-F238E27FC236}">
                <a16:creationId xmlns:a16="http://schemas.microsoft.com/office/drawing/2014/main" id="{3D35A9E7-1AD3-F1F5-7A8B-A713DD7B86E9}"/>
              </a:ext>
            </a:extLst>
          </p:cNvPr>
          <p:cNvSpPr txBox="1"/>
          <p:nvPr/>
        </p:nvSpPr>
        <p:spPr>
          <a:xfrm>
            <a:off x="2892287" y="3429000"/>
            <a:ext cx="5525049" cy="461665"/>
          </a:xfrm>
          <a:prstGeom prst="rect">
            <a:avLst/>
          </a:prstGeom>
          <a:noFill/>
        </p:spPr>
        <p:txBody>
          <a:bodyPr wrap="square">
            <a:spAutoFit/>
          </a:bodyPr>
          <a:lstStyle/>
          <a:p>
            <a:pPr algn="l"/>
            <a:r>
              <a:rPr lang="en-US" sz="2400" u="sng" dirty="0">
                <a:solidFill>
                  <a:schemeClr val="dk1"/>
                </a:solidFill>
              </a:rPr>
              <a:t>Syntax</a:t>
            </a:r>
          </a:p>
        </p:txBody>
      </p:sp>
      <p:sp>
        <p:nvSpPr>
          <p:cNvPr id="4" name="TextBox 3">
            <a:extLst>
              <a:ext uri="{FF2B5EF4-FFF2-40B4-BE49-F238E27FC236}">
                <a16:creationId xmlns:a16="http://schemas.microsoft.com/office/drawing/2014/main" id="{1EFB5822-98F4-E12F-5CAD-AE1051B20741}"/>
              </a:ext>
            </a:extLst>
          </p:cNvPr>
          <p:cNvSpPr txBox="1"/>
          <p:nvPr/>
        </p:nvSpPr>
        <p:spPr>
          <a:xfrm>
            <a:off x="2892287" y="3889613"/>
            <a:ext cx="6428694" cy="1569660"/>
          </a:xfrm>
          <a:prstGeom prst="rect">
            <a:avLst/>
          </a:prstGeom>
          <a:noFill/>
        </p:spPr>
        <p:txBody>
          <a:bodyPr wrap="square">
            <a:spAutoFit/>
          </a:bodyPr>
          <a:lstStyle/>
          <a:p>
            <a:r>
              <a:rPr lang="en-US" sz="2400" b="0" i="0" dirty="0">
                <a:solidFill>
                  <a:srgbClr val="0000CD"/>
                </a:solidFill>
                <a:effectLst/>
              </a:rPr>
              <a:t>SELECT</a:t>
            </a:r>
            <a:r>
              <a:rPr lang="en-US" sz="2400" b="0" i="0" dirty="0">
                <a:solidFill>
                  <a:srgbClr val="000000"/>
                </a:solidFill>
                <a:effectLst/>
              </a:rPr>
              <a:t> </a:t>
            </a:r>
            <a:r>
              <a:rPr lang="en-US" sz="2400" b="0" i="1" dirty="0">
                <a:solidFill>
                  <a:srgbClr val="000000"/>
                </a:solidFill>
                <a:effectLst/>
              </a:rPr>
              <a:t>col-1, col-2….columns(s)</a:t>
            </a:r>
            <a:br>
              <a:rPr lang="en-US" sz="2400" dirty="0"/>
            </a:br>
            <a:r>
              <a:rPr lang="en-US" sz="2400" b="0" i="0" dirty="0">
                <a:solidFill>
                  <a:srgbClr val="0000CD"/>
                </a:solidFill>
                <a:effectLst/>
              </a:rPr>
              <a:t>FROM</a:t>
            </a:r>
            <a:r>
              <a:rPr lang="en-US" sz="2400" b="0" i="0" dirty="0">
                <a:solidFill>
                  <a:srgbClr val="000000"/>
                </a:solidFill>
                <a:effectLst/>
              </a:rPr>
              <a:t> </a:t>
            </a:r>
            <a:r>
              <a:rPr lang="en-US" sz="2400" b="0" i="1" dirty="0">
                <a:solidFill>
                  <a:srgbClr val="000000"/>
                </a:solidFill>
                <a:effectLst/>
              </a:rPr>
              <a:t>table1</a:t>
            </a:r>
            <a:br>
              <a:rPr lang="en-US" sz="2400" dirty="0"/>
            </a:br>
            <a:r>
              <a:rPr lang="en-US" sz="2400" b="1" i="0" dirty="0">
                <a:solidFill>
                  <a:schemeClr val="accent5">
                    <a:lumMod val="75000"/>
                  </a:schemeClr>
                </a:solidFill>
                <a:effectLst/>
              </a:rPr>
              <a:t>INNER JOIN </a:t>
            </a:r>
            <a:r>
              <a:rPr lang="en-US" sz="2400" b="0" i="1" dirty="0">
                <a:solidFill>
                  <a:schemeClr val="accent5">
                    <a:lumMod val="75000"/>
                  </a:schemeClr>
                </a:solidFill>
                <a:effectLst/>
              </a:rPr>
              <a:t>table2</a:t>
            </a:r>
            <a:br>
              <a:rPr lang="en-US" sz="2400" b="0" i="1" dirty="0">
                <a:solidFill>
                  <a:schemeClr val="accent5">
                    <a:lumMod val="75000"/>
                  </a:schemeClr>
                </a:solidFill>
                <a:effectLst/>
              </a:rPr>
            </a:br>
            <a:r>
              <a:rPr lang="en-US" sz="2400" b="1" i="0" dirty="0">
                <a:solidFill>
                  <a:schemeClr val="accent5">
                    <a:lumMod val="75000"/>
                  </a:schemeClr>
                </a:solidFill>
                <a:effectLst/>
              </a:rPr>
              <a:t>ON</a:t>
            </a:r>
            <a:r>
              <a:rPr lang="en-US" sz="2400" b="0" i="0" dirty="0">
                <a:solidFill>
                  <a:schemeClr val="accent5">
                    <a:lumMod val="75000"/>
                  </a:schemeClr>
                </a:solidFill>
                <a:effectLst/>
              </a:rPr>
              <a:t> </a:t>
            </a:r>
            <a:r>
              <a:rPr lang="en-US" sz="2400" b="0" i="1" dirty="0">
                <a:effectLst/>
              </a:rPr>
              <a:t>table1.column_name </a:t>
            </a:r>
            <a:r>
              <a:rPr lang="en-US" sz="2400" b="0" i="0" dirty="0">
                <a:solidFill>
                  <a:schemeClr val="accent5">
                    <a:lumMod val="75000"/>
                  </a:schemeClr>
                </a:solidFill>
                <a:effectLst/>
              </a:rPr>
              <a:t>=</a:t>
            </a:r>
            <a:r>
              <a:rPr lang="en-US" sz="2400" b="0" i="1" dirty="0">
                <a:solidFill>
                  <a:schemeClr val="accent5">
                    <a:lumMod val="75000"/>
                  </a:schemeClr>
                </a:solidFill>
                <a:effectLst/>
              </a:rPr>
              <a:t> table2.column_name</a:t>
            </a:r>
            <a:r>
              <a:rPr lang="en-US" sz="2400" b="0" i="0" dirty="0">
                <a:solidFill>
                  <a:schemeClr val="accent5">
                    <a:lumMod val="75000"/>
                  </a:schemeClr>
                </a:solidFill>
                <a:effectLst/>
              </a:rPr>
              <a:t>;</a:t>
            </a:r>
            <a:endParaRPr lang="en-US" sz="2400" dirty="0">
              <a:solidFill>
                <a:schemeClr val="accent5">
                  <a:lumMod val="75000"/>
                </a:schemeClr>
              </a:solidFill>
            </a:endParaRPr>
          </a:p>
        </p:txBody>
      </p:sp>
      <p:pic>
        <p:nvPicPr>
          <p:cNvPr id="6" name="Picture 2" descr="MySQL INNER JOIN">
            <a:extLst>
              <a:ext uri="{FF2B5EF4-FFF2-40B4-BE49-F238E27FC236}">
                <a16:creationId xmlns:a16="http://schemas.microsoft.com/office/drawing/2014/main" id="{F884C5FF-DA8A-CC9C-24D6-7165AAB23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3548957"/>
            <a:ext cx="2249954" cy="1631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7788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3E39-BF9F-414E-8996-FE28138A5AA4}"/>
              </a:ext>
            </a:extLst>
          </p:cNvPr>
          <p:cNvSpPr>
            <a:spLocks noGrp="1"/>
          </p:cNvSpPr>
          <p:nvPr>
            <p:ph type="title"/>
          </p:nvPr>
        </p:nvSpPr>
        <p:spPr/>
        <p:txBody>
          <a:bodyPr/>
          <a:lstStyle/>
          <a:p>
            <a:r>
              <a:rPr lang="en-US" dirty="0"/>
              <a:t>INNER JOIN</a:t>
            </a:r>
          </a:p>
        </p:txBody>
      </p:sp>
      <p:sp>
        <p:nvSpPr>
          <p:cNvPr id="3" name="Text Placeholder 2">
            <a:extLst>
              <a:ext uri="{FF2B5EF4-FFF2-40B4-BE49-F238E27FC236}">
                <a16:creationId xmlns:a16="http://schemas.microsoft.com/office/drawing/2014/main" id="{875C4111-4481-4FAB-A8C7-B4187361950B}"/>
              </a:ext>
            </a:extLst>
          </p:cNvPr>
          <p:cNvSpPr>
            <a:spLocks noGrp="1"/>
          </p:cNvSpPr>
          <p:nvPr>
            <p:ph type="body" idx="1"/>
          </p:nvPr>
        </p:nvSpPr>
        <p:spPr/>
        <p:txBody>
          <a:bodyPr/>
          <a:lstStyle/>
          <a:p>
            <a:pPr marL="114300" indent="0">
              <a:buNone/>
            </a:pPr>
            <a:r>
              <a:rPr lang="en-US" sz="2400" u="sng" dirty="0"/>
              <a:t>Example</a:t>
            </a:r>
            <a:r>
              <a:rPr lang="en-US" sz="2400" dirty="0"/>
              <a:t>: Selecting all the columns from both customer &amp; orders the table</a:t>
            </a:r>
          </a:p>
          <a:p>
            <a:pPr marL="114300" indent="0">
              <a:buNone/>
            </a:pPr>
            <a:endParaRPr lang="en-US" sz="2400" dirty="0"/>
          </a:p>
          <a:p>
            <a:pPr marL="114300" indent="0">
              <a:buNone/>
            </a:pPr>
            <a:r>
              <a:rPr lang="en-US" sz="2400" dirty="0"/>
              <a:t>SELECT </a:t>
            </a:r>
            <a:r>
              <a:rPr lang="en-US" sz="2400" dirty="0">
                <a:solidFill>
                  <a:srgbClr val="FF0000"/>
                </a:solidFill>
              </a:rPr>
              <a:t>customers.* </a:t>
            </a:r>
            <a:r>
              <a:rPr lang="en-US" sz="2400" dirty="0"/>
              <a:t>, </a:t>
            </a:r>
          </a:p>
          <a:p>
            <a:pPr marL="114300" indent="0">
              <a:buNone/>
            </a:pPr>
            <a:r>
              <a:rPr lang="en-US" sz="2400" dirty="0"/>
              <a:t>	     </a:t>
            </a:r>
            <a:r>
              <a:rPr lang="en-US" sz="2400" dirty="0">
                <a:solidFill>
                  <a:srgbClr val="FF0000"/>
                </a:solidFill>
              </a:rPr>
              <a:t>orders.* </a:t>
            </a:r>
          </a:p>
          <a:p>
            <a:pPr marL="114300" indent="0">
              <a:buNone/>
            </a:pPr>
            <a:r>
              <a:rPr lang="en-US" sz="2400" dirty="0"/>
              <a:t>FROM customers</a:t>
            </a:r>
          </a:p>
          <a:p>
            <a:pPr marL="114300" indent="0">
              <a:buNone/>
            </a:pPr>
            <a:r>
              <a:rPr lang="en-US" sz="2400" dirty="0">
                <a:solidFill>
                  <a:srgbClr val="FF0000"/>
                </a:solidFill>
              </a:rPr>
              <a:t>INNER JOIN orders</a:t>
            </a:r>
          </a:p>
          <a:p>
            <a:pPr marL="114300" indent="0">
              <a:buNone/>
            </a:pPr>
            <a:r>
              <a:rPr lang="en-US" sz="2400" dirty="0">
                <a:solidFill>
                  <a:srgbClr val="FF0000"/>
                </a:solidFill>
              </a:rPr>
              <a:t>ON </a:t>
            </a:r>
            <a:r>
              <a:rPr lang="en-US" sz="2400" dirty="0" err="1">
                <a:solidFill>
                  <a:srgbClr val="FF0000"/>
                </a:solidFill>
              </a:rPr>
              <a:t>orders.CustomerID</a:t>
            </a:r>
            <a:r>
              <a:rPr lang="en-US" sz="2400" dirty="0">
                <a:solidFill>
                  <a:srgbClr val="FF0000"/>
                </a:solidFill>
              </a:rPr>
              <a:t> = </a:t>
            </a:r>
            <a:r>
              <a:rPr lang="en-US" sz="2400" dirty="0" err="1">
                <a:solidFill>
                  <a:srgbClr val="FF0000"/>
                </a:solidFill>
              </a:rPr>
              <a:t>customers.CustomerID</a:t>
            </a:r>
            <a:r>
              <a:rPr lang="en-US" sz="2400" dirty="0">
                <a:solidFill>
                  <a:srgbClr val="FF0000"/>
                </a:solidFill>
              </a:rPr>
              <a:t>;</a:t>
            </a:r>
          </a:p>
        </p:txBody>
      </p:sp>
    </p:spTree>
    <p:extLst>
      <p:ext uri="{BB962C8B-B14F-4D97-AF65-F5344CB8AC3E}">
        <p14:creationId xmlns:p14="http://schemas.microsoft.com/office/powerpoint/2010/main" val="3833090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1F929EB-CB91-49ED-B81D-11A907824EDB}"/>
              </a:ext>
            </a:extLst>
          </p:cNvPr>
          <p:cNvSpPr>
            <a:spLocks noGrp="1"/>
          </p:cNvSpPr>
          <p:nvPr>
            <p:ph type="body" idx="2"/>
          </p:nvPr>
        </p:nvSpPr>
        <p:spPr>
          <a:xfrm>
            <a:off x="0" y="0"/>
            <a:ext cx="3008400" cy="6858000"/>
          </a:xfrm>
          <a:solidFill>
            <a:schemeClr val="accent5">
              <a:lumMod val="50000"/>
            </a:schemeClr>
          </a:solidFill>
        </p:spPr>
        <p:txBody>
          <a:bodyPr/>
          <a:lstStyle/>
          <a:p>
            <a:pPr algn="ctr"/>
            <a:endParaRPr lang="en-US" sz="4000" dirty="0"/>
          </a:p>
          <a:p>
            <a:pPr algn="ctr"/>
            <a:endParaRPr lang="en-US" sz="4000" dirty="0"/>
          </a:p>
          <a:p>
            <a:pPr algn="ctr"/>
            <a:endParaRPr lang="en-US" sz="4000" dirty="0"/>
          </a:p>
          <a:p>
            <a:pPr algn="ctr"/>
            <a:endParaRPr lang="en-US" sz="4000" dirty="0"/>
          </a:p>
          <a:p>
            <a:pPr algn="ctr"/>
            <a:r>
              <a:rPr lang="en-US" sz="4000" dirty="0">
                <a:solidFill>
                  <a:schemeClr val="bg1"/>
                </a:solidFill>
              </a:rPr>
              <a:t>INNER </a:t>
            </a:r>
          </a:p>
          <a:p>
            <a:pPr algn="ctr"/>
            <a:r>
              <a:rPr lang="en-US" sz="4000" dirty="0">
                <a:solidFill>
                  <a:schemeClr val="bg1"/>
                </a:solidFill>
              </a:rPr>
              <a:t>JOIN</a:t>
            </a:r>
          </a:p>
        </p:txBody>
      </p:sp>
      <p:sp>
        <p:nvSpPr>
          <p:cNvPr id="10" name="Text Placeholder 2">
            <a:extLst>
              <a:ext uri="{FF2B5EF4-FFF2-40B4-BE49-F238E27FC236}">
                <a16:creationId xmlns:a16="http://schemas.microsoft.com/office/drawing/2014/main" id="{946DA655-4B35-4C4F-A490-244AA5FF9A17}"/>
              </a:ext>
            </a:extLst>
          </p:cNvPr>
          <p:cNvSpPr>
            <a:spLocks noGrp="1"/>
          </p:cNvSpPr>
          <p:nvPr>
            <p:ph type="body" idx="1"/>
          </p:nvPr>
        </p:nvSpPr>
        <p:spPr>
          <a:xfrm>
            <a:off x="3124199" y="136374"/>
            <a:ext cx="5853545" cy="3656307"/>
          </a:xfrm>
        </p:spPr>
        <p:txBody>
          <a:bodyPr anchor="ctr">
            <a:normAutofit lnSpcReduction="10000"/>
          </a:bodyPr>
          <a:lstStyle/>
          <a:p>
            <a:pPr marL="114300" indent="0">
              <a:lnSpc>
                <a:spcPct val="90000"/>
              </a:lnSpc>
              <a:buNone/>
            </a:pPr>
            <a:r>
              <a:rPr lang="en-US" sz="1800" u="sng" dirty="0"/>
              <a:t>Example: Selecting specified columns from tables</a:t>
            </a:r>
          </a:p>
          <a:p>
            <a:pPr marL="114300" indent="0">
              <a:lnSpc>
                <a:spcPct val="90000"/>
              </a:lnSpc>
              <a:buNone/>
            </a:pPr>
            <a:endParaRPr lang="en-US" sz="1800" dirty="0"/>
          </a:p>
          <a:p>
            <a:pPr marL="114300" indent="0">
              <a:lnSpc>
                <a:spcPct val="90000"/>
              </a:lnSpc>
              <a:buNone/>
            </a:pPr>
            <a:r>
              <a:rPr lang="en-US" sz="1800" dirty="0"/>
              <a:t>SELECT   </a:t>
            </a:r>
            <a:r>
              <a:rPr lang="en-US" sz="1800" dirty="0" err="1">
                <a:solidFill>
                  <a:srgbClr val="FF0000"/>
                </a:solidFill>
              </a:rPr>
              <a:t>orders.CustomerID</a:t>
            </a:r>
            <a:r>
              <a:rPr lang="en-US" sz="1800" dirty="0">
                <a:solidFill>
                  <a:srgbClr val="FF0000"/>
                </a:solidFill>
              </a:rPr>
              <a:t>, </a:t>
            </a:r>
          </a:p>
          <a:p>
            <a:pPr marL="114300" indent="0">
              <a:lnSpc>
                <a:spcPct val="90000"/>
              </a:lnSpc>
              <a:buNone/>
            </a:pPr>
            <a:r>
              <a:rPr lang="en-US" sz="1800" dirty="0">
                <a:solidFill>
                  <a:srgbClr val="FF0000"/>
                </a:solidFill>
              </a:rPr>
              <a:t>	     </a:t>
            </a:r>
            <a:r>
              <a:rPr lang="en-US" sz="1800" dirty="0" err="1">
                <a:solidFill>
                  <a:srgbClr val="FF0000"/>
                </a:solidFill>
              </a:rPr>
              <a:t>orders.OrderID</a:t>
            </a:r>
            <a:r>
              <a:rPr lang="en-US" sz="1800" dirty="0">
                <a:solidFill>
                  <a:srgbClr val="FF0000"/>
                </a:solidFill>
              </a:rPr>
              <a:t>,</a:t>
            </a:r>
          </a:p>
          <a:p>
            <a:pPr marL="114300" indent="0">
              <a:lnSpc>
                <a:spcPct val="90000"/>
              </a:lnSpc>
              <a:buNone/>
            </a:pPr>
            <a:r>
              <a:rPr lang="en-US" sz="1800" dirty="0">
                <a:solidFill>
                  <a:srgbClr val="FF0000"/>
                </a:solidFill>
              </a:rPr>
              <a:t>	     </a:t>
            </a:r>
            <a:r>
              <a:rPr lang="en-US" sz="1800" dirty="0" err="1">
                <a:solidFill>
                  <a:srgbClr val="FF0000"/>
                </a:solidFill>
              </a:rPr>
              <a:t>orders.OrderDate</a:t>
            </a:r>
            <a:r>
              <a:rPr lang="en-US" sz="1800" dirty="0">
                <a:solidFill>
                  <a:srgbClr val="FF0000"/>
                </a:solidFill>
              </a:rPr>
              <a:t>,</a:t>
            </a:r>
          </a:p>
          <a:p>
            <a:pPr marL="114300" indent="0">
              <a:lnSpc>
                <a:spcPct val="90000"/>
              </a:lnSpc>
              <a:buNone/>
            </a:pPr>
            <a:r>
              <a:rPr lang="en-US" sz="1800" dirty="0">
                <a:solidFill>
                  <a:srgbClr val="FF0000"/>
                </a:solidFill>
              </a:rPr>
              <a:t>	     </a:t>
            </a:r>
            <a:r>
              <a:rPr lang="en-US" sz="1800" dirty="0" err="1">
                <a:solidFill>
                  <a:srgbClr val="FF0000"/>
                </a:solidFill>
              </a:rPr>
              <a:t>customers.CustomerName</a:t>
            </a:r>
            <a:r>
              <a:rPr lang="en-US" sz="1800" dirty="0">
                <a:solidFill>
                  <a:srgbClr val="FF0000"/>
                </a:solidFill>
              </a:rPr>
              <a:t>,</a:t>
            </a:r>
          </a:p>
          <a:p>
            <a:pPr marL="114300" indent="0">
              <a:lnSpc>
                <a:spcPct val="90000"/>
              </a:lnSpc>
              <a:buNone/>
            </a:pPr>
            <a:r>
              <a:rPr lang="en-US" sz="1800" dirty="0">
                <a:solidFill>
                  <a:srgbClr val="FF0000"/>
                </a:solidFill>
              </a:rPr>
              <a:t>	     </a:t>
            </a:r>
            <a:r>
              <a:rPr lang="en-US" sz="1800" dirty="0" err="1">
                <a:solidFill>
                  <a:srgbClr val="FF0000"/>
                </a:solidFill>
              </a:rPr>
              <a:t>customers.Country</a:t>
            </a:r>
            <a:endParaRPr lang="en-US" sz="1800" dirty="0">
              <a:solidFill>
                <a:srgbClr val="FF0000"/>
              </a:solidFill>
            </a:endParaRPr>
          </a:p>
          <a:p>
            <a:pPr marL="114300" indent="0">
              <a:lnSpc>
                <a:spcPct val="90000"/>
              </a:lnSpc>
              <a:buNone/>
            </a:pPr>
            <a:r>
              <a:rPr lang="en-US" sz="1800" dirty="0"/>
              <a:t>FROM customers</a:t>
            </a:r>
          </a:p>
          <a:p>
            <a:pPr marL="114300" indent="0">
              <a:lnSpc>
                <a:spcPct val="90000"/>
              </a:lnSpc>
              <a:buNone/>
            </a:pPr>
            <a:r>
              <a:rPr lang="en-US" sz="1800" b="1" dirty="0">
                <a:solidFill>
                  <a:srgbClr val="FF0000"/>
                </a:solidFill>
              </a:rPr>
              <a:t>INNER</a:t>
            </a:r>
            <a:r>
              <a:rPr lang="en-US" sz="1800" dirty="0">
                <a:solidFill>
                  <a:srgbClr val="FF0000"/>
                </a:solidFill>
              </a:rPr>
              <a:t> </a:t>
            </a:r>
            <a:r>
              <a:rPr lang="en-US" sz="1800" b="1" dirty="0">
                <a:solidFill>
                  <a:srgbClr val="FF0000"/>
                </a:solidFill>
              </a:rPr>
              <a:t>JOIN</a:t>
            </a:r>
            <a:r>
              <a:rPr lang="en-US" sz="1800" dirty="0">
                <a:solidFill>
                  <a:srgbClr val="FF0000"/>
                </a:solidFill>
              </a:rPr>
              <a:t> orders</a:t>
            </a:r>
          </a:p>
          <a:p>
            <a:pPr marL="114300" indent="0">
              <a:lnSpc>
                <a:spcPct val="90000"/>
              </a:lnSpc>
              <a:buNone/>
            </a:pPr>
            <a:r>
              <a:rPr lang="en-US" sz="1800" dirty="0">
                <a:solidFill>
                  <a:srgbClr val="FF0000"/>
                </a:solidFill>
              </a:rPr>
              <a:t>ON </a:t>
            </a:r>
            <a:r>
              <a:rPr lang="en-US" sz="1800" dirty="0" err="1">
                <a:solidFill>
                  <a:srgbClr val="FF0000"/>
                </a:solidFill>
              </a:rPr>
              <a:t>orders.CustomerID</a:t>
            </a:r>
            <a:r>
              <a:rPr lang="en-US" sz="1800" dirty="0">
                <a:solidFill>
                  <a:srgbClr val="FF0000"/>
                </a:solidFill>
              </a:rPr>
              <a:t> = </a:t>
            </a:r>
            <a:r>
              <a:rPr lang="en-US" sz="1800" dirty="0" err="1">
                <a:solidFill>
                  <a:srgbClr val="FF0000"/>
                </a:solidFill>
              </a:rPr>
              <a:t>customers.CustomerID</a:t>
            </a:r>
            <a:r>
              <a:rPr lang="en-US" sz="1800" dirty="0">
                <a:solidFill>
                  <a:srgbClr val="FF0000"/>
                </a:solidFill>
              </a:rPr>
              <a:t>;</a:t>
            </a:r>
          </a:p>
        </p:txBody>
      </p:sp>
      <p:pic>
        <p:nvPicPr>
          <p:cNvPr id="11" name="Picture 10">
            <a:extLst>
              <a:ext uri="{FF2B5EF4-FFF2-40B4-BE49-F238E27FC236}">
                <a16:creationId xmlns:a16="http://schemas.microsoft.com/office/drawing/2014/main" id="{3597F263-56E0-4B00-AF5A-AAD9A7490349}"/>
              </a:ext>
            </a:extLst>
          </p:cNvPr>
          <p:cNvPicPr>
            <a:picLocks noChangeAspect="1"/>
          </p:cNvPicPr>
          <p:nvPr/>
        </p:nvPicPr>
        <p:blipFill>
          <a:blip r:embed="rId2"/>
          <a:stretch>
            <a:fillRect/>
          </a:stretch>
        </p:blipFill>
        <p:spPr>
          <a:xfrm>
            <a:off x="3124199" y="4787758"/>
            <a:ext cx="6019801" cy="1301313"/>
          </a:xfrm>
          <a:prstGeom prst="rect">
            <a:avLst/>
          </a:prstGeom>
        </p:spPr>
      </p:pic>
      <p:sp>
        <p:nvSpPr>
          <p:cNvPr id="12" name="TextBox 11">
            <a:extLst>
              <a:ext uri="{FF2B5EF4-FFF2-40B4-BE49-F238E27FC236}">
                <a16:creationId xmlns:a16="http://schemas.microsoft.com/office/drawing/2014/main" id="{69D3F259-0F72-4439-8026-24CA5E7CA32C}"/>
              </a:ext>
            </a:extLst>
          </p:cNvPr>
          <p:cNvSpPr txBox="1"/>
          <p:nvPr/>
        </p:nvSpPr>
        <p:spPr>
          <a:xfrm>
            <a:off x="3124199" y="4401904"/>
            <a:ext cx="1600200" cy="307777"/>
          </a:xfrm>
          <a:prstGeom prst="rect">
            <a:avLst/>
          </a:prstGeom>
          <a:noFill/>
        </p:spPr>
        <p:txBody>
          <a:bodyPr wrap="square" rtlCol="0">
            <a:spAutoFit/>
          </a:bodyPr>
          <a:lstStyle/>
          <a:p>
            <a:r>
              <a:rPr lang="en-US" b="1" u="sng" dirty="0"/>
              <a:t>Output:</a:t>
            </a:r>
          </a:p>
        </p:txBody>
      </p:sp>
    </p:spTree>
    <p:extLst>
      <p:ext uri="{BB962C8B-B14F-4D97-AF65-F5344CB8AC3E}">
        <p14:creationId xmlns:p14="http://schemas.microsoft.com/office/powerpoint/2010/main" val="7499954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MYSQL Joins</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LEFT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1200329"/>
          </a:xfrm>
          <a:prstGeom prst="rect">
            <a:avLst/>
          </a:prstGeom>
          <a:noFill/>
        </p:spPr>
        <p:txBody>
          <a:bodyPr wrap="square">
            <a:spAutoFit/>
          </a:bodyPr>
          <a:lstStyle/>
          <a:p>
            <a:r>
              <a:rPr lang="en-US" sz="2400" dirty="0"/>
              <a:t>The LEFT JOIN keyword returns all records from the left table (table1), and the matching records (if any) from the right table</a:t>
            </a:r>
          </a:p>
          <a:p>
            <a:endParaRPr lang="en-US" sz="2400" dirty="0"/>
          </a:p>
        </p:txBody>
      </p:sp>
      <p:sp>
        <p:nvSpPr>
          <p:cNvPr id="3" name="TextBox 2">
            <a:extLst>
              <a:ext uri="{FF2B5EF4-FFF2-40B4-BE49-F238E27FC236}">
                <a16:creationId xmlns:a16="http://schemas.microsoft.com/office/drawing/2014/main" id="{3D35A9E7-1AD3-F1F5-7A8B-A713DD7B86E9}"/>
              </a:ext>
            </a:extLst>
          </p:cNvPr>
          <p:cNvSpPr txBox="1"/>
          <p:nvPr/>
        </p:nvSpPr>
        <p:spPr>
          <a:xfrm>
            <a:off x="2892287" y="3429000"/>
            <a:ext cx="5525049" cy="461665"/>
          </a:xfrm>
          <a:prstGeom prst="rect">
            <a:avLst/>
          </a:prstGeom>
          <a:noFill/>
        </p:spPr>
        <p:txBody>
          <a:bodyPr wrap="square">
            <a:spAutoFit/>
          </a:bodyPr>
          <a:lstStyle/>
          <a:p>
            <a:pPr algn="l"/>
            <a:r>
              <a:rPr lang="en-US" sz="2400" u="sng" dirty="0">
                <a:solidFill>
                  <a:schemeClr val="dk1"/>
                </a:solidFill>
              </a:rPr>
              <a:t>Syntax</a:t>
            </a:r>
          </a:p>
        </p:txBody>
      </p:sp>
      <p:sp>
        <p:nvSpPr>
          <p:cNvPr id="4" name="TextBox 3">
            <a:extLst>
              <a:ext uri="{FF2B5EF4-FFF2-40B4-BE49-F238E27FC236}">
                <a16:creationId xmlns:a16="http://schemas.microsoft.com/office/drawing/2014/main" id="{1EFB5822-98F4-E12F-5CAD-AE1051B20741}"/>
              </a:ext>
            </a:extLst>
          </p:cNvPr>
          <p:cNvSpPr txBox="1"/>
          <p:nvPr/>
        </p:nvSpPr>
        <p:spPr>
          <a:xfrm>
            <a:off x="2892287" y="3889613"/>
            <a:ext cx="6428694" cy="1569660"/>
          </a:xfrm>
          <a:prstGeom prst="rect">
            <a:avLst/>
          </a:prstGeom>
          <a:noFill/>
        </p:spPr>
        <p:txBody>
          <a:bodyPr wrap="square">
            <a:spAutoFit/>
          </a:bodyPr>
          <a:lstStyle/>
          <a:p>
            <a:r>
              <a:rPr lang="en-US" sz="2400" b="0" i="0" dirty="0">
                <a:solidFill>
                  <a:srgbClr val="0000CD"/>
                </a:solidFill>
                <a:effectLst/>
              </a:rPr>
              <a:t>SELECT</a:t>
            </a:r>
            <a:r>
              <a:rPr lang="en-US" sz="2400" b="0" i="0" dirty="0">
                <a:solidFill>
                  <a:srgbClr val="000000"/>
                </a:solidFill>
                <a:effectLst/>
              </a:rPr>
              <a:t> </a:t>
            </a:r>
            <a:r>
              <a:rPr lang="en-US" sz="2400" b="0" i="1" dirty="0">
                <a:solidFill>
                  <a:srgbClr val="000000"/>
                </a:solidFill>
                <a:effectLst/>
              </a:rPr>
              <a:t>col-1, col-2….columns(s)</a:t>
            </a:r>
            <a:br>
              <a:rPr lang="en-US" sz="2400" dirty="0"/>
            </a:br>
            <a:r>
              <a:rPr lang="en-US" sz="2400" b="0" i="0" dirty="0">
                <a:solidFill>
                  <a:srgbClr val="0000CD"/>
                </a:solidFill>
                <a:effectLst/>
              </a:rPr>
              <a:t>FROM</a:t>
            </a:r>
            <a:r>
              <a:rPr lang="en-US" sz="2400" b="0" i="0" dirty="0">
                <a:solidFill>
                  <a:srgbClr val="000000"/>
                </a:solidFill>
                <a:effectLst/>
              </a:rPr>
              <a:t> </a:t>
            </a:r>
            <a:r>
              <a:rPr lang="en-US" sz="2400" b="0" i="1" dirty="0">
                <a:solidFill>
                  <a:srgbClr val="000000"/>
                </a:solidFill>
                <a:effectLst/>
              </a:rPr>
              <a:t>table1</a:t>
            </a:r>
            <a:br>
              <a:rPr lang="en-US" sz="2400" dirty="0"/>
            </a:br>
            <a:r>
              <a:rPr lang="en-US" sz="2400" b="1" i="0" dirty="0">
                <a:solidFill>
                  <a:schemeClr val="accent5">
                    <a:lumMod val="75000"/>
                  </a:schemeClr>
                </a:solidFill>
                <a:effectLst/>
              </a:rPr>
              <a:t>LEFT JOIN </a:t>
            </a:r>
            <a:r>
              <a:rPr lang="en-US" sz="2400" b="0" i="1" dirty="0">
                <a:solidFill>
                  <a:schemeClr val="accent5">
                    <a:lumMod val="75000"/>
                  </a:schemeClr>
                </a:solidFill>
                <a:effectLst/>
              </a:rPr>
              <a:t>table2</a:t>
            </a:r>
            <a:br>
              <a:rPr lang="en-US" sz="2400" b="0" i="1" dirty="0">
                <a:solidFill>
                  <a:schemeClr val="accent5">
                    <a:lumMod val="75000"/>
                  </a:schemeClr>
                </a:solidFill>
                <a:effectLst/>
              </a:rPr>
            </a:br>
            <a:r>
              <a:rPr lang="en-US" sz="2400" b="1" i="0" dirty="0">
                <a:solidFill>
                  <a:schemeClr val="accent5">
                    <a:lumMod val="75000"/>
                  </a:schemeClr>
                </a:solidFill>
                <a:effectLst/>
              </a:rPr>
              <a:t>ON</a:t>
            </a:r>
            <a:r>
              <a:rPr lang="en-US" sz="2400" b="0" i="0" dirty="0">
                <a:solidFill>
                  <a:schemeClr val="accent5">
                    <a:lumMod val="75000"/>
                  </a:schemeClr>
                </a:solidFill>
                <a:effectLst/>
              </a:rPr>
              <a:t> </a:t>
            </a:r>
            <a:r>
              <a:rPr lang="en-US" sz="2400" b="0" i="1" dirty="0">
                <a:effectLst/>
              </a:rPr>
              <a:t>table1.column_name </a:t>
            </a:r>
            <a:r>
              <a:rPr lang="en-US" sz="2400" b="0" i="0" dirty="0">
                <a:solidFill>
                  <a:schemeClr val="accent5">
                    <a:lumMod val="75000"/>
                  </a:schemeClr>
                </a:solidFill>
                <a:effectLst/>
              </a:rPr>
              <a:t>=</a:t>
            </a:r>
            <a:r>
              <a:rPr lang="en-US" sz="2400" b="0" i="1" dirty="0">
                <a:solidFill>
                  <a:schemeClr val="accent5">
                    <a:lumMod val="75000"/>
                  </a:schemeClr>
                </a:solidFill>
                <a:effectLst/>
              </a:rPr>
              <a:t> table2.column_name</a:t>
            </a:r>
            <a:r>
              <a:rPr lang="en-US" sz="2400" b="0" i="0" dirty="0">
                <a:solidFill>
                  <a:schemeClr val="accent5">
                    <a:lumMod val="75000"/>
                  </a:schemeClr>
                </a:solidFill>
                <a:effectLst/>
              </a:rPr>
              <a:t>;</a:t>
            </a:r>
            <a:endParaRPr lang="en-US" sz="2400" dirty="0">
              <a:solidFill>
                <a:schemeClr val="accent5">
                  <a:lumMod val="75000"/>
                </a:schemeClr>
              </a:solidFill>
            </a:endParaRPr>
          </a:p>
        </p:txBody>
      </p:sp>
      <p:pic>
        <p:nvPicPr>
          <p:cNvPr id="10" name="Picture 2" descr="MySQL LEFT JOIN">
            <a:extLst>
              <a:ext uri="{FF2B5EF4-FFF2-40B4-BE49-F238E27FC236}">
                <a16:creationId xmlns:a16="http://schemas.microsoft.com/office/drawing/2014/main" id="{26A97B15-7B74-5779-52A6-F18BFCB04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3514011"/>
            <a:ext cx="2317474" cy="168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474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1F929EB-CB91-49ED-B81D-11A907824EDB}"/>
              </a:ext>
            </a:extLst>
          </p:cNvPr>
          <p:cNvSpPr>
            <a:spLocks noGrp="1"/>
          </p:cNvSpPr>
          <p:nvPr>
            <p:ph type="body" idx="2"/>
          </p:nvPr>
        </p:nvSpPr>
        <p:spPr>
          <a:xfrm>
            <a:off x="0" y="0"/>
            <a:ext cx="3008400" cy="6858000"/>
          </a:xfrm>
          <a:solidFill>
            <a:schemeClr val="accent5">
              <a:lumMod val="50000"/>
            </a:schemeClr>
          </a:solidFill>
        </p:spPr>
        <p:txBody>
          <a:bodyPr/>
          <a:lstStyle/>
          <a:p>
            <a:pPr algn="ctr"/>
            <a:endParaRPr lang="en-US" sz="4000" dirty="0"/>
          </a:p>
          <a:p>
            <a:pPr algn="ctr"/>
            <a:endParaRPr lang="en-US" sz="4000" dirty="0"/>
          </a:p>
          <a:p>
            <a:pPr algn="ctr"/>
            <a:endParaRPr lang="en-US" sz="4000" dirty="0"/>
          </a:p>
          <a:p>
            <a:pPr algn="ctr"/>
            <a:endParaRPr lang="en-US" sz="4000" dirty="0"/>
          </a:p>
          <a:p>
            <a:pPr algn="ctr"/>
            <a:r>
              <a:rPr lang="en-US" sz="4000" dirty="0">
                <a:solidFill>
                  <a:schemeClr val="bg1"/>
                </a:solidFill>
              </a:rPr>
              <a:t>LEFT </a:t>
            </a:r>
          </a:p>
          <a:p>
            <a:pPr algn="ctr"/>
            <a:r>
              <a:rPr lang="en-US" sz="4000" dirty="0">
                <a:solidFill>
                  <a:schemeClr val="bg1"/>
                </a:solidFill>
              </a:rPr>
              <a:t>JOIN</a:t>
            </a:r>
          </a:p>
        </p:txBody>
      </p:sp>
      <p:sp>
        <p:nvSpPr>
          <p:cNvPr id="10" name="Text Placeholder 2">
            <a:extLst>
              <a:ext uri="{FF2B5EF4-FFF2-40B4-BE49-F238E27FC236}">
                <a16:creationId xmlns:a16="http://schemas.microsoft.com/office/drawing/2014/main" id="{946DA655-4B35-4C4F-A490-244AA5FF9A17}"/>
              </a:ext>
            </a:extLst>
          </p:cNvPr>
          <p:cNvSpPr>
            <a:spLocks noGrp="1"/>
          </p:cNvSpPr>
          <p:nvPr>
            <p:ph type="body" idx="1"/>
          </p:nvPr>
        </p:nvSpPr>
        <p:spPr>
          <a:xfrm>
            <a:off x="3124199" y="136374"/>
            <a:ext cx="5853545" cy="3656307"/>
          </a:xfrm>
        </p:spPr>
        <p:txBody>
          <a:bodyPr anchor="t">
            <a:normAutofit/>
          </a:bodyPr>
          <a:lstStyle/>
          <a:p>
            <a:pPr marL="114300" indent="0">
              <a:lnSpc>
                <a:spcPct val="90000"/>
              </a:lnSpc>
              <a:buNone/>
            </a:pPr>
            <a:r>
              <a:rPr lang="en-US" sz="2000" u="sng" dirty="0"/>
              <a:t>Example:</a:t>
            </a:r>
            <a:endParaRPr lang="en-US" sz="2000" dirty="0"/>
          </a:p>
          <a:p>
            <a:pPr marL="114300" indent="0">
              <a:buNone/>
            </a:pPr>
            <a:endParaRPr lang="en-US" sz="2000" dirty="0"/>
          </a:p>
          <a:p>
            <a:pPr marL="114300" indent="0">
              <a:buNone/>
            </a:pPr>
            <a:r>
              <a:rPr lang="en-US" sz="2000" dirty="0"/>
              <a:t>SELECT   </a:t>
            </a:r>
            <a:r>
              <a:rPr lang="en-US" sz="2000" dirty="0">
                <a:solidFill>
                  <a:srgbClr val="FF0000"/>
                </a:solidFill>
              </a:rPr>
              <a:t>customers.* </a:t>
            </a:r>
            <a:r>
              <a:rPr lang="en-US" sz="2000" dirty="0"/>
              <a:t>, </a:t>
            </a:r>
          </a:p>
          <a:p>
            <a:pPr marL="114300" indent="0">
              <a:buNone/>
            </a:pPr>
            <a:r>
              <a:rPr lang="en-US" sz="2000" dirty="0"/>
              <a:t>	     </a:t>
            </a:r>
            <a:r>
              <a:rPr lang="en-US" sz="2000" dirty="0">
                <a:solidFill>
                  <a:srgbClr val="FF0000"/>
                </a:solidFill>
              </a:rPr>
              <a:t>orders.* </a:t>
            </a:r>
          </a:p>
          <a:p>
            <a:pPr marL="114300" indent="0">
              <a:buNone/>
            </a:pPr>
            <a:r>
              <a:rPr lang="en-US" sz="2000" dirty="0"/>
              <a:t>FROM customers</a:t>
            </a:r>
          </a:p>
          <a:p>
            <a:pPr marL="114300" indent="0">
              <a:buNone/>
            </a:pPr>
            <a:r>
              <a:rPr lang="en-US" sz="2000" b="1" dirty="0">
                <a:solidFill>
                  <a:srgbClr val="FF0000"/>
                </a:solidFill>
              </a:rPr>
              <a:t>LEFT</a:t>
            </a:r>
            <a:r>
              <a:rPr lang="en-US" sz="2000" dirty="0">
                <a:solidFill>
                  <a:srgbClr val="FF0000"/>
                </a:solidFill>
              </a:rPr>
              <a:t> </a:t>
            </a:r>
            <a:r>
              <a:rPr lang="en-US" sz="2000" b="1" dirty="0">
                <a:solidFill>
                  <a:srgbClr val="FF0000"/>
                </a:solidFill>
              </a:rPr>
              <a:t>JOIN</a:t>
            </a:r>
            <a:r>
              <a:rPr lang="en-US" sz="2000" dirty="0">
                <a:solidFill>
                  <a:srgbClr val="FF0000"/>
                </a:solidFill>
              </a:rPr>
              <a:t> orders</a:t>
            </a:r>
          </a:p>
          <a:p>
            <a:pPr marL="114300" indent="0">
              <a:buNone/>
            </a:pPr>
            <a:r>
              <a:rPr lang="en-US" sz="2000" dirty="0">
                <a:solidFill>
                  <a:srgbClr val="FF0000"/>
                </a:solidFill>
              </a:rPr>
              <a:t>ON </a:t>
            </a:r>
            <a:r>
              <a:rPr lang="en-US" sz="2000" dirty="0" err="1">
                <a:solidFill>
                  <a:srgbClr val="FF0000"/>
                </a:solidFill>
              </a:rPr>
              <a:t>orders.CustomerID</a:t>
            </a:r>
            <a:r>
              <a:rPr lang="en-US" sz="2000" dirty="0">
                <a:solidFill>
                  <a:srgbClr val="FF0000"/>
                </a:solidFill>
              </a:rPr>
              <a:t> = </a:t>
            </a:r>
            <a:r>
              <a:rPr lang="en-US" sz="2000" dirty="0" err="1">
                <a:solidFill>
                  <a:srgbClr val="FF0000"/>
                </a:solidFill>
              </a:rPr>
              <a:t>customers.CustomerID</a:t>
            </a:r>
            <a:r>
              <a:rPr lang="en-US" sz="2000" dirty="0">
                <a:solidFill>
                  <a:srgbClr val="FF0000"/>
                </a:solidFill>
              </a:rPr>
              <a:t>;</a:t>
            </a:r>
          </a:p>
        </p:txBody>
      </p:sp>
      <p:sp>
        <p:nvSpPr>
          <p:cNvPr id="12" name="TextBox 11">
            <a:extLst>
              <a:ext uri="{FF2B5EF4-FFF2-40B4-BE49-F238E27FC236}">
                <a16:creationId xmlns:a16="http://schemas.microsoft.com/office/drawing/2014/main" id="{69D3F259-0F72-4439-8026-24CA5E7CA32C}"/>
              </a:ext>
            </a:extLst>
          </p:cNvPr>
          <p:cNvSpPr txBox="1"/>
          <p:nvPr/>
        </p:nvSpPr>
        <p:spPr>
          <a:xfrm>
            <a:off x="2971800" y="3517180"/>
            <a:ext cx="1600200" cy="307777"/>
          </a:xfrm>
          <a:prstGeom prst="rect">
            <a:avLst/>
          </a:prstGeom>
          <a:noFill/>
        </p:spPr>
        <p:txBody>
          <a:bodyPr wrap="square" rtlCol="0">
            <a:spAutoFit/>
          </a:bodyPr>
          <a:lstStyle/>
          <a:p>
            <a:r>
              <a:rPr lang="en-US" b="1" u="sng" dirty="0"/>
              <a:t>Output:</a:t>
            </a:r>
          </a:p>
        </p:txBody>
      </p:sp>
      <p:pic>
        <p:nvPicPr>
          <p:cNvPr id="3" name="Picture 2">
            <a:extLst>
              <a:ext uri="{FF2B5EF4-FFF2-40B4-BE49-F238E27FC236}">
                <a16:creationId xmlns:a16="http://schemas.microsoft.com/office/drawing/2014/main" id="{9CBDC0BF-3DA7-42EC-AC90-F96EEA61A2C5}"/>
              </a:ext>
            </a:extLst>
          </p:cNvPr>
          <p:cNvPicPr>
            <a:picLocks noChangeAspect="1"/>
          </p:cNvPicPr>
          <p:nvPr/>
        </p:nvPicPr>
        <p:blipFill>
          <a:blip r:embed="rId2"/>
          <a:stretch>
            <a:fillRect/>
          </a:stretch>
        </p:blipFill>
        <p:spPr>
          <a:xfrm>
            <a:off x="3008400" y="3838210"/>
            <a:ext cx="6137587" cy="1470992"/>
          </a:xfrm>
          <a:prstGeom prst="rect">
            <a:avLst/>
          </a:prstGeom>
        </p:spPr>
      </p:pic>
    </p:spTree>
    <p:extLst>
      <p:ext uri="{BB962C8B-B14F-4D97-AF65-F5344CB8AC3E}">
        <p14:creationId xmlns:p14="http://schemas.microsoft.com/office/powerpoint/2010/main" val="755705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MYSQL Joins</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RIGHT</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1200329"/>
          </a:xfrm>
          <a:prstGeom prst="rect">
            <a:avLst/>
          </a:prstGeom>
          <a:noFill/>
        </p:spPr>
        <p:txBody>
          <a:bodyPr wrap="square">
            <a:spAutoFit/>
          </a:bodyPr>
          <a:lstStyle/>
          <a:p>
            <a:r>
              <a:rPr lang="en-US" sz="2400" dirty="0"/>
              <a:t>The RIGHT JOIN keyword returns all records from the right table (table2), and the matching records (if any) from the left table (table1)</a:t>
            </a:r>
          </a:p>
        </p:txBody>
      </p:sp>
      <p:sp>
        <p:nvSpPr>
          <p:cNvPr id="3" name="TextBox 2">
            <a:extLst>
              <a:ext uri="{FF2B5EF4-FFF2-40B4-BE49-F238E27FC236}">
                <a16:creationId xmlns:a16="http://schemas.microsoft.com/office/drawing/2014/main" id="{3D35A9E7-1AD3-F1F5-7A8B-A713DD7B86E9}"/>
              </a:ext>
            </a:extLst>
          </p:cNvPr>
          <p:cNvSpPr txBox="1"/>
          <p:nvPr/>
        </p:nvSpPr>
        <p:spPr>
          <a:xfrm>
            <a:off x="2892287" y="3429000"/>
            <a:ext cx="5525049" cy="461665"/>
          </a:xfrm>
          <a:prstGeom prst="rect">
            <a:avLst/>
          </a:prstGeom>
          <a:noFill/>
        </p:spPr>
        <p:txBody>
          <a:bodyPr wrap="square">
            <a:spAutoFit/>
          </a:bodyPr>
          <a:lstStyle/>
          <a:p>
            <a:pPr algn="l"/>
            <a:r>
              <a:rPr lang="en-US" sz="2400" u="sng" dirty="0">
                <a:solidFill>
                  <a:schemeClr val="dk1"/>
                </a:solidFill>
              </a:rPr>
              <a:t>Syntax</a:t>
            </a:r>
          </a:p>
        </p:txBody>
      </p:sp>
      <p:sp>
        <p:nvSpPr>
          <p:cNvPr id="4" name="TextBox 3">
            <a:extLst>
              <a:ext uri="{FF2B5EF4-FFF2-40B4-BE49-F238E27FC236}">
                <a16:creationId xmlns:a16="http://schemas.microsoft.com/office/drawing/2014/main" id="{1EFB5822-98F4-E12F-5CAD-AE1051B20741}"/>
              </a:ext>
            </a:extLst>
          </p:cNvPr>
          <p:cNvSpPr txBox="1"/>
          <p:nvPr/>
        </p:nvSpPr>
        <p:spPr>
          <a:xfrm>
            <a:off x="2892287" y="3889613"/>
            <a:ext cx="6428694" cy="1569660"/>
          </a:xfrm>
          <a:prstGeom prst="rect">
            <a:avLst/>
          </a:prstGeom>
          <a:noFill/>
        </p:spPr>
        <p:txBody>
          <a:bodyPr wrap="square">
            <a:spAutoFit/>
          </a:bodyPr>
          <a:lstStyle/>
          <a:p>
            <a:r>
              <a:rPr lang="en-US" sz="2400" b="0" i="0" dirty="0">
                <a:solidFill>
                  <a:srgbClr val="0000CD"/>
                </a:solidFill>
                <a:effectLst/>
              </a:rPr>
              <a:t>SELECT</a:t>
            </a:r>
            <a:r>
              <a:rPr lang="en-US" sz="2400" b="0" i="0" dirty="0">
                <a:solidFill>
                  <a:srgbClr val="000000"/>
                </a:solidFill>
                <a:effectLst/>
              </a:rPr>
              <a:t> </a:t>
            </a:r>
            <a:r>
              <a:rPr lang="en-US" sz="2400" b="0" i="1" dirty="0">
                <a:solidFill>
                  <a:srgbClr val="000000"/>
                </a:solidFill>
                <a:effectLst/>
              </a:rPr>
              <a:t>col-1, col-2….columns(s)</a:t>
            </a:r>
            <a:br>
              <a:rPr lang="en-US" sz="2400" dirty="0"/>
            </a:br>
            <a:r>
              <a:rPr lang="en-US" sz="2400" b="0" i="0" dirty="0">
                <a:solidFill>
                  <a:srgbClr val="0000CD"/>
                </a:solidFill>
                <a:effectLst/>
              </a:rPr>
              <a:t>FROM</a:t>
            </a:r>
            <a:r>
              <a:rPr lang="en-US" sz="2400" b="0" i="0" dirty="0">
                <a:solidFill>
                  <a:srgbClr val="000000"/>
                </a:solidFill>
                <a:effectLst/>
              </a:rPr>
              <a:t> </a:t>
            </a:r>
            <a:r>
              <a:rPr lang="en-US" sz="2400" b="0" i="1" dirty="0">
                <a:solidFill>
                  <a:srgbClr val="000000"/>
                </a:solidFill>
                <a:effectLst/>
              </a:rPr>
              <a:t>table1</a:t>
            </a:r>
            <a:br>
              <a:rPr lang="en-US" sz="2400" dirty="0"/>
            </a:br>
            <a:r>
              <a:rPr lang="en-US" sz="2400" b="1" i="0" dirty="0">
                <a:solidFill>
                  <a:schemeClr val="accent5">
                    <a:lumMod val="75000"/>
                  </a:schemeClr>
                </a:solidFill>
                <a:effectLst/>
              </a:rPr>
              <a:t>RIGHT JOIN </a:t>
            </a:r>
            <a:r>
              <a:rPr lang="en-US" sz="2400" b="0" i="1" dirty="0">
                <a:solidFill>
                  <a:schemeClr val="accent5">
                    <a:lumMod val="75000"/>
                  </a:schemeClr>
                </a:solidFill>
                <a:effectLst/>
              </a:rPr>
              <a:t>table2</a:t>
            </a:r>
            <a:br>
              <a:rPr lang="en-US" sz="2400" b="0" i="1" dirty="0">
                <a:solidFill>
                  <a:schemeClr val="accent5">
                    <a:lumMod val="75000"/>
                  </a:schemeClr>
                </a:solidFill>
                <a:effectLst/>
              </a:rPr>
            </a:br>
            <a:r>
              <a:rPr lang="en-US" sz="2400" b="1" i="0" dirty="0">
                <a:solidFill>
                  <a:schemeClr val="accent5">
                    <a:lumMod val="75000"/>
                  </a:schemeClr>
                </a:solidFill>
                <a:effectLst/>
              </a:rPr>
              <a:t>ON</a:t>
            </a:r>
            <a:r>
              <a:rPr lang="en-US" sz="2400" b="0" i="0" dirty="0">
                <a:solidFill>
                  <a:schemeClr val="accent5">
                    <a:lumMod val="75000"/>
                  </a:schemeClr>
                </a:solidFill>
                <a:effectLst/>
              </a:rPr>
              <a:t> </a:t>
            </a:r>
            <a:r>
              <a:rPr lang="en-US" sz="2400" b="0" i="1" dirty="0">
                <a:effectLst/>
              </a:rPr>
              <a:t>table1.column_name </a:t>
            </a:r>
            <a:r>
              <a:rPr lang="en-US" sz="2400" b="0" i="0" dirty="0">
                <a:solidFill>
                  <a:schemeClr val="accent5">
                    <a:lumMod val="75000"/>
                  </a:schemeClr>
                </a:solidFill>
                <a:effectLst/>
              </a:rPr>
              <a:t>=</a:t>
            </a:r>
            <a:r>
              <a:rPr lang="en-US" sz="2400" b="0" i="1" dirty="0">
                <a:solidFill>
                  <a:schemeClr val="accent5">
                    <a:lumMod val="75000"/>
                  </a:schemeClr>
                </a:solidFill>
                <a:effectLst/>
              </a:rPr>
              <a:t> table2.column_name</a:t>
            </a:r>
            <a:r>
              <a:rPr lang="en-US" sz="2400" b="0" i="0" dirty="0">
                <a:solidFill>
                  <a:schemeClr val="accent5">
                    <a:lumMod val="75000"/>
                  </a:schemeClr>
                </a:solidFill>
                <a:effectLst/>
              </a:rPr>
              <a:t>;</a:t>
            </a:r>
            <a:endParaRPr lang="en-US" sz="2400" dirty="0">
              <a:solidFill>
                <a:schemeClr val="accent5">
                  <a:lumMod val="75000"/>
                </a:schemeClr>
              </a:solidFill>
            </a:endParaRPr>
          </a:p>
        </p:txBody>
      </p:sp>
      <p:pic>
        <p:nvPicPr>
          <p:cNvPr id="6" name="Picture 2" descr="MySQL RIGHT JOIN">
            <a:extLst>
              <a:ext uri="{FF2B5EF4-FFF2-40B4-BE49-F238E27FC236}">
                <a16:creationId xmlns:a16="http://schemas.microsoft.com/office/drawing/2014/main" id="{0C24C3D6-1201-9590-583A-0D62F5EA8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48" y="3675244"/>
            <a:ext cx="2259361" cy="1638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4723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1F929EB-CB91-49ED-B81D-11A907824EDB}"/>
              </a:ext>
            </a:extLst>
          </p:cNvPr>
          <p:cNvSpPr>
            <a:spLocks noGrp="1"/>
          </p:cNvSpPr>
          <p:nvPr>
            <p:ph type="body" idx="2"/>
          </p:nvPr>
        </p:nvSpPr>
        <p:spPr>
          <a:xfrm>
            <a:off x="0" y="0"/>
            <a:ext cx="3008400" cy="6858000"/>
          </a:xfrm>
          <a:solidFill>
            <a:schemeClr val="accent5">
              <a:lumMod val="50000"/>
            </a:schemeClr>
          </a:solidFill>
        </p:spPr>
        <p:txBody>
          <a:bodyPr/>
          <a:lstStyle/>
          <a:p>
            <a:pPr algn="ctr"/>
            <a:endParaRPr lang="en-US" sz="4000" dirty="0"/>
          </a:p>
          <a:p>
            <a:pPr algn="ctr"/>
            <a:endParaRPr lang="en-US" sz="4000" dirty="0"/>
          </a:p>
          <a:p>
            <a:pPr algn="ctr"/>
            <a:endParaRPr lang="en-US" sz="4000" dirty="0"/>
          </a:p>
          <a:p>
            <a:pPr algn="ctr"/>
            <a:endParaRPr lang="en-US" sz="4000" dirty="0"/>
          </a:p>
          <a:p>
            <a:pPr algn="ctr"/>
            <a:r>
              <a:rPr lang="en-US" sz="4000" dirty="0">
                <a:solidFill>
                  <a:schemeClr val="bg1"/>
                </a:solidFill>
              </a:rPr>
              <a:t>RIGHT </a:t>
            </a:r>
          </a:p>
          <a:p>
            <a:pPr algn="ctr"/>
            <a:r>
              <a:rPr lang="en-US" sz="4000" dirty="0">
                <a:solidFill>
                  <a:schemeClr val="bg1"/>
                </a:solidFill>
              </a:rPr>
              <a:t>JOIN</a:t>
            </a:r>
          </a:p>
        </p:txBody>
      </p:sp>
      <p:sp>
        <p:nvSpPr>
          <p:cNvPr id="10" name="Text Placeholder 2">
            <a:extLst>
              <a:ext uri="{FF2B5EF4-FFF2-40B4-BE49-F238E27FC236}">
                <a16:creationId xmlns:a16="http://schemas.microsoft.com/office/drawing/2014/main" id="{946DA655-4B35-4C4F-A490-244AA5FF9A17}"/>
              </a:ext>
            </a:extLst>
          </p:cNvPr>
          <p:cNvSpPr>
            <a:spLocks noGrp="1"/>
          </p:cNvSpPr>
          <p:nvPr>
            <p:ph type="body" idx="1"/>
          </p:nvPr>
        </p:nvSpPr>
        <p:spPr>
          <a:xfrm>
            <a:off x="3124199" y="136374"/>
            <a:ext cx="5853545" cy="3656307"/>
          </a:xfrm>
        </p:spPr>
        <p:txBody>
          <a:bodyPr anchor="t">
            <a:normAutofit/>
          </a:bodyPr>
          <a:lstStyle/>
          <a:p>
            <a:pPr marL="114300" indent="0">
              <a:lnSpc>
                <a:spcPct val="90000"/>
              </a:lnSpc>
              <a:buNone/>
            </a:pPr>
            <a:r>
              <a:rPr lang="en-US" sz="2000" u="sng" dirty="0"/>
              <a:t>Example:</a:t>
            </a:r>
            <a:endParaRPr lang="en-US" sz="2000" dirty="0"/>
          </a:p>
          <a:p>
            <a:pPr marL="114300" indent="0">
              <a:buNone/>
            </a:pPr>
            <a:endParaRPr lang="en-US" sz="2000" dirty="0"/>
          </a:p>
          <a:p>
            <a:pPr marL="114300" indent="0">
              <a:buNone/>
            </a:pPr>
            <a:r>
              <a:rPr lang="en-US" sz="2000" dirty="0"/>
              <a:t>SELECT   </a:t>
            </a:r>
            <a:r>
              <a:rPr lang="en-US" sz="2000" dirty="0">
                <a:solidFill>
                  <a:srgbClr val="FF0000"/>
                </a:solidFill>
              </a:rPr>
              <a:t>customers.* </a:t>
            </a:r>
            <a:r>
              <a:rPr lang="en-US" sz="2000" dirty="0"/>
              <a:t>, </a:t>
            </a:r>
          </a:p>
          <a:p>
            <a:pPr marL="114300" indent="0">
              <a:buNone/>
            </a:pPr>
            <a:r>
              <a:rPr lang="en-US" sz="2000" dirty="0"/>
              <a:t>	     </a:t>
            </a:r>
            <a:r>
              <a:rPr lang="en-US" sz="2000" dirty="0">
                <a:solidFill>
                  <a:srgbClr val="FF0000"/>
                </a:solidFill>
              </a:rPr>
              <a:t>orders.* </a:t>
            </a:r>
          </a:p>
          <a:p>
            <a:pPr marL="114300" indent="0">
              <a:buNone/>
            </a:pPr>
            <a:r>
              <a:rPr lang="en-US" sz="2000" dirty="0"/>
              <a:t>FROM customers</a:t>
            </a:r>
          </a:p>
          <a:p>
            <a:pPr marL="114300" indent="0">
              <a:buNone/>
            </a:pPr>
            <a:r>
              <a:rPr lang="en-US" sz="2000" b="1" dirty="0">
                <a:solidFill>
                  <a:srgbClr val="FF0000"/>
                </a:solidFill>
              </a:rPr>
              <a:t>RIGHT</a:t>
            </a:r>
            <a:r>
              <a:rPr lang="en-US" sz="2000" dirty="0">
                <a:solidFill>
                  <a:srgbClr val="FF0000"/>
                </a:solidFill>
              </a:rPr>
              <a:t> </a:t>
            </a:r>
            <a:r>
              <a:rPr lang="en-US" sz="2000" b="1" dirty="0">
                <a:solidFill>
                  <a:srgbClr val="FF0000"/>
                </a:solidFill>
              </a:rPr>
              <a:t>JOIN</a:t>
            </a:r>
            <a:r>
              <a:rPr lang="en-US" sz="2000" dirty="0">
                <a:solidFill>
                  <a:srgbClr val="FF0000"/>
                </a:solidFill>
              </a:rPr>
              <a:t> orders</a:t>
            </a:r>
          </a:p>
          <a:p>
            <a:pPr marL="114300" indent="0">
              <a:buNone/>
            </a:pPr>
            <a:r>
              <a:rPr lang="en-US" sz="2000" dirty="0">
                <a:solidFill>
                  <a:srgbClr val="FF0000"/>
                </a:solidFill>
              </a:rPr>
              <a:t>ON </a:t>
            </a:r>
            <a:r>
              <a:rPr lang="en-US" sz="2000" dirty="0" err="1">
                <a:solidFill>
                  <a:srgbClr val="FF0000"/>
                </a:solidFill>
              </a:rPr>
              <a:t>orders.CustomerID</a:t>
            </a:r>
            <a:r>
              <a:rPr lang="en-US" sz="2000" dirty="0">
                <a:solidFill>
                  <a:srgbClr val="FF0000"/>
                </a:solidFill>
              </a:rPr>
              <a:t> = </a:t>
            </a:r>
            <a:r>
              <a:rPr lang="en-US" sz="2000" dirty="0" err="1">
                <a:solidFill>
                  <a:srgbClr val="FF0000"/>
                </a:solidFill>
              </a:rPr>
              <a:t>customers.CustomerID</a:t>
            </a:r>
            <a:r>
              <a:rPr lang="en-US" sz="2000" dirty="0">
                <a:solidFill>
                  <a:srgbClr val="FF0000"/>
                </a:solidFill>
              </a:rPr>
              <a:t>;</a:t>
            </a:r>
          </a:p>
        </p:txBody>
      </p:sp>
      <p:sp>
        <p:nvSpPr>
          <p:cNvPr id="12" name="TextBox 11">
            <a:extLst>
              <a:ext uri="{FF2B5EF4-FFF2-40B4-BE49-F238E27FC236}">
                <a16:creationId xmlns:a16="http://schemas.microsoft.com/office/drawing/2014/main" id="{69D3F259-0F72-4439-8026-24CA5E7CA32C}"/>
              </a:ext>
            </a:extLst>
          </p:cNvPr>
          <p:cNvSpPr txBox="1"/>
          <p:nvPr/>
        </p:nvSpPr>
        <p:spPr>
          <a:xfrm>
            <a:off x="2971800" y="3517180"/>
            <a:ext cx="1600200" cy="307777"/>
          </a:xfrm>
          <a:prstGeom prst="rect">
            <a:avLst/>
          </a:prstGeom>
          <a:noFill/>
        </p:spPr>
        <p:txBody>
          <a:bodyPr wrap="square" rtlCol="0">
            <a:spAutoFit/>
          </a:bodyPr>
          <a:lstStyle/>
          <a:p>
            <a:r>
              <a:rPr lang="en-US" b="1" u="sng" dirty="0"/>
              <a:t>Output:</a:t>
            </a:r>
          </a:p>
        </p:txBody>
      </p:sp>
      <p:pic>
        <p:nvPicPr>
          <p:cNvPr id="4" name="Picture 3">
            <a:extLst>
              <a:ext uri="{FF2B5EF4-FFF2-40B4-BE49-F238E27FC236}">
                <a16:creationId xmlns:a16="http://schemas.microsoft.com/office/drawing/2014/main" id="{3D787BD8-791F-461E-85FF-F7CBD7409377}"/>
              </a:ext>
            </a:extLst>
          </p:cNvPr>
          <p:cNvPicPr>
            <a:picLocks noChangeAspect="1"/>
          </p:cNvPicPr>
          <p:nvPr/>
        </p:nvPicPr>
        <p:blipFill>
          <a:blip r:embed="rId2"/>
          <a:stretch>
            <a:fillRect/>
          </a:stretch>
        </p:blipFill>
        <p:spPr>
          <a:xfrm>
            <a:off x="3013365" y="3926464"/>
            <a:ext cx="6172199" cy="1466418"/>
          </a:xfrm>
          <a:prstGeom prst="rect">
            <a:avLst/>
          </a:prstGeom>
        </p:spPr>
      </p:pic>
    </p:spTree>
    <p:extLst>
      <p:ext uri="{BB962C8B-B14F-4D97-AF65-F5344CB8AC3E}">
        <p14:creationId xmlns:p14="http://schemas.microsoft.com/office/powerpoint/2010/main" val="386556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1760589"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0AE2663-2FEE-A4FC-35BD-8BDBE74BE3D0}"/>
              </a:ext>
            </a:extLst>
          </p:cNvPr>
          <p:cNvSpPr txBox="1"/>
          <p:nvPr/>
        </p:nvSpPr>
        <p:spPr>
          <a:xfrm>
            <a:off x="638481" y="2104553"/>
            <a:ext cx="7650113" cy="2092881"/>
          </a:xfrm>
          <a:prstGeom prst="rect">
            <a:avLst/>
          </a:prstGeom>
          <a:noFill/>
        </p:spPr>
        <p:txBody>
          <a:bodyPr wrap="square">
            <a:spAutoFit/>
          </a:bodyPr>
          <a:lstStyle/>
          <a:p>
            <a:r>
              <a:rPr lang="en-IN" sz="2600" dirty="0"/>
              <a:t>Create command is a DDL command used to create a table or a database some objects like tables, Views, indexes, functions.</a:t>
            </a:r>
          </a:p>
          <a:p>
            <a:endParaRPr lang="en-IN" sz="2600" dirty="0"/>
          </a:p>
          <a:p>
            <a:r>
              <a:rPr lang="en-IN" sz="2600" u="sng" dirty="0"/>
              <a:t>Syntax :</a:t>
            </a:r>
            <a:endParaRPr lang="en-US" sz="2600" u="sng" dirty="0"/>
          </a:p>
        </p:txBody>
      </p:sp>
      <p:sp>
        <p:nvSpPr>
          <p:cNvPr id="16" name="TextBox 15">
            <a:extLst>
              <a:ext uri="{FF2B5EF4-FFF2-40B4-BE49-F238E27FC236}">
                <a16:creationId xmlns:a16="http://schemas.microsoft.com/office/drawing/2014/main" id="{CC5347B5-1250-A841-7450-DAE64206C281}"/>
              </a:ext>
            </a:extLst>
          </p:cNvPr>
          <p:cNvSpPr txBox="1"/>
          <p:nvPr/>
        </p:nvSpPr>
        <p:spPr>
          <a:xfrm>
            <a:off x="1981199" y="3815218"/>
            <a:ext cx="6218904" cy="2677656"/>
          </a:xfrm>
          <a:prstGeom prst="rect">
            <a:avLst/>
          </a:prstGeom>
          <a:solidFill>
            <a:schemeClr val="bg1">
              <a:lumMod val="95000"/>
            </a:schemeClr>
          </a:solidFill>
          <a:ln>
            <a:noFill/>
          </a:ln>
        </p:spPr>
        <p:txBody>
          <a:bodyPr wrap="square">
            <a:spAutoFit/>
          </a:bodyPr>
          <a:lstStyle/>
          <a:p>
            <a:pPr marL="0" indent="0">
              <a:buNone/>
            </a:pPr>
            <a:r>
              <a:rPr lang="en-IN" sz="2800" dirty="0">
                <a:solidFill>
                  <a:srgbClr val="FF0000"/>
                </a:solidFill>
              </a:rPr>
              <a:t>	CREATE TABLE </a:t>
            </a:r>
            <a:r>
              <a:rPr lang="en-IN" sz="2800" dirty="0" err="1"/>
              <a:t>table_name</a:t>
            </a:r>
            <a:r>
              <a:rPr lang="en-IN" sz="2800" dirty="0"/>
              <a:t> </a:t>
            </a:r>
            <a:r>
              <a:rPr lang="en-IN" sz="2800" dirty="0">
                <a:solidFill>
                  <a:srgbClr val="FF0000"/>
                </a:solidFill>
              </a:rPr>
              <a:t>(</a:t>
            </a:r>
          </a:p>
          <a:p>
            <a:pPr marL="0" indent="0">
              <a:spcBef>
                <a:spcPts val="0"/>
              </a:spcBef>
              <a:spcAft>
                <a:spcPts val="0"/>
              </a:spcAft>
              <a:buNone/>
            </a:pPr>
            <a:r>
              <a:rPr lang="en-IN" sz="2800" dirty="0"/>
              <a:t>		col-name-1 	data-type </a:t>
            </a:r>
            <a:r>
              <a:rPr lang="en-IN" sz="2800" dirty="0">
                <a:solidFill>
                  <a:srgbClr val="FF0000"/>
                </a:solidFill>
              </a:rPr>
              <a:t>,</a:t>
            </a:r>
          </a:p>
          <a:p>
            <a:pPr marL="0" indent="0">
              <a:spcBef>
                <a:spcPts val="0"/>
              </a:spcBef>
              <a:spcAft>
                <a:spcPts val="0"/>
              </a:spcAft>
              <a:buNone/>
            </a:pPr>
            <a:r>
              <a:rPr lang="en-IN" sz="2800" dirty="0"/>
              <a:t>		col-name-2 	data-type </a:t>
            </a:r>
            <a:r>
              <a:rPr lang="en-IN" sz="2800" dirty="0">
                <a:solidFill>
                  <a:srgbClr val="FF0000"/>
                </a:solidFill>
              </a:rPr>
              <a:t>,</a:t>
            </a:r>
          </a:p>
          <a:p>
            <a:pPr marL="0" indent="0">
              <a:spcBef>
                <a:spcPts val="0"/>
              </a:spcBef>
              <a:spcAft>
                <a:spcPts val="0"/>
              </a:spcAft>
              <a:buNone/>
            </a:pPr>
            <a:r>
              <a:rPr lang="en-IN" sz="2800" dirty="0"/>
              <a:t>		col-name-3 	data-type </a:t>
            </a:r>
            <a:r>
              <a:rPr lang="en-IN" sz="2800" dirty="0">
                <a:solidFill>
                  <a:srgbClr val="FF0000"/>
                </a:solidFill>
              </a:rPr>
              <a:t>,</a:t>
            </a:r>
          </a:p>
          <a:p>
            <a:pPr marL="0" indent="0">
              <a:spcBef>
                <a:spcPts val="0"/>
              </a:spcBef>
              <a:spcAft>
                <a:spcPts val="0"/>
              </a:spcAft>
              <a:buNone/>
            </a:pPr>
            <a:r>
              <a:rPr lang="en-IN" sz="2800" dirty="0"/>
              <a:t>		….</a:t>
            </a:r>
          </a:p>
          <a:p>
            <a:pPr marL="0" indent="0">
              <a:spcBef>
                <a:spcPts val="0"/>
              </a:spcBef>
              <a:spcAft>
                <a:spcPts val="0"/>
              </a:spcAft>
              <a:buNone/>
            </a:pPr>
            <a:r>
              <a:rPr lang="en-IN" sz="2800" dirty="0"/>
              <a:t>	</a:t>
            </a:r>
            <a:r>
              <a:rPr lang="en-IN" sz="2800" dirty="0">
                <a:solidFill>
                  <a:srgbClr val="FF0000"/>
                </a:solidFill>
              </a:rPr>
              <a:t>);</a:t>
            </a:r>
          </a:p>
        </p:txBody>
      </p:sp>
    </p:spTree>
    <p:extLst>
      <p:ext uri="{BB962C8B-B14F-4D97-AF65-F5344CB8AC3E}">
        <p14:creationId xmlns:p14="http://schemas.microsoft.com/office/powerpoint/2010/main" val="4098809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MYSQL Joins</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CROSS</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830997"/>
          </a:xfrm>
          <a:prstGeom prst="rect">
            <a:avLst/>
          </a:prstGeom>
          <a:noFill/>
        </p:spPr>
        <p:txBody>
          <a:bodyPr wrap="square">
            <a:spAutoFit/>
          </a:bodyPr>
          <a:lstStyle/>
          <a:p>
            <a:r>
              <a:rPr lang="en-US" sz="2400" dirty="0"/>
              <a:t>The CROSS JOIN keyword returns all records from both tables (table1 and table2).</a:t>
            </a:r>
          </a:p>
        </p:txBody>
      </p:sp>
      <p:sp>
        <p:nvSpPr>
          <p:cNvPr id="3" name="TextBox 2">
            <a:extLst>
              <a:ext uri="{FF2B5EF4-FFF2-40B4-BE49-F238E27FC236}">
                <a16:creationId xmlns:a16="http://schemas.microsoft.com/office/drawing/2014/main" id="{3D35A9E7-1AD3-F1F5-7A8B-A713DD7B86E9}"/>
              </a:ext>
            </a:extLst>
          </p:cNvPr>
          <p:cNvSpPr txBox="1"/>
          <p:nvPr/>
        </p:nvSpPr>
        <p:spPr>
          <a:xfrm>
            <a:off x="3236416" y="3429686"/>
            <a:ext cx="5525049" cy="461665"/>
          </a:xfrm>
          <a:prstGeom prst="rect">
            <a:avLst/>
          </a:prstGeom>
          <a:noFill/>
        </p:spPr>
        <p:txBody>
          <a:bodyPr wrap="square">
            <a:spAutoFit/>
          </a:bodyPr>
          <a:lstStyle/>
          <a:p>
            <a:pPr algn="l"/>
            <a:r>
              <a:rPr lang="en-US" sz="2400" u="sng" dirty="0">
                <a:solidFill>
                  <a:schemeClr val="dk1"/>
                </a:solidFill>
              </a:rPr>
              <a:t>Syntax</a:t>
            </a:r>
          </a:p>
        </p:txBody>
      </p:sp>
      <p:sp>
        <p:nvSpPr>
          <p:cNvPr id="4" name="TextBox 3">
            <a:extLst>
              <a:ext uri="{FF2B5EF4-FFF2-40B4-BE49-F238E27FC236}">
                <a16:creationId xmlns:a16="http://schemas.microsoft.com/office/drawing/2014/main" id="{1EFB5822-98F4-E12F-5CAD-AE1051B20741}"/>
              </a:ext>
            </a:extLst>
          </p:cNvPr>
          <p:cNvSpPr txBox="1"/>
          <p:nvPr/>
        </p:nvSpPr>
        <p:spPr>
          <a:xfrm>
            <a:off x="3236416" y="3959731"/>
            <a:ext cx="6428694" cy="1200329"/>
          </a:xfrm>
          <a:prstGeom prst="rect">
            <a:avLst/>
          </a:prstGeom>
          <a:noFill/>
        </p:spPr>
        <p:txBody>
          <a:bodyPr wrap="square">
            <a:spAutoFit/>
          </a:bodyPr>
          <a:lstStyle/>
          <a:p>
            <a:r>
              <a:rPr lang="en-US" sz="2400" b="0" i="0" dirty="0">
                <a:solidFill>
                  <a:srgbClr val="0000CD"/>
                </a:solidFill>
                <a:effectLst/>
              </a:rPr>
              <a:t>SELECT</a:t>
            </a:r>
            <a:r>
              <a:rPr lang="en-US" sz="2400" b="0" i="0" dirty="0">
                <a:solidFill>
                  <a:srgbClr val="000000"/>
                </a:solidFill>
                <a:effectLst/>
              </a:rPr>
              <a:t> </a:t>
            </a:r>
            <a:r>
              <a:rPr lang="en-US" sz="2400" b="0" i="1" dirty="0">
                <a:solidFill>
                  <a:srgbClr val="000000"/>
                </a:solidFill>
                <a:effectLst/>
              </a:rPr>
              <a:t>col-1, col-2….columns(s)</a:t>
            </a:r>
            <a:br>
              <a:rPr lang="en-US" sz="2400" dirty="0"/>
            </a:br>
            <a:r>
              <a:rPr lang="en-US" sz="2400" b="0" i="0" dirty="0">
                <a:solidFill>
                  <a:srgbClr val="0000CD"/>
                </a:solidFill>
                <a:effectLst/>
              </a:rPr>
              <a:t>FROM</a:t>
            </a:r>
            <a:r>
              <a:rPr lang="en-US" sz="2400" b="0" i="0" dirty="0">
                <a:solidFill>
                  <a:srgbClr val="000000"/>
                </a:solidFill>
                <a:effectLst/>
              </a:rPr>
              <a:t> </a:t>
            </a:r>
            <a:r>
              <a:rPr lang="en-US" sz="2400" b="0" i="1" dirty="0">
                <a:solidFill>
                  <a:srgbClr val="000000"/>
                </a:solidFill>
                <a:effectLst/>
              </a:rPr>
              <a:t>table1</a:t>
            </a:r>
            <a:br>
              <a:rPr lang="en-US" sz="2400" dirty="0"/>
            </a:br>
            <a:r>
              <a:rPr lang="en-US" sz="2400" b="1" i="0" dirty="0">
                <a:solidFill>
                  <a:schemeClr val="accent5">
                    <a:lumMod val="75000"/>
                  </a:schemeClr>
                </a:solidFill>
                <a:effectLst/>
              </a:rPr>
              <a:t>CROSS JOIN </a:t>
            </a:r>
            <a:r>
              <a:rPr lang="en-US" sz="2400" b="0" i="1" dirty="0">
                <a:solidFill>
                  <a:schemeClr val="accent5">
                    <a:lumMod val="75000"/>
                  </a:schemeClr>
                </a:solidFill>
                <a:effectLst/>
              </a:rPr>
              <a:t>table2;</a:t>
            </a:r>
            <a:endParaRPr lang="en-US" sz="2400" dirty="0">
              <a:solidFill>
                <a:schemeClr val="accent5">
                  <a:lumMod val="75000"/>
                </a:schemeClr>
              </a:solidFill>
            </a:endParaRPr>
          </a:p>
        </p:txBody>
      </p:sp>
      <p:pic>
        <p:nvPicPr>
          <p:cNvPr id="8" name="Picture 2" descr="MySQL CROSS JOIN">
            <a:extLst>
              <a:ext uri="{FF2B5EF4-FFF2-40B4-BE49-F238E27FC236}">
                <a16:creationId xmlns:a16="http://schemas.microsoft.com/office/drawing/2014/main" id="{1ECB3548-6780-A2C4-84CD-A5F717C21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73" y="3660519"/>
            <a:ext cx="2580281" cy="179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5996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1F929EB-CB91-49ED-B81D-11A907824EDB}"/>
              </a:ext>
            </a:extLst>
          </p:cNvPr>
          <p:cNvSpPr>
            <a:spLocks noGrp="1"/>
          </p:cNvSpPr>
          <p:nvPr>
            <p:ph type="body" idx="2"/>
          </p:nvPr>
        </p:nvSpPr>
        <p:spPr>
          <a:xfrm>
            <a:off x="0" y="0"/>
            <a:ext cx="3008400" cy="6858000"/>
          </a:xfrm>
          <a:solidFill>
            <a:schemeClr val="accent5">
              <a:lumMod val="50000"/>
            </a:schemeClr>
          </a:solidFill>
        </p:spPr>
        <p:txBody>
          <a:bodyPr/>
          <a:lstStyle/>
          <a:p>
            <a:pPr algn="ctr"/>
            <a:endParaRPr lang="en-US" sz="4000" dirty="0"/>
          </a:p>
          <a:p>
            <a:pPr algn="ctr"/>
            <a:endParaRPr lang="en-US" sz="4000" dirty="0"/>
          </a:p>
          <a:p>
            <a:pPr algn="ctr"/>
            <a:endParaRPr lang="en-US" sz="4000" dirty="0"/>
          </a:p>
          <a:p>
            <a:pPr algn="ctr"/>
            <a:endParaRPr lang="en-US" sz="4000" dirty="0"/>
          </a:p>
          <a:p>
            <a:pPr algn="ctr"/>
            <a:r>
              <a:rPr lang="en-US" sz="4000" dirty="0">
                <a:solidFill>
                  <a:schemeClr val="bg1"/>
                </a:solidFill>
              </a:rPr>
              <a:t>CROSS </a:t>
            </a:r>
          </a:p>
          <a:p>
            <a:pPr algn="ctr"/>
            <a:r>
              <a:rPr lang="en-US" sz="4000" dirty="0">
                <a:solidFill>
                  <a:schemeClr val="bg1"/>
                </a:solidFill>
              </a:rPr>
              <a:t>JOIN</a:t>
            </a:r>
          </a:p>
        </p:txBody>
      </p:sp>
      <p:sp>
        <p:nvSpPr>
          <p:cNvPr id="10" name="Text Placeholder 2">
            <a:extLst>
              <a:ext uri="{FF2B5EF4-FFF2-40B4-BE49-F238E27FC236}">
                <a16:creationId xmlns:a16="http://schemas.microsoft.com/office/drawing/2014/main" id="{946DA655-4B35-4C4F-A490-244AA5FF9A17}"/>
              </a:ext>
            </a:extLst>
          </p:cNvPr>
          <p:cNvSpPr>
            <a:spLocks noGrp="1"/>
          </p:cNvSpPr>
          <p:nvPr>
            <p:ph type="body" idx="1"/>
          </p:nvPr>
        </p:nvSpPr>
        <p:spPr>
          <a:xfrm>
            <a:off x="3124199" y="136374"/>
            <a:ext cx="5853545" cy="3656307"/>
          </a:xfrm>
        </p:spPr>
        <p:txBody>
          <a:bodyPr anchor="t">
            <a:normAutofit/>
          </a:bodyPr>
          <a:lstStyle/>
          <a:p>
            <a:pPr marL="114300" indent="0">
              <a:lnSpc>
                <a:spcPct val="90000"/>
              </a:lnSpc>
              <a:buNone/>
            </a:pPr>
            <a:r>
              <a:rPr lang="en-US" sz="2000" u="sng" dirty="0"/>
              <a:t>Example:</a:t>
            </a:r>
            <a:endParaRPr lang="en-US" sz="2000" dirty="0"/>
          </a:p>
          <a:p>
            <a:pPr marL="114300" indent="0">
              <a:buNone/>
            </a:pPr>
            <a:endParaRPr lang="en-US" sz="2000" dirty="0"/>
          </a:p>
          <a:p>
            <a:pPr marL="114300" indent="0">
              <a:buNone/>
            </a:pPr>
            <a:r>
              <a:rPr lang="en-US" sz="2000" dirty="0"/>
              <a:t>SELECT   </a:t>
            </a:r>
            <a:r>
              <a:rPr lang="en-US" sz="2000" dirty="0">
                <a:solidFill>
                  <a:srgbClr val="FF0000"/>
                </a:solidFill>
              </a:rPr>
              <a:t>customers.* </a:t>
            </a:r>
            <a:r>
              <a:rPr lang="en-US" sz="2000" dirty="0"/>
              <a:t>, </a:t>
            </a:r>
          </a:p>
          <a:p>
            <a:pPr marL="114300" indent="0">
              <a:buNone/>
            </a:pPr>
            <a:r>
              <a:rPr lang="en-US" sz="2000" dirty="0"/>
              <a:t>	     </a:t>
            </a:r>
            <a:r>
              <a:rPr lang="en-US" sz="2000" dirty="0">
                <a:solidFill>
                  <a:srgbClr val="FF0000"/>
                </a:solidFill>
              </a:rPr>
              <a:t>orders.* </a:t>
            </a:r>
          </a:p>
          <a:p>
            <a:pPr marL="114300" indent="0">
              <a:buNone/>
            </a:pPr>
            <a:r>
              <a:rPr lang="en-US" sz="2000" dirty="0"/>
              <a:t>FROM customers</a:t>
            </a:r>
          </a:p>
          <a:p>
            <a:pPr marL="114300" indent="0">
              <a:buNone/>
            </a:pPr>
            <a:r>
              <a:rPr lang="en-US" sz="2000" b="1" dirty="0">
                <a:solidFill>
                  <a:srgbClr val="FF0000"/>
                </a:solidFill>
              </a:rPr>
              <a:t>CROSS</a:t>
            </a:r>
            <a:r>
              <a:rPr lang="en-US" sz="2000" dirty="0">
                <a:solidFill>
                  <a:srgbClr val="FF0000"/>
                </a:solidFill>
              </a:rPr>
              <a:t> </a:t>
            </a:r>
            <a:r>
              <a:rPr lang="en-US" sz="2000" b="1" dirty="0">
                <a:solidFill>
                  <a:srgbClr val="FF0000"/>
                </a:solidFill>
              </a:rPr>
              <a:t>JOIN</a:t>
            </a:r>
            <a:r>
              <a:rPr lang="en-US" sz="2000" dirty="0">
                <a:solidFill>
                  <a:srgbClr val="FF0000"/>
                </a:solidFill>
              </a:rPr>
              <a:t> orders;</a:t>
            </a:r>
          </a:p>
        </p:txBody>
      </p:sp>
      <p:sp>
        <p:nvSpPr>
          <p:cNvPr id="12" name="TextBox 11">
            <a:extLst>
              <a:ext uri="{FF2B5EF4-FFF2-40B4-BE49-F238E27FC236}">
                <a16:creationId xmlns:a16="http://schemas.microsoft.com/office/drawing/2014/main" id="{69D3F259-0F72-4439-8026-24CA5E7CA32C}"/>
              </a:ext>
            </a:extLst>
          </p:cNvPr>
          <p:cNvSpPr txBox="1"/>
          <p:nvPr/>
        </p:nvSpPr>
        <p:spPr>
          <a:xfrm>
            <a:off x="3008400" y="2807425"/>
            <a:ext cx="1600200" cy="307777"/>
          </a:xfrm>
          <a:prstGeom prst="rect">
            <a:avLst/>
          </a:prstGeom>
          <a:noFill/>
        </p:spPr>
        <p:txBody>
          <a:bodyPr wrap="square" rtlCol="0">
            <a:spAutoFit/>
          </a:bodyPr>
          <a:lstStyle/>
          <a:p>
            <a:r>
              <a:rPr lang="en-US" b="1" u="sng" dirty="0"/>
              <a:t>Output:</a:t>
            </a:r>
          </a:p>
        </p:txBody>
      </p:sp>
      <p:pic>
        <p:nvPicPr>
          <p:cNvPr id="3" name="Picture 2">
            <a:extLst>
              <a:ext uri="{FF2B5EF4-FFF2-40B4-BE49-F238E27FC236}">
                <a16:creationId xmlns:a16="http://schemas.microsoft.com/office/drawing/2014/main" id="{F89C214E-9A58-4036-B931-1F76861C6460}"/>
              </a:ext>
            </a:extLst>
          </p:cNvPr>
          <p:cNvPicPr>
            <a:picLocks noChangeAspect="1"/>
          </p:cNvPicPr>
          <p:nvPr/>
        </p:nvPicPr>
        <p:blipFill>
          <a:blip r:embed="rId2"/>
          <a:stretch>
            <a:fillRect/>
          </a:stretch>
        </p:blipFill>
        <p:spPr>
          <a:xfrm>
            <a:off x="3101353" y="3115202"/>
            <a:ext cx="5899236" cy="2807425"/>
          </a:xfrm>
          <a:prstGeom prst="rect">
            <a:avLst/>
          </a:prstGeom>
        </p:spPr>
      </p:pic>
    </p:spTree>
    <p:extLst>
      <p:ext uri="{BB962C8B-B14F-4D97-AF65-F5344CB8AC3E}">
        <p14:creationId xmlns:p14="http://schemas.microsoft.com/office/powerpoint/2010/main" val="22459074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3E39-BF9F-414E-8996-FE28138A5AA4}"/>
              </a:ext>
            </a:extLst>
          </p:cNvPr>
          <p:cNvSpPr>
            <a:spLocks noGrp="1"/>
          </p:cNvSpPr>
          <p:nvPr>
            <p:ph type="title"/>
          </p:nvPr>
        </p:nvSpPr>
        <p:spPr/>
        <p:txBody>
          <a:bodyPr/>
          <a:lstStyle/>
          <a:p>
            <a:r>
              <a:rPr lang="en-US" dirty="0">
                <a:latin typeface="+mn-lt"/>
              </a:rPr>
              <a:t>UNION Operator</a:t>
            </a:r>
          </a:p>
        </p:txBody>
      </p:sp>
      <p:sp>
        <p:nvSpPr>
          <p:cNvPr id="3" name="Text Placeholder 2">
            <a:extLst>
              <a:ext uri="{FF2B5EF4-FFF2-40B4-BE49-F238E27FC236}">
                <a16:creationId xmlns:a16="http://schemas.microsoft.com/office/drawing/2014/main" id="{875C4111-4481-4FAB-A8C7-B4187361950B}"/>
              </a:ext>
            </a:extLst>
          </p:cNvPr>
          <p:cNvSpPr>
            <a:spLocks noGrp="1"/>
          </p:cNvSpPr>
          <p:nvPr>
            <p:ph type="body" idx="1"/>
          </p:nvPr>
        </p:nvSpPr>
        <p:spPr/>
        <p:txBody>
          <a:bodyPr>
            <a:noAutofit/>
          </a:bodyPr>
          <a:lstStyle/>
          <a:p>
            <a:pPr marL="0" indent="0">
              <a:buNone/>
            </a:pPr>
            <a:r>
              <a:rPr lang="en-US" sz="2400" dirty="0"/>
              <a:t>The UNION operator is used to combine the result-set of two or more SELECT statements.</a:t>
            </a:r>
          </a:p>
          <a:p>
            <a:pPr marL="0" indent="0">
              <a:buNone/>
            </a:pPr>
            <a:endParaRPr lang="en-US" sz="2400" dirty="0"/>
          </a:p>
          <a:p>
            <a:pPr marL="0" indent="0">
              <a:buNone/>
            </a:pPr>
            <a:r>
              <a:rPr lang="en-US" sz="2400" dirty="0"/>
              <a:t>Important points for UNION operator:</a:t>
            </a:r>
            <a:endParaRPr lang="en-US" dirty="0"/>
          </a:p>
          <a:p>
            <a:pPr lvl="1">
              <a:lnSpc>
                <a:spcPct val="100000"/>
              </a:lnSpc>
            </a:pPr>
            <a:r>
              <a:rPr lang="en-US" dirty="0"/>
              <a:t>Every SELECT statement with UNION must have the same number of columns.</a:t>
            </a:r>
          </a:p>
          <a:p>
            <a:pPr marL="457200" lvl="1" indent="0">
              <a:lnSpc>
                <a:spcPct val="100000"/>
              </a:lnSpc>
              <a:buNone/>
            </a:pPr>
            <a:endParaRPr lang="en-US" dirty="0"/>
          </a:p>
          <a:p>
            <a:pPr lvl="1">
              <a:lnSpc>
                <a:spcPct val="100000"/>
              </a:lnSpc>
            </a:pPr>
            <a:r>
              <a:rPr lang="en-US" dirty="0"/>
              <a:t>Columns order must be same in all the SELECT statement.</a:t>
            </a:r>
          </a:p>
        </p:txBody>
      </p:sp>
    </p:spTree>
    <p:extLst>
      <p:ext uri="{BB962C8B-B14F-4D97-AF65-F5344CB8AC3E}">
        <p14:creationId xmlns:p14="http://schemas.microsoft.com/office/powerpoint/2010/main" val="2486671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3E39-BF9F-414E-8996-FE28138A5AA4}"/>
              </a:ext>
            </a:extLst>
          </p:cNvPr>
          <p:cNvSpPr>
            <a:spLocks noGrp="1"/>
          </p:cNvSpPr>
          <p:nvPr>
            <p:ph type="title"/>
          </p:nvPr>
        </p:nvSpPr>
        <p:spPr>
          <a:xfrm>
            <a:off x="457200" y="-3655"/>
            <a:ext cx="8229600" cy="1143000"/>
          </a:xfrm>
        </p:spPr>
        <p:txBody>
          <a:bodyPr/>
          <a:lstStyle/>
          <a:p>
            <a:r>
              <a:rPr lang="en-US" dirty="0"/>
              <a:t>UNION Operator</a:t>
            </a:r>
          </a:p>
        </p:txBody>
      </p:sp>
      <p:sp>
        <p:nvSpPr>
          <p:cNvPr id="8" name="Text Placeholder 7">
            <a:extLst>
              <a:ext uri="{FF2B5EF4-FFF2-40B4-BE49-F238E27FC236}">
                <a16:creationId xmlns:a16="http://schemas.microsoft.com/office/drawing/2014/main" id="{80DEBEFD-A6B6-41D0-B2C8-7FBBE5675B3A}"/>
              </a:ext>
            </a:extLst>
          </p:cNvPr>
          <p:cNvSpPr>
            <a:spLocks noGrp="1"/>
          </p:cNvSpPr>
          <p:nvPr>
            <p:ph type="body" idx="1"/>
          </p:nvPr>
        </p:nvSpPr>
        <p:spPr>
          <a:xfrm>
            <a:off x="457200" y="1231069"/>
            <a:ext cx="8070574" cy="3637722"/>
          </a:xfrm>
        </p:spPr>
        <p:txBody>
          <a:bodyPr>
            <a:noAutofit/>
          </a:bodyPr>
          <a:lstStyle/>
          <a:p>
            <a:pPr marL="114300" indent="0">
              <a:buNone/>
            </a:pPr>
            <a:r>
              <a:rPr lang="en-US" sz="2400" i="1" u="sng" dirty="0">
                <a:solidFill>
                  <a:srgbClr val="000000"/>
                </a:solidFill>
                <a:effectLst/>
              </a:rPr>
              <a:t>UNION Syntax</a:t>
            </a:r>
            <a:endParaRPr lang="en-US" sz="2400" dirty="0"/>
          </a:p>
          <a:p>
            <a:pPr marL="114300" indent="0">
              <a:buNone/>
            </a:pPr>
            <a:r>
              <a:rPr lang="en-US" sz="2400" b="0" i="0" dirty="0">
                <a:solidFill>
                  <a:srgbClr val="0000CD"/>
                </a:solidFill>
                <a:effectLst/>
              </a:rPr>
              <a:t>	SELECT</a:t>
            </a:r>
            <a:r>
              <a:rPr lang="en-US" sz="2400" b="0" i="0" dirty="0">
                <a:solidFill>
                  <a:srgbClr val="000000"/>
                </a:solidFill>
                <a:effectLst/>
              </a:rPr>
              <a:t> </a:t>
            </a:r>
            <a:r>
              <a:rPr lang="en-US" sz="2400" b="0" i="1" dirty="0">
                <a:solidFill>
                  <a:srgbClr val="000000"/>
                </a:solidFill>
                <a:effectLst/>
              </a:rPr>
              <a:t>col1, col2,..etc</a:t>
            </a:r>
            <a:r>
              <a:rPr lang="en-US" sz="2400" b="0" i="0" dirty="0">
                <a:solidFill>
                  <a:srgbClr val="000000"/>
                </a:solidFill>
                <a:effectLst/>
              </a:rPr>
              <a:t> </a:t>
            </a:r>
            <a:r>
              <a:rPr lang="en-US" sz="2400" b="0" i="0" dirty="0">
                <a:solidFill>
                  <a:srgbClr val="0000CD"/>
                </a:solidFill>
                <a:effectLst/>
              </a:rPr>
              <a:t>FROM</a:t>
            </a:r>
            <a:r>
              <a:rPr lang="en-US" sz="2400" b="0" i="0" dirty="0">
                <a:solidFill>
                  <a:srgbClr val="000000"/>
                </a:solidFill>
                <a:effectLst/>
              </a:rPr>
              <a:t> </a:t>
            </a:r>
            <a:r>
              <a:rPr lang="en-US" sz="2400" b="0" i="1" dirty="0">
                <a:solidFill>
                  <a:srgbClr val="000000"/>
                </a:solidFill>
                <a:effectLst/>
              </a:rPr>
              <a:t>table1</a:t>
            </a:r>
            <a:br>
              <a:rPr lang="en-US" sz="2400" dirty="0"/>
            </a:br>
            <a:r>
              <a:rPr lang="en-US" sz="2400" dirty="0"/>
              <a:t>	</a:t>
            </a:r>
            <a:r>
              <a:rPr lang="en-US" sz="2400" b="0" i="0" dirty="0">
                <a:solidFill>
                  <a:srgbClr val="FF0000"/>
                </a:solidFill>
                <a:effectLst/>
              </a:rPr>
              <a:t>UNION</a:t>
            </a:r>
            <a:br>
              <a:rPr lang="en-US" sz="2400" dirty="0">
                <a:solidFill>
                  <a:srgbClr val="FF0000"/>
                </a:solidFill>
              </a:rPr>
            </a:br>
            <a:r>
              <a:rPr lang="en-US" sz="2400" dirty="0">
                <a:solidFill>
                  <a:srgbClr val="FF0000"/>
                </a:solidFill>
              </a:rPr>
              <a:t>	</a:t>
            </a:r>
            <a:r>
              <a:rPr lang="en-US" sz="2400" b="0" i="0" dirty="0">
                <a:solidFill>
                  <a:srgbClr val="0000CD"/>
                </a:solidFill>
                <a:effectLst/>
              </a:rPr>
              <a:t>SELECT</a:t>
            </a:r>
            <a:r>
              <a:rPr lang="en-US" sz="2400" b="0" i="0" dirty="0">
                <a:solidFill>
                  <a:srgbClr val="000000"/>
                </a:solidFill>
                <a:effectLst/>
              </a:rPr>
              <a:t> </a:t>
            </a:r>
            <a:r>
              <a:rPr lang="en-US" sz="2400" b="0" i="1" dirty="0">
                <a:solidFill>
                  <a:srgbClr val="000000"/>
                </a:solidFill>
                <a:effectLst/>
              </a:rPr>
              <a:t>col1,col2,..etc </a:t>
            </a:r>
            <a:r>
              <a:rPr lang="en-US" sz="2400" b="0" i="0" dirty="0">
                <a:solidFill>
                  <a:srgbClr val="000000"/>
                </a:solidFill>
                <a:effectLst/>
              </a:rPr>
              <a:t> </a:t>
            </a:r>
            <a:r>
              <a:rPr lang="en-US" sz="2400" b="0" i="0" dirty="0">
                <a:solidFill>
                  <a:srgbClr val="0000CD"/>
                </a:solidFill>
                <a:effectLst/>
              </a:rPr>
              <a:t>FROM</a:t>
            </a:r>
            <a:r>
              <a:rPr lang="en-US" sz="2400" b="0" i="0" dirty="0">
                <a:solidFill>
                  <a:srgbClr val="000000"/>
                </a:solidFill>
                <a:effectLst/>
              </a:rPr>
              <a:t> </a:t>
            </a:r>
            <a:r>
              <a:rPr lang="en-US" sz="2400" b="0" i="1" dirty="0">
                <a:solidFill>
                  <a:srgbClr val="000000"/>
                </a:solidFill>
                <a:effectLst/>
              </a:rPr>
              <a:t>table2</a:t>
            </a:r>
            <a:r>
              <a:rPr lang="en-US" sz="2400" b="0" i="0" dirty="0">
                <a:solidFill>
                  <a:srgbClr val="000000"/>
                </a:solidFill>
                <a:effectLst/>
              </a:rPr>
              <a:t>;</a:t>
            </a:r>
          </a:p>
          <a:p>
            <a:pPr marL="114300" indent="0">
              <a:buNone/>
            </a:pPr>
            <a:endParaRPr lang="en-US" sz="2400" i="1" u="sng" dirty="0">
              <a:solidFill>
                <a:srgbClr val="000000"/>
              </a:solidFill>
            </a:endParaRPr>
          </a:p>
          <a:p>
            <a:pPr marL="114300" indent="0">
              <a:buNone/>
            </a:pPr>
            <a:r>
              <a:rPr lang="en-US" sz="2400" i="1" u="sng" dirty="0">
                <a:solidFill>
                  <a:srgbClr val="000000"/>
                </a:solidFill>
              </a:rPr>
              <a:t>UNION ALL Syntax</a:t>
            </a:r>
          </a:p>
          <a:p>
            <a:pPr marL="114300" indent="0">
              <a:buNone/>
            </a:pPr>
            <a:r>
              <a:rPr lang="en-US" sz="2400" b="0" i="0" dirty="0">
                <a:solidFill>
                  <a:srgbClr val="0000CD"/>
                </a:solidFill>
                <a:effectLst/>
              </a:rPr>
              <a:t>	SELECT</a:t>
            </a:r>
            <a:r>
              <a:rPr lang="en-US" sz="2400" b="0" i="0" dirty="0">
                <a:solidFill>
                  <a:srgbClr val="000000"/>
                </a:solidFill>
                <a:effectLst/>
              </a:rPr>
              <a:t> </a:t>
            </a:r>
            <a:r>
              <a:rPr lang="en-US" sz="2400" b="0" i="1" dirty="0">
                <a:solidFill>
                  <a:srgbClr val="000000"/>
                </a:solidFill>
                <a:effectLst/>
              </a:rPr>
              <a:t>col1, col2,..etc</a:t>
            </a:r>
            <a:r>
              <a:rPr lang="en-US" sz="2400" b="0" i="0" dirty="0">
                <a:solidFill>
                  <a:srgbClr val="000000"/>
                </a:solidFill>
                <a:effectLst/>
              </a:rPr>
              <a:t> </a:t>
            </a:r>
            <a:r>
              <a:rPr lang="en-US" sz="2400" b="0" i="0" dirty="0">
                <a:solidFill>
                  <a:srgbClr val="0000CD"/>
                </a:solidFill>
                <a:effectLst/>
              </a:rPr>
              <a:t>FROM</a:t>
            </a:r>
            <a:r>
              <a:rPr lang="en-US" sz="2400" b="0" i="0" dirty="0">
                <a:solidFill>
                  <a:srgbClr val="000000"/>
                </a:solidFill>
                <a:effectLst/>
              </a:rPr>
              <a:t> </a:t>
            </a:r>
            <a:r>
              <a:rPr lang="en-US" sz="2400" b="0" i="1" dirty="0">
                <a:solidFill>
                  <a:srgbClr val="000000"/>
                </a:solidFill>
                <a:effectLst/>
              </a:rPr>
              <a:t>table1</a:t>
            </a:r>
            <a:br>
              <a:rPr lang="en-US" sz="2400" dirty="0"/>
            </a:br>
            <a:r>
              <a:rPr lang="en-US" sz="2400" dirty="0"/>
              <a:t>	</a:t>
            </a:r>
            <a:r>
              <a:rPr lang="en-US" sz="2400" b="0" i="0" dirty="0">
                <a:solidFill>
                  <a:srgbClr val="FF0000"/>
                </a:solidFill>
                <a:effectLst/>
              </a:rPr>
              <a:t>UNION ALL</a:t>
            </a:r>
            <a:br>
              <a:rPr lang="en-US" sz="2400" dirty="0">
                <a:solidFill>
                  <a:srgbClr val="FF0000"/>
                </a:solidFill>
              </a:rPr>
            </a:br>
            <a:r>
              <a:rPr lang="en-US" sz="2400" dirty="0">
                <a:solidFill>
                  <a:srgbClr val="FF0000"/>
                </a:solidFill>
              </a:rPr>
              <a:t>	</a:t>
            </a:r>
            <a:r>
              <a:rPr lang="en-US" sz="2400" b="0" i="0" dirty="0">
                <a:solidFill>
                  <a:srgbClr val="0000CD"/>
                </a:solidFill>
                <a:effectLst/>
              </a:rPr>
              <a:t>SELECT</a:t>
            </a:r>
            <a:r>
              <a:rPr lang="en-US" sz="2400" b="0" i="0" dirty="0">
                <a:solidFill>
                  <a:srgbClr val="000000"/>
                </a:solidFill>
                <a:effectLst/>
              </a:rPr>
              <a:t> </a:t>
            </a:r>
            <a:r>
              <a:rPr lang="en-US" sz="2400" b="0" i="1" dirty="0">
                <a:solidFill>
                  <a:srgbClr val="000000"/>
                </a:solidFill>
                <a:effectLst/>
              </a:rPr>
              <a:t>col1,col2,..etc </a:t>
            </a:r>
            <a:r>
              <a:rPr lang="en-US" sz="2400" b="0" i="0" dirty="0">
                <a:solidFill>
                  <a:srgbClr val="000000"/>
                </a:solidFill>
                <a:effectLst/>
              </a:rPr>
              <a:t> </a:t>
            </a:r>
            <a:r>
              <a:rPr lang="en-US" sz="2400" b="0" i="0" dirty="0">
                <a:solidFill>
                  <a:srgbClr val="0000CD"/>
                </a:solidFill>
                <a:effectLst/>
              </a:rPr>
              <a:t>FROM</a:t>
            </a:r>
            <a:r>
              <a:rPr lang="en-US" sz="2400" b="0" i="0" dirty="0">
                <a:solidFill>
                  <a:srgbClr val="000000"/>
                </a:solidFill>
                <a:effectLst/>
              </a:rPr>
              <a:t> </a:t>
            </a:r>
            <a:r>
              <a:rPr lang="en-US" sz="2400" b="0" i="1" dirty="0">
                <a:solidFill>
                  <a:srgbClr val="000000"/>
                </a:solidFill>
                <a:effectLst/>
              </a:rPr>
              <a:t>table2</a:t>
            </a:r>
            <a:r>
              <a:rPr lang="en-US" sz="2400" b="0" i="0" dirty="0">
                <a:solidFill>
                  <a:srgbClr val="000000"/>
                </a:solidFill>
                <a:effectLst/>
              </a:rPr>
              <a:t>;</a:t>
            </a:r>
          </a:p>
          <a:p>
            <a:pPr marL="114300" indent="0">
              <a:buNone/>
            </a:pPr>
            <a:endParaRPr lang="en-US" sz="2400" dirty="0"/>
          </a:p>
          <a:p>
            <a:pPr marL="114300" indent="0">
              <a:buNone/>
            </a:pPr>
            <a:r>
              <a:rPr lang="en-US" sz="2400" i="1" dirty="0"/>
              <a:t>****The UNION operator selects only distinct values by default. To allow duplicate values, use UNION ALL</a:t>
            </a:r>
          </a:p>
        </p:txBody>
      </p:sp>
    </p:spTree>
    <p:extLst>
      <p:ext uri="{BB962C8B-B14F-4D97-AF65-F5344CB8AC3E}">
        <p14:creationId xmlns:p14="http://schemas.microsoft.com/office/powerpoint/2010/main" val="19598094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1F929EB-CB91-49ED-B81D-11A907824EDB}"/>
              </a:ext>
            </a:extLst>
          </p:cNvPr>
          <p:cNvSpPr>
            <a:spLocks noGrp="1"/>
          </p:cNvSpPr>
          <p:nvPr>
            <p:ph type="body" idx="2"/>
          </p:nvPr>
        </p:nvSpPr>
        <p:spPr>
          <a:xfrm>
            <a:off x="0" y="0"/>
            <a:ext cx="3008400" cy="6858000"/>
          </a:xfrm>
          <a:solidFill>
            <a:schemeClr val="accent5">
              <a:lumMod val="50000"/>
            </a:schemeClr>
          </a:solidFill>
        </p:spPr>
        <p:txBody>
          <a:bodyPr/>
          <a:lstStyle/>
          <a:p>
            <a:pPr algn="ctr"/>
            <a:endParaRPr lang="en-US" sz="4000" dirty="0"/>
          </a:p>
          <a:p>
            <a:pPr algn="ctr"/>
            <a:endParaRPr lang="en-US" sz="4000" dirty="0"/>
          </a:p>
          <a:p>
            <a:pPr algn="ctr"/>
            <a:endParaRPr lang="en-US" sz="4000" dirty="0"/>
          </a:p>
          <a:p>
            <a:pPr algn="ctr"/>
            <a:endParaRPr lang="en-US" sz="4000" dirty="0"/>
          </a:p>
          <a:p>
            <a:pPr algn="ctr"/>
            <a:endParaRPr lang="en-US" sz="4000" dirty="0">
              <a:solidFill>
                <a:schemeClr val="bg1"/>
              </a:solidFill>
            </a:endParaRPr>
          </a:p>
          <a:p>
            <a:pPr algn="ctr"/>
            <a:r>
              <a:rPr lang="en-US" sz="4000" dirty="0">
                <a:solidFill>
                  <a:schemeClr val="bg1"/>
                </a:solidFill>
              </a:rPr>
              <a:t>UNION</a:t>
            </a:r>
          </a:p>
        </p:txBody>
      </p:sp>
      <p:sp>
        <p:nvSpPr>
          <p:cNvPr id="10" name="Text Placeholder 2">
            <a:extLst>
              <a:ext uri="{FF2B5EF4-FFF2-40B4-BE49-F238E27FC236}">
                <a16:creationId xmlns:a16="http://schemas.microsoft.com/office/drawing/2014/main" id="{946DA655-4B35-4C4F-A490-244AA5FF9A17}"/>
              </a:ext>
            </a:extLst>
          </p:cNvPr>
          <p:cNvSpPr>
            <a:spLocks noGrp="1"/>
          </p:cNvSpPr>
          <p:nvPr>
            <p:ph type="body" idx="1"/>
          </p:nvPr>
        </p:nvSpPr>
        <p:spPr>
          <a:xfrm>
            <a:off x="3008400" y="-3849"/>
            <a:ext cx="5693148" cy="2492526"/>
          </a:xfrm>
        </p:spPr>
        <p:txBody>
          <a:bodyPr anchor="t">
            <a:normAutofit/>
          </a:bodyPr>
          <a:lstStyle/>
          <a:p>
            <a:pPr marL="114300" indent="0">
              <a:lnSpc>
                <a:spcPct val="90000"/>
              </a:lnSpc>
              <a:buNone/>
            </a:pPr>
            <a:r>
              <a:rPr lang="en-US" sz="2400" u="sng" dirty="0"/>
              <a:t>Example:</a:t>
            </a:r>
          </a:p>
          <a:p>
            <a:pPr marL="114300" indent="0">
              <a:lnSpc>
                <a:spcPct val="90000"/>
              </a:lnSpc>
              <a:buNone/>
            </a:pPr>
            <a:endParaRPr lang="en-US" sz="2400" b="0" i="0" dirty="0">
              <a:solidFill>
                <a:srgbClr val="0000CD"/>
              </a:solidFill>
              <a:effectLst/>
              <a:latin typeface="Consolas" panose="020B0609020204030204" pitchFamily="49" charset="0"/>
            </a:endParaRPr>
          </a:p>
          <a:p>
            <a:pPr marL="114300" indent="0">
              <a:buNone/>
            </a:pPr>
            <a:r>
              <a:rPr lang="en-US" sz="1800" dirty="0"/>
              <a:t>SELECT </a:t>
            </a:r>
            <a:r>
              <a:rPr lang="en-US" sz="1800" dirty="0" err="1"/>
              <a:t>customerNumber</a:t>
            </a:r>
            <a:r>
              <a:rPr lang="en-US" sz="1800" dirty="0"/>
              <a:t>, </a:t>
            </a:r>
            <a:r>
              <a:rPr lang="en-US" sz="1800" dirty="0" err="1"/>
              <a:t>customerName</a:t>
            </a:r>
            <a:r>
              <a:rPr lang="en-US" sz="1800" dirty="0"/>
              <a:t>, city FROM customers_1</a:t>
            </a:r>
          </a:p>
          <a:p>
            <a:pPr marL="114300" indent="0">
              <a:buNone/>
            </a:pPr>
            <a:r>
              <a:rPr lang="en-US" sz="1800" dirty="0">
                <a:solidFill>
                  <a:srgbClr val="FF0000"/>
                </a:solidFill>
              </a:rPr>
              <a:t>UNION</a:t>
            </a:r>
          </a:p>
          <a:p>
            <a:pPr marL="114300" indent="0">
              <a:buNone/>
            </a:pPr>
            <a:r>
              <a:rPr lang="en-US" sz="1800" dirty="0"/>
              <a:t>SELECT </a:t>
            </a:r>
            <a:r>
              <a:rPr lang="en-US" sz="1800" dirty="0" err="1"/>
              <a:t>customerNumber</a:t>
            </a:r>
            <a:r>
              <a:rPr lang="en-US" sz="1800" dirty="0"/>
              <a:t>, </a:t>
            </a:r>
            <a:r>
              <a:rPr lang="en-US" sz="1800" dirty="0" err="1"/>
              <a:t>customerName</a:t>
            </a:r>
            <a:r>
              <a:rPr lang="en-US" sz="1800" dirty="0"/>
              <a:t>, city FROM customers_2;</a:t>
            </a:r>
          </a:p>
        </p:txBody>
      </p:sp>
      <p:sp>
        <p:nvSpPr>
          <p:cNvPr id="12" name="TextBox 11">
            <a:extLst>
              <a:ext uri="{FF2B5EF4-FFF2-40B4-BE49-F238E27FC236}">
                <a16:creationId xmlns:a16="http://schemas.microsoft.com/office/drawing/2014/main" id="{69D3F259-0F72-4439-8026-24CA5E7CA32C}"/>
              </a:ext>
            </a:extLst>
          </p:cNvPr>
          <p:cNvSpPr txBox="1"/>
          <p:nvPr/>
        </p:nvSpPr>
        <p:spPr>
          <a:xfrm>
            <a:off x="3008400" y="2807425"/>
            <a:ext cx="1600200" cy="307777"/>
          </a:xfrm>
          <a:prstGeom prst="rect">
            <a:avLst/>
          </a:prstGeom>
          <a:noFill/>
        </p:spPr>
        <p:txBody>
          <a:bodyPr wrap="square" rtlCol="0">
            <a:spAutoFit/>
          </a:bodyPr>
          <a:lstStyle/>
          <a:p>
            <a:r>
              <a:rPr lang="en-US" b="1" u="sng" dirty="0"/>
              <a:t>Output:</a:t>
            </a:r>
          </a:p>
        </p:txBody>
      </p:sp>
      <p:pic>
        <p:nvPicPr>
          <p:cNvPr id="8" name="Picture 7">
            <a:extLst>
              <a:ext uri="{FF2B5EF4-FFF2-40B4-BE49-F238E27FC236}">
                <a16:creationId xmlns:a16="http://schemas.microsoft.com/office/drawing/2014/main" id="{8523C138-C346-4D40-8B02-17C3EC6821A6}"/>
              </a:ext>
            </a:extLst>
          </p:cNvPr>
          <p:cNvPicPr>
            <a:picLocks noChangeAspect="1"/>
          </p:cNvPicPr>
          <p:nvPr/>
        </p:nvPicPr>
        <p:blipFill>
          <a:blip r:embed="rId2"/>
          <a:stretch>
            <a:fillRect/>
          </a:stretch>
        </p:blipFill>
        <p:spPr>
          <a:xfrm>
            <a:off x="4061979" y="2961313"/>
            <a:ext cx="3638550" cy="2790825"/>
          </a:xfrm>
          <a:prstGeom prst="rect">
            <a:avLst/>
          </a:prstGeom>
        </p:spPr>
      </p:pic>
    </p:spTree>
    <p:extLst>
      <p:ext uri="{BB962C8B-B14F-4D97-AF65-F5344CB8AC3E}">
        <p14:creationId xmlns:p14="http://schemas.microsoft.com/office/powerpoint/2010/main" val="3997544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1F929EB-CB91-49ED-B81D-11A907824EDB}"/>
              </a:ext>
            </a:extLst>
          </p:cNvPr>
          <p:cNvSpPr>
            <a:spLocks noGrp="1"/>
          </p:cNvSpPr>
          <p:nvPr>
            <p:ph type="body" idx="2"/>
          </p:nvPr>
        </p:nvSpPr>
        <p:spPr>
          <a:xfrm>
            <a:off x="0" y="0"/>
            <a:ext cx="3008400" cy="6858000"/>
          </a:xfrm>
          <a:solidFill>
            <a:schemeClr val="accent5">
              <a:lumMod val="50000"/>
            </a:schemeClr>
          </a:solidFill>
        </p:spPr>
        <p:txBody>
          <a:bodyPr/>
          <a:lstStyle/>
          <a:p>
            <a:pPr algn="ctr"/>
            <a:endParaRPr lang="en-US" sz="4000" dirty="0"/>
          </a:p>
          <a:p>
            <a:pPr algn="ctr"/>
            <a:endParaRPr lang="en-US" sz="4000" dirty="0"/>
          </a:p>
          <a:p>
            <a:pPr algn="ctr"/>
            <a:endParaRPr lang="en-US" sz="4000" dirty="0"/>
          </a:p>
          <a:p>
            <a:pPr algn="ctr"/>
            <a:endParaRPr lang="en-US" sz="4000" dirty="0"/>
          </a:p>
          <a:p>
            <a:pPr algn="ctr"/>
            <a:r>
              <a:rPr lang="en-US" sz="4000" dirty="0">
                <a:solidFill>
                  <a:schemeClr val="bg1"/>
                </a:solidFill>
              </a:rPr>
              <a:t>UNION</a:t>
            </a:r>
          </a:p>
          <a:p>
            <a:pPr algn="ctr"/>
            <a:r>
              <a:rPr lang="en-US" sz="4000" dirty="0">
                <a:solidFill>
                  <a:schemeClr val="bg1"/>
                </a:solidFill>
              </a:rPr>
              <a:t>ALL</a:t>
            </a:r>
          </a:p>
        </p:txBody>
      </p:sp>
      <p:sp>
        <p:nvSpPr>
          <p:cNvPr id="5" name="Footer Placeholder 4">
            <a:extLst>
              <a:ext uri="{FF2B5EF4-FFF2-40B4-BE49-F238E27FC236}">
                <a16:creationId xmlns:a16="http://schemas.microsoft.com/office/drawing/2014/main" id="{01781415-B368-4751-9421-094689A16841}"/>
              </a:ext>
            </a:extLst>
          </p:cNvPr>
          <p:cNvSpPr>
            <a:spLocks noGrp="1"/>
          </p:cNvSpPr>
          <p:nvPr>
            <p:ph type="ftr" idx="11"/>
          </p:nvPr>
        </p:nvSpPr>
        <p:spPr/>
        <p:txBody>
          <a:bodyPr/>
          <a:lstStyle/>
          <a:p>
            <a:r>
              <a:rPr lang="en-US" dirty="0"/>
              <a:t>Ankit Velani, MBA-</a:t>
            </a:r>
            <a:r>
              <a:rPr lang="en-US" dirty="0" err="1"/>
              <a:t>SIT,Tumkur</a:t>
            </a:r>
            <a:endParaRPr lang="en-US" dirty="0"/>
          </a:p>
        </p:txBody>
      </p:sp>
      <p:sp>
        <p:nvSpPr>
          <p:cNvPr id="6" name="Slide Number Placeholder 5">
            <a:extLst>
              <a:ext uri="{FF2B5EF4-FFF2-40B4-BE49-F238E27FC236}">
                <a16:creationId xmlns:a16="http://schemas.microsoft.com/office/drawing/2014/main" id="{7D87156F-CA8B-466A-9122-2B6AB23F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85</a:t>
            </a:fld>
            <a:endParaRPr lang="en-US"/>
          </a:p>
        </p:txBody>
      </p:sp>
      <p:sp>
        <p:nvSpPr>
          <p:cNvPr id="10" name="Text Placeholder 2">
            <a:extLst>
              <a:ext uri="{FF2B5EF4-FFF2-40B4-BE49-F238E27FC236}">
                <a16:creationId xmlns:a16="http://schemas.microsoft.com/office/drawing/2014/main" id="{946DA655-4B35-4C4F-A490-244AA5FF9A17}"/>
              </a:ext>
            </a:extLst>
          </p:cNvPr>
          <p:cNvSpPr>
            <a:spLocks noGrp="1"/>
          </p:cNvSpPr>
          <p:nvPr>
            <p:ph type="body" idx="1"/>
          </p:nvPr>
        </p:nvSpPr>
        <p:spPr>
          <a:xfrm>
            <a:off x="3008400" y="-3849"/>
            <a:ext cx="5604658" cy="2492526"/>
          </a:xfrm>
        </p:spPr>
        <p:txBody>
          <a:bodyPr anchor="t">
            <a:normAutofit/>
          </a:bodyPr>
          <a:lstStyle/>
          <a:p>
            <a:pPr marL="114300" indent="0">
              <a:lnSpc>
                <a:spcPct val="90000"/>
              </a:lnSpc>
              <a:buNone/>
            </a:pPr>
            <a:r>
              <a:rPr lang="en-US" sz="2400" u="sng" dirty="0"/>
              <a:t>Example:</a:t>
            </a:r>
          </a:p>
          <a:p>
            <a:pPr marL="114300" indent="0">
              <a:lnSpc>
                <a:spcPct val="90000"/>
              </a:lnSpc>
              <a:buNone/>
            </a:pPr>
            <a:endParaRPr lang="en-US" sz="2400" b="0" i="0" dirty="0">
              <a:solidFill>
                <a:srgbClr val="0000CD"/>
              </a:solidFill>
              <a:effectLst/>
              <a:latin typeface="Consolas" panose="020B0609020204030204" pitchFamily="49" charset="0"/>
            </a:endParaRPr>
          </a:p>
          <a:p>
            <a:pPr marL="114300" indent="0">
              <a:buNone/>
            </a:pPr>
            <a:r>
              <a:rPr lang="en-US" sz="1800" dirty="0"/>
              <a:t>SELECT </a:t>
            </a:r>
            <a:r>
              <a:rPr lang="en-US" sz="1800" dirty="0" err="1"/>
              <a:t>customerNumber</a:t>
            </a:r>
            <a:r>
              <a:rPr lang="en-US" sz="1800" dirty="0"/>
              <a:t>, </a:t>
            </a:r>
            <a:r>
              <a:rPr lang="en-US" sz="1800" dirty="0" err="1"/>
              <a:t>customerName</a:t>
            </a:r>
            <a:r>
              <a:rPr lang="en-US" sz="1800" dirty="0"/>
              <a:t>, city FROM customers_1</a:t>
            </a:r>
          </a:p>
          <a:p>
            <a:pPr marL="114300" indent="0">
              <a:buNone/>
            </a:pPr>
            <a:r>
              <a:rPr lang="en-US" sz="1800" dirty="0">
                <a:solidFill>
                  <a:srgbClr val="FF0000"/>
                </a:solidFill>
              </a:rPr>
              <a:t>UNION </a:t>
            </a:r>
            <a:r>
              <a:rPr lang="en-US" sz="1800" dirty="0">
                <a:solidFill>
                  <a:srgbClr val="00B050"/>
                </a:solidFill>
              </a:rPr>
              <a:t>ALL</a:t>
            </a:r>
          </a:p>
          <a:p>
            <a:pPr marL="114300" indent="0">
              <a:buNone/>
            </a:pPr>
            <a:r>
              <a:rPr lang="en-US" sz="1800" dirty="0"/>
              <a:t>SELECT </a:t>
            </a:r>
            <a:r>
              <a:rPr lang="en-US" sz="1800" dirty="0" err="1"/>
              <a:t>customerNumber</a:t>
            </a:r>
            <a:r>
              <a:rPr lang="en-US" sz="1800" dirty="0"/>
              <a:t>, </a:t>
            </a:r>
            <a:r>
              <a:rPr lang="en-US" sz="1800" dirty="0" err="1"/>
              <a:t>customerName</a:t>
            </a:r>
            <a:r>
              <a:rPr lang="en-US" sz="1800" dirty="0"/>
              <a:t>, city FROM customers_2;</a:t>
            </a:r>
          </a:p>
        </p:txBody>
      </p:sp>
      <p:sp>
        <p:nvSpPr>
          <p:cNvPr id="12" name="TextBox 11">
            <a:extLst>
              <a:ext uri="{FF2B5EF4-FFF2-40B4-BE49-F238E27FC236}">
                <a16:creationId xmlns:a16="http://schemas.microsoft.com/office/drawing/2014/main" id="{69D3F259-0F72-4439-8026-24CA5E7CA32C}"/>
              </a:ext>
            </a:extLst>
          </p:cNvPr>
          <p:cNvSpPr txBox="1"/>
          <p:nvPr/>
        </p:nvSpPr>
        <p:spPr>
          <a:xfrm>
            <a:off x="3008400" y="2807425"/>
            <a:ext cx="1600200" cy="307777"/>
          </a:xfrm>
          <a:prstGeom prst="rect">
            <a:avLst/>
          </a:prstGeom>
          <a:noFill/>
        </p:spPr>
        <p:txBody>
          <a:bodyPr wrap="square" rtlCol="0">
            <a:spAutoFit/>
          </a:bodyPr>
          <a:lstStyle/>
          <a:p>
            <a:r>
              <a:rPr lang="en-US" b="1" u="sng" dirty="0"/>
              <a:t>Output:</a:t>
            </a:r>
          </a:p>
        </p:txBody>
      </p:sp>
      <p:pic>
        <p:nvPicPr>
          <p:cNvPr id="3" name="Picture 2">
            <a:extLst>
              <a:ext uri="{FF2B5EF4-FFF2-40B4-BE49-F238E27FC236}">
                <a16:creationId xmlns:a16="http://schemas.microsoft.com/office/drawing/2014/main" id="{70971B44-B372-4EFC-8B29-527C7965CB78}"/>
              </a:ext>
            </a:extLst>
          </p:cNvPr>
          <p:cNvPicPr>
            <a:picLocks noChangeAspect="1"/>
          </p:cNvPicPr>
          <p:nvPr/>
        </p:nvPicPr>
        <p:blipFill>
          <a:blip r:embed="rId2"/>
          <a:stretch>
            <a:fillRect/>
          </a:stretch>
        </p:blipFill>
        <p:spPr>
          <a:xfrm>
            <a:off x="4183237" y="2807425"/>
            <a:ext cx="3667125" cy="3448050"/>
          </a:xfrm>
          <a:prstGeom prst="rect">
            <a:avLst/>
          </a:prstGeom>
        </p:spPr>
      </p:pic>
    </p:spTree>
    <p:extLst>
      <p:ext uri="{BB962C8B-B14F-4D97-AF65-F5344CB8AC3E}">
        <p14:creationId xmlns:p14="http://schemas.microsoft.com/office/powerpoint/2010/main" val="35628624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MYSQL Views</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VIEW</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1938992"/>
          </a:xfrm>
          <a:prstGeom prst="rect">
            <a:avLst/>
          </a:prstGeom>
          <a:noFill/>
        </p:spPr>
        <p:txBody>
          <a:bodyPr wrap="square">
            <a:spAutoFit/>
          </a:bodyPr>
          <a:lstStyle/>
          <a:p>
            <a:pPr algn="l"/>
            <a:r>
              <a:rPr lang="en-US" sz="2400" dirty="0"/>
              <a:t>In SQL, a view is a virtual table, based on the result-set of an SQL statement.</a:t>
            </a:r>
          </a:p>
          <a:p>
            <a:pPr algn="l"/>
            <a:endParaRPr lang="en-US" sz="2400" dirty="0"/>
          </a:p>
          <a:p>
            <a:pPr algn="l"/>
            <a:r>
              <a:rPr lang="en-US" sz="2400" dirty="0"/>
              <a:t>A view contains rows and columns, just like a real table. The fields in a view are fields from one or more real tables in the database.</a:t>
            </a:r>
          </a:p>
        </p:txBody>
      </p:sp>
      <p:sp>
        <p:nvSpPr>
          <p:cNvPr id="10" name="TextBox 9">
            <a:extLst>
              <a:ext uri="{FF2B5EF4-FFF2-40B4-BE49-F238E27FC236}">
                <a16:creationId xmlns:a16="http://schemas.microsoft.com/office/drawing/2014/main" id="{8622C7AF-C79A-45E1-216D-957FDBFCBCF7}"/>
              </a:ext>
            </a:extLst>
          </p:cNvPr>
          <p:cNvSpPr txBox="1"/>
          <p:nvPr/>
        </p:nvSpPr>
        <p:spPr>
          <a:xfrm>
            <a:off x="409574" y="4502582"/>
            <a:ext cx="4550802" cy="1938992"/>
          </a:xfrm>
          <a:prstGeom prst="rect">
            <a:avLst/>
          </a:prstGeom>
          <a:solidFill>
            <a:schemeClr val="bg2"/>
          </a:solidFill>
        </p:spPr>
        <p:txBody>
          <a:bodyPr wrap="square">
            <a:spAutoFit/>
          </a:bodyPr>
          <a:lstStyle/>
          <a:p>
            <a:pPr marL="114300" indent="0">
              <a:buNone/>
            </a:pPr>
            <a:r>
              <a:rPr lang="en-US" sz="2400" b="0" i="0" u="sng" dirty="0">
                <a:solidFill>
                  <a:srgbClr val="000000"/>
                </a:solidFill>
                <a:effectLst/>
              </a:rPr>
              <a:t>Create Syntax:</a:t>
            </a:r>
            <a:endParaRPr lang="en-US" sz="2400" b="1" i="0" dirty="0">
              <a:solidFill>
                <a:srgbClr val="0000CD"/>
              </a:solidFill>
              <a:effectLst/>
            </a:endParaRPr>
          </a:p>
          <a:p>
            <a:pPr lvl="1"/>
            <a:r>
              <a:rPr lang="en-US" sz="2400" b="0" i="0" dirty="0">
                <a:solidFill>
                  <a:srgbClr val="FF0000"/>
                </a:solidFill>
                <a:effectLst/>
              </a:rPr>
              <a:t>CREATE VIEW </a:t>
            </a:r>
            <a:r>
              <a:rPr lang="en-US" sz="2400" b="0" i="1" dirty="0" err="1">
                <a:solidFill>
                  <a:schemeClr val="tx1"/>
                </a:solidFill>
                <a:effectLst/>
              </a:rPr>
              <a:t>view_name</a:t>
            </a:r>
            <a:r>
              <a:rPr lang="en-US" sz="2400" b="0" i="0" dirty="0">
                <a:solidFill>
                  <a:srgbClr val="FF0000"/>
                </a:solidFill>
                <a:effectLst/>
              </a:rPr>
              <a:t> AS</a:t>
            </a:r>
            <a:br>
              <a:rPr lang="en-US" sz="2400" dirty="0"/>
            </a:br>
            <a:r>
              <a:rPr lang="en-US" sz="2400" b="0" i="0" dirty="0">
                <a:solidFill>
                  <a:srgbClr val="0000CD"/>
                </a:solidFill>
                <a:effectLst/>
              </a:rPr>
              <a:t>SELECT</a:t>
            </a:r>
            <a:r>
              <a:rPr lang="en-US" sz="2400" b="0" i="0" dirty="0">
                <a:solidFill>
                  <a:srgbClr val="000000"/>
                </a:solidFill>
                <a:effectLst/>
              </a:rPr>
              <a:t> </a:t>
            </a:r>
            <a:r>
              <a:rPr lang="en-US" sz="2400" b="0" i="1" dirty="0">
                <a:solidFill>
                  <a:srgbClr val="000000"/>
                </a:solidFill>
                <a:effectLst/>
              </a:rPr>
              <a:t>column1</a:t>
            </a:r>
            <a:r>
              <a:rPr lang="en-US" sz="2400" b="0" i="0" dirty="0">
                <a:solidFill>
                  <a:srgbClr val="000000"/>
                </a:solidFill>
                <a:effectLst/>
              </a:rPr>
              <a:t>, </a:t>
            </a:r>
            <a:r>
              <a:rPr lang="en-US" sz="2400" b="0" i="1" dirty="0">
                <a:solidFill>
                  <a:srgbClr val="000000"/>
                </a:solidFill>
                <a:effectLst/>
              </a:rPr>
              <a:t>column2</a:t>
            </a:r>
            <a:r>
              <a:rPr lang="en-US" sz="2400" b="0" i="0" dirty="0">
                <a:solidFill>
                  <a:srgbClr val="000000"/>
                </a:solidFill>
                <a:effectLst/>
              </a:rPr>
              <a:t>, ...</a:t>
            </a:r>
            <a:br>
              <a:rPr lang="en-US" sz="2400" dirty="0"/>
            </a:br>
            <a:r>
              <a:rPr lang="en-US" sz="2400" b="0" i="0" dirty="0">
                <a:solidFill>
                  <a:srgbClr val="0000CD"/>
                </a:solidFill>
                <a:effectLst/>
              </a:rPr>
              <a:t>FROM</a:t>
            </a:r>
            <a:r>
              <a:rPr lang="en-US" sz="2400" b="0" i="0" dirty="0">
                <a:solidFill>
                  <a:srgbClr val="000000"/>
                </a:solidFill>
                <a:effectLst/>
              </a:rPr>
              <a:t> </a:t>
            </a:r>
            <a:r>
              <a:rPr lang="en-US" sz="2400" b="0" i="1" dirty="0" err="1">
                <a:solidFill>
                  <a:srgbClr val="000000"/>
                </a:solidFill>
                <a:effectLst/>
              </a:rPr>
              <a:t>table_name</a:t>
            </a:r>
            <a:br>
              <a:rPr lang="en-US" sz="2400" dirty="0"/>
            </a:br>
            <a:r>
              <a:rPr lang="en-US" sz="2400" b="0" i="0" dirty="0">
                <a:solidFill>
                  <a:srgbClr val="0000CD"/>
                </a:solidFill>
                <a:effectLst/>
              </a:rPr>
              <a:t>WHERE</a:t>
            </a:r>
            <a:r>
              <a:rPr lang="en-US" sz="2400" b="0" i="0" dirty="0">
                <a:solidFill>
                  <a:srgbClr val="000000"/>
                </a:solidFill>
                <a:effectLst/>
              </a:rPr>
              <a:t> </a:t>
            </a:r>
            <a:r>
              <a:rPr lang="en-US" sz="2400" b="0" i="1" dirty="0">
                <a:solidFill>
                  <a:srgbClr val="000000"/>
                </a:solidFill>
                <a:effectLst/>
              </a:rPr>
              <a:t>condition</a:t>
            </a:r>
            <a:r>
              <a:rPr lang="en-US" sz="2400" b="0" i="0" dirty="0">
                <a:solidFill>
                  <a:srgbClr val="000000"/>
                </a:solidFill>
                <a:effectLst/>
              </a:rPr>
              <a:t>;</a:t>
            </a:r>
            <a:endParaRPr lang="en-US" sz="2400" dirty="0"/>
          </a:p>
        </p:txBody>
      </p:sp>
    </p:spTree>
    <p:extLst>
      <p:ext uri="{BB962C8B-B14F-4D97-AF65-F5344CB8AC3E}">
        <p14:creationId xmlns:p14="http://schemas.microsoft.com/office/powerpoint/2010/main" val="2223835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a:xfrm>
            <a:off x="409574" y="365126"/>
            <a:ext cx="8108951" cy="1325563"/>
          </a:xfrm>
        </p:spPr>
        <p:txBody>
          <a:bodyPr>
            <a:normAutofit/>
          </a:bodyPr>
          <a:lstStyle/>
          <a:p>
            <a:r>
              <a:rPr lang="en-US" sz="4000" dirty="0">
                <a:latin typeface="+mn-lt"/>
              </a:rPr>
              <a:t>MYSQL Views</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520152" y="1544719"/>
            <a:ext cx="2350525"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VIEW</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520152" y="2035277"/>
            <a:ext cx="7995198"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D846ADD-190F-932B-DA1D-C0FC418F378C}"/>
              </a:ext>
            </a:extLst>
          </p:cNvPr>
          <p:cNvSpPr txBox="1"/>
          <p:nvPr/>
        </p:nvSpPr>
        <p:spPr>
          <a:xfrm>
            <a:off x="508001" y="2313682"/>
            <a:ext cx="8455024" cy="1938992"/>
          </a:xfrm>
          <a:prstGeom prst="rect">
            <a:avLst/>
          </a:prstGeom>
          <a:noFill/>
        </p:spPr>
        <p:txBody>
          <a:bodyPr wrap="square">
            <a:spAutoFit/>
          </a:bodyPr>
          <a:lstStyle/>
          <a:p>
            <a:pPr algn="l"/>
            <a:r>
              <a:rPr lang="en-US" sz="2400" dirty="0"/>
              <a:t>In SQL, a view is a virtual table based on the result-set of an SQL statement.</a:t>
            </a:r>
          </a:p>
          <a:p>
            <a:pPr algn="l"/>
            <a:endParaRPr lang="en-US" sz="2400" dirty="0"/>
          </a:p>
          <a:p>
            <a:pPr algn="l"/>
            <a:r>
              <a:rPr lang="en-US" sz="2400" dirty="0"/>
              <a:t>A view contains rows and columns, just like a real table. The fields in a view are fields from one or more real tables in the database.</a:t>
            </a:r>
          </a:p>
        </p:txBody>
      </p:sp>
      <p:sp>
        <p:nvSpPr>
          <p:cNvPr id="10" name="TextBox 9">
            <a:extLst>
              <a:ext uri="{FF2B5EF4-FFF2-40B4-BE49-F238E27FC236}">
                <a16:creationId xmlns:a16="http://schemas.microsoft.com/office/drawing/2014/main" id="{8622C7AF-C79A-45E1-216D-957FDBFCBCF7}"/>
              </a:ext>
            </a:extLst>
          </p:cNvPr>
          <p:cNvSpPr txBox="1"/>
          <p:nvPr/>
        </p:nvSpPr>
        <p:spPr>
          <a:xfrm>
            <a:off x="409574" y="4502582"/>
            <a:ext cx="4550802" cy="1938992"/>
          </a:xfrm>
          <a:prstGeom prst="rect">
            <a:avLst/>
          </a:prstGeom>
          <a:solidFill>
            <a:schemeClr val="bg2"/>
          </a:solidFill>
        </p:spPr>
        <p:txBody>
          <a:bodyPr wrap="square">
            <a:spAutoFit/>
          </a:bodyPr>
          <a:lstStyle/>
          <a:p>
            <a:pPr marL="114300" indent="0">
              <a:buNone/>
            </a:pPr>
            <a:r>
              <a:rPr lang="en-US" sz="2400" b="0" i="0" u="sng" dirty="0">
                <a:solidFill>
                  <a:srgbClr val="000000"/>
                </a:solidFill>
                <a:effectLst/>
              </a:rPr>
              <a:t>Create Syntax:</a:t>
            </a:r>
            <a:endParaRPr lang="en-US" sz="2400" b="1" i="0" dirty="0">
              <a:solidFill>
                <a:srgbClr val="0000CD"/>
              </a:solidFill>
              <a:effectLst/>
            </a:endParaRPr>
          </a:p>
          <a:p>
            <a:pPr lvl="1"/>
            <a:r>
              <a:rPr lang="en-US" sz="2400" b="0" i="0" dirty="0">
                <a:solidFill>
                  <a:srgbClr val="FF0000"/>
                </a:solidFill>
                <a:effectLst/>
              </a:rPr>
              <a:t>CREATE VIEW </a:t>
            </a:r>
            <a:r>
              <a:rPr lang="en-US" sz="2400" b="0" i="1" dirty="0" err="1">
                <a:solidFill>
                  <a:schemeClr val="tx1"/>
                </a:solidFill>
                <a:effectLst/>
              </a:rPr>
              <a:t>view_name</a:t>
            </a:r>
            <a:r>
              <a:rPr lang="en-US" sz="2400" b="0" i="0" dirty="0">
                <a:solidFill>
                  <a:srgbClr val="FF0000"/>
                </a:solidFill>
                <a:effectLst/>
              </a:rPr>
              <a:t> AS</a:t>
            </a:r>
            <a:br>
              <a:rPr lang="en-US" sz="2400" dirty="0"/>
            </a:br>
            <a:r>
              <a:rPr lang="en-US" sz="2400" b="0" i="0" dirty="0">
                <a:solidFill>
                  <a:srgbClr val="0000CD"/>
                </a:solidFill>
                <a:effectLst/>
              </a:rPr>
              <a:t>SELECT</a:t>
            </a:r>
            <a:r>
              <a:rPr lang="en-US" sz="2400" b="0" i="0" dirty="0">
                <a:solidFill>
                  <a:srgbClr val="000000"/>
                </a:solidFill>
                <a:effectLst/>
              </a:rPr>
              <a:t> </a:t>
            </a:r>
            <a:r>
              <a:rPr lang="en-US" sz="2400" b="0" i="1" dirty="0">
                <a:solidFill>
                  <a:srgbClr val="000000"/>
                </a:solidFill>
                <a:effectLst/>
              </a:rPr>
              <a:t>column1</a:t>
            </a:r>
            <a:r>
              <a:rPr lang="en-US" sz="2400" b="0" i="0" dirty="0">
                <a:solidFill>
                  <a:srgbClr val="000000"/>
                </a:solidFill>
                <a:effectLst/>
              </a:rPr>
              <a:t>, </a:t>
            </a:r>
            <a:r>
              <a:rPr lang="en-US" sz="2400" b="0" i="1" dirty="0">
                <a:solidFill>
                  <a:srgbClr val="000000"/>
                </a:solidFill>
                <a:effectLst/>
              </a:rPr>
              <a:t>column2</a:t>
            </a:r>
            <a:r>
              <a:rPr lang="en-US" sz="2400" b="0" i="0" dirty="0">
                <a:solidFill>
                  <a:srgbClr val="000000"/>
                </a:solidFill>
                <a:effectLst/>
              </a:rPr>
              <a:t>, ...</a:t>
            </a:r>
            <a:br>
              <a:rPr lang="en-US" sz="2400" dirty="0"/>
            </a:br>
            <a:r>
              <a:rPr lang="en-US" sz="2400" b="0" i="0" dirty="0">
                <a:solidFill>
                  <a:srgbClr val="0000CD"/>
                </a:solidFill>
                <a:effectLst/>
              </a:rPr>
              <a:t>FROM</a:t>
            </a:r>
            <a:r>
              <a:rPr lang="en-US" sz="2400" b="0" i="0" dirty="0">
                <a:solidFill>
                  <a:srgbClr val="000000"/>
                </a:solidFill>
                <a:effectLst/>
              </a:rPr>
              <a:t> </a:t>
            </a:r>
            <a:r>
              <a:rPr lang="en-US" sz="2400" b="0" i="1" dirty="0" err="1">
                <a:solidFill>
                  <a:srgbClr val="000000"/>
                </a:solidFill>
                <a:effectLst/>
              </a:rPr>
              <a:t>table_name</a:t>
            </a:r>
            <a:br>
              <a:rPr lang="en-US" sz="2400" dirty="0"/>
            </a:br>
            <a:r>
              <a:rPr lang="en-US" sz="2400" b="0" i="0" dirty="0">
                <a:solidFill>
                  <a:srgbClr val="0000CD"/>
                </a:solidFill>
                <a:effectLst/>
              </a:rPr>
              <a:t>WHERE</a:t>
            </a:r>
            <a:r>
              <a:rPr lang="en-US" sz="2400" b="0" i="0" dirty="0">
                <a:solidFill>
                  <a:srgbClr val="000000"/>
                </a:solidFill>
                <a:effectLst/>
              </a:rPr>
              <a:t> </a:t>
            </a:r>
            <a:r>
              <a:rPr lang="en-US" sz="2400" b="0" i="1" dirty="0">
                <a:solidFill>
                  <a:srgbClr val="000000"/>
                </a:solidFill>
                <a:effectLst/>
              </a:rPr>
              <a:t>condition</a:t>
            </a:r>
            <a:r>
              <a:rPr lang="en-US" sz="2400" b="0" i="0" dirty="0">
                <a:solidFill>
                  <a:srgbClr val="000000"/>
                </a:solidFill>
                <a:effectLst/>
              </a:rPr>
              <a:t>;</a:t>
            </a:r>
            <a:endParaRPr lang="en-US" sz="2400" dirty="0"/>
          </a:p>
        </p:txBody>
      </p:sp>
      <p:sp>
        <p:nvSpPr>
          <p:cNvPr id="11" name="TextBox 10">
            <a:extLst>
              <a:ext uri="{FF2B5EF4-FFF2-40B4-BE49-F238E27FC236}">
                <a16:creationId xmlns:a16="http://schemas.microsoft.com/office/drawing/2014/main" id="{D2289119-03CF-3C61-2FE2-A6DF8D30AC7B}"/>
              </a:ext>
            </a:extLst>
          </p:cNvPr>
          <p:cNvSpPr txBox="1"/>
          <p:nvPr/>
        </p:nvSpPr>
        <p:spPr>
          <a:xfrm>
            <a:off x="5147189" y="4500989"/>
            <a:ext cx="3888656" cy="1200329"/>
          </a:xfrm>
          <a:prstGeom prst="rect">
            <a:avLst/>
          </a:prstGeom>
          <a:solidFill>
            <a:schemeClr val="bg2"/>
          </a:solidFill>
        </p:spPr>
        <p:txBody>
          <a:bodyPr wrap="square">
            <a:spAutoFit/>
          </a:bodyPr>
          <a:lstStyle/>
          <a:p>
            <a:pPr marL="114300" indent="0">
              <a:buNone/>
            </a:pPr>
            <a:r>
              <a:rPr lang="en-US" sz="2400" b="0" i="0" u="sng" dirty="0">
                <a:solidFill>
                  <a:srgbClr val="000000"/>
                </a:solidFill>
                <a:effectLst/>
              </a:rPr>
              <a:t>Drop Syntax:</a:t>
            </a:r>
          </a:p>
          <a:p>
            <a:pPr marL="114300" indent="0">
              <a:buNone/>
            </a:pPr>
            <a:endParaRPr lang="en-US" sz="2400" u="sng" dirty="0">
              <a:solidFill>
                <a:srgbClr val="000000"/>
              </a:solidFill>
            </a:endParaRPr>
          </a:p>
          <a:p>
            <a:pPr marL="114300" indent="0">
              <a:buNone/>
            </a:pPr>
            <a:r>
              <a:rPr lang="en-US" sz="2400" b="0" i="0" dirty="0">
                <a:solidFill>
                  <a:srgbClr val="0000CD"/>
                </a:solidFill>
                <a:effectLst/>
              </a:rPr>
              <a:t>DROP VIEW </a:t>
            </a:r>
            <a:r>
              <a:rPr lang="en-US" sz="2400" b="0" i="0" dirty="0" err="1">
                <a:effectLst/>
              </a:rPr>
              <a:t>view_name</a:t>
            </a:r>
            <a:r>
              <a:rPr lang="en-US" sz="2400" b="0" i="0" dirty="0">
                <a:effectLst/>
              </a:rPr>
              <a:t>;</a:t>
            </a:r>
            <a:endParaRPr lang="en-US" sz="2400" b="1" i="0" dirty="0">
              <a:effectLst/>
            </a:endParaRPr>
          </a:p>
        </p:txBody>
      </p:sp>
    </p:spTree>
    <p:extLst>
      <p:ext uri="{BB962C8B-B14F-4D97-AF65-F5344CB8AC3E}">
        <p14:creationId xmlns:p14="http://schemas.microsoft.com/office/powerpoint/2010/main" val="35717487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A369-2EB6-D163-0FE2-2DA69485D11E}"/>
              </a:ext>
            </a:extLst>
          </p:cNvPr>
          <p:cNvSpPr>
            <a:spLocks noGrp="1"/>
          </p:cNvSpPr>
          <p:nvPr>
            <p:ph type="title"/>
          </p:nvPr>
        </p:nvSpPr>
        <p:spPr/>
        <p:txBody>
          <a:bodyPr/>
          <a:lstStyle/>
          <a:p>
            <a:r>
              <a:rPr lang="en-US" dirty="0"/>
              <a:t>ALTER Table</a:t>
            </a:r>
          </a:p>
        </p:txBody>
      </p:sp>
      <p:sp>
        <p:nvSpPr>
          <p:cNvPr id="3" name="Content Placeholder 2">
            <a:extLst>
              <a:ext uri="{FF2B5EF4-FFF2-40B4-BE49-F238E27FC236}">
                <a16:creationId xmlns:a16="http://schemas.microsoft.com/office/drawing/2014/main" id="{DD782B5D-0A3F-7799-10DC-8E172BBF8456}"/>
              </a:ext>
            </a:extLst>
          </p:cNvPr>
          <p:cNvSpPr>
            <a:spLocks noGrp="1"/>
          </p:cNvSpPr>
          <p:nvPr>
            <p:ph idx="1"/>
          </p:nvPr>
        </p:nvSpPr>
        <p:spPr/>
        <p:txBody>
          <a:bodyPr/>
          <a:lstStyle/>
          <a:p>
            <a:r>
              <a:rPr lang="en-US" dirty="0"/>
              <a:t>MySQL ALTER statement is used when you want to change the name of your table or any table field. It is also used to add or delete an existing column in a table.</a:t>
            </a:r>
          </a:p>
          <a:p>
            <a:endParaRPr lang="en-US" dirty="0"/>
          </a:p>
          <a:p>
            <a:r>
              <a:rPr lang="en-US" b="0" i="0" dirty="0">
                <a:solidFill>
                  <a:srgbClr val="333333"/>
                </a:solidFill>
                <a:effectLst/>
                <a:latin typeface="inter-regular"/>
              </a:rPr>
              <a:t>The ALTER statement is always used with "ADD", "DROP" and "MODIFY" commands according to the situation.</a:t>
            </a:r>
            <a:endParaRPr lang="en-US" dirty="0"/>
          </a:p>
        </p:txBody>
      </p:sp>
    </p:spTree>
    <p:extLst>
      <p:ext uri="{BB962C8B-B14F-4D97-AF65-F5344CB8AC3E}">
        <p14:creationId xmlns:p14="http://schemas.microsoft.com/office/powerpoint/2010/main" val="3562294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A54A-1EA6-D099-9D73-91D4D779E07A}"/>
              </a:ext>
            </a:extLst>
          </p:cNvPr>
          <p:cNvSpPr>
            <a:spLocks noGrp="1"/>
          </p:cNvSpPr>
          <p:nvPr>
            <p:ph type="title"/>
          </p:nvPr>
        </p:nvSpPr>
        <p:spPr/>
        <p:txBody>
          <a:bodyPr/>
          <a:lstStyle/>
          <a:p>
            <a:r>
              <a:rPr lang="en-US" dirty="0"/>
              <a:t>ADD a column in the table</a:t>
            </a:r>
          </a:p>
        </p:txBody>
      </p:sp>
      <p:sp>
        <p:nvSpPr>
          <p:cNvPr id="3" name="Content Placeholder 2">
            <a:extLst>
              <a:ext uri="{FF2B5EF4-FFF2-40B4-BE49-F238E27FC236}">
                <a16:creationId xmlns:a16="http://schemas.microsoft.com/office/drawing/2014/main" id="{296612E0-CAB0-218E-D0AD-64E84739F80E}"/>
              </a:ext>
            </a:extLst>
          </p:cNvPr>
          <p:cNvSpPr>
            <a:spLocks noGrp="1"/>
          </p:cNvSpPr>
          <p:nvPr>
            <p:ph idx="1"/>
          </p:nvPr>
        </p:nvSpPr>
        <p:spPr>
          <a:xfrm>
            <a:off x="628650" y="2255786"/>
            <a:ext cx="7099505" cy="1173214"/>
          </a:xfrm>
          <a:solidFill>
            <a:schemeClr val="bg1">
              <a:lumMod val="95000"/>
            </a:schemeClr>
          </a:solidFill>
        </p:spPr>
        <p:txBody>
          <a:bodyPr/>
          <a:lstStyle/>
          <a:p>
            <a:pPr marL="0" indent="0" algn="just">
              <a:buNone/>
            </a:pPr>
            <a:r>
              <a:rPr lang="en-US" b="1" i="0" dirty="0">
                <a:solidFill>
                  <a:srgbClr val="006699"/>
                </a:solidFill>
                <a:effectLst/>
                <a:latin typeface="inter-regular"/>
              </a:rPr>
              <a:t>ALTER</a:t>
            </a:r>
            <a:r>
              <a:rPr lang="en-US" b="0" i="0" dirty="0">
                <a:solidFill>
                  <a:srgbClr val="000000"/>
                </a:solidFill>
                <a:effectLst/>
                <a:latin typeface="inter-regular"/>
              </a:rPr>
              <a:t> </a:t>
            </a:r>
            <a:r>
              <a:rPr lang="en-US" b="1" i="0" dirty="0">
                <a:solidFill>
                  <a:srgbClr val="006699"/>
                </a:solidFill>
                <a:effectLst/>
                <a:latin typeface="inter-regular"/>
              </a:rPr>
              <a:t>TABLE</a:t>
            </a:r>
            <a:r>
              <a:rPr lang="en-US" b="0" i="0" dirty="0">
                <a:solidFill>
                  <a:srgbClr val="000000"/>
                </a:solidFill>
                <a:effectLst/>
                <a:latin typeface="inter-regular"/>
              </a:rPr>
              <a:t> </a:t>
            </a:r>
            <a:r>
              <a:rPr lang="en-US" b="0" i="0" dirty="0" err="1">
                <a:solidFill>
                  <a:srgbClr val="000000"/>
                </a:solidFill>
                <a:effectLst/>
                <a:latin typeface="inter-regular"/>
              </a:rPr>
              <a:t>table_name</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ADD</a:t>
            </a:r>
            <a:r>
              <a:rPr lang="en-US" b="0" i="0" dirty="0">
                <a:solidFill>
                  <a:srgbClr val="000000"/>
                </a:solidFill>
                <a:effectLst/>
                <a:latin typeface="inter-regular"/>
              </a:rPr>
              <a:t> </a:t>
            </a:r>
            <a:r>
              <a:rPr lang="en-US" b="0" i="0" dirty="0" err="1">
                <a:solidFill>
                  <a:srgbClr val="000000"/>
                </a:solidFill>
                <a:effectLst/>
                <a:latin typeface="inter-regular"/>
              </a:rPr>
              <a:t>new_column_name</a:t>
            </a:r>
            <a:r>
              <a:rPr lang="en-US" b="0" i="0" dirty="0">
                <a:solidFill>
                  <a:srgbClr val="000000"/>
                </a:solidFill>
                <a:effectLst/>
                <a:latin typeface="inter-regular"/>
              </a:rPr>
              <a:t> </a:t>
            </a:r>
            <a:r>
              <a:rPr lang="en-US" b="0" i="0" dirty="0" err="1">
                <a:solidFill>
                  <a:srgbClr val="000000"/>
                </a:solidFill>
                <a:effectLst/>
                <a:latin typeface="inter-regular"/>
              </a:rPr>
              <a:t>column_definition</a:t>
            </a:r>
            <a:r>
              <a:rPr lang="en-US" b="0" i="0" dirty="0">
                <a:solidFill>
                  <a:srgbClr val="000000"/>
                </a:solidFill>
                <a:effectLst/>
                <a:latin typeface="inter-regular"/>
              </a:rPr>
              <a:t>  </a:t>
            </a:r>
          </a:p>
        </p:txBody>
      </p:sp>
    </p:spTree>
    <p:extLst>
      <p:ext uri="{BB962C8B-B14F-4D97-AF65-F5344CB8AC3E}">
        <p14:creationId xmlns:p14="http://schemas.microsoft.com/office/powerpoint/2010/main" val="362340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7528-F0A1-EE48-D3FD-F2F7E07542CC}"/>
              </a:ext>
            </a:extLst>
          </p:cNvPr>
          <p:cNvSpPr>
            <a:spLocks noGrp="1"/>
          </p:cNvSpPr>
          <p:nvPr>
            <p:ph type="title"/>
          </p:nvPr>
        </p:nvSpPr>
        <p:spPr/>
        <p:txBody>
          <a:bodyPr>
            <a:normAutofit/>
          </a:bodyPr>
          <a:lstStyle/>
          <a:p>
            <a:r>
              <a:rPr lang="en-US" sz="4000" dirty="0">
                <a:latin typeface="+mn-lt"/>
              </a:rPr>
              <a:t>Data definition language (DDL)</a:t>
            </a:r>
            <a:endParaRPr lang="en-US" sz="4000" dirty="0"/>
          </a:p>
        </p:txBody>
      </p:sp>
      <p:sp>
        <p:nvSpPr>
          <p:cNvPr id="5" name="Rectangle: Top Corners Rounded 4">
            <a:extLst>
              <a:ext uri="{FF2B5EF4-FFF2-40B4-BE49-F238E27FC236}">
                <a16:creationId xmlns:a16="http://schemas.microsoft.com/office/drawing/2014/main" id="{F7B8CC30-D7B0-36B7-EE92-26AC5FA2CAF4}"/>
              </a:ext>
            </a:extLst>
          </p:cNvPr>
          <p:cNvSpPr/>
          <p:nvPr/>
        </p:nvSpPr>
        <p:spPr>
          <a:xfrm>
            <a:off x="756469" y="1533832"/>
            <a:ext cx="1760589" cy="501445"/>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a:t>
            </a:r>
          </a:p>
        </p:txBody>
      </p:sp>
      <p:cxnSp>
        <p:nvCxnSpPr>
          <p:cNvPr id="9" name="Straight Connector 8">
            <a:extLst>
              <a:ext uri="{FF2B5EF4-FFF2-40B4-BE49-F238E27FC236}">
                <a16:creationId xmlns:a16="http://schemas.microsoft.com/office/drawing/2014/main" id="{4225CC20-A767-84DD-7C43-FC175E2AF493}"/>
              </a:ext>
            </a:extLst>
          </p:cNvPr>
          <p:cNvCxnSpPr>
            <a:cxnSpLocks/>
          </p:cNvCxnSpPr>
          <p:nvPr/>
        </p:nvCxnSpPr>
        <p:spPr>
          <a:xfrm>
            <a:off x="756469" y="2035277"/>
            <a:ext cx="7443634" cy="0"/>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CC5347B5-1250-A841-7450-DAE64206C281}"/>
              </a:ext>
            </a:extLst>
          </p:cNvPr>
          <p:cNvSpPr txBox="1"/>
          <p:nvPr/>
        </p:nvSpPr>
        <p:spPr>
          <a:xfrm>
            <a:off x="756469" y="2235655"/>
            <a:ext cx="3815531" cy="1795553"/>
          </a:xfrm>
          <a:prstGeom prst="rect">
            <a:avLst/>
          </a:prstGeom>
          <a:solidFill>
            <a:schemeClr val="bg1">
              <a:lumMod val="95000"/>
            </a:schemeClr>
          </a:solidFill>
          <a:ln>
            <a:noFill/>
          </a:ln>
        </p:spPr>
        <p:txBody>
          <a:bodyPr wrap="square">
            <a:spAutoFit/>
          </a:bodyPr>
          <a:lstStyle/>
          <a:p>
            <a:pPr marL="0" indent="0">
              <a:buNone/>
            </a:pPr>
            <a:r>
              <a:rPr lang="en-IN" dirty="0">
                <a:solidFill>
                  <a:srgbClr val="FF0000"/>
                </a:solidFill>
              </a:rPr>
              <a:t>	CREATE TABLE </a:t>
            </a:r>
            <a:r>
              <a:rPr lang="en-IN" dirty="0" err="1"/>
              <a:t>table_name</a:t>
            </a:r>
            <a:r>
              <a:rPr lang="en-IN" dirty="0"/>
              <a:t> </a:t>
            </a:r>
            <a:r>
              <a:rPr lang="en-IN" dirty="0">
                <a:solidFill>
                  <a:srgbClr val="FF0000"/>
                </a:solidFill>
              </a:rPr>
              <a:t>(</a:t>
            </a:r>
          </a:p>
          <a:p>
            <a:pPr marL="0" indent="0">
              <a:spcBef>
                <a:spcPts val="0"/>
              </a:spcBef>
              <a:spcAft>
                <a:spcPts val="0"/>
              </a:spcAft>
              <a:buNone/>
            </a:pPr>
            <a:r>
              <a:rPr lang="en-IN" dirty="0"/>
              <a:t>		col-name-1 	data-type </a:t>
            </a:r>
            <a:r>
              <a:rPr lang="en-IN" dirty="0">
                <a:solidFill>
                  <a:srgbClr val="FF0000"/>
                </a:solidFill>
              </a:rPr>
              <a:t>,</a:t>
            </a:r>
          </a:p>
          <a:p>
            <a:pPr marL="0" indent="0">
              <a:spcBef>
                <a:spcPts val="0"/>
              </a:spcBef>
              <a:spcAft>
                <a:spcPts val="0"/>
              </a:spcAft>
              <a:buNone/>
            </a:pPr>
            <a:r>
              <a:rPr lang="en-IN" dirty="0"/>
              <a:t>		col-name-2 	data-type </a:t>
            </a:r>
            <a:r>
              <a:rPr lang="en-IN" dirty="0">
                <a:solidFill>
                  <a:srgbClr val="FF0000"/>
                </a:solidFill>
              </a:rPr>
              <a:t>,</a:t>
            </a:r>
          </a:p>
          <a:p>
            <a:pPr marL="0" indent="0">
              <a:spcBef>
                <a:spcPts val="0"/>
              </a:spcBef>
              <a:spcAft>
                <a:spcPts val="0"/>
              </a:spcAft>
              <a:buNone/>
            </a:pPr>
            <a:r>
              <a:rPr lang="en-IN" dirty="0"/>
              <a:t>		col-name-3 	data-type </a:t>
            </a:r>
            <a:r>
              <a:rPr lang="en-IN" dirty="0">
                <a:solidFill>
                  <a:srgbClr val="FF0000"/>
                </a:solidFill>
              </a:rPr>
              <a:t>,</a:t>
            </a:r>
          </a:p>
          <a:p>
            <a:pPr marL="0" indent="0">
              <a:spcBef>
                <a:spcPts val="0"/>
              </a:spcBef>
              <a:spcAft>
                <a:spcPts val="0"/>
              </a:spcAft>
              <a:buNone/>
            </a:pPr>
            <a:r>
              <a:rPr lang="en-IN" dirty="0"/>
              <a:t>		….</a:t>
            </a:r>
          </a:p>
          <a:p>
            <a:pPr marL="0" indent="0">
              <a:spcBef>
                <a:spcPts val="0"/>
              </a:spcBef>
              <a:spcAft>
                <a:spcPts val="0"/>
              </a:spcAft>
              <a:buNone/>
            </a:pPr>
            <a:r>
              <a:rPr lang="en-IN" dirty="0"/>
              <a:t>	</a:t>
            </a:r>
            <a:r>
              <a:rPr lang="en-IN" dirty="0">
                <a:solidFill>
                  <a:srgbClr val="FF0000"/>
                </a:solidFill>
              </a:rPr>
              <a:t>);</a:t>
            </a:r>
          </a:p>
        </p:txBody>
      </p:sp>
      <p:sp>
        <p:nvSpPr>
          <p:cNvPr id="7" name="TextBox 6">
            <a:extLst>
              <a:ext uri="{FF2B5EF4-FFF2-40B4-BE49-F238E27FC236}">
                <a16:creationId xmlns:a16="http://schemas.microsoft.com/office/drawing/2014/main" id="{A111182D-9BFF-4157-B155-B2E1725558CA}"/>
              </a:ext>
            </a:extLst>
          </p:cNvPr>
          <p:cNvSpPr txBox="1"/>
          <p:nvPr/>
        </p:nvSpPr>
        <p:spPr>
          <a:xfrm>
            <a:off x="2777613" y="4511762"/>
            <a:ext cx="4572000" cy="2246769"/>
          </a:xfrm>
          <a:prstGeom prst="rect">
            <a:avLst/>
          </a:prstGeom>
          <a:noFill/>
        </p:spPr>
        <p:txBody>
          <a:bodyPr wrap="square">
            <a:spAutoFit/>
          </a:bodyPr>
          <a:lstStyle/>
          <a:p>
            <a:r>
              <a:rPr lang="en-US" sz="2800" dirty="0">
                <a:solidFill>
                  <a:srgbClr val="FF0000"/>
                </a:solidFill>
              </a:rPr>
              <a:t>CREATE TABLE </a:t>
            </a:r>
            <a:r>
              <a:rPr lang="en-US" sz="2800" dirty="0" err="1">
                <a:solidFill>
                  <a:srgbClr val="2F5597"/>
                </a:solidFill>
              </a:rPr>
              <a:t>emp_details</a:t>
            </a:r>
            <a:r>
              <a:rPr lang="en-US" sz="2800" dirty="0"/>
              <a:t> </a:t>
            </a:r>
            <a:r>
              <a:rPr lang="en-US" sz="2800" dirty="0">
                <a:solidFill>
                  <a:srgbClr val="FF0000"/>
                </a:solidFill>
              </a:rPr>
              <a:t>(</a:t>
            </a:r>
          </a:p>
          <a:p>
            <a:r>
              <a:rPr lang="en-US" sz="2800" dirty="0"/>
              <a:t>	       EMP_ID 	  TEXT</a:t>
            </a:r>
            <a:r>
              <a:rPr lang="en-US" sz="2800" dirty="0">
                <a:solidFill>
                  <a:srgbClr val="FF0000"/>
                </a:solidFill>
              </a:rPr>
              <a:t>,</a:t>
            </a:r>
          </a:p>
          <a:p>
            <a:r>
              <a:rPr lang="en-US" sz="2800" dirty="0"/>
              <a:t>	EMP_NAME   TEXT</a:t>
            </a:r>
            <a:r>
              <a:rPr lang="en-US" sz="2800" dirty="0">
                <a:solidFill>
                  <a:srgbClr val="FF0000"/>
                </a:solidFill>
              </a:rPr>
              <a:t>,</a:t>
            </a:r>
          </a:p>
          <a:p>
            <a:r>
              <a:rPr lang="en-US" sz="2800" dirty="0"/>
              <a:t>	  EMP_POST   TEXT</a:t>
            </a:r>
          </a:p>
          <a:p>
            <a:r>
              <a:rPr lang="en-US" sz="2800" dirty="0">
                <a:solidFill>
                  <a:srgbClr val="FF0000"/>
                </a:solidFill>
              </a:rPr>
              <a:t>);</a:t>
            </a:r>
          </a:p>
        </p:txBody>
      </p:sp>
    </p:spTree>
    <p:extLst>
      <p:ext uri="{BB962C8B-B14F-4D97-AF65-F5344CB8AC3E}">
        <p14:creationId xmlns:p14="http://schemas.microsoft.com/office/powerpoint/2010/main" val="6358172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A54A-1EA6-D099-9D73-91D4D779E07A}"/>
              </a:ext>
            </a:extLst>
          </p:cNvPr>
          <p:cNvSpPr>
            <a:spLocks noGrp="1"/>
          </p:cNvSpPr>
          <p:nvPr>
            <p:ph type="title"/>
          </p:nvPr>
        </p:nvSpPr>
        <p:spPr/>
        <p:txBody>
          <a:bodyPr/>
          <a:lstStyle/>
          <a:p>
            <a:r>
              <a:rPr lang="en-US" dirty="0"/>
              <a:t>ADD a column in the table</a:t>
            </a:r>
          </a:p>
        </p:txBody>
      </p:sp>
      <p:sp>
        <p:nvSpPr>
          <p:cNvPr id="3" name="Content Placeholder 2">
            <a:extLst>
              <a:ext uri="{FF2B5EF4-FFF2-40B4-BE49-F238E27FC236}">
                <a16:creationId xmlns:a16="http://schemas.microsoft.com/office/drawing/2014/main" id="{296612E0-CAB0-218E-D0AD-64E84739F80E}"/>
              </a:ext>
            </a:extLst>
          </p:cNvPr>
          <p:cNvSpPr>
            <a:spLocks noGrp="1"/>
          </p:cNvSpPr>
          <p:nvPr>
            <p:ph idx="1"/>
          </p:nvPr>
        </p:nvSpPr>
        <p:spPr>
          <a:xfrm>
            <a:off x="628650" y="2255786"/>
            <a:ext cx="7994240" cy="2444033"/>
          </a:xfrm>
          <a:solidFill>
            <a:schemeClr val="bg1">
              <a:lumMod val="95000"/>
            </a:schemeClr>
          </a:solidFill>
        </p:spPr>
        <p:txBody>
          <a:bodyPr>
            <a:normAutofit/>
          </a:bodyPr>
          <a:lstStyle/>
          <a:p>
            <a:pPr marL="0" indent="0" algn="just">
              <a:buNone/>
            </a:pPr>
            <a:endParaRPr lang="en-US" b="1" i="0" dirty="0">
              <a:solidFill>
                <a:srgbClr val="006699"/>
              </a:solidFill>
              <a:effectLst/>
              <a:latin typeface="inter-regular"/>
            </a:endParaRPr>
          </a:p>
          <a:p>
            <a:pPr marL="0" indent="0" algn="just">
              <a:buNone/>
            </a:pPr>
            <a:r>
              <a:rPr lang="en-US" b="1" i="0" dirty="0">
                <a:solidFill>
                  <a:srgbClr val="006699"/>
                </a:solidFill>
                <a:effectLst/>
                <a:latin typeface="inter-regular"/>
              </a:rPr>
              <a:t>ALTER</a:t>
            </a:r>
            <a:r>
              <a:rPr lang="en-US" b="0" i="0" dirty="0">
                <a:solidFill>
                  <a:srgbClr val="000000"/>
                </a:solidFill>
                <a:effectLst/>
                <a:latin typeface="inter-regular"/>
              </a:rPr>
              <a:t> </a:t>
            </a:r>
            <a:r>
              <a:rPr lang="en-US" b="1" i="0" dirty="0">
                <a:solidFill>
                  <a:srgbClr val="006699"/>
                </a:solidFill>
                <a:effectLst/>
                <a:latin typeface="inter-regular"/>
              </a:rPr>
              <a:t>TABLE</a:t>
            </a:r>
            <a:r>
              <a:rPr lang="en-US" b="0" i="0" dirty="0">
                <a:solidFill>
                  <a:srgbClr val="000000"/>
                </a:solidFill>
                <a:effectLst/>
                <a:latin typeface="inter-regular"/>
              </a:rPr>
              <a:t> </a:t>
            </a:r>
            <a:r>
              <a:rPr lang="en-US" b="0" i="0" dirty="0" err="1">
                <a:solidFill>
                  <a:srgbClr val="000000"/>
                </a:solidFill>
                <a:effectLst/>
                <a:latin typeface="inter-regular"/>
              </a:rPr>
              <a:t>table_name</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ADD</a:t>
            </a:r>
            <a:r>
              <a:rPr lang="en-US" b="0" i="0" dirty="0">
                <a:solidFill>
                  <a:srgbClr val="000000"/>
                </a:solidFill>
                <a:effectLst/>
                <a:latin typeface="inter-regular"/>
              </a:rPr>
              <a:t> </a:t>
            </a:r>
            <a:r>
              <a:rPr lang="en-US" b="0" i="0" dirty="0" err="1">
                <a:solidFill>
                  <a:srgbClr val="000000"/>
                </a:solidFill>
                <a:effectLst/>
                <a:latin typeface="inter-regular"/>
              </a:rPr>
              <a:t>new_column_name</a:t>
            </a:r>
            <a:r>
              <a:rPr lang="en-US" b="0" i="0" dirty="0">
                <a:solidFill>
                  <a:srgbClr val="000000"/>
                </a:solidFill>
                <a:effectLst/>
                <a:latin typeface="inter-regular"/>
              </a:rPr>
              <a:t> </a:t>
            </a:r>
            <a:r>
              <a:rPr lang="en-US" b="0" i="0" dirty="0" err="1">
                <a:solidFill>
                  <a:srgbClr val="000000"/>
                </a:solidFill>
                <a:effectLst/>
                <a:latin typeface="inter-regular"/>
              </a:rPr>
              <a:t>column_definition</a:t>
            </a:r>
            <a:r>
              <a:rPr lang="en-US" b="0" i="0" dirty="0">
                <a:solidFill>
                  <a:srgbClr val="000000"/>
                </a:solidFill>
                <a:effectLst/>
                <a:latin typeface="inter-regular"/>
              </a:rPr>
              <a:t>,</a:t>
            </a:r>
          </a:p>
          <a:p>
            <a:pPr marL="0" indent="0" algn="just">
              <a:buNone/>
            </a:pPr>
            <a:r>
              <a:rPr lang="en-US" b="1" i="0" dirty="0">
                <a:solidFill>
                  <a:srgbClr val="006699"/>
                </a:solidFill>
                <a:effectLst/>
                <a:latin typeface="inter-regular"/>
              </a:rPr>
              <a:t>ADD</a:t>
            </a:r>
            <a:r>
              <a:rPr lang="en-US" b="0" i="0" dirty="0">
                <a:solidFill>
                  <a:srgbClr val="000000"/>
                </a:solidFill>
                <a:effectLst/>
                <a:latin typeface="inter-regular"/>
              </a:rPr>
              <a:t> </a:t>
            </a:r>
            <a:r>
              <a:rPr lang="en-US" b="0" i="0" dirty="0" err="1">
                <a:solidFill>
                  <a:srgbClr val="000000"/>
                </a:solidFill>
                <a:effectLst/>
                <a:latin typeface="inter-regular"/>
              </a:rPr>
              <a:t>new_column_name</a:t>
            </a:r>
            <a:r>
              <a:rPr lang="en-US" b="0" i="0" dirty="0">
                <a:solidFill>
                  <a:srgbClr val="000000"/>
                </a:solidFill>
                <a:effectLst/>
                <a:latin typeface="inter-regular"/>
              </a:rPr>
              <a:t> </a:t>
            </a:r>
            <a:r>
              <a:rPr lang="en-US" b="0" i="0" dirty="0" err="1">
                <a:solidFill>
                  <a:srgbClr val="000000"/>
                </a:solidFill>
                <a:effectLst/>
                <a:latin typeface="inter-regular"/>
              </a:rPr>
              <a:t>column_definition</a:t>
            </a:r>
            <a:r>
              <a:rPr lang="en-US" b="0" i="0" dirty="0">
                <a:solidFill>
                  <a:srgbClr val="000000"/>
                </a:solidFill>
                <a:effectLst/>
                <a:latin typeface="inter-regular"/>
              </a:rPr>
              <a:t>,</a:t>
            </a:r>
          </a:p>
        </p:txBody>
      </p:sp>
    </p:spTree>
    <p:extLst>
      <p:ext uri="{BB962C8B-B14F-4D97-AF65-F5344CB8AC3E}">
        <p14:creationId xmlns:p14="http://schemas.microsoft.com/office/powerpoint/2010/main" val="34500120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A54A-1EA6-D099-9D73-91D4D779E07A}"/>
              </a:ext>
            </a:extLst>
          </p:cNvPr>
          <p:cNvSpPr>
            <a:spLocks noGrp="1"/>
          </p:cNvSpPr>
          <p:nvPr>
            <p:ph type="title"/>
          </p:nvPr>
        </p:nvSpPr>
        <p:spPr>
          <a:xfrm>
            <a:off x="628650" y="325797"/>
            <a:ext cx="7886700" cy="1325563"/>
          </a:xfrm>
        </p:spPr>
        <p:txBody>
          <a:bodyPr/>
          <a:lstStyle/>
          <a:p>
            <a:r>
              <a:rPr lang="en-US" dirty="0"/>
              <a:t>MODIFY column in the table</a:t>
            </a:r>
          </a:p>
        </p:txBody>
      </p:sp>
      <p:sp>
        <p:nvSpPr>
          <p:cNvPr id="5" name="Content Placeholder 4">
            <a:extLst>
              <a:ext uri="{FF2B5EF4-FFF2-40B4-BE49-F238E27FC236}">
                <a16:creationId xmlns:a16="http://schemas.microsoft.com/office/drawing/2014/main" id="{4305CB04-B05C-9E03-5CA5-745D57F75657}"/>
              </a:ext>
            </a:extLst>
          </p:cNvPr>
          <p:cNvSpPr>
            <a:spLocks noGrp="1"/>
          </p:cNvSpPr>
          <p:nvPr>
            <p:ph idx="1"/>
          </p:nvPr>
        </p:nvSpPr>
        <p:spPr/>
        <p:txBody>
          <a:bodyPr/>
          <a:lstStyle/>
          <a:p>
            <a:r>
              <a:rPr lang="en-US" dirty="0"/>
              <a:t>The MODIFY command is used to change the column definition of the table.</a:t>
            </a:r>
          </a:p>
        </p:txBody>
      </p:sp>
      <p:sp>
        <p:nvSpPr>
          <p:cNvPr id="7" name="TextBox 6">
            <a:extLst>
              <a:ext uri="{FF2B5EF4-FFF2-40B4-BE49-F238E27FC236}">
                <a16:creationId xmlns:a16="http://schemas.microsoft.com/office/drawing/2014/main" id="{05B29943-966C-B315-B5B0-72FC02D7D6FA}"/>
              </a:ext>
            </a:extLst>
          </p:cNvPr>
          <p:cNvSpPr txBox="1"/>
          <p:nvPr/>
        </p:nvSpPr>
        <p:spPr>
          <a:xfrm>
            <a:off x="545690" y="4170176"/>
            <a:ext cx="6936658" cy="954107"/>
          </a:xfrm>
          <a:prstGeom prst="rect">
            <a:avLst/>
          </a:prstGeom>
          <a:solidFill>
            <a:schemeClr val="bg1">
              <a:lumMod val="95000"/>
            </a:schemeClr>
          </a:solidFill>
        </p:spPr>
        <p:txBody>
          <a:bodyPr wrap="square">
            <a:spAutoFit/>
          </a:bodyPr>
          <a:lstStyle/>
          <a:p>
            <a:pPr algn="just"/>
            <a:r>
              <a:rPr lang="en-US" sz="2800" b="1" i="0" dirty="0">
                <a:solidFill>
                  <a:srgbClr val="006699"/>
                </a:solidFill>
                <a:effectLst/>
                <a:latin typeface="inter-regular"/>
              </a:rPr>
              <a:t>ALTER</a:t>
            </a:r>
            <a:r>
              <a:rPr lang="en-US" sz="2800" b="0" i="0" dirty="0">
                <a:solidFill>
                  <a:srgbClr val="000000"/>
                </a:solidFill>
                <a:effectLst/>
                <a:latin typeface="inter-regular"/>
              </a:rPr>
              <a:t> </a:t>
            </a:r>
            <a:r>
              <a:rPr lang="en-US" sz="2800" b="1" i="0" dirty="0">
                <a:solidFill>
                  <a:srgbClr val="006699"/>
                </a:solidFill>
                <a:effectLst/>
                <a:latin typeface="inter-regular"/>
              </a:rPr>
              <a:t>TABLE</a:t>
            </a:r>
            <a:r>
              <a:rPr lang="en-US" sz="2800" b="0" i="0" dirty="0">
                <a:solidFill>
                  <a:srgbClr val="000000"/>
                </a:solidFill>
                <a:effectLst/>
                <a:latin typeface="inter-regular"/>
              </a:rPr>
              <a:t> </a:t>
            </a:r>
            <a:r>
              <a:rPr lang="en-US" sz="2800" b="0" i="0" dirty="0" err="1">
                <a:solidFill>
                  <a:srgbClr val="000000"/>
                </a:solidFill>
                <a:effectLst/>
                <a:latin typeface="inter-regular"/>
              </a:rPr>
              <a:t>table_name</a:t>
            </a:r>
            <a:r>
              <a:rPr lang="en-US" sz="2800" b="0" i="0" dirty="0">
                <a:solidFill>
                  <a:srgbClr val="000000"/>
                </a:solidFill>
                <a:effectLst/>
                <a:latin typeface="inter-regular"/>
              </a:rPr>
              <a:t>  </a:t>
            </a:r>
          </a:p>
          <a:p>
            <a:pPr algn="just"/>
            <a:r>
              <a:rPr lang="en-US" sz="2800" b="1" i="0" dirty="0">
                <a:solidFill>
                  <a:srgbClr val="006699"/>
                </a:solidFill>
                <a:effectLst/>
                <a:latin typeface="inter-regular"/>
              </a:rPr>
              <a:t>MODIFY</a:t>
            </a:r>
            <a:r>
              <a:rPr lang="en-US" sz="2800" b="0" i="0" dirty="0">
                <a:solidFill>
                  <a:srgbClr val="000000"/>
                </a:solidFill>
                <a:effectLst/>
                <a:latin typeface="inter-regular"/>
              </a:rPr>
              <a:t> </a:t>
            </a:r>
            <a:r>
              <a:rPr lang="en-US" sz="2800" b="0" i="0" dirty="0" err="1">
                <a:solidFill>
                  <a:srgbClr val="000000"/>
                </a:solidFill>
                <a:effectLst/>
                <a:latin typeface="inter-regular"/>
              </a:rPr>
              <a:t>column_name</a:t>
            </a:r>
            <a:r>
              <a:rPr lang="en-US" sz="2800" b="0" i="0" dirty="0">
                <a:solidFill>
                  <a:srgbClr val="000000"/>
                </a:solidFill>
                <a:effectLst/>
                <a:latin typeface="inter-regular"/>
              </a:rPr>
              <a:t> </a:t>
            </a:r>
            <a:r>
              <a:rPr lang="en-US" sz="2800" b="0" i="0" dirty="0" err="1">
                <a:solidFill>
                  <a:srgbClr val="000000"/>
                </a:solidFill>
                <a:effectLst/>
                <a:latin typeface="inter-regular"/>
              </a:rPr>
              <a:t>column_definition</a:t>
            </a:r>
            <a:r>
              <a:rPr lang="en-US" sz="2800" b="0" i="0" dirty="0">
                <a:solidFill>
                  <a:srgbClr val="000000"/>
                </a:solidFill>
                <a:effectLst/>
                <a:latin typeface="inter-regular"/>
              </a:rPr>
              <a:t>  </a:t>
            </a:r>
          </a:p>
        </p:txBody>
      </p:sp>
    </p:spTree>
    <p:extLst>
      <p:ext uri="{BB962C8B-B14F-4D97-AF65-F5344CB8AC3E}">
        <p14:creationId xmlns:p14="http://schemas.microsoft.com/office/powerpoint/2010/main" val="11521352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BBB8-D1D7-8E7E-DA89-D45AB2DA4A1D}"/>
              </a:ext>
            </a:extLst>
          </p:cNvPr>
          <p:cNvSpPr>
            <a:spLocks noGrp="1"/>
          </p:cNvSpPr>
          <p:nvPr>
            <p:ph type="title"/>
          </p:nvPr>
        </p:nvSpPr>
        <p:spPr/>
        <p:txBody>
          <a:bodyPr/>
          <a:lstStyle/>
          <a:p>
            <a:r>
              <a:rPr lang="en-US" dirty="0"/>
              <a:t>DROP column in table</a:t>
            </a:r>
          </a:p>
        </p:txBody>
      </p:sp>
      <p:sp>
        <p:nvSpPr>
          <p:cNvPr id="5" name="TextBox 4">
            <a:extLst>
              <a:ext uri="{FF2B5EF4-FFF2-40B4-BE49-F238E27FC236}">
                <a16:creationId xmlns:a16="http://schemas.microsoft.com/office/drawing/2014/main" id="{E54A92F0-1432-8E7F-7D03-76854F506933}"/>
              </a:ext>
            </a:extLst>
          </p:cNvPr>
          <p:cNvSpPr txBox="1"/>
          <p:nvPr/>
        </p:nvSpPr>
        <p:spPr>
          <a:xfrm>
            <a:off x="628650" y="2194520"/>
            <a:ext cx="5058698" cy="954107"/>
          </a:xfrm>
          <a:prstGeom prst="rect">
            <a:avLst/>
          </a:prstGeom>
          <a:solidFill>
            <a:schemeClr val="bg1">
              <a:lumMod val="95000"/>
            </a:schemeClr>
          </a:solidFill>
        </p:spPr>
        <p:txBody>
          <a:bodyPr wrap="square">
            <a:spAutoFit/>
          </a:bodyPr>
          <a:lstStyle/>
          <a:p>
            <a:pPr algn="just"/>
            <a:r>
              <a:rPr lang="en-US" sz="2800" b="1" i="0" dirty="0">
                <a:solidFill>
                  <a:srgbClr val="006699"/>
                </a:solidFill>
                <a:effectLst/>
                <a:latin typeface="inter-regular"/>
              </a:rPr>
              <a:t>ALTER</a:t>
            </a:r>
            <a:r>
              <a:rPr lang="en-US" sz="2800" b="0" i="0" dirty="0">
                <a:solidFill>
                  <a:srgbClr val="000000"/>
                </a:solidFill>
                <a:effectLst/>
                <a:latin typeface="inter-regular"/>
              </a:rPr>
              <a:t> </a:t>
            </a:r>
            <a:r>
              <a:rPr lang="en-US" sz="2800" b="1" i="0" dirty="0">
                <a:solidFill>
                  <a:srgbClr val="006699"/>
                </a:solidFill>
                <a:effectLst/>
                <a:latin typeface="inter-regular"/>
              </a:rPr>
              <a:t>TABLE</a:t>
            </a:r>
            <a:r>
              <a:rPr lang="en-US" sz="2800" b="0" i="0" dirty="0">
                <a:solidFill>
                  <a:srgbClr val="000000"/>
                </a:solidFill>
                <a:effectLst/>
                <a:latin typeface="inter-regular"/>
              </a:rPr>
              <a:t> </a:t>
            </a:r>
            <a:r>
              <a:rPr lang="en-US" sz="2800" b="0" i="0" dirty="0" err="1">
                <a:solidFill>
                  <a:srgbClr val="000000"/>
                </a:solidFill>
                <a:effectLst/>
                <a:latin typeface="inter-regular"/>
              </a:rPr>
              <a:t>table_name</a:t>
            </a:r>
            <a:r>
              <a:rPr lang="en-US" sz="2800" b="0" i="0" dirty="0">
                <a:solidFill>
                  <a:srgbClr val="000000"/>
                </a:solidFill>
                <a:effectLst/>
                <a:latin typeface="inter-regular"/>
              </a:rPr>
              <a:t>  </a:t>
            </a:r>
          </a:p>
          <a:p>
            <a:pPr algn="just"/>
            <a:r>
              <a:rPr lang="en-US" sz="2800" b="1" i="0" dirty="0">
                <a:solidFill>
                  <a:srgbClr val="006699"/>
                </a:solidFill>
                <a:effectLst/>
                <a:latin typeface="inter-regular"/>
              </a:rPr>
              <a:t>DROP</a:t>
            </a:r>
            <a:r>
              <a:rPr lang="en-US" sz="2800" b="0" i="0" dirty="0">
                <a:solidFill>
                  <a:srgbClr val="000000"/>
                </a:solidFill>
                <a:effectLst/>
                <a:latin typeface="inter-regular"/>
              </a:rPr>
              <a:t> </a:t>
            </a:r>
            <a:r>
              <a:rPr lang="en-US" sz="2800" b="1" i="0" dirty="0">
                <a:solidFill>
                  <a:srgbClr val="006699"/>
                </a:solidFill>
                <a:effectLst/>
                <a:latin typeface="inter-regular"/>
              </a:rPr>
              <a:t>COLUMN</a:t>
            </a:r>
            <a:r>
              <a:rPr lang="en-US" sz="2800" b="0" i="0" dirty="0">
                <a:solidFill>
                  <a:srgbClr val="000000"/>
                </a:solidFill>
                <a:effectLst/>
                <a:latin typeface="inter-regular"/>
              </a:rPr>
              <a:t> </a:t>
            </a:r>
            <a:r>
              <a:rPr lang="en-US" sz="2800" b="0" i="0" dirty="0" err="1">
                <a:solidFill>
                  <a:srgbClr val="000000"/>
                </a:solidFill>
                <a:effectLst/>
                <a:latin typeface="inter-regular"/>
              </a:rPr>
              <a:t>column_name</a:t>
            </a:r>
            <a:r>
              <a:rPr lang="en-US" sz="2800" b="0" i="0" dirty="0">
                <a:solidFill>
                  <a:srgbClr val="000000"/>
                </a:solidFill>
                <a:effectLst/>
                <a:latin typeface="inter-regular"/>
              </a:rPr>
              <a:t>;  </a:t>
            </a:r>
          </a:p>
        </p:txBody>
      </p:sp>
    </p:spTree>
    <p:extLst>
      <p:ext uri="{BB962C8B-B14F-4D97-AF65-F5344CB8AC3E}">
        <p14:creationId xmlns:p14="http://schemas.microsoft.com/office/powerpoint/2010/main" val="34735937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BBB8-D1D7-8E7E-DA89-D45AB2DA4A1D}"/>
              </a:ext>
            </a:extLst>
          </p:cNvPr>
          <p:cNvSpPr>
            <a:spLocks noGrp="1"/>
          </p:cNvSpPr>
          <p:nvPr>
            <p:ph type="title"/>
          </p:nvPr>
        </p:nvSpPr>
        <p:spPr/>
        <p:txBody>
          <a:bodyPr/>
          <a:lstStyle/>
          <a:p>
            <a:r>
              <a:rPr lang="en-US" dirty="0"/>
              <a:t>RENAME column in table</a:t>
            </a:r>
          </a:p>
        </p:txBody>
      </p:sp>
      <p:sp>
        <p:nvSpPr>
          <p:cNvPr id="4" name="TextBox 3">
            <a:extLst>
              <a:ext uri="{FF2B5EF4-FFF2-40B4-BE49-F238E27FC236}">
                <a16:creationId xmlns:a16="http://schemas.microsoft.com/office/drawing/2014/main" id="{52E083CE-8641-93C9-5BAD-A5F592050046}"/>
              </a:ext>
            </a:extLst>
          </p:cNvPr>
          <p:cNvSpPr txBox="1"/>
          <p:nvPr/>
        </p:nvSpPr>
        <p:spPr>
          <a:xfrm>
            <a:off x="628650" y="3136941"/>
            <a:ext cx="8406580" cy="830997"/>
          </a:xfrm>
          <a:prstGeom prst="rect">
            <a:avLst/>
          </a:prstGeom>
          <a:solidFill>
            <a:schemeClr val="bg1">
              <a:lumMod val="95000"/>
            </a:schemeClr>
          </a:solidFill>
        </p:spPr>
        <p:txBody>
          <a:bodyPr wrap="square">
            <a:spAutoFit/>
          </a:bodyPr>
          <a:lstStyle/>
          <a:p>
            <a:pPr algn="just"/>
            <a:r>
              <a:rPr lang="en-US" sz="2400" b="1" i="0" dirty="0">
                <a:solidFill>
                  <a:srgbClr val="006699"/>
                </a:solidFill>
                <a:effectLst/>
                <a:latin typeface="inter-regular"/>
              </a:rPr>
              <a:t>ALTER</a:t>
            </a:r>
            <a:r>
              <a:rPr lang="en-US" sz="2400" b="0" i="0" dirty="0">
                <a:solidFill>
                  <a:srgbClr val="000000"/>
                </a:solidFill>
                <a:effectLst/>
                <a:latin typeface="inter-regular"/>
              </a:rPr>
              <a:t> </a:t>
            </a:r>
            <a:r>
              <a:rPr lang="en-US" sz="2400" b="1" i="0" dirty="0">
                <a:solidFill>
                  <a:srgbClr val="006699"/>
                </a:solidFill>
                <a:effectLst/>
                <a:latin typeface="inter-regular"/>
              </a:rPr>
              <a:t>TABLE</a:t>
            </a:r>
            <a:r>
              <a:rPr lang="en-US" sz="2400" b="0" i="0" dirty="0">
                <a:solidFill>
                  <a:srgbClr val="000000"/>
                </a:solidFill>
                <a:effectLst/>
                <a:latin typeface="inter-regular"/>
              </a:rPr>
              <a:t> </a:t>
            </a:r>
            <a:r>
              <a:rPr lang="en-US" sz="2400" b="0" i="0" dirty="0" err="1">
                <a:solidFill>
                  <a:srgbClr val="000000"/>
                </a:solidFill>
                <a:effectLst/>
                <a:latin typeface="inter-regular"/>
              </a:rPr>
              <a:t>table_name</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RENAME </a:t>
            </a:r>
            <a:r>
              <a:rPr lang="en-US" sz="2400" b="1" i="0" dirty="0">
                <a:solidFill>
                  <a:srgbClr val="006699"/>
                </a:solidFill>
                <a:effectLst/>
                <a:latin typeface="inter-regular"/>
              </a:rPr>
              <a:t>COLUMN</a:t>
            </a:r>
            <a:r>
              <a:rPr lang="en-US" sz="2400" b="0" i="0" dirty="0">
                <a:solidFill>
                  <a:srgbClr val="000000"/>
                </a:solidFill>
                <a:effectLst/>
                <a:latin typeface="inter-regular"/>
              </a:rPr>
              <a:t> </a:t>
            </a:r>
            <a:r>
              <a:rPr lang="en-US" sz="2400" b="0" i="0" dirty="0" err="1">
                <a:solidFill>
                  <a:srgbClr val="000000"/>
                </a:solidFill>
                <a:effectLst/>
                <a:latin typeface="inter-regular"/>
              </a:rPr>
              <a:t>old_name</a:t>
            </a:r>
            <a:r>
              <a:rPr lang="en-US" sz="2400" b="0" i="0" dirty="0">
                <a:solidFill>
                  <a:srgbClr val="000000"/>
                </a:solidFill>
                <a:effectLst/>
                <a:latin typeface="inter-regular"/>
              </a:rPr>
              <a:t>  </a:t>
            </a:r>
            <a:r>
              <a:rPr lang="en-US" sz="2400" b="0" i="0" dirty="0" err="1">
                <a:solidFill>
                  <a:srgbClr val="000000"/>
                </a:solidFill>
                <a:effectLst/>
                <a:latin typeface="inter-regular"/>
              </a:rPr>
              <a:t>new_name</a:t>
            </a:r>
            <a:r>
              <a:rPr lang="en-US" sz="2400" b="0" i="0" dirty="0">
                <a:solidFill>
                  <a:srgbClr val="000000"/>
                </a:solidFill>
                <a:effectLst/>
                <a:latin typeface="inter-regular"/>
              </a:rPr>
              <a:t>   </a:t>
            </a:r>
            <a:r>
              <a:rPr lang="en-US" sz="2400" b="0" i="0" dirty="0" err="1">
                <a:solidFill>
                  <a:srgbClr val="000000"/>
                </a:solidFill>
                <a:effectLst/>
                <a:latin typeface="inter-regular"/>
              </a:rPr>
              <a:t>column_definition</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24209975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BBB8-D1D7-8E7E-DA89-D45AB2DA4A1D}"/>
              </a:ext>
            </a:extLst>
          </p:cNvPr>
          <p:cNvSpPr>
            <a:spLocks noGrp="1"/>
          </p:cNvSpPr>
          <p:nvPr>
            <p:ph type="title"/>
          </p:nvPr>
        </p:nvSpPr>
        <p:spPr/>
        <p:txBody>
          <a:bodyPr/>
          <a:lstStyle/>
          <a:p>
            <a:r>
              <a:rPr lang="en-US" dirty="0"/>
              <a:t>RENAME table</a:t>
            </a:r>
          </a:p>
        </p:txBody>
      </p:sp>
      <p:sp>
        <p:nvSpPr>
          <p:cNvPr id="4" name="TextBox 3">
            <a:extLst>
              <a:ext uri="{FF2B5EF4-FFF2-40B4-BE49-F238E27FC236}">
                <a16:creationId xmlns:a16="http://schemas.microsoft.com/office/drawing/2014/main" id="{52E083CE-8641-93C9-5BAD-A5F592050046}"/>
              </a:ext>
            </a:extLst>
          </p:cNvPr>
          <p:cNvSpPr txBox="1"/>
          <p:nvPr/>
        </p:nvSpPr>
        <p:spPr>
          <a:xfrm>
            <a:off x="628650" y="3136941"/>
            <a:ext cx="8406580" cy="830997"/>
          </a:xfrm>
          <a:prstGeom prst="rect">
            <a:avLst/>
          </a:prstGeom>
          <a:solidFill>
            <a:schemeClr val="bg1">
              <a:lumMod val="95000"/>
            </a:schemeClr>
          </a:solidFill>
        </p:spPr>
        <p:txBody>
          <a:bodyPr wrap="square">
            <a:spAutoFit/>
          </a:bodyPr>
          <a:lstStyle/>
          <a:p>
            <a:pPr algn="just"/>
            <a:r>
              <a:rPr lang="en-US" sz="2400" b="1" i="0" dirty="0">
                <a:solidFill>
                  <a:srgbClr val="006699"/>
                </a:solidFill>
                <a:effectLst/>
                <a:latin typeface="inter-regular"/>
              </a:rPr>
              <a:t>ALTER</a:t>
            </a:r>
            <a:r>
              <a:rPr lang="en-US" sz="2400" b="0" i="0" dirty="0">
                <a:solidFill>
                  <a:srgbClr val="000000"/>
                </a:solidFill>
                <a:effectLst/>
                <a:latin typeface="inter-regular"/>
              </a:rPr>
              <a:t> </a:t>
            </a:r>
            <a:r>
              <a:rPr lang="en-US" sz="2400" b="1" i="0" dirty="0">
                <a:solidFill>
                  <a:srgbClr val="006699"/>
                </a:solidFill>
                <a:effectLst/>
                <a:latin typeface="inter-regular"/>
              </a:rPr>
              <a:t>TABLE</a:t>
            </a:r>
            <a:r>
              <a:rPr lang="en-US" sz="2400" b="0" i="0" dirty="0">
                <a:solidFill>
                  <a:srgbClr val="000000"/>
                </a:solidFill>
                <a:effectLst/>
                <a:latin typeface="inter-regular"/>
              </a:rPr>
              <a:t> </a:t>
            </a:r>
            <a:r>
              <a:rPr lang="en-US" sz="2400" b="0" i="0" dirty="0" err="1">
                <a:solidFill>
                  <a:srgbClr val="000000"/>
                </a:solidFill>
                <a:effectLst/>
                <a:latin typeface="inter-regular"/>
              </a:rPr>
              <a:t>table_name</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RENAME </a:t>
            </a:r>
            <a:r>
              <a:rPr lang="en-US" sz="2400" b="1" i="0" dirty="0">
                <a:solidFill>
                  <a:srgbClr val="006699"/>
                </a:solidFill>
                <a:effectLst/>
                <a:latin typeface="inter-regular"/>
              </a:rPr>
              <a:t>TO</a:t>
            </a:r>
            <a:r>
              <a:rPr lang="en-US" sz="2400" b="0" i="0" dirty="0">
                <a:solidFill>
                  <a:srgbClr val="000000"/>
                </a:solidFill>
                <a:effectLst/>
                <a:latin typeface="inter-regular"/>
              </a:rPr>
              <a:t> </a:t>
            </a:r>
            <a:r>
              <a:rPr lang="en-US" sz="2400" b="0" i="0" dirty="0" err="1">
                <a:solidFill>
                  <a:srgbClr val="000000"/>
                </a:solidFill>
                <a:effectLst/>
                <a:latin typeface="inter-regular"/>
              </a:rPr>
              <a:t>new_table_name</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42654276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TotalTime>
  <Words>4732</Words>
  <Application>Microsoft Office PowerPoint</Application>
  <PresentationFormat>On-screen Show (4:3)</PresentationFormat>
  <Paragraphs>1011</Paragraphs>
  <Slides>94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94</vt:i4>
      </vt:variant>
    </vt:vector>
  </HeadingPairs>
  <TitlesOfParts>
    <vt:vector size="102" baseType="lpstr">
      <vt:lpstr>Arial</vt:lpstr>
      <vt:lpstr>Calibri</vt:lpstr>
      <vt:lpstr>Calibri Light</vt:lpstr>
      <vt:lpstr>Consolas</vt:lpstr>
      <vt:lpstr>inter-regular</vt:lpstr>
      <vt:lpstr>Verdana</vt:lpstr>
      <vt:lpstr>Wingdings</vt:lpstr>
      <vt:lpstr>Office Theme</vt:lpstr>
      <vt:lpstr>PowerPoint Presentation</vt:lpstr>
      <vt:lpstr>SQL- Structured Query Language</vt:lpstr>
      <vt:lpstr>SQL- Structured Query Language</vt:lpstr>
      <vt:lpstr>Data definition language (DDL)</vt:lpstr>
      <vt:lpstr>Data definition language (DDL)</vt:lpstr>
      <vt:lpstr>Data manipulation language (DML)</vt:lpstr>
      <vt:lpstr>Data manipulation language (DML)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Data definition language (DDL)</vt:lpstr>
      <vt:lpstr>View Table Structure</vt:lpstr>
      <vt:lpstr>Data definition language (DDL)</vt:lpstr>
      <vt:lpstr>Data definition language (DDL)</vt:lpstr>
      <vt:lpstr>Data definition language (DDL)</vt:lpstr>
      <vt:lpstr>Data definition language (DDL)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SQL Operators</vt:lpstr>
      <vt:lpstr>SQL Operators</vt:lpstr>
      <vt:lpstr>SQL Operators</vt:lpstr>
      <vt:lpstr>GROUP BY</vt:lpstr>
      <vt:lpstr>GROUP BY</vt:lpstr>
      <vt:lpstr>GROUP BY with HAVING</vt:lpstr>
      <vt:lpstr>GROUP BY</vt:lpstr>
      <vt:lpstr>ORDER BY</vt:lpstr>
      <vt:lpstr>ORDER BY</vt:lpstr>
      <vt:lpstr>ORDER BY</vt:lpstr>
      <vt:lpstr>Recap</vt:lpstr>
      <vt:lpstr>Recap</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Data manipulation language (DML)</vt:lpstr>
      <vt:lpstr>MYSQL Joins</vt:lpstr>
      <vt:lpstr>MYSQL Joins</vt:lpstr>
      <vt:lpstr>MySQL Joins</vt:lpstr>
      <vt:lpstr>MYSQL Joins</vt:lpstr>
      <vt:lpstr>INNER JOIN</vt:lpstr>
      <vt:lpstr>PowerPoint Presentation</vt:lpstr>
      <vt:lpstr>MYSQL Joins</vt:lpstr>
      <vt:lpstr>PowerPoint Presentation</vt:lpstr>
      <vt:lpstr>MYSQL Joins</vt:lpstr>
      <vt:lpstr>PowerPoint Presentation</vt:lpstr>
      <vt:lpstr>MYSQL Joins</vt:lpstr>
      <vt:lpstr>PowerPoint Presentation</vt:lpstr>
      <vt:lpstr>UNION Operator</vt:lpstr>
      <vt:lpstr>UNION Operator</vt:lpstr>
      <vt:lpstr>PowerPoint Presentation</vt:lpstr>
      <vt:lpstr>PowerPoint Presentation</vt:lpstr>
      <vt:lpstr>MYSQL Views</vt:lpstr>
      <vt:lpstr>MYSQL Views</vt:lpstr>
      <vt:lpstr>ALTER Table</vt:lpstr>
      <vt:lpstr>ADD a column in the table</vt:lpstr>
      <vt:lpstr>ADD a column in the table</vt:lpstr>
      <vt:lpstr>MODIFY column in the table</vt:lpstr>
      <vt:lpstr>DROP column in table</vt:lpstr>
      <vt:lpstr>RENAME column in table</vt:lpstr>
      <vt:lpstr>RENAME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Velani, Ankitkumar</dc:creator>
  <cp:lastModifiedBy>Velani, Ankitkumar</cp:lastModifiedBy>
  <cp:revision>354</cp:revision>
  <dcterms:created xsi:type="dcterms:W3CDTF">2023-08-03T06:24:42Z</dcterms:created>
  <dcterms:modified xsi:type="dcterms:W3CDTF">2023-08-15T23:38:23Z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2023-08-03T06:24:42Z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01602415-ce8f-46ad-ac2a-bddcdd310c98</vt:lpwstr>
  </property>
  <property fmtid="{D5CDD505-2E9C-101B-9397-08002B2CF9AE}" pid="8" name="MSIP_Label_ea60d57e-af5b-4752-ac57-3e4f28ca11dc_ContentBits">
    <vt:lpwstr>0</vt:lpwstr>
  </property>
</Properties>
</file>