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82" r:id="rId12"/>
    <p:sldId id="283" r:id="rId13"/>
    <p:sldId id="278" r:id="rId14"/>
    <p:sldId id="279" r:id="rId15"/>
    <p:sldId id="284" r:id="rId16"/>
    <p:sldId id="2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7" r:id="rId27"/>
    <p:sldId id="300" r:id="rId28"/>
    <p:sldId id="301" r:id="rId29"/>
    <p:sldId id="302" r:id="rId30"/>
    <p:sldId id="295" r:id="rId31"/>
    <p:sldId id="298" r:id="rId32"/>
    <p:sldId id="299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296" r:id="rId42"/>
    <p:sldId id="311" r:id="rId43"/>
    <p:sldId id="312" r:id="rId44"/>
    <p:sldId id="313" r:id="rId45"/>
    <p:sldId id="294" r:id="rId46"/>
    <p:sldId id="314" r:id="rId47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52D96-93B9-4F72-AE8C-18860CDEFF5B}" v="86" dt="2022-07-14T15:49:57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4T16:03:33.088" v="11912" actId="20577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3T17:19:06.387" v="112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mod">
          <ac:chgData name="Velani, Ankitkumar" userId="039f6639-35cd-4471-8ac8-1e78077ab1db" providerId="ADAL" clId="{84352D96-93B9-4F72-AE8C-18860CDEFF5B}" dt="2022-07-13T17:19:06.387" v="1129" actId="14100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16:02:21.706" v="11898" actId="2711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2:21.706" v="11898" actId="2711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4T00:47:15.702" v="2045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06:09:19.007" v="5370" actId="22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8:52.713" v="5368" actId="1076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27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94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05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29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95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254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699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88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713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21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481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82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69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45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021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318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936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260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512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078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11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59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945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20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0771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73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753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84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403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58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86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92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7/14/2022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7/14/2022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7/14/2022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7/14/2022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7/14/2022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7/14/2022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7/14/2022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7/14/2022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7/14/2022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7/14/2022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7/14/2022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7/14/2022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2"/>
                </a:solidFill>
              </a:rPr>
              <a:t>Unit-3 : Introduction to R</a:t>
            </a:r>
            <a:endParaRPr sz="4700">
              <a:solidFill>
                <a:schemeClr val="accent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6" y="2714600"/>
            <a:ext cx="2564849" cy="19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Rules to create variable name: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 must start with a letter and followed by letters, numbers, and underscore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 cannot start with number or underscore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names are case sensitive so </a:t>
            </a:r>
            <a:r>
              <a:rPr lang="en-US" sz="2600" dirty="0" err="1"/>
              <a:t>ie</a:t>
            </a:r>
            <a:r>
              <a:rPr lang="en-US" sz="2600" dirty="0"/>
              <a:t>. name, Name and NAME are three different variables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Reserved words can not be used as variable name(TRUE, FALSE, NULL, if…</a:t>
            </a:r>
            <a:r>
              <a:rPr lang="en-US" sz="2600" dirty="0" err="1"/>
              <a:t>ect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Example 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x </a:t>
            </a:r>
            <a:r>
              <a:rPr lang="en-US" sz="2600" dirty="0">
                <a:sym typeface="Wingdings" panose="05000000000000000000" pitchFamily="2" charset="2"/>
              </a:rPr>
              <a:t> 10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	y = 100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	a  b  c  “hello”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R also allow to assign same value to multiple variable together.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3205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R does have print function to get the values of variable.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print(x)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print(y)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x </a:t>
            </a:r>
            <a:r>
              <a:rPr lang="en-US" sz="2600" dirty="0">
                <a:sym typeface="Wingdings" panose="05000000000000000000" pitchFamily="2" charset="2"/>
              </a:rPr>
              <a:t> 50  </a:t>
            </a:r>
            <a:r>
              <a:rPr lang="en-US" sz="2000" dirty="0">
                <a:sym typeface="Wingdings" panose="05000000000000000000" pitchFamily="2" charset="2"/>
              </a:rPr>
              <a:t># Storing 50 value in memory and address is 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print(x)</a:t>
            </a:r>
            <a:endParaRPr lang="en-US" sz="20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6F5A4F1-A0A0-4831-8271-4370B9096C96}"/>
              </a:ext>
            </a:extLst>
          </p:cNvPr>
          <p:cNvSpPr/>
          <p:nvPr/>
        </p:nvSpPr>
        <p:spPr>
          <a:xfrm rot="16200000">
            <a:off x="1290430" y="4083154"/>
            <a:ext cx="467139" cy="7653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DDC53F-0FD4-43C6-ACC0-83BF5A7F1A61}"/>
              </a:ext>
            </a:extLst>
          </p:cNvPr>
          <p:cNvSpPr/>
          <p:nvPr/>
        </p:nvSpPr>
        <p:spPr>
          <a:xfrm rot="14657979">
            <a:off x="2089706" y="4245472"/>
            <a:ext cx="467139" cy="42904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AD39F-BCC9-4863-BE02-255428EA8BBF}"/>
              </a:ext>
            </a:extLst>
          </p:cNvPr>
          <p:cNvSpPr txBox="1"/>
          <p:nvPr/>
        </p:nvSpPr>
        <p:spPr>
          <a:xfrm>
            <a:off x="973205" y="4619816"/>
            <a:ext cx="104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of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BC7B8-2B41-4F0A-8465-2245D588D34D}"/>
              </a:ext>
            </a:extLst>
          </p:cNvPr>
          <p:cNvSpPr txBox="1"/>
          <p:nvPr/>
        </p:nvSpPr>
        <p:spPr>
          <a:xfrm>
            <a:off x="1906656" y="4470047"/>
            <a:ext cx="19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() denotes </a:t>
            </a:r>
          </a:p>
          <a:p>
            <a:pPr algn="ctr"/>
            <a:r>
              <a:rPr lang="en-US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57565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 allows to annotate codes with Comments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Comments line starts with hash mark(#), and anything that comes thereafter will be ignored by R interpreter/tool.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Comments are highly recommended to keep notes, complex logic details and other details for documentation.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Ex.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# This is comment line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10 + 10 #addition of two number</a:t>
            </a:r>
          </a:p>
        </p:txBody>
      </p:sp>
    </p:spTree>
    <p:extLst>
      <p:ext uri="{BB962C8B-B14F-4D97-AF65-F5344CB8AC3E}">
        <p14:creationId xmlns:p14="http://schemas.microsoft.com/office/powerpoint/2010/main" val="32095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Working directory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An Active R Session always has a working directory associated with it, unless you explicitly specify a file path when saving or importing data.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Working directory denotes by default R read/write data from working directory.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getwd</a:t>
            </a:r>
            <a:r>
              <a:rPr lang="en-US" sz="2400" dirty="0">
                <a:solidFill>
                  <a:srgbClr val="1E64B6"/>
                </a:solidFill>
              </a:rPr>
              <a:t>() : </a:t>
            </a:r>
            <a:r>
              <a:rPr lang="en-US" sz="2400" dirty="0"/>
              <a:t>get a current working directory name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000" i="1" dirty="0" err="1"/>
              <a:t>getwd</a:t>
            </a:r>
            <a:r>
              <a:rPr lang="en-US" sz="2000" i="1" dirty="0"/>
              <a:t> functions gives folder path displayed with forward slashes(/) to path to specific location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000" i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setwd</a:t>
            </a:r>
            <a:r>
              <a:rPr lang="en-US" sz="2400" dirty="0">
                <a:solidFill>
                  <a:srgbClr val="1E64B6"/>
                </a:solidFill>
              </a:rPr>
              <a:t>(“path-to-folder”) </a:t>
            </a:r>
            <a:r>
              <a:rPr lang="en-US" sz="2400" dirty="0"/>
              <a:t>: change current working directory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000" dirty="0"/>
              <a:t>Needs to provide full path to specific folder with forward slashes(/)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62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Working directory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&gt; </a:t>
            </a:r>
            <a:r>
              <a:rPr lang="en-US" sz="2800" dirty="0" err="1"/>
              <a:t>getwd</a:t>
            </a:r>
            <a:r>
              <a:rPr lang="en-US" sz="2800" dirty="0"/>
              <a:t>()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o/p: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	"C:/Users/home/Documents“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&gt; </a:t>
            </a:r>
            <a:r>
              <a:rPr lang="en-US" sz="2800" dirty="0" err="1"/>
              <a:t>setwd</a:t>
            </a:r>
            <a:r>
              <a:rPr lang="en-US" sz="2800" dirty="0"/>
              <a:t>(“D:/class/R/”)</a:t>
            </a:r>
          </a:p>
        </p:txBody>
      </p:sp>
    </p:spTree>
    <p:extLst>
      <p:ext uri="{BB962C8B-B14F-4D97-AF65-F5344CB8AC3E}">
        <p14:creationId xmlns:p14="http://schemas.microsoft.com/office/powerpoint/2010/main" val="371181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tools comes with lots of built in commands function for numeric calculation common statistical analysis, plotting visualization.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packages are a collection of R functions code and sample data and stored under a directory call “library” in the R environment.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 easily available on CRAN network &amp; over the internet.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/>
              <a:t>ie</a:t>
            </a:r>
            <a:r>
              <a:rPr lang="en-US" sz="2400" dirty="0"/>
              <a:t>.	&gt; </a:t>
            </a:r>
            <a:r>
              <a:rPr lang="en-US" sz="2400" dirty="0" err="1"/>
              <a:t>install.packages</a:t>
            </a:r>
            <a:r>
              <a:rPr lang="en-US" sz="24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&gt; </a:t>
            </a:r>
            <a:r>
              <a:rPr lang="en-US" sz="2400" dirty="0" err="1"/>
              <a:t>install.packages</a:t>
            </a:r>
            <a:r>
              <a:rPr lang="en-US" sz="24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&gt; </a:t>
            </a:r>
            <a:r>
              <a:rPr lang="en-US" sz="2400" dirty="0" err="1"/>
              <a:t>install.packages</a:t>
            </a:r>
            <a:r>
              <a:rPr lang="en-US" sz="2400" dirty="0"/>
              <a:t>(“MASS”) </a:t>
            </a: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	&gt; </a:t>
            </a:r>
            <a:r>
              <a:rPr lang="en-US" sz="2000" dirty="0" err="1"/>
              <a:t>install.packages</a:t>
            </a:r>
            <a:r>
              <a:rPr lang="en-US" sz="20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(“MASS”)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Load/import package in R code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rgbClr val="1E64B6"/>
                </a:solidFill>
              </a:rPr>
              <a:t>library(“package-name”)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library(“car”)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library(“MASS”)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44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is an open source programming language for statistical analysis.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To download R from official website (</a:t>
            </a:r>
            <a:r>
              <a:rPr lang="en-US" sz="2200" dirty="0">
                <a:hlinkClick r:id="rId3"/>
              </a:rPr>
              <a:t>http://www.r-project.org</a:t>
            </a:r>
            <a:r>
              <a:rPr lang="en-US" sz="2200" dirty="0"/>
              <a:t>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documentation &amp; packages are available on CRAN (Comprehensive R Archive Network)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is development environment to develop &amp; work with R projects.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has 4 window panel ( Code, Workspace, Terminal and Output)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Comments can be used to annotate R code and it start with hash(#)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getwd</a:t>
            </a:r>
            <a:r>
              <a:rPr lang="en-US" sz="2200" dirty="0"/>
              <a:t>() functions to get the current working directory.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setwd</a:t>
            </a:r>
            <a:r>
              <a:rPr lang="en-US" sz="2200" dirty="0"/>
              <a:t>() function to change or modify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7/14/2022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Session-1 Overview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to R-tool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R &amp; R-Studio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R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Working directory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7/14/2022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Session-2 : R data types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Basic data types</a:t>
            </a:r>
            <a:endParaRPr sz="24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Advanced data structures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Vectors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Lists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Matrices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Data Frames</a:t>
            </a:r>
          </a:p>
          <a:p>
            <a:pPr indent="-457200">
              <a:spcBef>
                <a:spcPts val="560"/>
              </a:spcBef>
              <a:buClr>
                <a:schemeClr val="accen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Categorical data</a:t>
            </a:r>
          </a:p>
          <a:p>
            <a:pPr lvl="1" indent="-457200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Factors</a:t>
            </a:r>
          </a:p>
          <a:p>
            <a:pPr lvl="1" indent="-457200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Discretizing</a:t>
            </a: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Basic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There are several basic data types in R and those frequent occurrences in the route of R calculation.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While writing R programing, need to store your data in a variable and this data might be of different types like Integer, Decimal, String, Complex…etc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types are helpful to the programmer for understanding the types of data, the developer is handling and manipulating.</a:t>
            </a:r>
          </a:p>
        </p:txBody>
      </p:sp>
    </p:spTree>
    <p:extLst>
      <p:ext uri="{BB962C8B-B14F-4D97-AF65-F5344CB8AC3E}">
        <p14:creationId xmlns:p14="http://schemas.microsoft.com/office/powerpoint/2010/main" val="234405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724368" y="2005647"/>
            <a:ext cx="2419631" cy="28460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Data types</a:t>
            </a:r>
          </a:p>
        </p:txBody>
      </p:sp>
      <p:sp>
        <p:nvSpPr>
          <p:cNvPr id="141" name="Rectangle 1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08928" y="6492240"/>
            <a:ext cx="227712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8325990E-89A1-418C-BAD2-0015B9725131}" type="datetime1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7/14/2022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49" y="6492240"/>
            <a:ext cx="2345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521D45-E6B7-4794-9D99-0C721F74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2871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E9F0A1-1566-4C4D-8933-839EB9F5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20835"/>
              </p:ext>
            </p:extLst>
          </p:nvPr>
        </p:nvGraphicFramePr>
        <p:xfrm>
          <a:off x="340851" y="766506"/>
          <a:ext cx="5868642" cy="54981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03574">
                  <a:extLst>
                    <a:ext uri="{9D8B030D-6E8A-4147-A177-3AD203B41FA5}">
                      <a16:colId xmlns:a16="http://schemas.microsoft.com/office/drawing/2014/main" val="2077481815"/>
                    </a:ext>
                  </a:extLst>
                </a:gridCol>
                <a:gridCol w="3965068">
                  <a:extLst>
                    <a:ext uri="{9D8B030D-6E8A-4147-A177-3AD203B41FA5}">
                      <a16:colId xmlns:a16="http://schemas.microsoft.com/office/drawing/2014/main" val="2213819017"/>
                    </a:ext>
                  </a:extLst>
                </a:gridCol>
              </a:tblGrid>
              <a:tr h="891080">
                <a:tc>
                  <a:txBody>
                    <a:bodyPr/>
                    <a:lstStyle/>
                    <a:p>
                      <a:pPr indent="-539991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Data types</a:t>
                      </a:r>
                      <a:endParaRPr lang="en-US" sz="23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5508" marR="75363" marT="150726" marB="1507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23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5508" marR="75363" marT="150726" marB="1507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95724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Logical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 or FALSE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57909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all the integer numbers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39284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all the real numbers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60405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complex numbers ( a+bi)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60213"/>
                  </a:ext>
                </a:extLst>
              </a:tr>
              <a:tr h="15238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Characters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sequence of characters enclosed within single or double quotes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06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5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-99392" y="887019"/>
            <a:ext cx="969494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Logical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&gt;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x ← TRUE</a:t>
            </a:r>
            <a:endParaRPr lang="en-US" sz="2400" b="1" dirty="0">
              <a:effectLst/>
              <a:latin typeface="Candara Light" panose="020E0502030303020204" pitchFamily="34" charset="0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&gt;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print(x)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  </a:t>
            </a:r>
            <a:r>
              <a:rPr lang="en-US" sz="2400" dirty="0">
                <a:latin typeface="Candara Light" panose="020E0502030303020204" pitchFamily="34" charset="0"/>
              </a:rPr>
              <a:t>#</a:t>
            </a:r>
            <a:r>
              <a:rPr lang="en-US" sz="2400" u="sng" dirty="0">
                <a:latin typeface="Candara Light" panose="020E0502030303020204" pitchFamily="34" charset="0"/>
              </a:rPr>
              <a:t>print</a:t>
            </a:r>
            <a:r>
              <a:rPr lang="en-US" sz="2400" dirty="0">
                <a:latin typeface="Candara Light" panose="020E0502030303020204" pitchFamily="34" charset="0"/>
              </a:rPr>
              <a:t> </a:t>
            </a:r>
            <a:r>
              <a:rPr lang="en-US" sz="2400" u="sng" dirty="0">
                <a:latin typeface="Candara Light" panose="020E0502030303020204" pitchFamily="34" charset="0"/>
              </a:rPr>
              <a:t>function</a:t>
            </a:r>
            <a:r>
              <a:rPr lang="en-US" sz="2400" dirty="0">
                <a:latin typeface="Candara Light" panose="020E0502030303020204" pitchFamily="34" charset="0"/>
              </a:rPr>
              <a:t> helps to display the value of x variable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class(x) </a:t>
            </a:r>
            <a:r>
              <a:rPr lang="en-US" sz="2400" dirty="0">
                <a:latin typeface="Candara Light" panose="020E0502030303020204" pitchFamily="34" charset="0"/>
              </a:rPr>
              <a:t>  #</a:t>
            </a:r>
            <a:r>
              <a:rPr lang="en-US" sz="2400" u="sng" dirty="0">
                <a:latin typeface="Candara Light" panose="020E0502030303020204" pitchFamily="34" charset="0"/>
              </a:rPr>
              <a:t>class</a:t>
            </a:r>
            <a:r>
              <a:rPr lang="en-US" sz="2400" dirty="0">
                <a:latin typeface="Candara Light" panose="020E0502030303020204" pitchFamily="34" charset="0"/>
              </a:rPr>
              <a:t> </a:t>
            </a:r>
            <a:r>
              <a:rPr lang="en-US" sz="2400" u="sng" dirty="0">
                <a:latin typeface="Candara Light" panose="020E0502030303020204" pitchFamily="34" charset="0"/>
              </a:rPr>
              <a:t>function</a:t>
            </a:r>
            <a:r>
              <a:rPr lang="en-US" sz="2400" dirty="0">
                <a:latin typeface="Candara Light" panose="020E0502030303020204" pitchFamily="34" charset="0"/>
              </a:rPr>
              <a:t> helps to get the name/class of data type 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Numeric 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By default, all the numbers are numeric types and if we create numbers with the suffix L then it becomes an integer type of data.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ndara Light" panose="020E0502030303020204" pitchFamily="34" charset="0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x ← 70.15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309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171542" y="1546815"/>
            <a:ext cx="908534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Integer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 101L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Complex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←6 + 4i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 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endParaRPr lang="en-US" sz="2000" b="0" dirty="0"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E92AF-8EAA-498B-91E2-1E5DFB897C6C}"/>
              </a:ext>
            </a:extLst>
          </p:cNvPr>
          <p:cNvSpPr txBox="1"/>
          <p:nvPr/>
        </p:nvSpPr>
        <p:spPr>
          <a:xfrm>
            <a:off x="3508022" y="2418503"/>
            <a:ext cx="639797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Characters</a:t>
            </a:r>
            <a:endParaRPr lang="en-US" sz="20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 “Hello world to R programming”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y ← ‘Y’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print(y)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class(y)</a:t>
            </a:r>
          </a:p>
        </p:txBody>
      </p:sp>
    </p:spTree>
    <p:extLst>
      <p:ext uri="{BB962C8B-B14F-4D97-AF65-F5344CB8AC3E}">
        <p14:creationId xmlns:p14="http://schemas.microsoft.com/office/powerpoint/2010/main" val="98137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185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Vector is the essential building block for handling multiple items in R.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It’s a list of items that are of the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Combine function </a:t>
            </a:r>
            <a:r>
              <a:rPr lang="en-US" sz="2600" b="1" dirty="0">
                <a:solidFill>
                  <a:srgbClr val="1E64B6"/>
                </a:solidFill>
              </a:rPr>
              <a:t>c()</a:t>
            </a:r>
            <a:r>
              <a:rPr lang="en-US" sz="2600" dirty="0"/>
              <a:t> used to combine multiple values of same time.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 err="1"/>
              <a:t>ie</a:t>
            </a:r>
            <a:r>
              <a:rPr lang="en-US" sz="2600" dirty="0"/>
              <a:t>.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1E64B6"/>
                </a:solidFill>
              </a:rPr>
              <a:t>&gt; fruits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c(“Apple”, “Banana”, “Orange”)</a:t>
            </a:r>
            <a:r>
              <a:rPr lang="en-US" sz="2200" dirty="0">
                <a:solidFill>
                  <a:srgbClr val="1E64B6"/>
                </a:solidFill>
              </a:rPr>
              <a:t> 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&gt; num 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c(1,2,3,4,5,6)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&gt; num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1:100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#Integer values in a sequence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	&gt; dec   1.5 : 6.5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#Numeric values in a sequence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835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dirty="0"/>
              <a:t>Length function which helps to find out how many items a vector has.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length(fruits)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length(num)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>
                <a:solidFill>
                  <a:schemeClr val="bg2"/>
                </a:solidFill>
              </a:rPr>
              <a:t>Combining two vectors</a:t>
            </a:r>
            <a:endParaRPr lang="en-US" sz="26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     </a:t>
            </a:r>
            <a:r>
              <a:rPr lang="en-US" sz="2600" dirty="0" err="1">
                <a:solidFill>
                  <a:srgbClr val="1E64B6"/>
                </a:solidFill>
              </a:rPr>
              <a:t>num_all</a:t>
            </a:r>
            <a:r>
              <a:rPr lang="en-US" sz="2600" dirty="0">
                <a:solidFill>
                  <a:srgbClr val="1E64B6"/>
                </a:solidFill>
              </a:rPr>
              <a:t> &lt;- c(num, dec)</a:t>
            </a:r>
          </a:p>
        </p:txBody>
      </p:sp>
    </p:spTree>
    <p:extLst>
      <p:ext uri="{BB962C8B-B14F-4D97-AF65-F5344CB8AC3E}">
        <p14:creationId xmlns:p14="http://schemas.microsoft.com/office/powerpoint/2010/main" val="207738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Sequence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create continuous number generation.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by=)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seq(from=1, to=10, by=2)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seq(from=1, to=10,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164279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rep(x=1,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u="sng" dirty="0">
                <a:solidFill>
                  <a:schemeClr val="tx1"/>
                </a:solidFill>
              </a:rPr>
              <a:t>times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 provide no of times entire vector elements to repeat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u="sng" dirty="0">
                <a:solidFill>
                  <a:schemeClr val="tx1"/>
                </a:solidFill>
                <a:sym typeface="Wingdings" panose="05000000000000000000" pitchFamily="2" charset="2"/>
              </a:rPr>
              <a:t>each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provide no of times each vector elements to gets repeat.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86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Sort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Sort function used to sort vector elements in increasing or decreasing order.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sort(x=, decreasing=)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x = is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decreasing is TRUE/FALSE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sort(x=c(2.5, -1, -10, 3.44), decreasing=FALSE)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#sort element in increasing order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Sort(x=c(2.5, -1, -10, 3.44), decreasing=TRUE)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#sort element in decreasing order</a:t>
            </a:r>
          </a:p>
        </p:txBody>
      </p:sp>
    </p:spTree>
    <p:extLst>
      <p:ext uri="{BB962C8B-B14F-4D97-AF65-F5344CB8AC3E}">
        <p14:creationId xmlns:p14="http://schemas.microsoft.com/office/powerpoint/2010/main" val="153136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R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is an open-source programming language and software environment for statistical &amp;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1993, R was created by Ross Ihaka and Robert Gentleman at the University of Auckland, New Zealand.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 name derived from the first letter of two founders (</a:t>
            </a: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oss &amp; </a:t>
            </a: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obert)</a:t>
            </a:r>
          </a:p>
        </p:txBody>
      </p:sp>
      <p:pic>
        <p:nvPicPr>
          <p:cNvPr id="7" name="Google Shape;91;p13">
            <a:extLst>
              <a:ext uri="{FF2B5EF4-FFF2-40B4-BE49-F238E27FC236}">
                <a16:creationId xmlns:a16="http://schemas.microsoft.com/office/drawing/2014/main" id="{82D688DE-B6F5-4F65-9BCB-BA72C7FC1E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698" y="4935693"/>
            <a:ext cx="1395067" cy="8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6601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matrix is a two dimensional data set with columns and rows.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column is a vertical representation of data, while a row is a horizontal representation of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matrix can be created with the matrix () function. Specify the </a:t>
            </a:r>
            <a:r>
              <a:rPr lang="en-US" sz="2400" dirty="0" err="1"/>
              <a:t>nrow</a:t>
            </a:r>
            <a:r>
              <a:rPr lang="en-US" sz="2400" dirty="0"/>
              <a:t> and </a:t>
            </a:r>
            <a:r>
              <a:rPr lang="en-US" sz="2400" dirty="0" err="1"/>
              <a:t>ncol</a:t>
            </a:r>
            <a:r>
              <a:rPr lang="en-US" sz="2400" dirty="0"/>
              <a:t> parameters to get the amount of rows and columns: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	m 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 matrix(c(1,2,3,4,5,6), </a:t>
            </a: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nrow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=3, </a:t>
            </a: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ncol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	print(m)</a:t>
            </a:r>
            <a:endParaRPr lang="en-US" sz="2400" dirty="0">
              <a:solidFill>
                <a:srgbClr val="1E64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0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   m 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 matrix(c(1,2,3,4,5,6), </a:t>
            </a:r>
            <a:r>
              <a:rPr lang="en-US" sz="2800" dirty="0" err="1">
                <a:solidFill>
                  <a:srgbClr val="1E64B6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=3, </a:t>
            </a:r>
            <a:r>
              <a:rPr lang="en-US" sz="2800" dirty="0" err="1">
                <a:solidFill>
                  <a:srgbClr val="1E64B6"/>
                </a:solidFill>
                <a:sym typeface="Wingdings" panose="05000000000000000000" pitchFamily="2" charset="2"/>
              </a:rPr>
              <a:t>ncol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   print(m)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fruits &lt;- matrix(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	c(“apple”, “banana”, “cherry”, “orange”), 			</a:t>
            </a:r>
            <a:r>
              <a:rPr lang="en-US" sz="2800" dirty="0" err="1">
                <a:solidFill>
                  <a:schemeClr val="tx1"/>
                </a:solidFill>
              </a:rPr>
              <a:t>nrow</a:t>
            </a:r>
            <a:r>
              <a:rPr lang="en-US" sz="2800" dirty="0">
                <a:solidFill>
                  <a:schemeClr val="tx1"/>
                </a:solidFill>
              </a:rPr>
              <a:t>=2,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ncol</a:t>
            </a:r>
            <a:r>
              <a:rPr lang="en-US" sz="2800" dirty="0">
                <a:solidFill>
                  <a:schemeClr val="tx1"/>
                </a:solidFill>
              </a:rPr>
              <a:t>=2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   )</a:t>
            </a:r>
            <a:endParaRPr lang="en-US" sz="2800" dirty="0">
              <a:solidFill>
                <a:srgbClr val="1E64B6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E64B6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114946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</a:rPr>
              <a:t>Filling direction: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R also allow to specify the filling direction for Matrix either by row or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byrow</a:t>
            </a:r>
            <a:r>
              <a:rPr lang="en-US" sz="2800" dirty="0">
                <a:solidFill>
                  <a:schemeClr val="tx1"/>
                </a:solidFill>
              </a:rPr>
              <a:t> = TRUE/FALSE argument can control filling direction in matrix function.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=FALSE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169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010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7932" y="1274440"/>
            <a:ext cx="8348868" cy="246267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2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=FALSE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2 5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3 6</a:t>
            </a:r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25C62930-5551-4B9B-8F35-EC23C2ADB091}"/>
              </a:ext>
            </a:extLst>
          </p:cNvPr>
          <p:cNvSpPr txBox="1">
            <a:spLocks/>
          </p:cNvSpPr>
          <p:nvPr/>
        </p:nvSpPr>
        <p:spPr>
          <a:xfrm>
            <a:off x="347871" y="3782552"/>
            <a:ext cx="8348868" cy="24626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2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=TRUE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1 2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3 4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5 6</a:t>
            </a:r>
          </a:p>
        </p:txBody>
      </p:sp>
    </p:spTree>
    <p:extLst>
      <p:ext uri="{BB962C8B-B14F-4D97-AF65-F5344CB8AC3E}">
        <p14:creationId xmlns:p14="http://schemas.microsoft.com/office/powerpoint/2010/main" val="110419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If we have multiple vectors of equal length then we can also create matrix using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rbind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(row bind)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or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(column bind)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a  c(1,2,3)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b  c(4,5,6)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05E23-4C32-470E-8B5D-659BB6BE826E}"/>
              </a:ext>
            </a:extLst>
          </p:cNvPr>
          <p:cNvSpPr txBox="1"/>
          <p:nvPr/>
        </p:nvSpPr>
        <p:spPr>
          <a:xfrm>
            <a:off x="3124200" y="3643490"/>
            <a:ext cx="2133599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rbind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1 2 3</a:t>
            </a:r>
          </a:p>
          <a:p>
            <a:r>
              <a:rPr lang="en-US" sz="2800" dirty="0"/>
              <a:t>4 5 6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1693-171D-4765-BFB6-5272422B76BE}"/>
              </a:ext>
            </a:extLst>
          </p:cNvPr>
          <p:cNvSpPr txBox="1"/>
          <p:nvPr/>
        </p:nvSpPr>
        <p:spPr>
          <a:xfrm>
            <a:off x="5862430" y="3643490"/>
            <a:ext cx="231084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cbind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1 4</a:t>
            </a:r>
          </a:p>
          <a:p>
            <a:r>
              <a:rPr lang="en-US" sz="2800" dirty="0"/>
              <a:t>2 5</a:t>
            </a:r>
          </a:p>
          <a:p>
            <a:r>
              <a:rPr lang="en-US" sz="2800" dirty="0"/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2310146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dim() function is used to find the dimension of matrices.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dim(m)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Output : number of rows,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3164702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Accessing Elements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matrix_object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[row-range, col-range]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m[1:2] &lt;- get the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element from row 1 &amp;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m[1,1] &lt;- get the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m[1, 2] &lt;- get the 2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m[3, 1:2] &lt;- get the 1&amp;2 columns from 3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rd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diag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(m) &lt;- get the diagonal elements of matrix</a:t>
            </a:r>
          </a:p>
        </p:txBody>
      </p:sp>
    </p:spTree>
    <p:extLst>
      <p:ext uri="{BB962C8B-B14F-4D97-AF65-F5344CB8AC3E}">
        <p14:creationId xmlns:p14="http://schemas.microsoft.com/office/powerpoint/2010/main" val="3836807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Transpose t() function to get the transpose of matrix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-&gt; </a:t>
            </a:r>
            <a:r>
              <a:rPr lang="en-US" sz="2800" b="1" dirty="0"/>
              <a:t>t(A)</a:t>
            </a:r>
          </a:p>
          <a:p>
            <a:endParaRPr lang="en-US" sz="2800" b="1" dirty="0"/>
          </a:p>
          <a:p>
            <a:r>
              <a:rPr lang="en-US" sz="2800" b="1" dirty="0"/>
              <a:t>2 6</a:t>
            </a:r>
          </a:p>
          <a:p>
            <a:r>
              <a:rPr lang="en-US" sz="2800" b="1" dirty="0"/>
              <a:t>5 1</a:t>
            </a:r>
          </a:p>
          <a:p>
            <a:r>
              <a:rPr lang="en-US" sz="2800" b="1" dirty="0"/>
              <a:t>2 4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4235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Scaler multiplication of matrix</a:t>
            </a:r>
          </a:p>
          <a:p>
            <a:r>
              <a:rPr lang="en-US" sz="2800" b="1" dirty="0" err="1"/>
              <a:t>matrix_obj</a:t>
            </a:r>
            <a:r>
              <a:rPr lang="en-US" sz="2800" b="1" dirty="0"/>
              <a:t>  * scaler value</a:t>
            </a:r>
          </a:p>
          <a:p>
            <a:endParaRPr lang="en-US" sz="2800" dirty="0"/>
          </a:p>
          <a:p>
            <a:r>
              <a:rPr lang="en-US" sz="2800" dirty="0"/>
              <a:t>Ex: </a:t>
            </a:r>
          </a:p>
          <a:p>
            <a:r>
              <a:rPr lang="en-US" sz="2800" b="1" dirty="0"/>
              <a:t>A * 2</a:t>
            </a:r>
          </a:p>
          <a:p>
            <a:endParaRPr lang="en-US" sz="2800" b="1" dirty="0"/>
          </a:p>
          <a:p>
            <a:r>
              <a:rPr lang="en-US" sz="2800" b="1" dirty="0"/>
              <a:t>Output:</a:t>
            </a:r>
          </a:p>
          <a:p>
            <a:r>
              <a:rPr lang="en-US" sz="2800" dirty="0"/>
              <a:t>4 10 4</a:t>
            </a:r>
          </a:p>
          <a:p>
            <a:r>
              <a:rPr lang="en-US" sz="2800" dirty="0"/>
              <a:t>12 2 8</a:t>
            </a:r>
          </a:p>
        </p:txBody>
      </p:sp>
    </p:spTree>
    <p:extLst>
      <p:ext uri="{BB962C8B-B14F-4D97-AF65-F5344CB8AC3E}">
        <p14:creationId xmlns:p14="http://schemas.microsoft.com/office/powerpoint/2010/main" val="3224482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2 3 2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3 1 2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 wise arithmetic operation</a:t>
            </a:r>
          </a:p>
          <a:p>
            <a:endParaRPr lang="en-US" sz="2800" b="1" dirty="0"/>
          </a:p>
          <a:p>
            <a:r>
              <a:rPr lang="en-US" sz="2800" b="1" dirty="0"/>
              <a:t>matrix_object1 + matrix_objct2 </a:t>
            </a:r>
          </a:p>
          <a:p>
            <a:r>
              <a:rPr lang="en-US" sz="2800" b="1" dirty="0"/>
              <a:t>matrix_object1 -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matrix_object1 *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/>
              <a:t>matrix_object1 /  matrix_objct2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02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 is useful?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has built-in features and functionality for statistical analysis and data visualization. 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is available for all the operating system (Windows, Linux, macOS), and easy to move R projects from one operating system to another operating system.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supports Shiny App which is a web-based interactive app to develop and showcase R projects.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has a wide &amp; active community, and 10,000+ packages to improve project code and productivity while working with R.</a:t>
            </a:r>
          </a:p>
        </p:txBody>
      </p:sp>
    </p:spTree>
    <p:extLst>
      <p:ext uri="{BB962C8B-B14F-4D97-AF65-F5344CB8AC3E}">
        <p14:creationId xmlns:p14="http://schemas.microsoft.com/office/powerpoint/2010/main" val="4065110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5 -3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-1 1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1  5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Matrix Multiplication</a:t>
            </a:r>
          </a:p>
          <a:p>
            <a:endParaRPr lang="en-US" sz="2800" dirty="0"/>
          </a:p>
          <a:p>
            <a:r>
              <a:rPr lang="en-US" sz="2800" dirty="0" err="1"/>
              <a:t>matrix_obj</a:t>
            </a:r>
            <a:r>
              <a:rPr lang="en-US" sz="2800" dirty="0"/>
              <a:t> </a:t>
            </a:r>
            <a:r>
              <a:rPr lang="en-US" sz="2800" b="1" dirty="0"/>
              <a:t>%*%</a:t>
            </a:r>
            <a:r>
              <a:rPr lang="en-US" sz="2800" dirty="0"/>
              <a:t> </a:t>
            </a:r>
            <a:r>
              <a:rPr lang="en-US" sz="2800" dirty="0" err="1"/>
              <a:t>matrix_obj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A %*% C</a:t>
            </a:r>
          </a:p>
        </p:txBody>
      </p:sp>
    </p:spTree>
    <p:extLst>
      <p:ext uri="{BB962C8B-B14F-4D97-AF65-F5344CB8AC3E}">
        <p14:creationId xmlns:p14="http://schemas.microsoft.com/office/powerpoint/2010/main" val="3743774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data frame is R’s most natural way of presenting two-dimensional dataset with collection of observation with one or more variables.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frame is one of the most important and frequently used in R for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b="1" dirty="0" err="1"/>
              <a:t>data.frame</a:t>
            </a:r>
            <a:r>
              <a:rPr lang="en-US" sz="2600" b="1" dirty="0"/>
              <a:t>()</a:t>
            </a:r>
            <a:r>
              <a:rPr lang="en-US" sz="2600" dirty="0"/>
              <a:t> function helps to create data frame in R</a:t>
            </a:r>
          </a:p>
        </p:txBody>
      </p:sp>
    </p:spTree>
    <p:extLst>
      <p:ext uri="{BB962C8B-B14F-4D97-AF65-F5344CB8AC3E}">
        <p14:creationId xmlns:p14="http://schemas.microsoft.com/office/powerpoint/2010/main" val="1513836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503913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Creation of data frame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 &lt;- </a:t>
            </a:r>
            <a:r>
              <a:rPr lang="en-US" sz="2200" b="1" dirty="0" err="1"/>
              <a:t>data.frame</a:t>
            </a:r>
            <a:r>
              <a:rPr lang="en-US" sz="2200" dirty="0"/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1E64B6"/>
                </a:solidFill>
              </a:rPr>
              <a:t>name    = c(“A”,”B”,”C”,”D”),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age   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gender = c(“F”,”M”,”F”,”M”)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i="1" dirty="0"/>
              <a:t>name, age, gender are the vectors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3525F-8460-4683-9954-757464AB7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1931"/>
              </p:ext>
            </p:extLst>
          </p:nvPr>
        </p:nvGraphicFramePr>
        <p:xfrm>
          <a:off x="5857461" y="2501900"/>
          <a:ext cx="328653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3438317156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93999294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6257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676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2385E0-7579-4745-923A-A07F6FC70859}"/>
              </a:ext>
            </a:extLst>
          </p:cNvPr>
          <p:cNvSpPr txBox="1"/>
          <p:nvPr/>
        </p:nvSpPr>
        <p:spPr>
          <a:xfrm>
            <a:off x="5857461" y="194807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35413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data-</a:t>
            </a:r>
            <a:r>
              <a:rPr lang="en-US" sz="2200" b="1" dirty="0" err="1"/>
              <a:t>frame_object</a:t>
            </a:r>
            <a:r>
              <a:rPr lang="en-US" sz="2200" b="1" dirty="0"/>
              <a:t>[ </a:t>
            </a:r>
            <a:r>
              <a:rPr lang="en-US" sz="2200" b="1" dirty="0" err="1"/>
              <a:t>row_range</a:t>
            </a:r>
            <a:r>
              <a:rPr lang="en-US" sz="2200" b="1" dirty="0"/>
              <a:t> , </a:t>
            </a:r>
            <a:r>
              <a:rPr lang="en-US" sz="2200" b="1" dirty="0" err="1"/>
              <a:t>col_range</a:t>
            </a:r>
            <a:r>
              <a:rPr lang="en-US" sz="2200" b="1" dirty="0"/>
              <a:t>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 ] #first row with all the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[1,3] # first row with only 3</a:t>
            </a:r>
            <a:r>
              <a:rPr lang="en-US" sz="2200" baseline="30000" dirty="0"/>
              <a:t>rd</a:t>
            </a:r>
            <a:r>
              <a:rPr lang="en-US" sz="2200" dirty="0"/>
              <a:t>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 2:3 ] # first row with 2 &amp; 3</a:t>
            </a:r>
            <a:r>
              <a:rPr lang="en-US" sz="2200" baseline="30000" dirty="0"/>
              <a:t>rd</a:t>
            </a:r>
            <a:r>
              <a:rPr lang="en-US" sz="2200" dirty="0"/>
              <a:t>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[2:3, 1] # 2 &amp; 3</a:t>
            </a:r>
            <a:r>
              <a:rPr lang="en-US" sz="2200" baseline="30000" dirty="0"/>
              <a:t>rd</a:t>
            </a:r>
            <a:r>
              <a:rPr lang="en-US" sz="2200" dirty="0"/>
              <a:t> row with 1</a:t>
            </a:r>
            <a:r>
              <a:rPr lang="en-US" sz="2200" baseline="30000" dirty="0"/>
              <a:t>st</a:t>
            </a:r>
            <a:r>
              <a:rPr lang="en-US" sz="2200" dirty="0"/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2675418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Variable Name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 err="1"/>
              <a:t>data-frame_object</a:t>
            </a:r>
            <a:r>
              <a:rPr lang="en-US" sz="2200" b="1" dirty="0" err="1"/>
              <a:t>$variable_name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	</a:t>
            </a:r>
            <a:r>
              <a:rPr lang="en-US" sz="2200" b="1" dirty="0" err="1"/>
              <a:t>my_data$name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	</a:t>
            </a:r>
            <a:r>
              <a:rPr lang="en-US" sz="2200" b="1" dirty="0" err="1"/>
              <a:t>my_date$age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condition on row index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/>
              <a:t>data-</a:t>
            </a:r>
            <a:r>
              <a:rPr lang="en-US" sz="2200" dirty="0" err="1"/>
              <a:t>frame_object</a:t>
            </a:r>
            <a:r>
              <a:rPr lang="en-US" sz="2200" b="1" dirty="0"/>
              <a:t>[condition,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 </a:t>
            </a:r>
            <a:r>
              <a:rPr lang="en-US" sz="2200" b="1" dirty="0" err="1"/>
              <a:t>my_data</a:t>
            </a:r>
            <a:r>
              <a:rPr lang="en-US" sz="2200" b="1" dirty="0"/>
              <a:t>[</a:t>
            </a:r>
            <a:r>
              <a:rPr lang="en-US" sz="2200" b="1" dirty="0" err="1"/>
              <a:t>my_data$gender</a:t>
            </a:r>
            <a:r>
              <a:rPr lang="en-US" sz="2200" b="1" dirty="0"/>
              <a:t>==“M”,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 </a:t>
            </a:r>
            <a:r>
              <a:rPr lang="en-US" sz="2200" b="1" dirty="0" err="1"/>
              <a:t>my_data</a:t>
            </a:r>
            <a:r>
              <a:rPr lang="en-US" sz="2200" b="1" dirty="0"/>
              <a:t>[</a:t>
            </a:r>
            <a:r>
              <a:rPr lang="en-US" sz="2200" b="1" dirty="0" err="1"/>
              <a:t>my_data$gender</a:t>
            </a:r>
            <a:r>
              <a:rPr lang="en-US" sz="2200" b="1" dirty="0"/>
              <a:t>==“F”, 2]</a:t>
            </a:r>
          </a:p>
        </p:txBody>
      </p:sp>
    </p:spTree>
    <p:extLst>
      <p:ext uri="{BB962C8B-B14F-4D97-AF65-F5344CB8AC3E}">
        <p14:creationId xmlns:p14="http://schemas.microsoft.com/office/powerpoint/2010/main" val="2772585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 self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my_list</a:t>
            </a:r>
            <a:r>
              <a:rPr lang="en-US" sz="26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</a:t>
            </a:r>
            <a:r>
              <a:rPr lang="en-US" sz="2600" b="1" dirty="0" err="1"/>
              <a:t>my_data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01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Accessing List element: list element can be accessible by double square brackets with index.</a:t>
            </a: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/>
              <a:t>		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/>
              <a:t>		  </a:t>
            </a:r>
            <a:r>
              <a:rPr lang="en-US" sz="2400" b="1" dirty="0" err="1"/>
              <a:t>my_data</a:t>
            </a:r>
            <a:r>
              <a:rPr lang="en-US" sz="2400" b="1" dirty="0"/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[[1]]  &lt;- first elements from list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[[2]] &lt;- second elements form the list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Tool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Interpreter/software, which is available for all the OS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documents and packages are available on Comprehensive R Archive Network(CRAN)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http://www.r-project.org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87FA-2679-4AA9-A354-19DC3F15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Interpreter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4A2E-EA5C-494B-ABDD-11EB0D76DB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714-5FDE-4B1D-8C73-064AEFC61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1CB4-AB53-4B9B-9D7D-9F6C3B19D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4EDC87-835C-41E8-8824-8422588A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264548"/>
            <a:ext cx="8371138" cy="47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2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RStudio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RStudio is development environments for R projects.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RStudio has a four main window panel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Code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Workspace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R Terminal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Output</a:t>
            </a:r>
          </a:p>
          <a:p>
            <a:pPr lvl="1"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1E64B6"/>
                </a:solidFill>
              </a:rPr>
              <a:t>https://www.rstudio.com/products/rstudio/download/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 lang="en-US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RStudio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6C2A9-2EE2-4DB3-A947-7855FD3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4" y="1282145"/>
            <a:ext cx="7695911" cy="4601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E6F4A-9E6F-4B1C-9647-38D9E6E0F5F7}"/>
              </a:ext>
            </a:extLst>
          </p:cNvPr>
          <p:cNvSpPr txBox="1"/>
          <p:nvPr/>
        </p:nvSpPr>
        <p:spPr>
          <a:xfrm>
            <a:off x="1938131" y="2425145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Codes/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EC4FA-74C2-4CA3-931D-61B86C2FD670}"/>
              </a:ext>
            </a:extLst>
          </p:cNvPr>
          <p:cNvSpPr txBox="1"/>
          <p:nvPr/>
        </p:nvSpPr>
        <p:spPr>
          <a:xfrm>
            <a:off x="1938130" y="4555432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Console / Terminal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9E9A5-8CB6-4F66-8A52-C5D521062658}"/>
              </a:ext>
            </a:extLst>
          </p:cNvPr>
          <p:cNvSpPr txBox="1"/>
          <p:nvPr/>
        </p:nvSpPr>
        <p:spPr>
          <a:xfrm>
            <a:off x="5499652" y="2678757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Workspace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3B858-FDF8-450B-9C62-CB542C667B54}"/>
              </a:ext>
            </a:extLst>
          </p:cNvPr>
          <p:cNvSpPr txBox="1"/>
          <p:nvPr/>
        </p:nvSpPr>
        <p:spPr>
          <a:xfrm>
            <a:off x="5499651" y="4555432"/>
            <a:ext cx="1948069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Output, Packages &amp; Help</a:t>
            </a:r>
          </a:p>
        </p:txBody>
      </p:sp>
    </p:spTree>
    <p:extLst>
      <p:ext uri="{BB962C8B-B14F-4D97-AF65-F5344CB8AC3E}">
        <p14:creationId xmlns:p14="http://schemas.microsoft.com/office/powerpoint/2010/main" val="16887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7/14/2022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In R, Variable gets created as soon as it gets assign with some values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 supports both </a:t>
            </a:r>
            <a:r>
              <a:rPr lang="en-US" sz="2600" dirty="0">
                <a:sym typeface="Wingdings" panose="05000000000000000000" pitchFamily="2" charset="2"/>
              </a:rPr>
              <a:t></a:t>
            </a:r>
            <a:r>
              <a:rPr lang="en-US" sz="2600" dirty="0"/>
              <a:t>(left assignment) and = (equal to) operator for assigning the value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Most prefer assignment operator is </a:t>
            </a:r>
            <a:r>
              <a:rPr lang="en-US" sz="2600" dirty="0">
                <a:sym typeface="Wingdings" panose="05000000000000000000" pitchFamily="2" charset="2"/>
              </a:rPr>
              <a:t>(left assignment)</a:t>
            </a: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2992</Words>
  <Application>Microsoft Office PowerPoint</Application>
  <PresentationFormat>On-screen Show (4:3)</PresentationFormat>
  <Paragraphs>606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Candara Light</vt:lpstr>
      <vt:lpstr>Wingdings</vt:lpstr>
      <vt:lpstr>Default Design</vt:lpstr>
      <vt:lpstr>BIG DATA TOOLS FOR MANAGERS</vt:lpstr>
      <vt:lpstr>Session-1 Overview</vt:lpstr>
      <vt:lpstr>Introduction to R</vt:lpstr>
      <vt:lpstr>How R is useful?</vt:lpstr>
      <vt:lpstr>R Tool Software</vt:lpstr>
      <vt:lpstr>R Interpreter</vt:lpstr>
      <vt:lpstr>RStudio</vt:lpstr>
      <vt:lpstr>RStudio</vt:lpstr>
      <vt:lpstr>Variables</vt:lpstr>
      <vt:lpstr>Variables</vt:lpstr>
      <vt:lpstr>Variables</vt:lpstr>
      <vt:lpstr>Print</vt:lpstr>
      <vt:lpstr>Comments</vt:lpstr>
      <vt:lpstr>Working directory</vt:lpstr>
      <vt:lpstr>Working directory</vt:lpstr>
      <vt:lpstr>R Packages</vt:lpstr>
      <vt:lpstr>R Packages</vt:lpstr>
      <vt:lpstr>R Packages</vt:lpstr>
      <vt:lpstr>Recap</vt:lpstr>
      <vt:lpstr>Session-2 : R data types</vt:lpstr>
      <vt:lpstr>Basic Data types</vt:lpstr>
      <vt:lpstr>Basic Data types</vt:lpstr>
      <vt:lpstr>Code : R data types</vt:lpstr>
      <vt:lpstr>Code : R data types</vt:lpstr>
      <vt:lpstr>Vector</vt:lpstr>
      <vt:lpstr>Vector</vt:lpstr>
      <vt:lpstr>Vector</vt:lpstr>
      <vt:lpstr>Vector</vt:lpstr>
      <vt:lpstr>Vector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Operation on Matrices</vt:lpstr>
      <vt:lpstr>Operation on Matrices</vt:lpstr>
      <vt:lpstr>Operation on Matrices</vt:lpstr>
      <vt:lpstr>Operation on Matrices</vt:lpstr>
      <vt:lpstr>Data Frames</vt:lpstr>
      <vt:lpstr>Data Frames</vt:lpstr>
      <vt:lpstr>Data Frames</vt:lpstr>
      <vt:lpstr>Data Frames</vt:lpstr>
      <vt:lpstr>Lists</vt:lpstr>
      <vt:lpstr>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</cp:revision>
  <dcterms:modified xsi:type="dcterms:W3CDTF">2022-07-14T16:03:41Z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