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6"/>
  </p:notesMasterIdLst>
  <p:sldIdLst>
    <p:sldId id="256" r:id="rId2"/>
    <p:sldId id="257" r:id="rId3"/>
    <p:sldId id="258" r:id="rId4"/>
    <p:sldId id="306" r:id="rId5"/>
    <p:sldId id="273" r:id="rId6"/>
    <p:sldId id="277" r:id="rId7"/>
    <p:sldId id="308" r:id="rId8"/>
    <p:sldId id="307" r:id="rId9"/>
    <p:sldId id="281" r:id="rId10"/>
    <p:sldId id="309" r:id="rId11"/>
    <p:sldId id="310" r:id="rId12"/>
    <p:sldId id="314" r:id="rId13"/>
    <p:sldId id="305" r:id="rId14"/>
    <p:sldId id="311" r:id="rId15"/>
    <p:sldId id="312" r:id="rId16"/>
    <p:sldId id="313" r:id="rId17"/>
    <p:sldId id="280" r:id="rId18"/>
    <p:sldId id="285" r:id="rId19"/>
    <p:sldId id="286" r:id="rId20"/>
    <p:sldId id="315" r:id="rId21"/>
    <p:sldId id="316" r:id="rId22"/>
    <p:sldId id="287" r:id="rId23"/>
    <p:sldId id="317" r:id="rId24"/>
    <p:sldId id="318" r:id="rId25"/>
    <p:sldId id="319" r:id="rId26"/>
    <p:sldId id="320" r:id="rId27"/>
    <p:sldId id="361" r:id="rId28"/>
    <p:sldId id="321" r:id="rId29"/>
    <p:sldId id="322" r:id="rId30"/>
    <p:sldId id="323" r:id="rId31"/>
    <p:sldId id="324" r:id="rId32"/>
    <p:sldId id="326" r:id="rId33"/>
    <p:sldId id="327" r:id="rId34"/>
    <p:sldId id="328" r:id="rId35"/>
    <p:sldId id="329" r:id="rId36"/>
    <p:sldId id="325" r:id="rId37"/>
    <p:sldId id="330" r:id="rId38"/>
    <p:sldId id="331" r:id="rId39"/>
    <p:sldId id="332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3" r:id="rId49"/>
    <p:sldId id="342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5" r:id="rId61"/>
    <p:sldId id="357" r:id="rId62"/>
    <p:sldId id="356" r:id="rId63"/>
    <p:sldId id="359" r:id="rId64"/>
    <p:sldId id="360" r:id="rId6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E681-60A3-43C9-86A2-A614324C29E3}" v="95" dt="2022-09-16T14:19:29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3" autoAdjust="0"/>
    <p:restoredTop sz="94679"/>
  </p:normalViewPr>
  <p:slideViewPr>
    <p:cSldViewPr snapToGrid="0">
      <p:cViewPr varScale="1"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17T03:13:27.668" v="13872" actId="20577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7T03:13:27.668" v="13872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7T03:13:27.668" v="13872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0:40.266" v="9993" actId="20577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12:10:40.266" v="9993" actId="20577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16T14:01:28.353" v="13594" actId="3064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16T14:01:28.353" v="13594" actId="3064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53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5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0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78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45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9/17/2022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9/17/2022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9/17/2022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9/17/2022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9/17/2022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9/17/2022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9/17/2022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9/17/2022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9/17/2022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9/17/2022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9/17/2022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9/17/2022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Unit-4 : Introduction to Python Programming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FF0000"/>
                </a:solidFill>
              </a:rPr>
              <a:t>2myvar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my-var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 var = 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_</a:t>
            </a: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myvar2 = "John"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824065-2495-47FD-9A82-EC928C433F48}"/>
              </a:ext>
            </a:extLst>
          </p:cNvPr>
          <p:cNvSpPr/>
          <p:nvPr/>
        </p:nvSpPr>
        <p:spPr>
          <a:xfrm flipH="1">
            <a:off x="2854036" y="2057400"/>
            <a:ext cx="540328" cy="1028701"/>
          </a:xfrm>
          <a:prstGeom prst="leftBrace">
            <a:avLst>
              <a:gd name="adj1" fmla="val 8333"/>
              <a:gd name="adj2" fmla="val 510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6D99-916A-48EB-B164-D6F1AF63EA35}"/>
              </a:ext>
            </a:extLst>
          </p:cNvPr>
          <p:cNvSpPr txBox="1"/>
          <p:nvPr/>
        </p:nvSpPr>
        <p:spPr>
          <a:xfrm>
            <a:off x="3515591" y="2356306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Invalid variable name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54F86A-B8A7-469C-B67E-4D92E1DB07C8}"/>
              </a:ext>
            </a:extLst>
          </p:cNvPr>
          <p:cNvSpPr/>
          <p:nvPr/>
        </p:nvSpPr>
        <p:spPr>
          <a:xfrm flipH="1">
            <a:off x="2867890" y="3211512"/>
            <a:ext cx="540328" cy="2763261"/>
          </a:xfrm>
          <a:prstGeom prst="leftBrace">
            <a:avLst>
              <a:gd name="adj1" fmla="val 8333"/>
              <a:gd name="adj2" fmla="val 480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28307-70D6-4269-9C25-6CC272D4FF85}"/>
              </a:ext>
            </a:extLst>
          </p:cNvPr>
          <p:cNvSpPr txBox="1"/>
          <p:nvPr/>
        </p:nvSpPr>
        <p:spPr>
          <a:xfrm>
            <a:off x="3515591" y="4285551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Valid 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5862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Multi Words Variable Names: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latin typeface="+mj-lt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my_variable_name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endParaRPr lang="en-US" sz="2200" dirty="0">
              <a:latin typeface="+mj-lt"/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5B-6D81-400A-BB90-615F5E13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5" y="2102860"/>
            <a:ext cx="7623013" cy="304064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05C474F-DDA9-4B51-BA31-F0C930DE1ABF}"/>
              </a:ext>
            </a:extLst>
          </p:cNvPr>
          <p:cNvSpPr/>
          <p:nvPr/>
        </p:nvSpPr>
        <p:spPr>
          <a:xfrm rot="5400000">
            <a:off x="1504084" y="4668116"/>
            <a:ext cx="571500" cy="9507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6D864-4962-40F0-AA63-88A2C0478874}"/>
              </a:ext>
            </a:extLst>
          </p:cNvPr>
          <p:cNvSpPr txBox="1"/>
          <p:nvPr/>
        </p:nvSpPr>
        <p:spPr>
          <a:xfrm>
            <a:off x="477979" y="5448162"/>
            <a:ext cx="866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  ) </a:t>
            </a:r>
            <a:r>
              <a:rPr lang="en-US" sz="1800" dirty="0">
                <a:sym typeface="Wingdings" panose="05000000000000000000" pitchFamily="2" charset="2"/>
              </a:rPr>
              <a:t> denotes Function Call, print is function and it display the value of variable.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5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does not use braces({}) to indicate blocks of code for class and function definitions or flow control.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Blocks of code are denoted by line indentation, which is rigidly enforced.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 number of spaces in the indentation is variable, but all statements within the block must be indented the same amount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79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C3B4-A4EC-4853-8B36-03F8C15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1816895"/>
            <a:ext cx="3903085" cy="19310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2AA9-75E2-46C1-9D0B-B3B594A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04" y="3914968"/>
            <a:ext cx="3903084" cy="186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6BBA7-39AC-4C36-8846-4F31F1AFFB90}"/>
              </a:ext>
            </a:extLst>
          </p:cNvPr>
          <p:cNvSpPr txBox="1"/>
          <p:nvPr/>
        </p:nvSpPr>
        <p:spPr>
          <a:xfrm>
            <a:off x="4721804" y="24710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Valid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E0607-8876-42DB-B5A0-A92474BC8076}"/>
              </a:ext>
            </a:extLst>
          </p:cNvPr>
          <p:cNvSpPr txBox="1"/>
          <p:nvPr/>
        </p:nvSpPr>
        <p:spPr>
          <a:xfrm>
            <a:off x="3481493" y="47552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Invalid</a:t>
            </a:r>
            <a:endParaRPr lang="en-US" sz="1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95CAF-69C7-495C-89DF-D5A4659A3E30}"/>
              </a:ext>
            </a:extLst>
          </p:cNvPr>
          <p:cNvCxnSpPr>
            <a:cxnSpLocks/>
          </p:cNvCxnSpPr>
          <p:nvPr/>
        </p:nvCxnSpPr>
        <p:spPr>
          <a:xfrm flipH="1">
            <a:off x="4566905" y="2789381"/>
            <a:ext cx="7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9C032-4434-4443-A06D-A830E8FB735A}"/>
              </a:ext>
            </a:extLst>
          </p:cNvPr>
          <p:cNvCxnSpPr>
            <a:cxnSpLocks/>
          </p:cNvCxnSpPr>
          <p:nvPr/>
        </p:nvCxnSpPr>
        <p:spPr>
          <a:xfrm>
            <a:off x="3584863" y="5080789"/>
            <a:ext cx="98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Quotation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accepts single ('), double (") and triple (''' or """) quotes to denote string literals, as long as the same type of quote starts and ends the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07B96-92CD-4C87-88CA-A1E53B995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76"/>
          <a:stretch/>
        </p:blipFill>
        <p:spPr>
          <a:xfrm>
            <a:off x="685798" y="3354655"/>
            <a:ext cx="7730838" cy="27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hash sign (#) that is not inside a string literal is the beginning of a comment.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All characters after the #, up to the end of the physical line, are part of the comment and the Python interpreter ignores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B3D5E-3B6B-4827-87FB-5B99BED3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333820"/>
            <a:ext cx="8037489" cy="12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PIP is a package manager for Python packages, or modules if you like.</a:t>
            </a:r>
          </a:p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IN" sz="2200" dirty="0"/>
              <a:t>A package contains all the files you need for a module/libraries.</a:t>
            </a:r>
          </a:p>
          <a:p>
            <a:pPr fontAlgn="base">
              <a:spcBef>
                <a:spcPts val="0"/>
              </a:spcBef>
            </a:pPr>
            <a:endParaRPr lang="en-IN" sz="2200" dirty="0"/>
          </a:p>
          <a:p>
            <a:pPr fontAlgn="base">
              <a:spcBef>
                <a:spcPts val="0"/>
              </a:spcBef>
            </a:pPr>
            <a:r>
              <a:rPr lang="en-IN" sz="2200" dirty="0"/>
              <a:t>Downloading Package from internet</a:t>
            </a:r>
            <a:endParaRPr lang="en-IN" sz="2200" dirty="0">
              <a:solidFill>
                <a:schemeClr val="accent4"/>
              </a:solidFill>
            </a:endParaRP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    </a:t>
            </a:r>
          </a:p>
          <a:p>
            <a:pPr marL="571500" lvl="1" indent="0" fontAlgn="base">
              <a:spcBef>
                <a:spcPts val="0"/>
              </a:spcBef>
              <a:buNone/>
            </a:pPr>
            <a:endParaRPr lang="en-IN" sz="2200" dirty="0">
              <a:solidFill>
                <a:srgbClr val="FF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On-</a:t>
            </a:r>
            <a:r>
              <a:rPr lang="en-IN" sz="2200" dirty="0" err="1">
                <a:solidFill>
                  <a:schemeClr val="tx1"/>
                </a:solidFill>
              </a:rPr>
              <a:t>Jupyter</a:t>
            </a:r>
            <a:r>
              <a:rPr lang="en-IN" sz="2200" dirty="0">
                <a:solidFill>
                  <a:schemeClr val="tx1"/>
                </a:solidFill>
              </a:rPr>
              <a:t> Notebook</a:t>
            </a: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rgbClr val="FF0000"/>
                </a:solidFill>
              </a:rPr>
              <a:t>!</a:t>
            </a: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</a:t>
            </a: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pandas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sklearn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spacy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matplotlib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pandasql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Import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Import statement used to import python packages in Python code.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     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 </a:t>
            </a:r>
            <a:r>
              <a:rPr lang="en-US" sz="2200" dirty="0">
                <a:solidFill>
                  <a:srgbClr val="FF0000"/>
                </a:solidFill>
              </a:rPr>
              <a:t>as pd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5C0DD57-D726-AA01-6F46-619DDCEC9356}"/>
              </a:ext>
            </a:extLst>
          </p:cNvPr>
          <p:cNvSpPr/>
          <p:nvPr/>
        </p:nvSpPr>
        <p:spPr>
          <a:xfrm rot="16200000">
            <a:off x="3287452" y="3753453"/>
            <a:ext cx="438123" cy="7646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41084-D2BE-8ABF-966B-4025251235C1}"/>
              </a:ext>
            </a:extLst>
          </p:cNvPr>
          <p:cNvSpPr txBox="1"/>
          <p:nvPr/>
        </p:nvSpPr>
        <p:spPr>
          <a:xfrm>
            <a:off x="2418286" y="4354829"/>
            <a:ext cx="643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Alias of package name</a:t>
            </a:r>
          </a:p>
          <a:p>
            <a:r>
              <a:rPr lang="en-US" sz="1600" dirty="0" err="1"/>
              <a:t>Ie</a:t>
            </a:r>
            <a:r>
              <a:rPr lang="en-US" sz="1600" dirty="0"/>
              <a:t>. here pd is alias name of pandas 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9/17/2022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Python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Python &amp; </a:t>
            </a:r>
            <a:r>
              <a:rPr lang="en-US" sz="2800" dirty="0" err="1">
                <a:solidFill>
                  <a:schemeClr val="accent2"/>
                </a:solidFill>
              </a:rPr>
              <a:t>Jupyter</a:t>
            </a:r>
            <a:r>
              <a:rPr lang="en-US" sz="2800" dirty="0">
                <a:solidFill>
                  <a:schemeClr val="accent2"/>
                </a:solidFill>
              </a:rPr>
              <a:t> Notebook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Python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import pandas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pandas.read_csv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IPL.csv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 pandas </a:t>
            </a:r>
            <a:r>
              <a:rPr lang="en-US" dirty="0">
                <a:solidFill>
                  <a:srgbClr val="FF0000"/>
                </a:solidFill>
              </a:rPr>
              <a:t>as pd </a:t>
            </a:r>
            <a:r>
              <a:rPr lang="en-US" dirty="0">
                <a:solidFill>
                  <a:schemeClr val="tx1"/>
                </a:solidFill>
              </a:rPr>
              <a:t>#pd is alias of pandas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pd</a:t>
            </a:r>
            <a:r>
              <a:rPr lang="en-US" dirty="0" err="1">
                <a:solidFill>
                  <a:schemeClr val="tx1"/>
                </a:solidFill>
              </a:rPr>
              <a:t>.read_csv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IPL.csv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43912" y="-194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32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43912" y="802646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 general-purpose interpreted, interactive, object-oriented, and high-level programming language.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available for all the operating system.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 err="1"/>
              <a:t>Jupyter</a:t>
            </a:r>
            <a:r>
              <a:rPr lang="en-US" sz="1700" dirty="0"/>
              <a:t> Notebook is an environment to execute Python Code.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Reserved Words can not used as variable or function name.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Variable name can only contain alpha-numeric character and underscores(A-z, 0-9 and _ 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Blocks of code are denoted by indentation, not with the braces ({})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accepts single ('), double (") and triple (‘ ‘ ‘  or “ “ ") quotes to create strings.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pip command used to download &amp; install python packages from Internet.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Import statement used to import python package.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7788-56EF-4088-BC93-C4434B0D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09C72-812E-422E-B62B-0E6BC222A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focus will be on features that are important from data analysis perspective.</a:t>
            </a:r>
          </a:p>
          <a:p>
            <a:pPr marL="114300" indent="0">
              <a:buNone/>
            </a:pPr>
            <a:endParaRPr lang="en-US" sz="2600" dirty="0"/>
          </a:p>
          <a:p>
            <a:pPr lvl="1"/>
            <a:r>
              <a:rPr lang="en-US" sz="2600" dirty="0"/>
              <a:t>Declaring Variables</a:t>
            </a:r>
          </a:p>
          <a:p>
            <a:pPr lvl="1"/>
            <a:r>
              <a:rPr lang="en-US" sz="2600" dirty="0"/>
              <a:t>Conditional Statements</a:t>
            </a:r>
          </a:p>
          <a:p>
            <a:pPr lvl="1"/>
            <a:r>
              <a:rPr lang="en-US" sz="2600" dirty="0"/>
              <a:t>Control Flow</a:t>
            </a:r>
          </a:p>
          <a:p>
            <a:pPr lvl="1"/>
            <a:r>
              <a:rPr lang="en-US" sz="2600" dirty="0"/>
              <a:t>Functions</a:t>
            </a:r>
          </a:p>
          <a:p>
            <a:pPr lvl="1"/>
            <a:r>
              <a:rPr lang="en-US" sz="2600" dirty="0"/>
              <a:t>Data Structures/</a:t>
            </a:r>
            <a:r>
              <a:rPr lang="en-US" sz="2600"/>
              <a:t>Collections </a:t>
            </a:r>
            <a:r>
              <a:rPr lang="en-US" sz="2400"/>
              <a:t>(</a:t>
            </a:r>
            <a:r>
              <a:rPr lang="en-US" sz="2400" dirty="0"/>
              <a:t>List, Tuple, Sets, Dictionary)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520D-CFA8-460F-A0C2-388F9B5F73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DBDF-8A34-47D6-A477-DC7D696041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D37D-98CC-4F39-B502-BC34266E4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variable can be declared and then assigned a value without specifying data type.</a:t>
            </a:r>
          </a:p>
          <a:p>
            <a:r>
              <a:rPr lang="en-US" sz="2400" dirty="0"/>
              <a:t>Python automatically infers the variable type from values assigned to it.</a:t>
            </a:r>
          </a:p>
          <a:p>
            <a:r>
              <a:rPr lang="en-US" sz="2400" dirty="0"/>
              <a:t>A Variable initialized with a value of one type can later be re-assigned as value of a different type.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– Integer type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– Floating point number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bool</a:t>
            </a:r>
            <a:r>
              <a:rPr lang="en-US" dirty="0"/>
              <a:t> – Boolean value (True/False)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 – Textual data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var1 = 2</a:t>
            </a:r>
          </a:p>
          <a:p>
            <a:pPr marL="114300" indent="0">
              <a:buNone/>
            </a:pPr>
            <a:r>
              <a:rPr lang="en-US" sz="2400" dirty="0"/>
              <a:t>var2 = 5.0</a:t>
            </a:r>
          </a:p>
          <a:p>
            <a:pPr marL="114300" indent="0">
              <a:buNone/>
            </a:pPr>
            <a:r>
              <a:rPr lang="en-US" sz="2400" dirty="0"/>
              <a:t>var3 = True</a:t>
            </a:r>
          </a:p>
          <a:p>
            <a:pPr marL="114300" indent="0">
              <a:buNone/>
            </a:pPr>
            <a:r>
              <a:rPr lang="en-US" sz="2400" dirty="0"/>
              <a:t>var4 = "Python Programming"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Above are the variables creating with various data types (int, float, </a:t>
            </a:r>
            <a:r>
              <a:rPr lang="en-US" sz="2400" dirty="0" err="1"/>
              <a:t>booleans</a:t>
            </a:r>
            <a:r>
              <a:rPr lang="en-US" sz="2400" dirty="0"/>
              <a:t>, string)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print()</a:t>
            </a:r>
            <a:r>
              <a:rPr lang="en-US" sz="2800" dirty="0"/>
              <a:t> used to print the value of any variables and </a:t>
            </a:r>
            <a:r>
              <a:rPr lang="en-US" sz="2800" b="1" dirty="0"/>
              <a:t>type() </a:t>
            </a:r>
            <a:r>
              <a:rPr lang="en-US" sz="2800" dirty="0"/>
              <a:t>function used check the data types of any variables.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print(var1)</a:t>
            </a:r>
          </a:p>
          <a:p>
            <a:pPr marL="114300" indent="0">
              <a:buNone/>
            </a:pPr>
            <a:r>
              <a:rPr lang="en-US" sz="2400" dirty="0"/>
              <a:t>print(var2)</a:t>
            </a:r>
          </a:p>
          <a:p>
            <a:pPr marL="114300" indent="0">
              <a:buNone/>
            </a:pPr>
            <a:r>
              <a:rPr lang="en-US" sz="2400" dirty="0"/>
              <a:t>print(var3)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print()</a:t>
            </a:r>
            <a:r>
              <a:rPr lang="en-US" sz="2800" dirty="0"/>
              <a:t> used to print the value of any variables and </a:t>
            </a:r>
            <a:r>
              <a:rPr lang="en-US" sz="2800" b="1" dirty="0"/>
              <a:t>type() </a:t>
            </a:r>
            <a:r>
              <a:rPr lang="en-US" sz="2800" dirty="0"/>
              <a:t>function used check the data types of any variables.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print(var1)</a:t>
            </a:r>
          </a:p>
          <a:p>
            <a:pPr marL="114300" indent="0">
              <a:buNone/>
            </a:pPr>
            <a:r>
              <a:rPr lang="en-US" sz="2400" dirty="0"/>
              <a:t>print(var2)</a:t>
            </a:r>
          </a:p>
          <a:p>
            <a:pPr marL="114300" indent="0">
              <a:buNone/>
            </a:pPr>
            <a:r>
              <a:rPr lang="en-US" sz="2400" dirty="0"/>
              <a:t>print(var3)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8D3A3-1D6A-4860-966B-CA699D718EF3}"/>
              </a:ext>
            </a:extLst>
          </p:cNvPr>
          <p:cNvSpPr txBox="1"/>
          <p:nvPr/>
        </p:nvSpPr>
        <p:spPr>
          <a:xfrm>
            <a:off x="4052455" y="3345873"/>
            <a:ext cx="5001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type(var1)  # gives result as </a:t>
            </a:r>
            <a:r>
              <a:rPr lang="en-US" sz="2400" i="1" dirty="0"/>
              <a:t>int</a:t>
            </a:r>
          </a:p>
          <a:p>
            <a:r>
              <a:rPr lang="en-US" sz="2400" dirty="0"/>
              <a:t>type(var2)  # gives result as </a:t>
            </a:r>
            <a:r>
              <a:rPr lang="en-US" sz="2400" i="1" dirty="0"/>
              <a:t>float</a:t>
            </a:r>
          </a:p>
          <a:p>
            <a:r>
              <a:rPr lang="en-US" sz="2400" dirty="0"/>
              <a:t>type(var3)  # gives result as </a:t>
            </a:r>
            <a:r>
              <a:rPr lang="en-US" sz="2400" i="1" dirty="0"/>
              <a:t>bool</a:t>
            </a:r>
          </a:p>
          <a:p>
            <a:r>
              <a:rPr lang="en-US" sz="2400" dirty="0"/>
              <a:t>type(var4)  # gives result as </a:t>
            </a:r>
            <a:r>
              <a:rPr lang="en-US" sz="2400" i="1" dirty="0"/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152330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r>
              <a:rPr lang="en-US" sz="2200" dirty="0"/>
              <a:t>Python supports if-</a:t>
            </a:r>
            <a:r>
              <a:rPr lang="en-US" sz="2200" dirty="0" err="1"/>
              <a:t>elif</a:t>
            </a:r>
            <a:r>
              <a:rPr lang="en-US" sz="2200" dirty="0"/>
              <a:t>-else for writing conditional statements.</a:t>
            </a:r>
          </a:p>
          <a:p>
            <a:r>
              <a:rPr lang="en-US" sz="2200" dirty="0"/>
              <a:t>The condition should be terminated by : (colon) and code block following that must be indented.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Syntax: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condition: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statements</a:t>
            </a:r>
          </a:p>
          <a:p>
            <a:pPr marL="114300" indent="0">
              <a:buNone/>
            </a:pPr>
            <a:r>
              <a:rPr lang="en-US" sz="2200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condition: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statements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statements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9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Simple If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Write conditional statement to check whether variable contains positive value.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var1 = 5</a:t>
            </a:r>
          </a:p>
          <a:p>
            <a:pPr marL="114300" indent="0">
              <a:buNone/>
            </a:pPr>
            <a:r>
              <a:rPr lang="en-US" sz="2200" b="1" dirty="0"/>
              <a:t>if  var1 &gt; 0:</a:t>
            </a:r>
          </a:p>
          <a:p>
            <a:pPr marL="114300" indent="0">
              <a:buNone/>
            </a:pPr>
            <a:r>
              <a:rPr lang="en-US" sz="2200" b="1" dirty="0"/>
              <a:t>     print("True. Variable contains positive numbers")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Python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a general-purpose interpreted, interactive, object-oriented, and high-level programming language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designed to be highly readable. It uses English keywords frequently whereas the other languages use punctuations.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</a:t>
            </a:r>
            <a:r>
              <a:rPr lang="en-US" sz="2200" dirty="0" err="1"/>
              <a:t>If..Else</a:t>
            </a:r>
            <a:r>
              <a:rPr lang="en-US" sz="2200" dirty="0"/>
              <a:t> Statement</a:t>
            </a:r>
          </a:p>
          <a:p>
            <a:pPr marL="114300" indent="0">
              <a:buNone/>
            </a:pPr>
            <a:r>
              <a:rPr lang="en-US" sz="2200" dirty="0"/>
              <a:t>Write conditional statement to check then condition and display appropriate message for True &amp; False condition.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var2 = -20</a:t>
            </a:r>
          </a:p>
          <a:p>
            <a:pPr marL="114300" indent="0">
              <a:buNone/>
            </a:pPr>
            <a:r>
              <a:rPr lang="en-US" sz="2200" b="1" dirty="0"/>
              <a:t>if  var2 &gt; 0:</a:t>
            </a:r>
          </a:p>
          <a:p>
            <a:pPr marL="114300" indent="0">
              <a:buNone/>
            </a:pPr>
            <a:r>
              <a:rPr lang="en-US" sz="2200" b="1" dirty="0"/>
              <a:t>     print("True. Value is positive numbers")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else:</a:t>
            </a:r>
          </a:p>
          <a:p>
            <a:pPr marL="114300" indent="0">
              <a:buNone/>
            </a:pPr>
            <a:r>
              <a:rPr lang="en-US" sz="2200" b="1" dirty="0"/>
              <a:t>     print("False. Value is not positive numbers")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if..</a:t>
            </a:r>
            <a:r>
              <a:rPr lang="en-US" sz="2200" dirty="0" err="1"/>
              <a:t>elif</a:t>
            </a:r>
            <a:r>
              <a:rPr lang="en-US" sz="2200" dirty="0"/>
              <a:t>..else</a:t>
            </a:r>
          </a:p>
          <a:p>
            <a:pPr marL="114300" indent="0">
              <a:buNone/>
            </a:pPr>
            <a:r>
              <a:rPr lang="en-US" sz="2200" dirty="0"/>
              <a:t>With the help of if..</a:t>
            </a:r>
            <a:r>
              <a:rPr lang="en-US" sz="2200" dirty="0" err="1"/>
              <a:t>elif</a:t>
            </a:r>
            <a:r>
              <a:rPr lang="en-US" sz="2200" dirty="0"/>
              <a:t>..else we can add &amp; check multiple conditions.</a:t>
            </a:r>
          </a:p>
          <a:p>
            <a:pPr marL="114300" indent="0">
              <a:buNone/>
            </a:pPr>
            <a:r>
              <a:rPr lang="en-US" sz="2200" b="1" dirty="0"/>
              <a:t>x = 10</a:t>
            </a:r>
          </a:p>
          <a:p>
            <a:pPr marL="114300" indent="0">
              <a:buNone/>
            </a:pPr>
            <a:r>
              <a:rPr lang="en-US" sz="2200" b="1" dirty="0"/>
              <a:t>y = 20 </a:t>
            </a:r>
          </a:p>
          <a:p>
            <a:pPr marL="114300" indent="0">
              <a:buNone/>
            </a:pPr>
            <a:r>
              <a:rPr lang="en-US" sz="2200" b="1" dirty="0"/>
              <a:t>if  x&gt;y:</a:t>
            </a:r>
          </a:p>
          <a:p>
            <a:pPr marL="114300" indent="0">
              <a:buNone/>
            </a:pPr>
            <a:r>
              <a:rPr lang="en-US" sz="2200" b="1" dirty="0"/>
              <a:t>     print("X is greater than Y")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elif</a:t>
            </a:r>
            <a:r>
              <a:rPr lang="en-US" sz="2000" b="1" dirty="0"/>
              <a:t> y&gt;x:</a:t>
            </a:r>
          </a:p>
          <a:p>
            <a:pPr marL="114300" indent="0">
              <a:buNone/>
            </a:pPr>
            <a:r>
              <a:rPr lang="en-US" sz="2200" b="1" dirty="0"/>
              <a:t>     print("Y is greater then X")</a:t>
            </a:r>
          </a:p>
          <a:p>
            <a:pPr marL="114300" indent="0">
              <a:buNone/>
            </a:pPr>
            <a:r>
              <a:rPr lang="en-US" sz="2200" b="1" dirty="0"/>
              <a:t>else:</a:t>
            </a:r>
          </a:p>
          <a:p>
            <a:pPr marL="114300" indent="0">
              <a:buNone/>
            </a:pPr>
            <a:r>
              <a:rPr lang="en-US" sz="2200" b="1" dirty="0"/>
              <a:t>     print("X &amp; Y are same")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b="1" dirty="0"/>
              <a:t>range() </a:t>
            </a:r>
            <a:r>
              <a:rPr lang="en-US" sz="2200" dirty="0"/>
              <a:t>function used to generate a sequence of numbers. If takes following parameters.</a:t>
            </a:r>
          </a:p>
          <a:p>
            <a:pPr lvl="1"/>
            <a:r>
              <a:rPr lang="en-US" sz="1800" b="1" dirty="0"/>
              <a:t>start</a:t>
            </a:r>
            <a:r>
              <a:rPr lang="en-US" sz="1800" dirty="0"/>
              <a:t> : starting number of the sequence</a:t>
            </a:r>
          </a:p>
          <a:p>
            <a:pPr lvl="1"/>
            <a:r>
              <a:rPr lang="en-US" sz="1800" b="1" dirty="0"/>
              <a:t>stop</a:t>
            </a:r>
            <a:r>
              <a:rPr lang="en-US" sz="1800" dirty="0"/>
              <a:t> : Generate numbers up to , but not including this number</a:t>
            </a:r>
          </a:p>
          <a:p>
            <a:pPr lvl="1"/>
            <a:r>
              <a:rPr lang="en-US" sz="1800" b="1" dirty="0"/>
              <a:t>step</a:t>
            </a:r>
            <a:r>
              <a:rPr lang="en-US" sz="1800" dirty="0"/>
              <a:t> : Difference between each number and default value is 1</a:t>
            </a:r>
          </a:p>
          <a:p>
            <a:pPr lvl="1"/>
            <a:endParaRPr lang="en-US" sz="1800" dirty="0"/>
          </a:p>
          <a:p>
            <a:pPr marL="114300" indent="0">
              <a:buNone/>
            </a:pPr>
            <a:r>
              <a:rPr lang="en-US" sz="2200" dirty="0"/>
              <a:t>Example : Generate sequence number from 1 to 5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x = range(1, 5, 1)  	#step is 1</a:t>
            </a:r>
          </a:p>
          <a:p>
            <a:pPr marL="114300" indent="0">
              <a:buNone/>
            </a:pPr>
            <a:r>
              <a:rPr lang="en-US" sz="2200" dirty="0"/>
              <a:t>Y = range(1, 100, 5) 	#step is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To display value of sequence of numbers by iterating using Control flow statements.</a:t>
            </a:r>
          </a:p>
          <a:p>
            <a:pPr marL="114300" indent="0">
              <a:buNone/>
            </a:pPr>
            <a:endParaRPr lang="en-US" sz="2200" dirty="0"/>
          </a:p>
          <a:p>
            <a:r>
              <a:rPr lang="en-US" sz="2200" dirty="0"/>
              <a:t>For Loop</a:t>
            </a:r>
          </a:p>
          <a:p>
            <a:r>
              <a:rPr lang="en-US" sz="2200" dirty="0"/>
              <a:t>While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2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0816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Display sequence of numbers using For loop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x</a:t>
            </a:r>
            <a:r>
              <a:rPr lang="en-US" sz="2200" dirty="0"/>
              <a:t> = range(1, 5, 1)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for num in </a:t>
            </a:r>
            <a:r>
              <a:rPr lang="en-US" sz="2200" b="1" dirty="0">
                <a:solidFill>
                  <a:srgbClr val="FF0000"/>
                </a:solidFill>
              </a:rPr>
              <a:t>x</a:t>
            </a:r>
            <a:r>
              <a:rPr lang="en-US" sz="2200" b="1" dirty="0">
                <a:solidFill>
                  <a:schemeClr val="bg2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print(num)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Output:</a:t>
            </a:r>
          </a:p>
          <a:p>
            <a:pPr marL="114300" indent="0">
              <a:buNone/>
            </a:pPr>
            <a:r>
              <a:rPr lang="en-US" sz="2200" dirty="0"/>
              <a:t>1</a:t>
            </a:r>
          </a:p>
          <a:p>
            <a:pPr marL="114300" indent="0">
              <a:buNone/>
            </a:pPr>
            <a:r>
              <a:rPr lang="en-US" sz="2200" dirty="0"/>
              <a:t>2</a:t>
            </a:r>
          </a:p>
          <a:p>
            <a:pPr marL="114300" indent="0">
              <a:buNone/>
            </a:pPr>
            <a:r>
              <a:rPr lang="en-US" sz="2200" dirty="0"/>
              <a:t>3</a:t>
            </a:r>
          </a:p>
          <a:p>
            <a:pPr marL="114300" indent="0">
              <a:buNone/>
            </a:pPr>
            <a:r>
              <a:rPr lang="en-US" sz="2200" dirty="0"/>
              <a:t>4</a:t>
            </a:r>
          </a:p>
          <a:p>
            <a:pPr marL="114300" indent="0">
              <a:buNone/>
            </a:pPr>
            <a:r>
              <a:rPr lang="en-US" sz="2200" dirty="0"/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164"/>
            <a:ext cx="8229600" cy="1143000"/>
          </a:xfrm>
        </p:spPr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573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Display sequence of numbers using While loop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= 1   </a:t>
            </a:r>
            <a:r>
              <a:rPr lang="en-US" sz="1600" dirty="0">
                <a:solidFill>
                  <a:schemeClr val="bg2"/>
                </a:solidFill>
              </a:rPr>
              <a:t># Initialize variable 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 with 1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while 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&lt; 5:  </a:t>
            </a:r>
            <a:r>
              <a:rPr lang="en-US" sz="1600" dirty="0">
                <a:solidFill>
                  <a:schemeClr val="bg2"/>
                </a:solidFill>
              </a:rPr>
              <a:t># Check the condition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print(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i = 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+ 1   </a:t>
            </a:r>
            <a:r>
              <a:rPr lang="en-US" sz="1600" dirty="0">
                <a:solidFill>
                  <a:schemeClr val="bg2"/>
                </a:solidFill>
              </a:rPr>
              <a:t># increments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Output:</a:t>
            </a:r>
          </a:p>
          <a:p>
            <a:pPr marL="114300" indent="0">
              <a:buNone/>
            </a:pPr>
            <a:r>
              <a:rPr lang="en-US" sz="2200" dirty="0"/>
              <a:t>1</a:t>
            </a:r>
          </a:p>
          <a:p>
            <a:pPr marL="114300" indent="0">
              <a:buNone/>
            </a:pPr>
            <a:r>
              <a:rPr lang="en-US" sz="2200" dirty="0"/>
              <a:t>2</a:t>
            </a:r>
          </a:p>
          <a:p>
            <a:pPr marL="114300" indent="0">
              <a:buNone/>
            </a:pPr>
            <a:r>
              <a:rPr lang="en-US" sz="2200" dirty="0"/>
              <a:t>3</a:t>
            </a:r>
          </a:p>
          <a:p>
            <a:pPr marL="114300" indent="0">
              <a:buNone/>
            </a:pPr>
            <a:r>
              <a:rPr lang="en-US" sz="2200" dirty="0"/>
              <a:t>4</a:t>
            </a:r>
          </a:p>
          <a:p>
            <a:pPr marL="114300" indent="0">
              <a:buNone/>
            </a:pPr>
            <a:r>
              <a:rPr lang="en-US" sz="2200" dirty="0"/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2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r>
              <a:rPr lang="en-US" sz="2200" dirty="0"/>
              <a:t>Functions are the most important part of a programming language.</a:t>
            </a:r>
          </a:p>
          <a:p>
            <a:endParaRPr lang="en-US" sz="2200" dirty="0"/>
          </a:p>
          <a:p>
            <a:r>
              <a:rPr lang="en-US" sz="2200" dirty="0"/>
              <a:t>Functions can be created using </a:t>
            </a:r>
            <a:r>
              <a:rPr lang="en-US" sz="2200" i="1" dirty="0"/>
              <a:t>def</a:t>
            </a:r>
            <a:r>
              <a:rPr lang="en-US" sz="2200" dirty="0"/>
              <a:t> keyword.</a:t>
            </a:r>
          </a:p>
          <a:p>
            <a:endParaRPr lang="en-US" sz="2200" dirty="0"/>
          </a:p>
          <a:p>
            <a:r>
              <a:rPr lang="en-US" sz="2200" dirty="0"/>
              <a:t>The function signature should contain the function name followed by the input parameters enclosed in brackets and must be end with colon (:)</a:t>
            </a:r>
          </a:p>
          <a:p>
            <a:endParaRPr lang="en-US" sz="2200" dirty="0"/>
          </a:p>
          <a:p>
            <a:r>
              <a:rPr lang="en-US" sz="2200" dirty="0"/>
              <a:t>The functions ends with a return statements. If no return statement implies the function returns Nothing (None).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Syntax: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def</a:t>
            </a:r>
            <a:r>
              <a:rPr lang="en-US" sz="2400" dirty="0"/>
              <a:t> </a:t>
            </a:r>
            <a:r>
              <a:rPr lang="en-US" sz="2400" b="1" dirty="0" err="1"/>
              <a:t>function_name</a:t>
            </a:r>
            <a:r>
              <a:rPr lang="en-US" sz="2400" dirty="0"/>
              <a:t>(parameters1, parameters2…):</a:t>
            </a:r>
          </a:p>
          <a:p>
            <a:pPr marL="114300" indent="0">
              <a:buNone/>
            </a:pPr>
            <a:r>
              <a:rPr lang="en-US" sz="2400" dirty="0"/>
              <a:t>		function-statements</a:t>
            </a:r>
          </a:p>
          <a:p>
            <a:pPr marL="114300" indent="0">
              <a:buNone/>
            </a:pPr>
            <a:r>
              <a:rPr lang="en-US" sz="2400" dirty="0"/>
              <a:t>		function-statements</a:t>
            </a:r>
          </a:p>
          <a:p>
            <a:pPr marL="114300" indent="0">
              <a:buNone/>
            </a:pPr>
            <a:r>
              <a:rPr lang="en-US" sz="2400" dirty="0"/>
              <a:t>		…</a:t>
            </a:r>
          </a:p>
          <a:p>
            <a:pPr marL="114300" indent="0">
              <a:buNone/>
            </a:pPr>
            <a:r>
              <a:rPr lang="en-US" sz="2400" b="1" dirty="0"/>
              <a:t>		return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Write a functions to add of two integer numbers: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def </a:t>
            </a:r>
            <a:r>
              <a:rPr lang="en-US" sz="2400" b="1" dirty="0" err="1"/>
              <a:t>addElement</a:t>
            </a:r>
            <a:r>
              <a:rPr lang="en-US" sz="2400" b="1" dirty="0"/>
              <a:t>(</a:t>
            </a:r>
            <a:r>
              <a:rPr lang="en-US" sz="2400" b="1" dirty="0" err="1"/>
              <a:t>a,b</a:t>
            </a:r>
            <a:r>
              <a:rPr lang="en-US" sz="2400" b="1" dirty="0"/>
              <a:t>):</a:t>
            </a:r>
          </a:p>
          <a:p>
            <a:pPr marL="114300" indent="0">
              <a:buNone/>
            </a:pPr>
            <a:r>
              <a:rPr lang="en-US" sz="2400" b="1" dirty="0"/>
              <a:t>      y = a + b</a:t>
            </a:r>
          </a:p>
          <a:p>
            <a:pPr marL="114300" indent="0">
              <a:buNone/>
            </a:pPr>
            <a:r>
              <a:rPr lang="en-US" sz="2400" b="1" dirty="0"/>
              <a:t>      return y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 err="1"/>
              <a:t>addElement</a:t>
            </a:r>
            <a:r>
              <a:rPr lang="en-US" sz="2400" b="1" dirty="0"/>
              <a:t>(5,10)</a:t>
            </a:r>
          </a:p>
          <a:p>
            <a:pPr marL="114300" indent="0">
              <a:buNone/>
            </a:pPr>
            <a:r>
              <a:rPr lang="en-US" sz="2400" b="1" dirty="0"/>
              <a:t>#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Structures/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r>
              <a:rPr lang="en-US" sz="2800" dirty="0"/>
              <a:t>Data Structures/Collections are useful containers to store and manipulate list of homogeneous or heterogeneous elements.</a:t>
            </a:r>
          </a:p>
          <a:p>
            <a:pPr marL="114300" indent="0">
              <a:buNone/>
            </a:pPr>
            <a:endParaRPr lang="en-US" sz="2800" b="1" dirty="0"/>
          </a:p>
          <a:p>
            <a:r>
              <a:rPr lang="en-US" sz="2800" dirty="0"/>
              <a:t>Following data structures in this sections:</a:t>
            </a:r>
          </a:p>
          <a:p>
            <a:pPr lvl="1"/>
            <a:r>
              <a:rPr lang="en-US" sz="2400" dirty="0"/>
              <a:t>List</a:t>
            </a:r>
          </a:p>
          <a:p>
            <a:pPr lvl="1"/>
            <a:r>
              <a:rPr lang="en-US" sz="2400" dirty="0"/>
              <a:t>Tuple</a:t>
            </a:r>
          </a:p>
          <a:p>
            <a:pPr lvl="1"/>
            <a:r>
              <a:rPr lang="en-US" sz="2400" dirty="0"/>
              <a:t>Set</a:t>
            </a:r>
          </a:p>
          <a:p>
            <a:pPr lvl="1"/>
            <a:r>
              <a:rPr lang="en-US" sz="2400" dirty="0"/>
              <a:t>Dictionary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AFAF-4D32-4142-9559-C5BC98E9F1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1198-AD53-4AD4-BEFF-A4C3E4C9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F35-D7EE-44AB-82B6-32827286B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Google Shape;108;p15">
            <a:extLst>
              <a:ext uri="{FF2B5EF4-FFF2-40B4-BE49-F238E27FC236}">
                <a16:creationId xmlns:a16="http://schemas.microsoft.com/office/drawing/2014/main" id="{DAD87299-AFA6-4612-AD6C-C7C8F879B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Python is useful?</a:t>
            </a:r>
            <a:endParaRPr dirty="0"/>
          </a:p>
        </p:txBody>
      </p:sp>
      <p:sp>
        <p:nvSpPr>
          <p:cNvPr id="10" name="Google Shape;109;p15">
            <a:extLst>
              <a:ext uri="{FF2B5EF4-FFF2-40B4-BE49-F238E27FC236}">
                <a16:creationId xmlns:a16="http://schemas.microsoft.com/office/drawing/2014/main" id="{16A03AE6-6BA9-4260-8580-96DB254B5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built-in features of application development and other system related libraries.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is available for all the operating system (Windows, Linux, macOS), and easy to move Python code from one operating system to another operating system.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a wide &amp; active community, and 2,00,00+ packages worldwide to improve project features and productivity while working with Python.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various libraries for Statistical analysis, Text Analysis,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10246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List allows to contain heterogeneous items, that is, a single list can contain items of type int, float, string or object.</a:t>
            </a:r>
          </a:p>
          <a:p>
            <a:endParaRPr lang="en-US" sz="2400" dirty="0"/>
          </a:p>
          <a:p>
            <a:r>
              <a:rPr lang="en-US" sz="2400" dirty="0"/>
              <a:t>List can be created with square bracket [ ]</a:t>
            </a:r>
          </a:p>
          <a:p>
            <a:endParaRPr lang="en-US" sz="2400" dirty="0"/>
          </a:p>
          <a:p>
            <a:r>
              <a:rPr lang="en-US" sz="2400" dirty="0"/>
              <a:t>List values can repeat, it allows to store repeated values.</a:t>
            </a:r>
          </a:p>
          <a:p>
            <a:endParaRPr lang="en-US" sz="2400" dirty="0"/>
          </a:p>
          <a:p>
            <a:r>
              <a:rPr lang="en-US" sz="2400" dirty="0"/>
              <a:t>Lists are mutable and generally initialized with a list of values specified inside square brackets or an empty list.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[element-1, element-2, element-3..etc 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list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7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[element-1, element-2, element-3..etc 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list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Create list of city name</a:t>
            </a:r>
          </a:p>
          <a:p>
            <a:pPr marL="114300" indent="0">
              <a:buNone/>
            </a:pPr>
            <a:r>
              <a:rPr lang="en-US" sz="2000" b="1" dirty="0" err="1"/>
              <a:t>city_name</a:t>
            </a:r>
            <a:r>
              <a:rPr lang="en-US" sz="2000" b="1" dirty="0"/>
              <a:t> = ["</a:t>
            </a:r>
            <a:r>
              <a:rPr lang="en-US" sz="2000" b="1" dirty="0" err="1"/>
              <a:t>Tumkur</a:t>
            </a:r>
            <a:r>
              <a:rPr lang="en-US" sz="2000" b="1" dirty="0"/>
              <a:t>", "Bangalore", "Mysuru",</a:t>
            </a:r>
          </a:p>
          <a:p>
            <a:pPr marL="114300" indent="0">
              <a:buNone/>
            </a:pPr>
            <a:r>
              <a:rPr lang="en-US" sz="2000" b="1" dirty="0"/>
              <a:t>                      "</a:t>
            </a:r>
            <a:r>
              <a:rPr lang="en-US" sz="2000" b="1" dirty="0" err="1"/>
              <a:t>Mandya</a:t>
            </a:r>
            <a:r>
              <a:rPr lang="en-US" sz="2000" b="1" dirty="0"/>
              <a:t>", "</a:t>
            </a:r>
            <a:r>
              <a:rPr lang="en-US" sz="2000" b="1" dirty="0" err="1"/>
              <a:t>Davangere</a:t>
            </a:r>
            <a:r>
              <a:rPr lang="en-US" sz="2000" b="1" dirty="0"/>
              <a:t>", "Shivamogga"]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city_name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0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u="sng" dirty="0"/>
              <a:t>Accessing Elements from a List</a:t>
            </a:r>
          </a:p>
          <a:p>
            <a:r>
              <a:rPr lang="en-US" sz="2000" dirty="0"/>
              <a:t>List elements can be access using indexing range separated by colon (</a:t>
            </a:r>
            <a:r>
              <a:rPr lang="en-US" sz="2000" dirty="0">
                <a:sym typeface="Wingdings" panose="05000000000000000000" pitchFamily="2" charset="2"/>
              </a:rPr>
              <a:t>:)</a:t>
            </a:r>
          </a:p>
          <a:p>
            <a:r>
              <a:rPr lang="en-US" sz="2000" dirty="0">
                <a:sym typeface="Wingdings" panose="05000000000000000000" pitchFamily="2" charset="2"/>
              </a:rPr>
              <a:t>Index range allows from 0 to n-1 element.</a:t>
            </a:r>
          </a:p>
          <a:p>
            <a:pPr marL="114300" indent="0">
              <a:buNone/>
            </a:pPr>
            <a:endParaRPr lang="en-US" sz="2000" u="sng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2000" u="sng" dirty="0">
                <a:sym typeface="Wingdings" panose="05000000000000000000" pitchFamily="2" charset="2"/>
              </a:rPr>
              <a:t>Syntax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list-variable-name[index]</a:t>
            </a:r>
          </a:p>
          <a:p>
            <a:pPr marL="114300" indent="0">
              <a:buNone/>
            </a:pPr>
            <a:r>
              <a:rPr lang="en-US" sz="2000" dirty="0"/>
              <a:t>	or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list-variable-name[</a:t>
            </a:r>
            <a:r>
              <a:rPr lang="en-US" sz="2000" b="1" dirty="0" err="1">
                <a:sym typeface="Wingdings" panose="05000000000000000000" pitchFamily="2" charset="2"/>
              </a:rPr>
              <a:t>start:end</a:t>
            </a:r>
            <a:r>
              <a:rPr lang="en-US" sz="2000" b="1" dirty="0">
                <a:sym typeface="Wingdings" panose="05000000000000000000" pitchFamily="2" charset="2"/>
              </a:rPr>
              <a:t>]</a:t>
            </a:r>
            <a:r>
              <a:rPr lang="en-US" sz="2000" dirty="0">
                <a:sym typeface="Wingdings" panose="05000000000000000000" pitchFamily="2" charset="2"/>
              </a:rPr>
              <a:t> # with range of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5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first element 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list using index range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[3:7] #Index 7 will not be included (4,5,6,7)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element 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[-1]   #Negative index display element from last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3 element from a list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[-3: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6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Calculate list size (how many elements are present in list)</a:t>
            </a:r>
          </a:p>
          <a:p>
            <a:pPr marL="114300" indent="0">
              <a:buNone/>
            </a:pP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List allow to combine another list easily with + (plus) operator</a:t>
            </a:r>
          </a:p>
          <a:p>
            <a:pPr marL="114300" indent="0">
              <a:buNone/>
            </a:pPr>
            <a:r>
              <a:rPr lang="en-US" sz="2000" b="1" dirty="0"/>
              <a:t>num = [1, 2, 3, 4, 5]</a:t>
            </a:r>
          </a:p>
          <a:p>
            <a:pPr marL="114300" indent="0">
              <a:buNone/>
            </a:pPr>
            <a:r>
              <a:rPr lang="en-US" sz="2000" b="1" dirty="0"/>
              <a:t>alpha = ['</a:t>
            </a:r>
            <a:r>
              <a:rPr lang="en-US" sz="2000" b="1" dirty="0" err="1"/>
              <a:t>a','b','c','d','e</a:t>
            </a:r>
            <a:r>
              <a:rPr lang="en-US" sz="2000" b="1" dirty="0"/>
              <a:t>']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combined_list</a:t>
            </a:r>
            <a:r>
              <a:rPr lang="en-US" sz="2000" b="1" dirty="0"/>
              <a:t> = num + alpha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combined_list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[ 1, 2, 3, 4, 5, 'a’, 'b’ ,'c’ ,'d', 'e'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1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List allows to change/update the list elements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[1,2,3,4,5,6,7,8,9,10]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[4] = 404 </a:t>
            </a:r>
            <a:r>
              <a:rPr lang="en-US" sz="2000" dirty="0"/>
              <a:t>#updating 4</a:t>
            </a:r>
            <a:r>
              <a:rPr lang="en-US" sz="2000" baseline="30000" dirty="0"/>
              <a:t>th</a:t>
            </a:r>
            <a:r>
              <a:rPr lang="en-US" sz="2000" dirty="0"/>
              <a:t> index element with new value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[-2] = 99990 </a:t>
            </a:r>
            <a:r>
              <a:rPr lang="en-US" sz="2000" dirty="0"/>
              <a:t>#updating 2</a:t>
            </a:r>
            <a:r>
              <a:rPr lang="en-US" sz="2000" baseline="30000" dirty="0"/>
              <a:t>nd</a:t>
            </a:r>
            <a:r>
              <a:rPr lang="en-US" sz="2000" dirty="0"/>
              <a:t> last element of list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[1, 2, 3, 4, 404, 6, 7, 8, 99990, 10]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Tuple is also a list, but it is immutable. Once a tuple has been created it cannot be modified.</a:t>
            </a:r>
          </a:p>
          <a:p>
            <a:endParaRPr lang="en-US" sz="2400" dirty="0"/>
          </a:p>
          <a:p>
            <a:r>
              <a:rPr lang="en-US" sz="2400" dirty="0"/>
              <a:t>Tuple can be created with parenthesis ()</a:t>
            </a:r>
          </a:p>
          <a:p>
            <a:endParaRPr lang="en-US" sz="2400" dirty="0"/>
          </a:p>
          <a:p>
            <a:r>
              <a:rPr lang="en-US" sz="2400" dirty="0"/>
              <a:t>Tuple can have repeat value, and it allows to store repeated values also.</a:t>
            </a:r>
          </a:p>
          <a:p>
            <a:endParaRPr lang="en-US" sz="2400" dirty="0"/>
          </a:p>
          <a:p>
            <a:r>
              <a:rPr lang="en-US" sz="2400" dirty="0"/>
              <a:t>Tuple are immutable and generally initialized with a list of values specified inside parenthesis ().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(element-1, element-2, element-3..etc 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Tuple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(1, 2, 3, 4, 5, 6, 7, 8, 9, 10)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9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(element-1, element-2, element-3..etc 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Tuple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(1, 2, 3, 4, 5, 6, 7, 8, 9, 10)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Create Tuple of city name</a:t>
            </a:r>
          </a:p>
          <a:p>
            <a:pPr marL="114300" indent="0">
              <a:buNone/>
            </a:pPr>
            <a:r>
              <a:rPr lang="en-US" sz="2000" b="1" dirty="0" err="1"/>
              <a:t>city_name</a:t>
            </a:r>
            <a:r>
              <a:rPr lang="en-US" sz="2000" b="1" dirty="0"/>
              <a:t> = ("</a:t>
            </a:r>
            <a:r>
              <a:rPr lang="en-US" sz="2000" b="1" dirty="0" err="1"/>
              <a:t>Tumkur</a:t>
            </a:r>
            <a:r>
              <a:rPr lang="en-US" sz="2000" b="1" dirty="0"/>
              <a:t>", "Bangalore", "Mysuru",</a:t>
            </a:r>
          </a:p>
          <a:p>
            <a:pPr marL="114300" indent="0">
              <a:buNone/>
            </a:pPr>
            <a:r>
              <a:rPr lang="en-US" sz="2000" b="1" dirty="0"/>
              <a:t>                      "</a:t>
            </a:r>
            <a:r>
              <a:rPr lang="en-US" sz="2000" b="1" dirty="0" err="1"/>
              <a:t>Mandya</a:t>
            </a:r>
            <a:r>
              <a:rPr lang="en-US" sz="2000" b="1" dirty="0"/>
              <a:t>", "</a:t>
            </a:r>
            <a:r>
              <a:rPr lang="en-US" sz="2000" b="1" dirty="0" err="1"/>
              <a:t>Davangere</a:t>
            </a:r>
            <a:r>
              <a:rPr lang="en-US" sz="2000" b="1" dirty="0"/>
              <a:t>", "Shivamogga")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city_name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Interpreter/software, which is available for all the OS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www.python.org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</a:rPr>
              <a:t>or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4"/>
              </a:rPr>
              <a:t>www.anaconda.com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u="sng" dirty="0"/>
              <a:t>Accessing Elements from a Tuple</a:t>
            </a:r>
          </a:p>
          <a:p>
            <a:r>
              <a:rPr lang="en-US" sz="2000" dirty="0"/>
              <a:t>Tuple elements can be access using indexing range separated by colon (</a:t>
            </a:r>
            <a:r>
              <a:rPr lang="en-US" sz="2000" dirty="0">
                <a:sym typeface="Wingdings" panose="05000000000000000000" pitchFamily="2" charset="2"/>
              </a:rPr>
              <a:t>:)</a:t>
            </a:r>
          </a:p>
          <a:p>
            <a:r>
              <a:rPr lang="en-US" sz="2000" dirty="0">
                <a:sym typeface="Wingdings" panose="05000000000000000000" pitchFamily="2" charset="2"/>
              </a:rPr>
              <a:t>Index range allows from 0 to n-1 element.</a:t>
            </a:r>
          </a:p>
          <a:p>
            <a:pPr marL="114300" indent="0">
              <a:buNone/>
            </a:pPr>
            <a:endParaRPr lang="en-US" sz="2000" u="sng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2000" u="sng" dirty="0">
                <a:sym typeface="Wingdings" panose="05000000000000000000" pitchFamily="2" charset="2"/>
              </a:rPr>
              <a:t>Syntax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tuple-variable-name[index]</a:t>
            </a:r>
          </a:p>
          <a:p>
            <a:pPr marL="114300" indent="0">
              <a:buNone/>
            </a:pPr>
            <a:r>
              <a:rPr lang="en-US" sz="2000" dirty="0"/>
              <a:t>	or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tuple-variable-name[</a:t>
            </a:r>
            <a:r>
              <a:rPr lang="en-US" sz="2000" b="1" dirty="0" err="1">
                <a:sym typeface="Wingdings" panose="05000000000000000000" pitchFamily="2" charset="2"/>
              </a:rPr>
              <a:t>start:end</a:t>
            </a:r>
            <a:r>
              <a:rPr lang="en-US" sz="2000" b="1" dirty="0">
                <a:sym typeface="Wingdings" panose="05000000000000000000" pitchFamily="2" charset="2"/>
              </a:rPr>
              <a:t>]</a:t>
            </a:r>
            <a:r>
              <a:rPr lang="en-US" sz="2000" dirty="0">
                <a:sym typeface="Wingdings" panose="05000000000000000000" pitchFamily="2" charset="2"/>
              </a:rPr>
              <a:t> # with range of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( 1, 2, 3, 4, 5, 6, 7, 8, 9, 10 )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first element 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tuple using index range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[3:7] #Index 7 will not be included (4,5,6,7)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element 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[-1]   #Negative index display element from last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3 element from a tuple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[-3: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4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Calculate list size (how many elements are present in list)</a:t>
            </a:r>
          </a:p>
          <a:p>
            <a:pPr marL="114300" indent="0">
              <a:buNone/>
            </a:pP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Tuple allow to combine another Tuple easily with + (plus) operator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(1, 2, 3, 4, 5)</a:t>
            </a:r>
          </a:p>
          <a:p>
            <a:pPr marL="114300" indent="0">
              <a:buNone/>
            </a:pPr>
            <a:r>
              <a:rPr lang="en-US" sz="2000" b="1" dirty="0" err="1"/>
              <a:t>alpha_tuple</a:t>
            </a:r>
            <a:r>
              <a:rPr lang="en-US" sz="2000" b="1" dirty="0"/>
              <a:t> = ('</a:t>
            </a:r>
            <a:r>
              <a:rPr lang="en-US" sz="2000" b="1" dirty="0" err="1"/>
              <a:t>a','b','c','d','e</a:t>
            </a:r>
            <a:r>
              <a:rPr lang="en-US" sz="2000" b="1" dirty="0"/>
              <a:t>’)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combined_tuple</a:t>
            </a:r>
            <a:r>
              <a:rPr lang="en-US" sz="2000" b="1" dirty="0"/>
              <a:t> = </a:t>
            </a:r>
            <a:r>
              <a:rPr lang="en-US" sz="2000" b="1" dirty="0" err="1"/>
              <a:t>num_tuple</a:t>
            </a:r>
            <a:r>
              <a:rPr lang="en-US" sz="2000" b="1" dirty="0"/>
              <a:t> + </a:t>
            </a:r>
            <a:r>
              <a:rPr lang="en-US" sz="2000" b="1" dirty="0" err="1"/>
              <a:t>alpha_tuple</a:t>
            </a:r>
            <a:r>
              <a:rPr lang="en-US" sz="2000" b="1" dirty="0"/>
              <a:t> 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combined_tuple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[ 1, 2, 3, 4, 5, 'a’, 'b’ ,'c’ ,'d', 'e'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1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#Tuple is immutable, means once it created, we can not change any elements.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( 1, 2, 3, 4, 5, 6, 7, 8, 9, 10 )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[4] = 404</a:t>
            </a:r>
            <a:r>
              <a:rPr lang="en-US" sz="2000" dirty="0"/>
              <a:t> </a:t>
            </a:r>
            <a:r>
              <a:rPr lang="en-US" sz="1400" dirty="0"/>
              <a:t>#This statement will throw error message, </a:t>
            </a:r>
            <a:r>
              <a:rPr lang="en-US" sz="1400" dirty="0" err="1"/>
              <a:t>bcz</a:t>
            </a:r>
            <a:r>
              <a:rPr lang="en-US" sz="1400" dirty="0"/>
              <a:t> tuple is immutable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039B2-EBC0-4E8D-AAF5-44A8D1E0B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0"/>
          <a:stretch/>
        </p:blipFill>
        <p:spPr>
          <a:xfrm>
            <a:off x="654628" y="3725304"/>
            <a:ext cx="7658100" cy="19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6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A set is a collection of unique elements, that is the value con not repeat.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Set can be created with curly brackets {}</a:t>
            </a:r>
          </a:p>
          <a:p>
            <a:endParaRPr lang="en-US" sz="2400" dirty="0"/>
          </a:p>
          <a:p>
            <a:r>
              <a:rPr lang="en-US" sz="2400" dirty="0"/>
              <a:t>The set automatically removes duplicates and contains only unique list of numbers.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pPr marL="114300" indent="0">
              <a:buNone/>
            </a:pPr>
            <a:r>
              <a:rPr lang="en-US" sz="2400" dirty="0" err="1"/>
              <a:t>variable_name</a:t>
            </a:r>
            <a:r>
              <a:rPr lang="en-US" sz="2400" dirty="0"/>
              <a:t> = {element-1, element-2, element-3..etc }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0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s = {1, 2, 3, 4, 1, 2, 3, 4, 5, 6, 7, 8, 9, 9,10}</a:t>
            </a:r>
          </a:p>
          <a:p>
            <a:pPr marL="114300" indent="0">
              <a:buNone/>
            </a:pPr>
            <a:r>
              <a:rPr lang="en-US" sz="2400" b="1" dirty="0"/>
              <a:t>print(s)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Iterate using For loop.</a:t>
            </a:r>
          </a:p>
          <a:p>
            <a:pPr marL="114300" indent="0">
              <a:buNone/>
            </a:pPr>
            <a:r>
              <a:rPr lang="en-US" sz="2400" b="1" dirty="0"/>
              <a:t>for </a:t>
            </a:r>
            <a:r>
              <a:rPr lang="en-US" sz="2400" b="1" dirty="0" err="1"/>
              <a:t>ele</a:t>
            </a:r>
            <a:r>
              <a:rPr lang="en-US" sz="2400" b="1" dirty="0"/>
              <a:t> in s:</a:t>
            </a:r>
          </a:p>
          <a:p>
            <a:pPr marL="114300" indent="0">
              <a:buNone/>
            </a:pPr>
            <a:r>
              <a:rPr lang="en-US" sz="2400" b="1" dirty="0"/>
              <a:t>     print(</a:t>
            </a:r>
            <a:r>
              <a:rPr lang="en-US" sz="2400" b="1" dirty="0" err="1"/>
              <a:t>ele</a:t>
            </a:r>
            <a:r>
              <a:rPr lang="en-US" sz="24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41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#Set Operation:</a:t>
            </a:r>
          </a:p>
          <a:p>
            <a:pPr marL="114300" indent="0">
              <a:buNone/>
            </a:pPr>
            <a:r>
              <a:rPr lang="en-US" sz="2400" b="1" dirty="0"/>
              <a:t>s1= {1,2,3,4,5,10,20,30,40}</a:t>
            </a:r>
          </a:p>
          <a:p>
            <a:pPr marL="114300" indent="0">
              <a:buNone/>
            </a:pPr>
            <a:r>
              <a:rPr lang="en-US" sz="2400" b="1" dirty="0"/>
              <a:t>s2= {4,5,6,7,8,9,10}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# Union </a:t>
            </a:r>
          </a:p>
          <a:p>
            <a:pPr marL="114300" indent="0">
              <a:buNone/>
            </a:pPr>
            <a:r>
              <a:rPr lang="en-US" sz="2400" b="1" dirty="0"/>
              <a:t>s3 = s1.union(s2)</a:t>
            </a:r>
          </a:p>
          <a:p>
            <a:pPr marL="114300" indent="0">
              <a:buNone/>
            </a:pPr>
            <a:r>
              <a:rPr lang="en-US" sz="2400" b="1" dirty="0"/>
              <a:t>print(s3)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5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#Set Operation:</a:t>
            </a:r>
          </a:p>
          <a:p>
            <a:pPr marL="114300" indent="0">
              <a:buNone/>
            </a:pPr>
            <a:r>
              <a:rPr lang="en-US" sz="2000" b="1" dirty="0"/>
              <a:t>s1= {1,2,3,4,5,10,20,30,40}</a:t>
            </a:r>
          </a:p>
          <a:p>
            <a:pPr marL="114300" indent="0">
              <a:buNone/>
            </a:pPr>
            <a:r>
              <a:rPr lang="en-US" sz="2000" b="1" dirty="0"/>
              <a:t>s2= {4,5,6,7,8,9,10}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Union </a:t>
            </a:r>
          </a:p>
          <a:p>
            <a:pPr marL="114300" indent="0">
              <a:buNone/>
            </a:pPr>
            <a:r>
              <a:rPr lang="en-US" sz="2000" b="1" dirty="0"/>
              <a:t>s3 = s1.union(s2)</a:t>
            </a:r>
          </a:p>
          <a:p>
            <a:pPr marL="114300" indent="0">
              <a:buNone/>
            </a:pPr>
            <a:r>
              <a:rPr lang="en-US" sz="2000" b="1" dirty="0"/>
              <a:t>print(s3)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Intersection</a:t>
            </a:r>
          </a:p>
          <a:p>
            <a:pPr marL="114300" indent="0">
              <a:buNone/>
            </a:pPr>
            <a:r>
              <a:rPr lang="en-US" sz="2000" b="1" dirty="0"/>
              <a:t>s4=s1.intersection(s2)</a:t>
            </a:r>
          </a:p>
          <a:p>
            <a:pPr marL="114300" indent="0">
              <a:buNone/>
            </a:pPr>
            <a:r>
              <a:rPr lang="en-US" sz="2000" b="1" dirty="0"/>
              <a:t>print(s4)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A278A-4635-40CD-A672-3289CC86B238}"/>
              </a:ext>
            </a:extLst>
          </p:cNvPr>
          <p:cNvSpPr txBox="1"/>
          <p:nvPr/>
        </p:nvSpPr>
        <p:spPr>
          <a:xfrm>
            <a:off x="4946073" y="2990753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#difference Set (A-B)</a:t>
            </a:r>
          </a:p>
          <a:p>
            <a:pPr marL="114300" indent="0">
              <a:buNone/>
            </a:pPr>
            <a:r>
              <a:rPr lang="en-US" sz="2000" b="1" dirty="0"/>
              <a:t>s5 =s1.difference(s2)</a:t>
            </a:r>
          </a:p>
          <a:p>
            <a:pPr marL="114300" indent="0">
              <a:buNone/>
            </a:pPr>
            <a:r>
              <a:rPr lang="en-US" sz="2000" b="1" dirty="0"/>
              <a:t>print(s5)</a:t>
            </a:r>
          </a:p>
        </p:txBody>
      </p:sp>
    </p:spTree>
    <p:extLst>
      <p:ext uri="{BB962C8B-B14F-4D97-AF65-F5344CB8AC3E}">
        <p14:creationId xmlns:p14="http://schemas.microsoft.com/office/powerpoint/2010/main" val="86991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000" dirty="0"/>
              <a:t>Dictionary is a list of key and value pairs. All keys in a dictionary are unique.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Dictionary can be created with curly brackets &amp; key : value</a:t>
            </a:r>
          </a:p>
          <a:p>
            <a:pPr marL="114300" indent="0">
              <a:buNone/>
            </a:pPr>
            <a:r>
              <a:rPr lang="en-US" sz="2000" dirty="0"/>
              <a:t>     {"Key": "Value"}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The value of dictionary can be accessed by using key.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pPr marL="114300" indent="0">
              <a:buNone/>
            </a:pPr>
            <a:r>
              <a:rPr lang="en-US" sz="2000" dirty="0"/>
              <a:t>     </a:t>
            </a:r>
            <a:r>
              <a:rPr lang="en-US" sz="2000" b="1" dirty="0" err="1"/>
              <a:t>dict_var_name</a:t>
            </a:r>
            <a:r>
              <a:rPr lang="en-US" sz="2000" b="1" dirty="0"/>
              <a:t> = {</a:t>
            </a:r>
          </a:p>
          <a:p>
            <a:pPr marL="114300" indent="0">
              <a:buNone/>
            </a:pPr>
            <a:r>
              <a:rPr lang="en-US" sz="2000" b="1" dirty="0"/>
              <a:t>	"key1": "value",</a:t>
            </a:r>
          </a:p>
          <a:p>
            <a:pPr marL="114300" indent="0">
              <a:buNone/>
            </a:pPr>
            <a:r>
              <a:rPr lang="en-US" sz="2000" b="1" dirty="0"/>
              <a:t>	"key2": "value",</a:t>
            </a:r>
          </a:p>
          <a:p>
            <a:pPr marL="114300" indent="0">
              <a:buNone/>
            </a:pPr>
            <a:r>
              <a:rPr lang="en-US" sz="2000" b="1" dirty="0"/>
              <a:t>	...</a:t>
            </a:r>
          </a:p>
          <a:p>
            <a:pPr marL="114300" indent="0">
              <a:buNone/>
            </a:pPr>
            <a:r>
              <a:rPr lang="en-US" sz="2000" b="1" dirty="0"/>
              <a:t>	}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3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Example: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student = {</a:t>
            </a:r>
          </a:p>
          <a:p>
            <a:pPr marL="114300" indent="0">
              <a:buNone/>
            </a:pPr>
            <a:r>
              <a:rPr lang="en-US" sz="2200" b="1" dirty="0"/>
              <a:t>    	    "USN":  "1SI22MBA01",</a:t>
            </a:r>
          </a:p>
          <a:p>
            <a:pPr marL="114300" indent="0">
              <a:buNone/>
            </a:pPr>
            <a:r>
              <a:rPr lang="en-US" sz="2200" b="1" dirty="0"/>
              <a:t>    	 "NAME":  "John",</a:t>
            </a:r>
          </a:p>
          <a:p>
            <a:pPr marL="114300" indent="0">
              <a:buNone/>
            </a:pPr>
            <a:r>
              <a:rPr lang="en-US" sz="2200" b="1" dirty="0"/>
              <a:t>    	   "CITY":  "</a:t>
            </a:r>
            <a:r>
              <a:rPr lang="en-US" sz="2200" b="1" dirty="0" err="1"/>
              <a:t>Tumkur</a:t>
            </a:r>
            <a:r>
              <a:rPr lang="en-US" sz="2200" b="1" dirty="0"/>
              <a:t>",</a:t>
            </a:r>
          </a:p>
          <a:p>
            <a:pPr marL="114300" indent="0">
              <a:buNone/>
            </a:pPr>
            <a:r>
              <a:rPr lang="en-US" sz="2200" b="1" dirty="0"/>
              <a:t>    	 "DEPT":  "MBA",</a:t>
            </a:r>
          </a:p>
          <a:p>
            <a:pPr marL="114300" indent="0">
              <a:buNone/>
            </a:pPr>
            <a:r>
              <a:rPr lang="en-US" sz="2200" b="1" dirty="0"/>
              <a:t>    "COLLEGE": "SIT, </a:t>
            </a:r>
            <a:r>
              <a:rPr lang="en-US" sz="2200" b="1" dirty="0" err="1"/>
              <a:t>Tumkur</a:t>
            </a:r>
            <a:r>
              <a:rPr lang="en-US" sz="2200" b="1" dirty="0"/>
              <a:t>"</a:t>
            </a:r>
          </a:p>
          <a:p>
            <a:pPr marL="114300" indent="0">
              <a:buNone/>
            </a:pPr>
            <a:r>
              <a:rPr lang="en-US" sz="2200" b="1" dirty="0"/>
              <a:t>    }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b="1" dirty="0"/>
              <a:t>print(student)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to Run Python 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4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Command Prompt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Jupyter Notebook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B4D40-9369-4A36-B972-476D305E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1" y="2056219"/>
            <a:ext cx="8104909" cy="137278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184A3-FFFA-4982-8965-BF5103A5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" y="4413908"/>
            <a:ext cx="8104909" cy="152164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# Display all the Keys available in Dictionary:</a:t>
            </a:r>
          </a:p>
          <a:p>
            <a:pPr marL="114300" indent="0">
              <a:buNone/>
            </a:pPr>
            <a:r>
              <a:rPr lang="en-US" sz="2200" b="1" dirty="0" err="1"/>
              <a:t>student.keys</a:t>
            </a:r>
            <a:r>
              <a:rPr lang="en-US" sz="2200" b="1" dirty="0"/>
              <a:t>()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Display all the value available in Dictionary:</a:t>
            </a:r>
          </a:p>
          <a:p>
            <a:pPr marL="114300" indent="0">
              <a:buNone/>
            </a:pPr>
            <a:r>
              <a:rPr lang="en-US" sz="2200" b="1" dirty="0" err="1"/>
              <a:t>student.values</a:t>
            </a:r>
            <a:r>
              <a:rPr lang="en-US" sz="2200" b="1" dirty="0"/>
              <a:t>()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Access element using Key</a:t>
            </a:r>
          </a:p>
          <a:p>
            <a:pPr marL="114300" indent="0">
              <a:buNone/>
            </a:pPr>
            <a:r>
              <a:rPr lang="en-US" sz="2200" b="1" dirty="0"/>
              <a:t>student['USN’]</a:t>
            </a:r>
          </a:p>
          <a:p>
            <a:pPr marL="114300" indent="0">
              <a:buNone/>
            </a:pPr>
            <a:r>
              <a:rPr lang="en-US" sz="2200" b="1" dirty="0"/>
              <a:t>student['NAME’]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Update value in Dictionary </a:t>
            </a:r>
          </a:p>
          <a:p>
            <a:pPr marL="114300" indent="0">
              <a:buNone/>
            </a:pPr>
            <a:r>
              <a:rPr lang="en-US" sz="2200" b="1" dirty="0"/>
              <a:t>student['USN']="1SI22MBA02" </a:t>
            </a:r>
            <a:r>
              <a:rPr lang="en-US" sz="1600" dirty="0"/>
              <a:t># Print dictionary after an update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# Combine two dictionary 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sub = { </a:t>
            </a:r>
          </a:p>
          <a:p>
            <a:pPr marL="114300" indent="0">
              <a:buNone/>
            </a:pPr>
            <a:r>
              <a:rPr lang="en-US" sz="2200" b="1" dirty="0"/>
              <a:t>	 'Sub-1': 45,</a:t>
            </a:r>
          </a:p>
          <a:p>
            <a:pPr marL="114300" indent="0">
              <a:buNone/>
            </a:pPr>
            <a:r>
              <a:rPr lang="en-US" sz="2200" b="1" dirty="0"/>
              <a:t>            'Sub-2': 55,</a:t>
            </a:r>
          </a:p>
          <a:p>
            <a:pPr marL="114300" indent="0">
              <a:buNone/>
            </a:pPr>
            <a:r>
              <a:rPr lang="en-US" sz="2200" b="1" dirty="0"/>
              <a:t>            'Sub-3': 65</a:t>
            </a:r>
          </a:p>
          <a:p>
            <a:pPr marL="114300" indent="0">
              <a:buNone/>
            </a:pPr>
            <a:r>
              <a:rPr lang="en-US" sz="2200" b="1" dirty="0"/>
              <a:t>}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b="1" dirty="0" err="1"/>
              <a:t>student.update</a:t>
            </a:r>
            <a:r>
              <a:rPr lang="en-US" sz="2200" b="1" dirty="0"/>
              <a:t>(sub)</a:t>
            </a:r>
          </a:p>
          <a:p>
            <a:pPr marL="114300" indent="0">
              <a:buNone/>
            </a:pPr>
            <a:r>
              <a:rPr lang="en-US" sz="2200" b="1" dirty="0"/>
              <a:t>print(student)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3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007-3F9F-45F7-9D21-B136E10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438"/>
            <a:ext cx="8229600" cy="1143000"/>
          </a:xfrm>
        </p:spPr>
        <p:txBody>
          <a:bodyPr/>
          <a:lstStyle/>
          <a:p>
            <a:r>
              <a:rPr lang="en-US" sz="3600" dirty="0"/>
              <a:t>Comparison with Python Data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9072-8FC4-4DAB-B1A2-E645BBE4DE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3AEF-29F3-4518-8A14-85F572275A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46B9-CB8D-4D25-BB47-AB91D57AF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978E0C-EC43-4BA4-B2D9-7BEA5515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0236"/>
              </p:ext>
            </p:extLst>
          </p:nvPr>
        </p:nvGraphicFramePr>
        <p:xfrm>
          <a:off x="0" y="965387"/>
          <a:ext cx="9144000" cy="5840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6722332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18503090"/>
                    </a:ext>
                  </a:extLst>
                </a:gridCol>
                <a:gridCol w="2015836">
                  <a:extLst>
                    <a:ext uri="{9D8B030D-6E8A-4147-A177-3AD203B41FA5}">
                      <a16:colId xmlns:a16="http://schemas.microsoft.com/office/drawing/2014/main" val="1446815217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327952228"/>
                    </a:ext>
                  </a:extLst>
                </a:gridCol>
              </a:tblGrid>
              <a:tr h="7193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3925"/>
                  </a:ext>
                </a:extLst>
              </a:tr>
              <a:tr h="719307">
                <a:tc>
                  <a:txBody>
                    <a:bodyPr/>
                    <a:lstStyle/>
                    <a:p>
                      <a:r>
                        <a:rPr lang="en-US" sz="1600" dirty="0"/>
                        <a:t>Lists are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Tuples are </a:t>
                      </a:r>
                      <a:r>
                        <a:rPr lang="en-US" sz="1600" u="sng" dirty="0"/>
                        <a:t>immutable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Lists are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Lists are 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13499"/>
                  </a:ext>
                </a:extLst>
              </a:tr>
              <a:tr h="942214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Lists are enclosed within square braces. 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 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Tuples are enclosed within parenthesis.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Sets are enclosed in curly brackets.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Dictionaries are enclosed in curly brackets with key-value pairs.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key : value 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12114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/>
                        <a:t>List element can be accessed using index/ range of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Tuple element can be accessed using index/range of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Have use iteration like for, while loop to access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Dictionary element can be accessible using its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43603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Tuple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99174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/>
                        <a:t>Easy to combine two or more lists with + (plus)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Easy to combine two or more Tuple with + (plus)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union to be used for combining two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update function used to combine two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7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37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73A-839D-43B5-A848-486C9C8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D82C-AC95-4BBC-873B-24198C0FD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Create a List with given element [10,20,30,40,50,60,70,80,90,100]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Write a python code for 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Create a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element using print()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element using iteration (For loop)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Multiply list elements with number 2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first element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last element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first 3 elements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last 3 elements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AECE-4970-42DB-B958-95F7081B85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C97-2B0B-4046-824E-C0ACCEB76B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58-DE7D-44EF-B929-813BC3CBA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73A-839D-43B5-A848-486C9C8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D82C-AC95-4BBC-873B-24198C0F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Create a dictionary for Employee data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employee_Name</a:t>
            </a:r>
            <a:r>
              <a:rPr lang="en-US" sz="2000" dirty="0"/>
              <a:t> : John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employee_City</a:t>
            </a:r>
            <a:r>
              <a:rPr lang="en-US" sz="2000" dirty="0"/>
              <a:t> : Bangalore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employee_Mobile</a:t>
            </a:r>
            <a:r>
              <a:rPr lang="en-US" sz="2000" dirty="0"/>
              <a:t>: 9876512345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employee_Email</a:t>
            </a:r>
            <a:r>
              <a:rPr lang="en-US" sz="2000" dirty="0"/>
              <a:t> : john@gmail.com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Write a python code for 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Create a employee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all the key present in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all the value present in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Dictionary element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Access dictionary element using </a:t>
            </a:r>
            <a:r>
              <a:rPr lang="en-US" sz="2000" dirty="0" err="1"/>
              <a:t>employee_Name</a:t>
            </a:r>
            <a:endParaRPr lang="en-US" sz="2000" dirty="0"/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Access dictionary element using </a:t>
            </a:r>
            <a:r>
              <a:rPr lang="en-US" sz="2000" dirty="0" err="1"/>
              <a:t>employee_Email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AECE-4970-42DB-B958-95F7081B85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C97-2B0B-4046-824E-C0ACCEB76B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58-DE7D-44EF-B929-813BC3CBA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Reserved Words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The following list shows the Python keywords. These are reserved words and you cannot use them as variables or any other identifier names.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All the Python keywords contain lowercase letters only.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14A6C-0D51-4015-B3E6-B5B70643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4506"/>
              </p:ext>
            </p:extLst>
          </p:nvPr>
        </p:nvGraphicFramePr>
        <p:xfrm>
          <a:off x="1988127" y="3378032"/>
          <a:ext cx="4693227" cy="25984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64409">
                  <a:extLst>
                    <a:ext uri="{9D8B030D-6E8A-4147-A177-3AD203B41FA5}">
                      <a16:colId xmlns:a16="http://schemas.microsoft.com/office/drawing/2014/main" val="2988762531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1869103105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4108075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and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exec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not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4882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Finally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or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0055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assert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For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9003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break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from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print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08324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class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global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raise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8065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continue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if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return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0274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import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try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23866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del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while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2498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 err="1">
                          <a:effectLst/>
                        </a:rPr>
                        <a:t>elif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with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09093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else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lambda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yield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723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except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4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variable is created the moment you first assign a value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47BD8-FE8D-46E7-9BE7-CF7680474D93}"/>
              </a:ext>
            </a:extLst>
          </p:cNvPr>
          <p:cNvSpPr txBox="1"/>
          <p:nvPr/>
        </p:nvSpPr>
        <p:spPr>
          <a:xfrm>
            <a:off x="3252353" y="3371059"/>
            <a:ext cx="4769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78361-0904-456A-99B6-AC02ABF44868}"/>
              </a:ext>
            </a:extLst>
          </p:cNvPr>
          <p:cNvSpPr txBox="1"/>
          <p:nvPr/>
        </p:nvSpPr>
        <p:spPr>
          <a:xfrm>
            <a:off x="302692" y="3307500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168253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100" dirty="0"/>
              <a:t>Rules to create variable name: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Python does not allow punctuation characters such as @, $, and % within variable name or identifiers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4155</Words>
  <Application>Microsoft Office PowerPoint</Application>
  <PresentationFormat>On-screen Show (4:3)</PresentationFormat>
  <Paragraphs>845</Paragraphs>
  <Slides>64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Nunito</vt:lpstr>
      <vt:lpstr>Wingdings</vt:lpstr>
      <vt:lpstr>Default Design</vt:lpstr>
      <vt:lpstr>BIG DATA TOOLS FOR MANAGERS</vt:lpstr>
      <vt:lpstr>Overview</vt:lpstr>
      <vt:lpstr>Introduction to Python</vt:lpstr>
      <vt:lpstr>How Python is useful?</vt:lpstr>
      <vt:lpstr>Python Software</vt:lpstr>
      <vt:lpstr>Tools to Run Python Code</vt:lpstr>
      <vt:lpstr>Reserved Words</vt:lpstr>
      <vt:lpstr>Variables</vt:lpstr>
      <vt:lpstr>Variables</vt:lpstr>
      <vt:lpstr>Variables</vt:lpstr>
      <vt:lpstr>Variables</vt:lpstr>
      <vt:lpstr>Variables</vt:lpstr>
      <vt:lpstr>Python Indentation</vt:lpstr>
      <vt:lpstr>Python Indentation</vt:lpstr>
      <vt:lpstr>Quotation in Python</vt:lpstr>
      <vt:lpstr>Comments in Python</vt:lpstr>
      <vt:lpstr>Python Packages</vt:lpstr>
      <vt:lpstr>Python Packages</vt:lpstr>
      <vt:lpstr>Import Packages</vt:lpstr>
      <vt:lpstr>Read csv file in Pandas</vt:lpstr>
      <vt:lpstr>Read csv file in Pandas</vt:lpstr>
      <vt:lpstr>Recap</vt:lpstr>
      <vt:lpstr>Python Programming</vt:lpstr>
      <vt:lpstr>Declaring Variables</vt:lpstr>
      <vt:lpstr>Declaring Variables</vt:lpstr>
      <vt:lpstr>Declaring Variables</vt:lpstr>
      <vt:lpstr>Declaring Variables</vt:lpstr>
      <vt:lpstr>Conditional Statement</vt:lpstr>
      <vt:lpstr>Conditional Statement</vt:lpstr>
      <vt:lpstr>Conditional Statement</vt:lpstr>
      <vt:lpstr>Conditional Statement</vt:lpstr>
      <vt:lpstr>Sequence Numbers Generation</vt:lpstr>
      <vt:lpstr>Control Flow Statements</vt:lpstr>
      <vt:lpstr>Control Flow Statements</vt:lpstr>
      <vt:lpstr>Control Flow Statements</vt:lpstr>
      <vt:lpstr>Functions</vt:lpstr>
      <vt:lpstr>Functions</vt:lpstr>
      <vt:lpstr>Functions</vt:lpstr>
      <vt:lpstr>Data Structures/ Collections</vt:lpstr>
      <vt:lpstr>List - Data Structures</vt:lpstr>
      <vt:lpstr>List - Data Structures</vt:lpstr>
      <vt:lpstr>List - Data Structures</vt:lpstr>
      <vt:lpstr>List - Data Structures</vt:lpstr>
      <vt:lpstr>List - Data Structures</vt:lpstr>
      <vt:lpstr>List - Data Structures</vt:lpstr>
      <vt:lpstr>List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Set - Data Structures</vt:lpstr>
      <vt:lpstr>Set - Data Structures</vt:lpstr>
      <vt:lpstr>Set - Data Structures</vt:lpstr>
      <vt:lpstr>Set - Data Structures</vt:lpstr>
      <vt:lpstr>Dictionary - Data Structures</vt:lpstr>
      <vt:lpstr>Dictionary - Data Structures</vt:lpstr>
      <vt:lpstr>Dictionary - Data Structures</vt:lpstr>
      <vt:lpstr>Dictionary - Data Structures</vt:lpstr>
      <vt:lpstr>Comparison with Python Data structure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18</cp:revision>
  <dcterms:modified xsi:type="dcterms:W3CDTF">2022-09-17T03:13:29Z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