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1"/>
  </p:notesMasterIdLst>
  <p:sldIdLst>
    <p:sldId id="256" r:id="rId2"/>
    <p:sldId id="339" r:id="rId3"/>
    <p:sldId id="340" r:id="rId4"/>
    <p:sldId id="341" r:id="rId5"/>
    <p:sldId id="342" r:id="rId6"/>
    <p:sldId id="343" r:id="rId7"/>
    <p:sldId id="344" r:id="rId8"/>
    <p:sldId id="345" r:id="rId9"/>
    <p:sldId id="318" r:id="rId10"/>
    <p:sldId id="329" r:id="rId11"/>
    <p:sldId id="330" r:id="rId12"/>
    <p:sldId id="331" r:id="rId13"/>
    <p:sldId id="319" r:id="rId14"/>
    <p:sldId id="320" r:id="rId15"/>
    <p:sldId id="321" r:id="rId16"/>
    <p:sldId id="346" r:id="rId17"/>
    <p:sldId id="322" r:id="rId18"/>
    <p:sldId id="323" r:id="rId19"/>
    <p:sldId id="332" r:id="rId20"/>
    <p:sldId id="324" r:id="rId21"/>
    <p:sldId id="325" r:id="rId22"/>
    <p:sldId id="333" r:id="rId23"/>
    <p:sldId id="334" r:id="rId24"/>
    <p:sldId id="337" r:id="rId25"/>
    <p:sldId id="335" r:id="rId26"/>
    <p:sldId id="326" r:id="rId27"/>
    <p:sldId id="336" r:id="rId28"/>
    <p:sldId id="338" r:id="rId29"/>
    <p:sldId id="347" r:id="rId3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C84"/>
    <a:srgbClr val="1E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11" autoAdjust="0"/>
    <p:restoredTop sz="94680"/>
  </p:normalViewPr>
  <p:slideViewPr>
    <p:cSldViewPr snapToGrid="0">
      <p:cViewPr varScale="1">
        <p:scale>
          <a:sx n="100" d="100"/>
          <a:sy n="100" d="100"/>
        </p:scale>
        <p:origin x="22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9C7CBA4D-D1BF-4799-AFB6-DEAFC6EDC389}" type="datetime1">
              <a:rPr lang="en-US" smtClean="0"/>
              <a:t>9/29/2023</a:t>
            </a:fld>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0" name="Google Shape;20;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D2142BB5-71BA-4403-ACBC-AC0ADABE599D}" type="datetime1">
              <a:rPr lang="en-US" smtClean="0"/>
              <a:t>9/29/2023</a:t>
            </a:fld>
            <a:endParaRPr/>
          </a:p>
        </p:txBody>
      </p:sp>
      <p:sp>
        <p:nvSpPr>
          <p:cNvPr id="76" name="Google Shape;76;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7" name="Google Shape;77;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3162F0C-96E0-40FF-9E1B-9D227A4A314C}" type="datetime1">
              <a:rPr lang="en-US" smtClean="0"/>
              <a:t>9/29/2023</a:t>
            </a:fld>
            <a:endParaRPr/>
          </a:p>
        </p:txBody>
      </p:sp>
      <p:sp>
        <p:nvSpPr>
          <p:cNvPr id="82" name="Google Shape;82;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83" name="Google Shape;83;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C62BD34-D5E2-4C87-AA2A-F8D5808875C3}" type="datetime1">
              <a:rPr lang="en-US" smtClean="0"/>
              <a:t>9/29/2023</a:t>
            </a:fld>
            <a:endParaRPr/>
          </a:p>
        </p:txBody>
      </p:sp>
      <p:sp>
        <p:nvSpPr>
          <p:cNvPr id="25" name="Google Shape;25;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6" name="Google Shape;26;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599DCB5-5EA8-40ED-B6F6-94DEA97C34A4}" type="datetime1">
              <a:rPr lang="en-US" smtClean="0"/>
              <a:t>9/29/2023</a:t>
            </a:fld>
            <a:endParaRPr/>
          </a:p>
        </p:txBody>
      </p:sp>
      <p:sp>
        <p:nvSpPr>
          <p:cNvPr id="31" name="Google Shape;31;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2" name="Google Shape;32;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52BE42F2-D6E8-4175-AB2C-D0ED52518F51}" type="datetime1">
              <a:rPr lang="en-US" smtClean="0"/>
              <a:t>9/29/2023</a:t>
            </a:fld>
            <a:endParaRPr/>
          </a:p>
        </p:txBody>
      </p:sp>
      <p:sp>
        <p:nvSpPr>
          <p:cNvPr id="38" name="Google Shape;38;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9" name="Google Shape;39;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8E08C2CB-A4F7-4ED3-B68D-00B974296F17}" type="datetime1">
              <a:rPr lang="en-US" smtClean="0"/>
              <a:t>9/29/2023</a:t>
            </a:fld>
            <a:endParaRPr/>
          </a:p>
        </p:txBody>
      </p:sp>
      <p:sp>
        <p:nvSpPr>
          <p:cNvPr id="47" name="Google Shape;47;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48" name="Google Shape;48;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215C33B7-3119-4F7E-9A47-39575B828DEA}" type="datetime1">
              <a:rPr lang="en-US" smtClean="0"/>
              <a:t>9/29/2023</a:t>
            </a:fld>
            <a:endParaRPr/>
          </a:p>
        </p:txBody>
      </p:sp>
      <p:sp>
        <p:nvSpPr>
          <p:cNvPr id="52" name="Google Shape;52;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3" name="Google Shape;53;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6729030-588F-4AB5-8600-A0779876BA82}" type="datetime1">
              <a:rPr lang="en-US" smtClean="0"/>
              <a:t>9/29/2023</a:t>
            </a:fld>
            <a:endParaRPr/>
          </a:p>
        </p:txBody>
      </p:sp>
      <p:sp>
        <p:nvSpPr>
          <p:cNvPr id="56" name="Google Shape;56;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7" name="Google Shape;57;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E094DC0-DFD9-4438-AAB3-6F0EAD517DD1}" type="datetime1">
              <a:rPr lang="en-US" smtClean="0"/>
              <a:t>9/29/2023</a:t>
            </a:fld>
            <a:endParaRPr/>
          </a:p>
        </p:txBody>
      </p:sp>
      <p:sp>
        <p:nvSpPr>
          <p:cNvPr id="63" name="Google Shape;63;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64" name="Google Shape;64;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9E74B8F-DD15-4D57-890A-1843ABE3D877}" type="datetime1">
              <a:rPr lang="en-US" smtClean="0"/>
              <a:t>9/29/2023</a:t>
            </a:fld>
            <a:endParaRPr/>
          </a:p>
        </p:txBody>
      </p:sp>
      <p:sp>
        <p:nvSpPr>
          <p:cNvPr id="70" name="Google Shape;70;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1" name="Google Shape;71;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010FDBE2-1077-4F25-BEBD-151DC496D77A}" type="datetime1">
              <a:rPr lang="en-US" smtClean="0"/>
              <a:t>9/29/2023</a:t>
            </a:fld>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Ankit Velani, MBA-SIT,Tumkur</a:t>
            </a:r>
            <a:endParaRPr/>
          </a:p>
        </p:txBody>
      </p:sp>
      <p:sp>
        <p:nvSpPr>
          <p:cNvPr id="14" name="Google Shape;14;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23900" y="7402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BIG DATA TOOLS FOR MANAGERS</a:t>
            </a:r>
            <a:endParaRPr sz="5200" b="1">
              <a:solidFill>
                <a:schemeClr val="accent2"/>
              </a:solidFill>
            </a:endParaRPr>
          </a:p>
        </p:txBody>
      </p:sp>
      <p:sp>
        <p:nvSpPr>
          <p:cNvPr id="89" name="Google Shape;89;p13"/>
          <p:cNvSpPr txBox="1">
            <a:spLocks noGrp="1"/>
          </p:cNvSpPr>
          <p:nvPr>
            <p:ph type="subTitle" idx="1"/>
          </p:nvPr>
        </p:nvSpPr>
        <p:spPr>
          <a:xfrm>
            <a:off x="1447800" y="5036000"/>
            <a:ext cx="6400800" cy="14463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folHlink"/>
              </a:buClr>
              <a:buSzPts val="1400"/>
              <a:buFont typeface="Arial"/>
              <a:buNone/>
            </a:pPr>
            <a:r>
              <a:rPr lang="en-US" sz="2000"/>
              <a:t>by</a:t>
            </a:r>
            <a:endParaRPr sz="2000"/>
          </a:p>
          <a:p>
            <a:pPr marL="0" lvl="0" indent="0" algn="ctr" rtl="0">
              <a:lnSpc>
                <a:spcPct val="80000"/>
              </a:lnSpc>
              <a:spcBef>
                <a:spcPts val="400"/>
              </a:spcBef>
              <a:spcAft>
                <a:spcPts val="0"/>
              </a:spcAft>
              <a:buClr>
                <a:schemeClr val="folHlink"/>
              </a:buClr>
              <a:buSzPts val="2000"/>
              <a:buFont typeface="Arial"/>
              <a:buNone/>
            </a:pPr>
            <a:r>
              <a:rPr lang="en-US" sz="2300"/>
              <a:t>Ankit Velani</a:t>
            </a:r>
            <a:endParaRPr sz="3500"/>
          </a:p>
          <a:p>
            <a:pPr marL="0" lvl="0" indent="0" algn="ctr" rtl="0">
              <a:lnSpc>
                <a:spcPct val="80000"/>
              </a:lnSpc>
              <a:spcBef>
                <a:spcPts val="400"/>
              </a:spcBef>
              <a:spcAft>
                <a:spcPts val="0"/>
              </a:spcAft>
              <a:buClr>
                <a:schemeClr val="dk1"/>
              </a:buClr>
              <a:buSzPts val="2000"/>
              <a:buFont typeface="Arial"/>
              <a:buNone/>
            </a:pPr>
            <a:r>
              <a:rPr lang="en-US" sz="2000"/>
              <a:t>Adjunct Faculty, Dept. of MBA,</a:t>
            </a:r>
            <a:endParaRPr/>
          </a:p>
          <a:p>
            <a:pPr marL="0" lvl="0" indent="0" algn="ctr" rtl="0">
              <a:lnSpc>
                <a:spcPct val="80000"/>
              </a:lnSpc>
              <a:spcBef>
                <a:spcPts val="400"/>
              </a:spcBef>
              <a:spcAft>
                <a:spcPts val="0"/>
              </a:spcAft>
              <a:buClr>
                <a:schemeClr val="dk1"/>
              </a:buClr>
              <a:buSzPts val="2000"/>
              <a:buFont typeface="Arial"/>
              <a:buNone/>
            </a:pPr>
            <a:r>
              <a:rPr lang="en-US" sz="2000"/>
              <a:t>Siddaganga Institute of Technology,Tumkur</a:t>
            </a:r>
            <a:endParaRPr/>
          </a:p>
        </p:txBody>
      </p:sp>
      <p:sp>
        <p:nvSpPr>
          <p:cNvPr id="90" name="Google Shape;90;p13"/>
          <p:cNvSpPr txBox="1">
            <a:spLocks noGrp="1"/>
          </p:cNvSpPr>
          <p:nvPr>
            <p:ph type="ctrTitle"/>
          </p:nvPr>
        </p:nvSpPr>
        <p:spPr>
          <a:xfrm>
            <a:off x="689367" y="16764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700" dirty="0">
                <a:solidFill>
                  <a:schemeClr val="accent2"/>
                </a:solidFill>
              </a:rPr>
              <a:t>Unit-5 : Time Series &amp; Text Analysis using Python</a:t>
            </a:r>
            <a:endParaRPr sz="4700" dirty="0">
              <a:solidFill>
                <a:schemeClr val="accent2"/>
              </a:solidFill>
            </a:endParaRPr>
          </a:p>
        </p:txBody>
      </p:sp>
      <p:pic>
        <p:nvPicPr>
          <p:cNvPr id="1026" name="Picture 2" descr="python programming language logo | Language logo, Python programming, Python">
            <a:extLst>
              <a:ext uri="{FF2B5EF4-FFF2-40B4-BE49-F238E27FC236}">
                <a16:creationId xmlns:a16="http://schemas.microsoft.com/office/drawing/2014/main" id="{32CA916F-CC2F-44D8-860F-51EEBE75F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55" y="2612625"/>
            <a:ext cx="1870089" cy="204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F029-EE01-BF3B-DD3F-D4EAC3F322C3}"/>
              </a:ext>
            </a:extLst>
          </p:cNvPr>
          <p:cNvSpPr>
            <a:spLocks noGrp="1"/>
          </p:cNvSpPr>
          <p:nvPr>
            <p:ph type="title"/>
          </p:nvPr>
        </p:nvSpPr>
        <p:spPr>
          <a:xfrm>
            <a:off x="457200" y="1589088"/>
            <a:ext cx="8229600" cy="1143000"/>
          </a:xfrm>
        </p:spPr>
        <p:txBody>
          <a:bodyPr/>
          <a:lstStyle/>
          <a:p>
            <a:r>
              <a:rPr lang="en-US" dirty="0">
                <a:latin typeface="Calibri" panose="020F0502020204030204" pitchFamily="34" charset="0"/>
                <a:cs typeface="Calibri" panose="020F0502020204030204" pitchFamily="34" charset="0"/>
              </a:rPr>
              <a:t>What is the difference between text analysis, text mining and text analytics?</a:t>
            </a:r>
          </a:p>
        </p:txBody>
      </p:sp>
      <p:sp>
        <p:nvSpPr>
          <p:cNvPr id="4" name="Date Placeholder 3">
            <a:extLst>
              <a:ext uri="{FF2B5EF4-FFF2-40B4-BE49-F238E27FC236}">
                <a16:creationId xmlns:a16="http://schemas.microsoft.com/office/drawing/2014/main" id="{C93BC94A-E76D-84D5-2405-10582D96BDBA}"/>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18C6BF56-EA55-0C68-4C66-8D32FC12B985}"/>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280263F6-0167-9A8D-D657-69AB3A9444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83257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F029-EE01-BF3B-DD3F-D4EAC3F322C3}"/>
              </a:ext>
            </a:extLst>
          </p:cNvPr>
          <p:cNvSpPr>
            <a:spLocks noGrp="1"/>
          </p:cNvSpPr>
          <p:nvPr>
            <p:ph type="title"/>
          </p:nvPr>
        </p:nvSpPr>
        <p:spPr>
          <a:xfrm>
            <a:off x="457200" y="1589088"/>
            <a:ext cx="8229600" cy="1143000"/>
          </a:xfrm>
        </p:spPr>
        <p:txBody>
          <a:bodyPr/>
          <a:lstStyle/>
          <a:p>
            <a:r>
              <a:rPr lang="en-US" dirty="0">
                <a:latin typeface="Calibri" panose="020F0502020204030204" pitchFamily="34" charset="0"/>
                <a:cs typeface="Calibri" panose="020F0502020204030204" pitchFamily="34" charset="0"/>
              </a:rPr>
              <a:t>What is the difference between text analysis, text mining and text analytics?</a:t>
            </a:r>
          </a:p>
        </p:txBody>
      </p:sp>
      <p:sp>
        <p:nvSpPr>
          <p:cNvPr id="4" name="Date Placeholder 3">
            <a:extLst>
              <a:ext uri="{FF2B5EF4-FFF2-40B4-BE49-F238E27FC236}">
                <a16:creationId xmlns:a16="http://schemas.microsoft.com/office/drawing/2014/main" id="{C93BC94A-E76D-84D5-2405-10582D96BDBA}"/>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18C6BF56-EA55-0C68-4C66-8D32FC12B985}"/>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280263F6-0167-9A8D-D657-69AB3A9444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7" name="TextBox 6">
            <a:extLst>
              <a:ext uri="{FF2B5EF4-FFF2-40B4-BE49-F238E27FC236}">
                <a16:creationId xmlns:a16="http://schemas.microsoft.com/office/drawing/2014/main" id="{928555E0-10C8-C00C-48D6-FCA70E88CB14}"/>
              </a:ext>
            </a:extLst>
          </p:cNvPr>
          <p:cNvSpPr txBox="1"/>
          <p:nvPr/>
        </p:nvSpPr>
        <p:spPr>
          <a:xfrm>
            <a:off x="914400" y="3724345"/>
            <a:ext cx="7981950" cy="954107"/>
          </a:xfrm>
          <a:prstGeom prst="rect">
            <a:avLst/>
          </a:prstGeom>
          <a:noFill/>
        </p:spPr>
        <p:txBody>
          <a:bodyPr wrap="square">
            <a:spAutoFit/>
          </a:bodyPr>
          <a:lstStyle/>
          <a:p>
            <a:r>
              <a:rPr lang="en-US" sz="2800" b="0" i="0" dirty="0">
                <a:solidFill>
                  <a:schemeClr val="bg2"/>
                </a:solidFill>
                <a:effectLst/>
                <a:latin typeface="Calibri" panose="020F0502020204030204" pitchFamily="34" charset="0"/>
                <a:cs typeface="Calibri" panose="020F0502020204030204" pitchFamily="34" charset="0"/>
              </a:rPr>
              <a:t>Text analysis, text mining and text analytics are one and the same and are often used interchangeably.</a:t>
            </a:r>
            <a:endParaRPr lang="en-US" sz="2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77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5066-FA33-F0CA-CFF4-C69DF2258479}"/>
              </a:ext>
            </a:extLst>
          </p:cNvPr>
          <p:cNvSpPr>
            <a:spLocks noGrp="1"/>
          </p:cNvSpPr>
          <p:nvPr>
            <p:ph type="title"/>
          </p:nvPr>
        </p:nvSpPr>
        <p:spPr/>
        <p:txBody>
          <a:bodyPr/>
          <a:lstStyle/>
          <a:p>
            <a:r>
              <a:rPr lang="en-US" sz="4000" dirty="0"/>
              <a:t>Text Analysis Libraries</a:t>
            </a:r>
          </a:p>
        </p:txBody>
      </p:sp>
      <p:sp>
        <p:nvSpPr>
          <p:cNvPr id="3" name="Text Placeholder 2">
            <a:extLst>
              <a:ext uri="{FF2B5EF4-FFF2-40B4-BE49-F238E27FC236}">
                <a16:creationId xmlns:a16="http://schemas.microsoft.com/office/drawing/2014/main" id="{B43C97EF-A423-2663-A598-561DD4EFB016}"/>
              </a:ext>
            </a:extLst>
          </p:cNvPr>
          <p:cNvSpPr>
            <a:spLocks noGrp="1"/>
          </p:cNvSpPr>
          <p:nvPr>
            <p:ph type="body" idx="1"/>
          </p:nvPr>
        </p:nvSpPr>
        <p:spPr>
          <a:xfrm>
            <a:off x="590550" y="1957325"/>
            <a:ext cx="7934325" cy="3452875"/>
          </a:xfrm>
        </p:spPr>
        <p:txBody>
          <a:bodyPr/>
          <a:lstStyle/>
          <a:p>
            <a:r>
              <a:rPr lang="en-US" dirty="0" err="1"/>
              <a:t>SpaCy</a:t>
            </a:r>
            <a:endParaRPr lang="en-US" dirty="0"/>
          </a:p>
          <a:p>
            <a:r>
              <a:rPr lang="en-US" dirty="0" err="1"/>
              <a:t>TextBlob</a:t>
            </a:r>
            <a:endParaRPr lang="en-US" dirty="0"/>
          </a:p>
          <a:p>
            <a:r>
              <a:rPr lang="en-US" dirty="0"/>
              <a:t>NLTK</a:t>
            </a:r>
          </a:p>
          <a:p>
            <a:r>
              <a:rPr lang="en-US" dirty="0"/>
              <a:t>Genism</a:t>
            </a:r>
          </a:p>
          <a:p>
            <a:r>
              <a:rPr lang="en-US" dirty="0" err="1"/>
              <a:t>PyNLPl</a:t>
            </a: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F33FA2E3-6BB7-7193-FAEF-6C72EFC1CC57}"/>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E46D1F1A-C68F-DE10-448C-599C5985D236}"/>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0C33B4F-5E60-70EF-D9A1-F6C4E654E2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9897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199" y="1257297"/>
            <a:ext cx="8413531" cy="4807172"/>
          </a:xfrm>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free, open-source library for advance Natural Language Processing(NLP) in Python.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a:t>
            </a:r>
            <a:r>
              <a:rPr lang="en-US" sz="1800" dirty="0">
                <a:latin typeface="Calibri" panose="020F0502020204030204" pitchFamily="34" charset="0"/>
                <a:ea typeface="Calibri" panose="020F0502020204030204" pitchFamily="34" charset="0"/>
                <a:cs typeface="Times New Roman" panose="02020603050405020304" pitchFamily="18" charset="0"/>
              </a:rPr>
              <a:t> 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the 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a:t>
            </a:r>
            <a:r>
              <a:rPr lang="en-US" sz="1800" dirty="0">
                <a:latin typeface="Calibri" panose="020F0502020204030204" pitchFamily="34" charset="0"/>
                <a:ea typeface="Calibri" panose="020F0502020204030204" pitchFamily="34" charset="0"/>
                <a:cs typeface="Times New Roman" panose="02020603050405020304" pitchFamily="18" charset="0"/>
              </a:rPr>
              <a:t>is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word mean in context?</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Who is doing what to whom?</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companies, products,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persons..etc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mentioned?</a:t>
            </a:r>
          </a:p>
          <a:p>
            <a:pPr marL="11430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Which texts are similar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4773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Basic </a:t>
            </a:r>
            <a:r>
              <a:rPr lang="en-US" dirty="0" err="1">
                <a:latin typeface="Calibri" panose="020F0502020204030204" pitchFamily="34" charset="0"/>
                <a:cs typeface="Calibri" panose="020F0502020204030204" pitchFamily="34" charset="0"/>
              </a:rPr>
              <a:t>spaCy</a:t>
            </a:r>
            <a:r>
              <a:rPr lang="en-US" dirty="0">
                <a:latin typeface="Calibri" panose="020F0502020204030204" pitchFamily="34" charset="0"/>
                <a:cs typeface="Calibri" panose="020F0502020204030204" pitchFamily="34" charset="0"/>
              </a:rPr>
              <a:t> features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7" name="Table 6">
            <a:extLst>
              <a:ext uri="{FF2B5EF4-FFF2-40B4-BE49-F238E27FC236}">
                <a16:creationId xmlns:a16="http://schemas.microsoft.com/office/drawing/2014/main" id="{17AC4DD2-0C82-18E1-5909-BB6C0561299B}"/>
              </a:ext>
            </a:extLst>
          </p:cNvPr>
          <p:cNvGraphicFramePr>
            <a:graphicFrameLocks noGrp="1"/>
          </p:cNvGraphicFramePr>
          <p:nvPr>
            <p:extLst>
              <p:ext uri="{D42A27DB-BD31-4B8C-83A1-F6EECF244321}">
                <p14:modId xmlns:p14="http://schemas.microsoft.com/office/powerpoint/2010/main" val="173545908"/>
              </p:ext>
            </p:extLst>
          </p:nvPr>
        </p:nvGraphicFramePr>
        <p:xfrm>
          <a:off x="252248" y="1502979"/>
          <a:ext cx="8597461" cy="4508939"/>
        </p:xfrm>
        <a:graphic>
          <a:graphicData uri="http://schemas.openxmlformats.org/drawingml/2006/table">
            <a:tbl>
              <a:tblPr firstRow="1" firstCol="1" bandRow="1">
                <a:tableStyleId>{5940675A-B579-460E-94D1-54222C63F5DA}</a:tableStyleId>
              </a:tblPr>
              <a:tblGrid>
                <a:gridCol w="2372386">
                  <a:extLst>
                    <a:ext uri="{9D8B030D-6E8A-4147-A177-3AD203B41FA5}">
                      <a16:colId xmlns:a16="http://schemas.microsoft.com/office/drawing/2014/main" val="1589411962"/>
                    </a:ext>
                  </a:extLst>
                </a:gridCol>
                <a:gridCol w="6225075">
                  <a:extLst>
                    <a:ext uri="{9D8B030D-6E8A-4147-A177-3AD203B41FA5}">
                      <a16:colId xmlns:a16="http://schemas.microsoft.com/office/drawing/2014/main" val="2972509014"/>
                    </a:ext>
                  </a:extLst>
                </a:gridCol>
              </a:tblGrid>
              <a:tr h="407286">
                <a:tc>
                  <a:txBody>
                    <a:bodyPr/>
                    <a:lstStyle/>
                    <a:p>
                      <a:r>
                        <a:rPr lang="en-US" sz="1800">
                          <a:effectLst/>
                          <a:latin typeface="Calibri" panose="020F0502020204030204" pitchFamily="34" charset="0"/>
                          <a:cs typeface="Calibri" panose="020F0502020204030204" pitchFamily="34" charset="0"/>
                        </a:rPr>
                        <a:t>Name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lumMod val="85000"/>
                      </a:schemeClr>
                    </a:solidFill>
                  </a:tcPr>
                </a:tc>
                <a:tc>
                  <a:txBody>
                    <a:bodyPr/>
                    <a:lstStyle/>
                    <a:p>
                      <a:r>
                        <a:rPr lang="en-US" sz="1800" dirty="0">
                          <a:effectLst/>
                          <a:latin typeface="Calibri" panose="020F0502020204030204" pitchFamily="34" charset="0"/>
                          <a:cs typeface="Calibri" panose="020F0502020204030204" pitchFamily="34" charset="0"/>
                        </a:rPr>
                        <a:t>Description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5896875"/>
                  </a:ext>
                </a:extLst>
              </a:tr>
              <a:tr h="407286">
                <a:tc>
                  <a:txBody>
                    <a:bodyPr/>
                    <a:lstStyle/>
                    <a:p>
                      <a:r>
                        <a:rPr lang="en-US" sz="1800">
                          <a:effectLst/>
                          <a:latin typeface="Calibri" panose="020F0502020204030204" pitchFamily="34" charset="0"/>
                          <a:cs typeface="Calibri" panose="020F0502020204030204" pitchFamily="34" charset="0"/>
                        </a:rPr>
                        <a:t>Tokenization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Segmenting text into words, punctuation marks etc.</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0757957"/>
                  </a:ext>
                </a:extLst>
              </a:tr>
              <a:tr h="671703">
                <a:tc>
                  <a:txBody>
                    <a:bodyPr/>
                    <a:lstStyle/>
                    <a:p>
                      <a:r>
                        <a:rPr lang="en-US" sz="1800">
                          <a:effectLst/>
                          <a:latin typeface="Calibri" panose="020F0502020204030204" pitchFamily="34" charset="0"/>
                          <a:cs typeface="Calibri" panose="020F0502020204030204" pitchFamily="34" charset="0"/>
                        </a:rPr>
                        <a:t>Part-of-speech (POS) Tagging</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Assigning word types to tokens like verb/noun/pro-noun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20391816"/>
                  </a:ext>
                </a:extLst>
              </a:tr>
              <a:tr h="1007555">
                <a:tc>
                  <a:txBody>
                    <a:bodyPr/>
                    <a:lstStyle/>
                    <a:p>
                      <a:r>
                        <a:rPr lang="en-US" sz="1800">
                          <a:effectLst/>
                          <a:latin typeface="Calibri" panose="020F0502020204030204" pitchFamily="34" charset="0"/>
                          <a:cs typeface="Calibri" panose="020F0502020204030204" pitchFamily="34" charset="0"/>
                        </a:rPr>
                        <a:t>Dependency Parsing</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Assigning syntactic dependency labels, describing the relations between individual tokens, like subject or object.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09499648"/>
                  </a:ext>
                </a:extLst>
              </a:tr>
              <a:tr h="671703">
                <a:tc>
                  <a:txBody>
                    <a:bodyPr/>
                    <a:lstStyle/>
                    <a:p>
                      <a:r>
                        <a:rPr lang="en-US" sz="1800">
                          <a:effectLst/>
                          <a:latin typeface="Calibri" panose="020F0502020204030204" pitchFamily="34" charset="0"/>
                          <a:cs typeface="Calibri" panose="020F0502020204030204" pitchFamily="34" charset="0"/>
                        </a:rPr>
                        <a:t>Lemmatization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a:effectLst/>
                          <a:latin typeface="Calibri" panose="020F0502020204030204" pitchFamily="34" charset="0"/>
                          <a:cs typeface="Calibri" panose="020F0502020204030204" pitchFamily="34" charset="0"/>
                        </a:rPr>
                        <a:t>Assigning the base form of words. For example, the lemma of “was” is “be”, and the lemma of “rats” is “rat”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7686393"/>
                  </a:ext>
                </a:extLst>
              </a:tr>
              <a:tr h="671703">
                <a:tc>
                  <a:txBody>
                    <a:bodyPr/>
                    <a:lstStyle/>
                    <a:p>
                      <a:r>
                        <a:rPr lang="en-US" sz="1800">
                          <a:effectLst/>
                          <a:latin typeface="Calibri" panose="020F0502020204030204" pitchFamily="34" charset="0"/>
                          <a:cs typeface="Calibri" panose="020F0502020204030204" pitchFamily="34" charset="0"/>
                        </a:rPr>
                        <a:t>Named Entity Recognition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Labelling names “real-word” objects like persons, companies or locations.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11179427"/>
                  </a:ext>
                </a:extLst>
              </a:tr>
              <a:tr h="671703">
                <a:tc>
                  <a:txBody>
                    <a:bodyPr/>
                    <a:lstStyle/>
                    <a:p>
                      <a:r>
                        <a:rPr lang="en-US" sz="1800" dirty="0">
                          <a:effectLst/>
                          <a:latin typeface="Calibri" panose="020F0502020204030204" pitchFamily="34" charset="0"/>
                          <a:cs typeface="Calibri" panose="020F0502020204030204" pitchFamily="34" charset="0"/>
                        </a:rPr>
                        <a:t>Similarity</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US" sz="1800" dirty="0">
                          <a:effectLst/>
                          <a:latin typeface="Calibri" panose="020F0502020204030204" pitchFamily="34" charset="0"/>
                          <a:cs typeface="Calibri" panose="020F0502020204030204" pitchFamily="34" charset="0"/>
                        </a:rPr>
                        <a:t>Comparing words, text spans and documents and how similar they are to each other.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67978302"/>
                  </a:ext>
                </a:extLst>
              </a:tr>
            </a:tbl>
          </a:graphicData>
        </a:graphic>
      </p:graphicFrame>
    </p:spTree>
    <p:extLst>
      <p:ext uri="{BB962C8B-B14F-4D97-AF65-F5344CB8AC3E}">
        <p14:creationId xmlns:p14="http://schemas.microsoft.com/office/powerpoint/2010/main" val="225648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E1C5-247F-567B-B0A2-F74D4C940D5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Download </a:t>
            </a:r>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118DB1E-0812-E46C-4F3D-D2808D8A326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9B118CE0-A282-FB75-5AB4-46CAA38D1E5C}"/>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CAC0E8D-1F31-B5A7-BF73-6D34D941DB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8" name="TextBox 7">
            <a:extLst>
              <a:ext uri="{FF2B5EF4-FFF2-40B4-BE49-F238E27FC236}">
                <a16:creationId xmlns:a16="http://schemas.microsoft.com/office/drawing/2014/main" id="{EF903460-3E74-53BA-2932-FB0F8147B492}"/>
              </a:ext>
            </a:extLst>
          </p:cNvPr>
          <p:cNvSpPr txBox="1"/>
          <p:nvPr/>
        </p:nvSpPr>
        <p:spPr>
          <a:xfrm>
            <a:off x="472965" y="2472223"/>
            <a:ext cx="8481848" cy="3539430"/>
          </a:xfrm>
          <a:prstGeom prst="rect">
            <a:avLst/>
          </a:prstGeom>
          <a:noFill/>
        </p:spPr>
        <p:txBody>
          <a:bodyPr wrap="square">
            <a:sp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!pip install -U </a:t>
            </a:r>
            <a:r>
              <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spacy</a:t>
            </a:r>
          </a:p>
          <a:p>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sm</a:t>
            </a:r>
            <a:endParaRPr lang="en-US" sz="32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md</a:t>
            </a:r>
            <a:endParaRPr lang="en-IN"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dirty="0" err="1">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lg</a:t>
            </a:r>
            <a:endParaRPr lang="en-IN" sz="32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97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E1C5-247F-567B-B0A2-F74D4C940D5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Download </a:t>
            </a:r>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118DB1E-0812-E46C-4F3D-D2808D8A326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9B118CE0-A282-FB75-5AB4-46CAA38D1E5C}"/>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BCAC0E8D-1F31-B5A7-BF73-6D34D941DB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8" name="TextBox 7">
            <a:extLst>
              <a:ext uri="{FF2B5EF4-FFF2-40B4-BE49-F238E27FC236}">
                <a16:creationId xmlns:a16="http://schemas.microsoft.com/office/drawing/2014/main" id="{EF903460-3E74-53BA-2932-FB0F8147B492}"/>
              </a:ext>
            </a:extLst>
          </p:cNvPr>
          <p:cNvSpPr txBox="1"/>
          <p:nvPr/>
        </p:nvSpPr>
        <p:spPr>
          <a:xfrm>
            <a:off x="472965" y="2472223"/>
            <a:ext cx="8481848" cy="3539430"/>
          </a:xfrm>
          <a:prstGeom prst="rect">
            <a:avLst/>
          </a:prstGeom>
          <a:noFill/>
        </p:spPr>
        <p:txBody>
          <a:bodyPr wrap="square">
            <a:sp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!pip install -U </a:t>
            </a:r>
            <a:r>
              <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spacy</a:t>
            </a:r>
          </a:p>
          <a:p>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sm</a:t>
            </a:r>
            <a:endParaRPr lang="en-US" sz="32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strike="sngStrike"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strike="sngStrike"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strike="sngStrike"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md</a:t>
            </a:r>
            <a:endParaRPr lang="en-IN" sz="3200" strike="sngStrike"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strike="sngStrike" dirty="0">
                <a:effectLst/>
                <a:latin typeface="Calibri" panose="020F0502020204030204" pitchFamily="34" charset="0"/>
                <a:ea typeface="Calibri" panose="020F0502020204030204" pitchFamily="34" charset="0"/>
                <a:cs typeface="Times New Roman" panose="02020603050405020304" pitchFamily="18" charset="0"/>
              </a:rPr>
              <a:t>!python -m spacy download </a:t>
            </a:r>
            <a:r>
              <a:rPr lang="en-US" sz="3200" strike="sngStrike"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en_core_web_</a:t>
            </a:r>
            <a:r>
              <a:rPr lang="en-US" sz="3200" strike="sngStrike" dirty="0" err="1">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lg</a:t>
            </a:r>
            <a:endParaRPr lang="en-IN" sz="3200" strike="sngStrike"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929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Importing </a:t>
            </a:r>
            <a:r>
              <a:rPr lang="en-US" dirty="0" err="1">
                <a:latin typeface="Calibri" panose="020F0502020204030204" pitchFamily="34" charset="0"/>
                <a:cs typeface="Calibri" panose="020F0502020204030204" pitchFamily="34" charset="0"/>
              </a:rPr>
              <a:t>spaCy</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import spacy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text_engine</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spacy.load</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en_core_web_sm</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US" sz="2800" dirty="0"/>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28971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Tokenization </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During processing,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/text mining first tokenizes the text. i.e. segments it into words, punction and so on. This is done by applying rules specific to each language.</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import spacy</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text_engine</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spacy.load</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en_core_web_sm</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doc = </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text_engine</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("Apple is looking to buying U.K. startup for $1 billion.")</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for token in doc:</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	print(</a:t>
            </a:r>
            <a:r>
              <a:rPr lang="en-US" sz="1800" dirty="0" err="1">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token.text</a:t>
            </a:r>
            <a:r>
              <a:rPr lang="en-US"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solidFill>
                <a:srgbClr val="054C84"/>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57516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Tokenization </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8" name="Picture 7">
            <a:extLst>
              <a:ext uri="{FF2B5EF4-FFF2-40B4-BE49-F238E27FC236}">
                <a16:creationId xmlns:a16="http://schemas.microsoft.com/office/drawing/2014/main" id="{135BD0F5-0976-951B-7DE9-10A987D67769}"/>
              </a:ext>
            </a:extLst>
          </p:cNvPr>
          <p:cNvPicPr>
            <a:picLocks noChangeAspect="1"/>
          </p:cNvPicPr>
          <p:nvPr/>
        </p:nvPicPr>
        <p:blipFill>
          <a:blip r:embed="rId2"/>
          <a:stretch>
            <a:fillRect/>
          </a:stretch>
        </p:blipFill>
        <p:spPr>
          <a:xfrm>
            <a:off x="540869" y="1412188"/>
            <a:ext cx="8412631" cy="5095182"/>
          </a:xfrm>
          <a:prstGeom prst="rect">
            <a:avLst/>
          </a:prstGeom>
        </p:spPr>
      </p:pic>
    </p:spTree>
    <p:extLst>
      <p:ext uri="{BB962C8B-B14F-4D97-AF65-F5344CB8AC3E}">
        <p14:creationId xmlns:p14="http://schemas.microsoft.com/office/powerpoint/2010/main" val="4444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4C70E3-EC45-DA92-C75F-1B79FB0DF9F4}"/>
              </a:ext>
            </a:extLst>
          </p:cNvPr>
          <p:cNvSpPr>
            <a:spLocks noGrp="1"/>
          </p:cNvSpPr>
          <p:nvPr>
            <p:ph type="body" idx="1"/>
          </p:nvPr>
        </p:nvSpPr>
        <p:spPr>
          <a:xfrm>
            <a:off x="457200" y="1970902"/>
            <a:ext cx="8229600" cy="4526100"/>
          </a:xfrm>
        </p:spPr>
        <p:txBody>
          <a:bodyPr/>
          <a:lstStyle/>
          <a:p>
            <a:pPr marL="114300" indent="0" algn="ctr">
              <a:buNone/>
            </a:pPr>
            <a:endParaRPr lang="en-US" sz="4800" dirty="0">
              <a:latin typeface="Calibri Light" panose="020F0302020204030204" pitchFamily="34" charset="0"/>
              <a:cs typeface="Calibri Light" panose="020F0302020204030204" pitchFamily="34" charset="0"/>
            </a:endParaRPr>
          </a:p>
          <a:p>
            <a:pPr marL="114300" indent="0" algn="ctr">
              <a:buNone/>
            </a:pPr>
            <a:r>
              <a:rPr lang="en-US" sz="4800" dirty="0">
                <a:latin typeface="Calibri Light" panose="020F0302020204030204" pitchFamily="34" charset="0"/>
                <a:cs typeface="Calibri Light" panose="020F0302020204030204" pitchFamily="34" charset="0"/>
              </a:rPr>
              <a:t>Time Series Analysis</a:t>
            </a:r>
            <a:endParaRPr lang="en-US" sz="4800" dirty="0"/>
          </a:p>
        </p:txBody>
      </p:sp>
    </p:spTree>
    <p:extLst>
      <p:ext uri="{BB962C8B-B14F-4D97-AF65-F5344CB8AC3E}">
        <p14:creationId xmlns:p14="http://schemas.microsoft.com/office/powerpoint/2010/main" val="347727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r>
              <a:rPr lang="en-US" sz="1800" dirty="0">
                <a:solidFill>
                  <a:srgbClr val="054C84"/>
                </a:solidFill>
                <a:latin typeface="Calibri" panose="020F0502020204030204" pitchFamily="34" charset="0"/>
                <a:cs typeface="Times New Roman" panose="02020603050405020304" pitchFamily="18" charset="0"/>
              </a:rPr>
              <a:t>import spacy</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 = </a:t>
            </a:r>
            <a:r>
              <a:rPr lang="en-US" sz="1800" dirty="0" err="1">
                <a:solidFill>
                  <a:srgbClr val="054C84"/>
                </a:solidFill>
                <a:latin typeface="Calibri" panose="020F0502020204030204" pitchFamily="34" charset="0"/>
                <a:cs typeface="Times New Roman" panose="02020603050405020304" pitchFamily="18" charset="0"/>
              </a:rPr>
              <a:t>spacy.load</a:t>
            </a:r>
            <a:r>
              <a:rPr lang="en-US" sz="1800" dirty="0">
                <a:solidFill>
                  <a:srgbClr val="054C84"/>
                </a:solidFill>
                <a:latin typeface="Calibri" panose="020F0502020204030204" pitchFamily="34" charset="0"/>
                <a:cs typeface="Times New Roman" panose="02020603050405020304" pitchFamily="18" charset="0"/>
              </a:rPr>
              <a:t>("</a:t>
            </a:r>
            <a:r>
              <a:rPr lang="en-US" sz="1800" dirty="0" err="1">
                <a:solidFill>
                  <a:srgbClr val="054C84"/>
                </a:solidFill>
                <a:latin typeface="Calibri" panose="020F0502020204030204" pitchFamily="34" charset="0"/>
                <a:cs typeface="Times New Roman" panose="02020603050405020304" pitchFamily="18" charset="0"/>
              </a:rPr>
              <a:t>en_core_web_sm</a:t>
            </a:r>
            <a:r>
              <a:rPr lang="en-US" sz="1800" dirty="0">
                <a:solidFill>
                  <a:srgbClr val="054C84"/>
                </a:solidFill>
                <a:latin typeface="Calibri" panose="020F0502020204030204" pitchFamily="34" charset="0"/>
                <a:cs typeface="Times New Roman" panose="02020603050405020304" pitchFamily="18" charset="0"/>
              </a:rPr>
              <a:t>")</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doc = </a:t>
            </a: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for token in doc:</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	print(</a:t>
            </a:r>
            <a:r>
              <a:rPr lang="en-US" sz="1800" dirty="0" err="1">
                <a:solidFill>
                  <a:srgbClr val="054C84"/>
                </a:solidFill>
                <a:latin typeface="Calibri" panose="020F0502020204030204" pitchFamily="34" charset="0"/>
                <a:cs typeface="Times New Roman" panose="02020603050405020304" pitchFamily="18" charset="0"/>
              </a:rPr>
              <a:t>token.text</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token.pos</a:t>
            </a:r>
            <a:r>
              <a:rPr lang="en-US" sz="1800" dirty="0">
                <a:solidFill>
                  <a:srgbClr val="054C84"/>
                </a:solidFill>
                <a:latin typeface="Calibri" panose="020F0502020204030204" pitchFamily="34" charset="0"/>
                <a:cs typeface="Times New Roman" panose="02020603050405020304" pitchFamily="18" charset="0"/>
              </a:rPr>
              <a:t>_,</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token.dep</a:t>
            </a:r>
            <a:r>
              <a:rPr lang="en-US" sz="1800" dirty="0">
                <a:solidFill>
                  <a:srgbClr val="054C84"/>
                </a:solidFill>
                <a:latin typeface="Calibri" panose="020F0502020204030204" pitchFamily="34" charset="0"/>
                <a:cs typeface="Times New Roman" panose="02020603050405020304" pitchFamily="18" charset="0"/>
              </a:rPr>
              <a:t>_, </a:t>
            </a:r>
            <a:r>
              <a:rPr lang="en-US" sz="1800" dirty="0" err="1">
                <a:solidFill>
                  <a:srgbClr val="054C84"/>
                </a:solidFill>
                <a:latin typeface="Calibri" panose="020F0502020204030204" pitchFamily="34" charset="0"/>
                <a:cs typeface="Times New Roman" panose="02020603050405020304" pitchFamily="18" charset="0"/>
              </a:rPr>
              <a:t>token.tag</a:t>
            </a:r>
            <a:r>
              <a:rPr lang="en-US" sz="1800" dirty="0">
                <a:solidFill>
                  <a:srgbClr val="054C84"/>
                </a:solidFill>
                <a:latin typeface="Calibri" panose="020F0502020204030204" pitchFamily="34" charset="0"/>
                <a:cs typeface="Times New Roman" panose="02020603050405020304" pitchFamily="18" charset="0"/>
              </a:rPr>
              <a:t>_,</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token.is_alpha</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token.is_stop</a:t>
            </a:r>
            <a:r>
              <a:rPr lang="en-US" sz="1800" dirty="0">
                <a:solidFill>
                  <a:srgbClr val="054C84"/>
                </a:solidFill>
                <a:latin typeface="Calibri" panose="020F0502020204030204" pitchFamily="34" charset="0"/>
                <a:cs typeface="Times New Roman" panose="02020603050405020304" pitchFamily="18" charset="0"/>
              </a:rPr>
              <a:t> ,</a:t>
            </a:r>
          </a:p>
          <a:p>
            <a:pPr marL="114300" indent="0">
              <a:buNone/>
            </a:pP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token.shape</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token.lemma</a:t>
            </a:r>
            <a:r>
              <a:rPr lang="en-US" sz="1800" dirty="0">
                <a:solidFill>
                  <a:srgbClr val="054C84"/>
                </a:solidFill>
                <a:latin typeface="Calibri" panose="020F0502020204030204" pitchFamily="34" charset="0"/>
                <a:cs typeface="Times New Roman" panose="02020603050405020304" pitchFamily="18" charset="0"/>
              </a:rPr>
              <a:t>_)</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34172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pPr marL="114300" indent="0">
              <a:buNone/>
            </a:pPr>
            <a:r>
              <a:rPr lang="en-US" sz="1600" dirty="0">
                <a:solidFill>
                  <a:srgbClr val="054C84"/>
                </a:solidFill>
                <a:latin typeface="Calibri" panose="020F0502020204030204" pitchFamily="34" charset="0"/>
                <a:cs typeface="Times New Roman" panose="02020603050405020304" pitchFamily="18" charset="0"/>
              </a:rPr>
              <a:t>import spacy</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err="1">
                <a:solidFill>
                  <a:srgbClr val="054C84"/>
                </a:solidFill>
                <a:latin typeface="Calibri" panose="020F0502020204030204" pitchFamily="34" charset="0"/>
                <a:cs typeface="Times New Roman" panose="02020603050405020304" pitchFamily="18" charset="0"/>
              </a:rPr>
              <a:t>text_engine</a:t>
            </a:r>
            <a:r>
              <a:rPr lang="en-US" sz="1600" dirty="0">
                <a:solidFill>
                  <a:srgbClr val="054C84"/>
                </a:solidFill>
                <a:latin typeface="Calibri" panose="020F0502020204030204" pitchFamily="34" charset="0"/>
                <a:cs typeface="Times New Roman" panose="02020603050405020304" pitchFamily="18" charset="0"/>
              </a:rPr>
              <a:t> = </a:t>
            </a:r>
            <a:r>
              <a:rPr lang="en-US" sz="1600" dirty="0" err="1">
                <a:solidFill>
                  <a:srgbClr val="054C84"/>
                </a:solidFill>
                <a:latin typeface="Calibri" panose="020F0502020204030204" pitchFamily="34" charset="0"/>
                <a:cs typeface="Times New Roman" panose="02020603050405020304" pitchFamily="18" charset="0"/>
              </a:rPr>
              <a:t>spacy.load</a:t>
            </a:r>
            <a:r>
              <a:rPr lang="en-US" sz="1600" dirty="0">
                <a:solidFill>
                  <a:srgbClr val="054C84"/>
                </a:solidFill>
                <a:latin typeface="Calibri" panose="020F0502020204030204" pitchFamily="34" charset="0"/>
                <a:cs typeface="Times New Roman" panose="02020603050405020304" pitchFamily="18" charset="0"/>
              </a:rPr>
              <a:t>("</a:t>
            </a:r>
            <a:r>
              <a:rPr lang="en-US" sz="1600" dirty="0" err="1">
                <a:solidFill>
                  <a:srgbClr val="054C84"/>
                </a:solidFill>
                <a:latin typeface="Calibri" panose="020F0502020204030204" pitchFamily="34" charset="0"/>
                <a:cs typeface="Times New Roman" panose="02020603050405020304" pitchFamily="18" charset="0"/>
              </a:rPr>
              <a:t>en_core_web_sm</a:t>
            </a:r>
            <a:r>
              <a:rPr lang="en-US" sz="1600" dirty="0">
                <a:solidFill>
                  <a:srgbClr val="054C84"/>
                </a:solidFill>
                <a:latin typeface="Calibri" panose="020F0502020204030204" pitchFamily="34" charset="0"/>
                <a:cs typeface="Times New Roman" panose="02020603050405020304" pitchFamily="18" charset="0"/>
              </a:rPr>
              <a:t>")</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doc = </a:t>
            </a:r>
            <a:r>
              <a:rPr lang="en-US" sz="1600" dirty="0" err="1">
                <a:solidFill>
                  <a:srgbClr val="054C84"/>
                </a:solidFill>
                <a:latin typeface="Calibri" panose="020F0502020204030204" pitchFamily="34" charset="0"/>
                <a:cs typeface="Times New Roman" panose="02020603050405020304" pitchFamily="18" charset="0"/>
              </a:rPr>
              <a:t>text_engine</a:t>
            </a:r>
            <a:r>
              <a:rPr lang="en-US" sz="16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for token in doc:</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token.text</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token.pos</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token.dep</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token.tag</a:t>
            </a:r>
            <a:r>
              <a:rPr lang="en-US" sz="1600" dirty="0">
                <a:solidFill>
                  <a:srgbClr val="054C84"/>
                </a:solidFill>
                <a:latin typeface="Calibri" panose="020F0502020204030204" pitchFamily="34" charset="0"/>
                <a:cs typeface="Times New Roman" panose="02020603050405020304" pitchFamily="18" charset="0"/>
              </a:rPr>
              <a:t>_)</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token.is_alpha</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token.is_stop</a:t>
            </a:r>
            <a:r>
              <a:rPr lang="en-US" sz="1600" dirty="0">
                <a:solidFill>
                  <a:srgbClr val="054C84"/>
                </a:solidFill>
                <a:latin typeface="Calibri" panose="020F0502020204030204" pitchFamily="34" charset="0"/>
                <a:cs typeface="Times New Roman" panose="02020603050405020304" pitchFamily="18" charset="0"/>
              </a:rPr>
              <a:t>)</a:t>
            </a:r>
          </a:p>
          <a:p>
            <a:pPr marL="114300" indent="0">
              <a:buNone/>
            </a:pPr>
            <a:r>
              <a:rPr lang="en-US" sz="1600" dirty="0">
                <a:solidFill>
                  <a:srgbClr val="054C84"/>
                </a:solidFill>
                <a:latin typeface="Calibri" panose="020F0502020204030204" pitchFamily="34" charset="0"/>
                <a:cs typeface="Times New Roman" panose="02020603050405020304" pitchFamily="18" charset="0"/>
              </a:rPr>
              <a:t>	 print(</a:t>
            </a:r>
            <a:r>
              <a:rPr lang="en-US" sz="1600" dirty="0" err="1">
                <a:solidFill>
                  <a:srgbClr val="054C84"/>
                </a:solidFill>
                <a:latin typeface="Calibri" panose="020F0502020204030204" pitchFamily="34" charset="0"/>
                <a:cs typeface="Times New Roman" panose="02020603050405020304" pitchFamily="18" charset="0"/>
              </a:rPr>
              <a:t>token.lemma</a:t>
            </a:r>
            <a:r>
              <a:rPr lang="en-US" sz="1600" dirty="0">
                <a:solidFill>
                  <a:srgbClr val="054C84"/>
                </a:solidFill>
                <a:latin typeface="Calibri" panose="020F0502020204030204" pitchFamily="34" charset="0"/>
                <a:cs typeface="Times New Roman" panose="02020603050405020304" pitchFamily="18" charset="0"/>
              </a:rPr>
              <a:t>_)</a:t>
            </a:r>
            <a:endParaRPr lang="en-IN" sz="16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7" name="TextBox 6">
            <a:extLst>
              <a:ext uri="{FF2B5EF4-FFF2-40B4-BE49-F238E27FC236}">
                <a16:creationId xmlns:a16="http://schemas.microsoft.com/office/drawing/2014/main" id="{F8549C30-C729-F320-63AA-8013E55CE67A}"/>
              </a:ext>
            </a:extLst>
          </p:cNvPr>
          <p:cNvSpPr txBox="1"/>
          <p:nvPr/>
        </p:nvSpPr>
        <p:spPr>
          <a:xfrm>
            <a:off x="3493828" y="3306171"/>
            <a:ext cx="5936775" cy="2585323"/>
          </a:xfrm>
          <a:prstGeom prst="rect">
            <a:avLst/>
          </a:prstGeom>
          <a:solidFill>
            <a:schemeClr val="bg2"/>
          </a:solidFill>
        </p:spPr>
        <p:txBody>
          <a:bodyPr wrap="square">
            <a:spAutoFit/>
          </a:bodyPr>
          <a:lstStyle/>
          <a:p>
            <a:pPr lvl="1"/>
            <a:endPar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pos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simple Part of speech tag based on language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Syntactic dependency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relation between tokens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tag</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detailed part-of-speech tag</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shape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word shape – capitalization, punctuation, digits.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 alpha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token an alpha character?</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 stop</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token part of a stop words list.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l</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emma</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base form of the word.</a:t>
            </a:r>
          </a:p>
          <a:p>
            <a:pPr lvl="1"/>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89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10" name="Picture 9">
            <a:extLst>
              <a:ext uri="{FF2B5EF4-FFF2-40B4-BE49-F238E27FC236}">
                <a16:creationId xmlns:a16="http://schemas.microsoft.com/office/drawing/2014/main" id="{275D11A1-FEDA-87D0-A470-A5ACCDC8921E}"/>
              </a:ext>
            </a:extLst>
          </p:cNvPr>
          <p:cNvPicPr>
            <a:picLocks noChangeAspect="1"/>
          </p:cNvPicPr>
          <p:nvPr/>
        </p:nvPicPr>
        <p:blipFill>
          <a:blip r:embed="rId2"/>
          <a:stretch>
            <a:fillRect/>
          </a:stretch>
        </p:blipFill>
        <p:spPr>
          <a:xfrm>
            <a:off x="457200" y="1360529"/>
            <a:ext cx="8229600" cy="5530057"/>
          </a:xfrm>
          <a:prstGeom prst="rect">
            <a:avLst/>
          </a:prstGeom>
        </p:spPr>
      </p:pic>
    </p:spTree>
    <p:extLst>
      <p:ext uri="{BB962C8B-B14F-4D97-AF65-F5344CB8AC3E}">
        <p14:creationId xmlns:p14="http://schemas.microsoft.com/office/powerpoint/2010/main" val="66304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3" name="Picture 2">
            <a:extLst>
              <a:ext uri="{FF2B5EF4-FFF2-40B4-BE49-F238E27FC236}">
                <a16:creationId xmlns:a16="http://schemas.microsoft.com/office/drawing/2014/main" id="{B7A25CE1-96F0-CA87-DE33-7A308E509F86}"/>
              </a:ext>
            </a:extLst>
          </p:cNvPr>
          <p:cNvPicPr>
            <a:picLocks noChangeAspect="1"/>
          </p:cNvPicPr>
          <p:nvPr/>
        </p:nvPicPr>
        <p:blipFill>
          <a:blip r:embed="rId2"/>
          <a:stretch>
            <a:fillRect/>
          </a:stretch>
        </p:blipFill>
        <p:spPr>
          <a:xfrm>
            <a:off x="-101600" y="1143000"/>
            <a:ext cx="10240715" cy="5440362"/>
          </a:xfrm>
          <a:prstGeom prst="rect">
            <a:avLst/>
          </a:prstGeom>
        </p:spPr>
      </p:pic>
    </p:spTree>
    <p:extLst>
      <p:ext uri="{BB962C8B-B14F-4D97-AF65-F5344CB8AC3E}">
        <p14:creationId xmlns:p14="http://schemas.microsoft.com/office/powerpoint/2010/main" val="101610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FA82-5EE3-0552-E7D3-F469340B43D5}"/>
              </a:ext>
            </a:extLst>
          </p:cNvPr>
          <p:cNvSpPr>
            <a:spLocks noGrp="1"/>
          </p:cNvSpPr>
          <p:nvPr>
            <p:ph type="title"/>
          </p:nvPr>
        </p:nvSpPr>
        <p:spPr/>
        <p:txBody>
          <a:bodyPr/>
          <a:lstStyle/>
          <a:p>
            <a:r>
              <a:rPr lang="en-US" dirty="0"/>
              <a:t>Stop words</a:t>
            </a:r>
          </a:p>
        </p:txBody>
      </p:sp>
      <p:sp>
        <p:nvSpPr>
          <p:cNvPr id="3" name="Text Placeholder 2">
            <a:extLst>
              <a:ext uri="{FF2B5EF4-FFF2-40B4-BE49-F238E27FC236}">
                <a16:creationId xmlns:a16="http://schemas.microsoft.com/office/drawing/2014/main" id="{C2FA5018-5247-63C3-60A5-E87D704A4E95}"/>
              </a:ext>
            </a:extLst>
          </p:cNvPr>
          <p:cNvSpPr>
            <a:spLocks noGrp="1"/>
          </p:cNvSpPr>
          <p:nvPr>
            <p:ph type="body" idx="1"/>
          </p:nvPr>
        </p:nvSpPr>
        <p:spPr>
          <a:xfrm>
            <a:off x="457200" y="1286302"/>
            <a:ext cx="8229600" cy="4526100"/>
          </a:xfrm>
        </p:spPr>
        <p:txBody>
          <a:bodyPr/>
          <a:lstStyle/>
          <a:p>
            <a:r>
              <a:rPr lang="en-IN" sz="1400" dirty="0">
                <a:solidFill>
                  <a:srgbClr val="000000"/>
                </a:solidFill>
                <a:latin typeface="Calibri" panose="020F0502020204030204" pitchFamily="34" charset="0"/>
                <a:cs typeface="Times New Roman" panose="02020603050405020304" pitchFamily="18" charset="0"/>
              </a:rPr>
              <a:t>Stop words are commonly used words </a:t>
            </a:r>
            <a:endParaRPr lang="en-US" sz="1400" dirty="0">
              <a:solidFill>
                <a:srgbClr val="000000"/>
              </a:solidFill>
              <a:latin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4F78A0-97BF-3697-1EAB-14D2FDF082C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5F60AB9A-D1A2-C6CC-40BD-A8AA316F04C1}"/>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0B39CF3-939A-5C9E-27E3-B627A6F5AB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1026" name="Picture 2" descr="Stop Words In English">
            <a:extLst>
              <a:ext uri="{FF2B5EF4-FFF2-40B4-BE49-F238E27FC236}">
                <a16:creationId xmlns:a16="http://schemas.microsoft.com/office/drawing/2014/main" id="{189370BA-8FE4-67E6-19C6-883B799015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1" t="11840" r="2116" b="2033"/>
          <a:stretch/>
        </p:blipFill>
        <p:spPr bwMode="auto">
          <a:xfrm>
            <a:off x="2268940" y="1850461"/>
            <a:ext cx="4606120" cy="410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4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a:xfrm>
            <a:off x="457200" y="-284162"/>
            <a:ext cx="8229600" cy="1143000"/>
          </a:xfrm>
        </p:spPr>
        <p:txBody>
          <a:bodyPr/>
          <a:lstStyle/>
          <a:p>
            <a:r>
              <a:rPr lang="en-US" sz="4200" dirty="0">
                <a:latin typeface="Calibri" panose="020F0502020204030204" pitchFamily="34" charset="0"/>
                <a:cs typeface="Calibri" panose="020F0502020204030204" pitchFamily="34" charset="0"/>
              </a:rPr>
              <a:t>spacy : Linguistic Features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7" name="Picture 6">
            <a:extLst>
              <a:ext uri="{FF2B5EF4-FFF2-40B4-BE49-F238E27FC236}">
                <a16:creationId xmlns:a16="http://schemas.microsoft.com/office/drawing/2014/main" id="{28E056BF-74A6-03FB-7302-BD2717EB01C9}"/>
              </a:ext>
            </a:extLst>
          </p:cNvPr>
          <p:cNvPicPr>
            <a:picLocks noChangeAspect="1"/>
          </p:cNvPicPr>
          <p:nvPr/>
        </p:nvPicPr>
        <p:blipFill rotWithShape="1">
          <a:blip r:embed="rId2"/>
          <a:srcRect l="-163" t="-1556" r="163" b="1556"/>
          <a:stretch/>
        </p:blipFill>
        <p:spPr>
          <a:xfrm>
            <a:off x="1060450" y="602168"/>
            <a:ext cx="7023100" cy="5899728"/>
          </a:xfrm>
          <a:prstGeom prst="rect">
            <a:avLst/>
          </a:prstGeom>
        </p:spPr>
      </p:pic>
    </p:spTree>
    <p:extLst>
      <p:ext uri="{BB962C8B-B14F-4D97-AF65-F5344CB8AC3E}">
        <p14:creationId xmlns:p14="http://schemas.microsoft.com/office/powerpoint/2010/main" val="123203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Named Entities</a:t>
            </a:r>
          </a:p>
        </p:txBody>
      </p:sp>
      <p:sp>
        <p:nvSpPr>
          <p:cNvPr id="3" name="Text Placeholder 2">
            <a:extLst>
              <a:ext uri="{FF2B5EF4-FFF2-40B4-BE49-F238E27FC236}">
                <a16:creationId xmlns:a16="http://schemas.microsoft.com/office/drawing/2014/main" id="{7F8F2A5C-1157-A1D4-9D9F-D8A8B9C22C1D}"/>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named entity is a “read-world object that’s assigned a name – for example, a person,  a country, a product or book title.</a:t>
            </a:r>
            <a:r>
              <a:rPr lang="en-IN" sz="1100" dirty="0">
                <a:effectLst/>
              </a:rPr>
              <a:t> </a:t>
            </a:r>
          </a:p>
          <a:p>
            <a:pPr marL="114300" indent="0">
              <a:buNone/>
            </a:pPr>
            <a:endParaRPr lang="en-US"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import spacy</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 = </a:t>
            </a:r>
            <a:r>
              <a:rPr lang="en-US" sz="1800" dirty="0" err="1">
                <a:solidFill>
                  <a:srgbClr val="054C84"/>
                </a:solidFill>
                <a:latin typeface="Calibri" panose="020F0502020204030204" pitchFamily="34" charset="0"/>
                <a:cs typeface="Times New Roman" panose="02020603050405020304" pitchFamily="18" charset="0"/>
              </a:rPr>
              <a:t>spacy.load</a:t>
            </a:r>
            <a:r>
              <a:rPr lang="en-US" sz="1800" dirty="0">
                <a:solidFill>
                  <a:srgbClr val="054C84"/>
                </a:solidFill>
                <a:latin typeface="Calibri" panose="020F0502020204030204" pitchFamily="34" charset="0"/>
                <a:cs typeface="Times New Roman" panose="02020603050405020304" pitchFamily="18" charset="0"/>
              </a:rPr>
              <a:t>("</a:t>
            </a:r>
            <a:r>
              <a:rPr lang="en-US" sz="1800" dirty="0" err="1">
                <a:solidFill>
                  <a:srgbClr val="054C84"/>
                </a:solidFill>
                <a:latin typeface="Calibri" panose="020F0502020204030204" pitchFamily="34" charset="0"/>
                <a:cs typeface="Times New Roman" panose="02020603050405020304" pitchFamily="18" charset="0"/>
              </a:rPr>
              <a:t>en_core_web_sm</a:t>
            </a:r>
            <a:r>
              <a:rPr lang="en-US" sz="1800" dirty="0">
                <a:solidFill>
                  <a:srgbClr val="054C84"/>
                </a:solidFill>
                <a:latin typeface="Calibri" panose="020F0502020204030204" pitchFamily="34" charset="0"/>
                <a:cs typeface="Times New Roman" panose="02020603050405020304" pitchFamily="18" charset="0"/>
              </a:rPr>
              <a:t>") </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doc = </a:t>
            </a:r>
            <a:r>
              <a:rPr lang="en-US" sz="1800" dirty="0" err="1">
                <a:solidFill>
                  <a:srgbClr val="054C84"/>
                </a:solidFill>
                <a:latin typeface="Calibri" panose="020F0502020204030204" pitchFamily="34" charset="0"/>
                <a:cs typeface="Times New Roman" panose="02020603050405020304" pitchFamily="18" charset="0"/>
              </a:rPr>
              <a:t>text_engine</a:t>
            </a:r>
            <a:r>
              <a:rPr lang="en-US" sz="1800" dirty="0">
                <a:solidFill>
                  <a:srgbClr val="054C84"/>
                </a:solidFill>
                <a:latin typeface="Calibri" panose="020F0502020204030204" pitchFamily="34" charset="0"/>
                <a:cs typeface="Times New Roman" panose="02020603050405020304" pitchFamily="18" charset="0"/>
              </a:rPr>
              <a:t>("Apple is looking to buying U.K. startup for $1 billion.")</a:t>
            </a:r>
          </a:p>
          <a:p>
            <a:pPr marL="114300" indent="0">
              <a:buNone/>
            </a:pP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for </a:t>
            </a:r>
            <a:r>
              <a:rPr lang="en-US" sz="1800" dirty="0" err="1">
                <a:solidFill>
                  <a:srgbClr val="054C84"/>
                </a:solidFill>
                <a:latin typeface="Calibri" panose="020F0502020204030204" pitchFamily="34" charset="0"/>
                <a:cs typeface="Times New Roman" panose="02020603050405020304" pitchFamily="18" charset="0"/>
              </a:rPr>
              <a:t>ent</a:t>
            </a:r>
            <a:r>
              <a:rPr lang="en-US" sz="1800" dirty="0">
                <a:solidFill>
                  <a:srgbClr val="054C84"/>
                </a:solidFill>
                <a:latin typeface="Calibri" panose="020F0502020204030204" pitchFamily="34" charset="0"/>
                <a:cs typeface="Times New Roman" panose="02020603050405020304" pitchFamily="18" charset="0"/>
              </a:rPr>
              <a:t> in </a:t>
            </a:r>
            <a:r>
              <a:rPr lang="en-US" sz="1800" dirty="0" err="1">
                <a:solidFill>
                  <a:srgbClr val="054C84"/>
                </a:solidFill>
                <a:latin typeface="Calibri" panose="020F0502020204030204" pitchFamily="34" charset="0"/>
                <a:cs typeface="Times New Roman" panose="02020603050405020304" pitchFamily="18" charset="0"/>
              </a:rPr>
              <a:t>doc.ents</a:t>
            </a:r>
            <a:r>
              <a:rPr lang="en-US" sz="1800" dirty="0">
                <a:solidFill>
                  <a:srgbClr val="054C84"/>
                </a:solidFill>
                <a:latin typeface="Calibri" panose="020F0502020204030204" pitchFamily="34" charset="0"/>
                <a:cs typeface="Times New Roman" panose="02020603050405020304" pitchFamily="18" charset="0"/>
              </a:rPr>
              <a:t>:</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r>
              <a:rPr lang="en-US" sz="1800" dirty="0">
                <a:solidFill>
                  <a:srgbClr val="054C84"/>
                </a:solidFill>
                <a:latin typeface="Calibri" panose="020F0502020204030204" pitchFamily="34" charset="0"/>
                <a:cs typeface="Times New Roman" panose="02020603050405020304" pitchFamily="18" charset="0"/>
              </a:rPr>
              <a:t>	print(</a:t>
            </a:r>
            <a:r>
              <a:rPr lang="en-US" sz="1800" dirty="0" err="1">
                <a:solidFill>
                  <a:srgbClr val="054C84"/>
                </a:solidFill>
                <a:latin typeface="Calibri" panose="020F0502020204030204" pitchFamily="34" charset="0"/>
                <a:cs typeface="Times New Roman" panose="02020603050405020304" pitchFamily="18" charset="0"/>
              </a:rPr>
              <a:t>ent.text</a:t>
            </a:r>
            <a:r>
              <a:rPr lang="en-US" sz="1800" dirty="0">
                <a:solidFill>
                  <a:srgbClr val="054C84"/>
                </a:solidFill>
                <a:latin typeface="Calibri" panose="020F0502020204030204" pitchFamily="34" charset="0"/>
                <a:cs typeface="Times New Roman" panose="02020603050405020304" pitchFamily="18" charset="0"/>
              </a:rPr>
              <a:t>, </a:t>
            </a:r>
            <a:r>
              <a:rPr lang="en-US" sz="1800" dirty="0" err="1">
                <a:solidFill>
                  <a:srgbClr val="054C84"/>
                </a:solidFill>
                <a:latin typeface="Calibri" panose="020F0502020204030204" pitchFamily="34" charset="0"/>
                <a:cs typeface="Times New Roman" panose="02020603050405020304" pitchFamily="18" charset="0"/>
              </a:rPr>
              <a:t>ent.label</a:t>
            </a:r>
            <a:r>
              <a:rPr lang="en-US" sz="1800" dirty="0">
                <a:solidFill>
                  <a:srgbClr val="054C84"/>
                </a:solidFill>
                <a:latin typeface="Calibri" panose="020F0502020204030204" pitchFamily="34" charset="0"/>
                <a:cs typeface="Times New Roman" panose="02020603050405020304" pitchFamily="18" charset="0"/>
              </a:rPr>
              <a:t>_)</a:t>
            </a:r>
            <a:endParaRPr lang="en-IN" sz="1800" dirty="0">
              <a:solidFill>
                <a:srgbClr val="054C84"/>
              </a:solidFill>
              <a:latin typeface="Calibri" panose="020F0502020204030204" pitchFamily="34" charset="0"/>
              <a:cs typeface="Times New Roman" panose="02020603050405020304" pitchFamily="18" charset="0"/>
            </a:endParaRPr>
          </a:p>
          <a:p>
            <a:pPr marL="11430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2405463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Named Entities</a:t>
            </a: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9" name="Picture 8">
            <a:extLst>
              <a:ext uri="{FF2B5EF4-FFF2-40B4-BE49-F238E27FC236}">
                <a16:creationId xmlns:a16="http://schemas.microsoft.com/office/drawing/2014/main" id="{6CE4041E-A564-06EF-2CA7-3FAF76C0B612}"/>
              </a:ext>
            </a:extLst>
          </p:cNvPr>
          <p:cNvPicPr>
            <a:picLocks noChangeAspect="1"/>
          </p:cNvPicPr>
          <p:nvPr/>
        </p:nvPicPr>
        <p:blipFill>
          <a:blip r:embed="rId2"/>
          <a:stretch>
            <a:fillRect/>
          </a:stretch>
        </p:blipFill>
        <p:spPr>
          <a:xfrm>
            <a:off x="114299" y="1168401"/>
            <a:ext cx="9120883" cy="5326062"/>
          </a:xfrm>
          <a:prstGeom prst="rect">
            <a:avLst/>
          </a:prstGeom>
        </p:spPr>
      </p:pic>
    </p:spTree>
    <p:extLst>
      <p:ext uri="{BB962C8B-B14F-4D97-AF65-F5344CB8AC3E}">
        <p14:creationId xmlns:p14="http://schemas.microsoft.com/office/powerpoint/2010/main" val="219867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DB26-4E5E-5E05-2C74-CFCCCB0945D8}"/>
              </a:ext>
            </a:extLst>
          </p:cNvPr>
          <p:cNvSpPr>
            <a:spLocks noGrp="1"/>
          </p:cNvSpPr>
          <p:nvPr>
            <p:ph type="title"/>
          </p:nvPr>
        </p:nvSpPr>
        <p:spPr/>
        <p:txBody>
          <a:bodyPr/>
          <a:lstStyle/>
          <a:p>
            <a:r>
              <a:rPr lang="en-US" sz="4200" dirty="0">
                <a:latin typeface="Calibri" panose="020F0502020204030204" pitchFamily="34" charset="0"/>
                <a:cs typeface="Calibri" panose="020F0502020204030204" pitchFamily="34" charset="0"/>
              </a:rPr>
              <a:t>Example: </a:t>
            </a:r>
            <a:r>
              <a:rPr lang="en-IN" sz="4200" dirty="0">
                <a:latin typeface="Calibri" panose="020F0502020204030204" pitchFamily="34" charset="0"/>
                <a:cs typeface="Calibri" panose="020F0502020204030204" pitchFamily="34" charset="0"/>
              </a:rPr>
              <a:t>Similarity</a:t>
            </a:r>
            <a:endParaRPr lang="en-US" sz="42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8B86688-70CE-38BF-9189-145ABE66378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B8268056-A0EC-D84E-C743-F73D017BDFFF}"/>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601D25A8-63AE-7112-3603-CBB0E12BB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8" name="Picture 7">
            <a:extLst>
              <a:ext uri="{FF2B5EF4-FFF2-40B4-BE49-F238E27FC236}">
                <a16:creationId xmlns:a16="http://schemas.microsoft.com/office/drawing/2014/main" id="{04B3C919-767A-D4B3-81BE-89AB9CC5EC90}"/>
              </a:ext>
            </a:extLst>
          </p:cNvPr>
          <p:cNvPicPr>
            <a:picLocks noChangeAspect="1"/>
          </p:cNvPicPr>
          <p:nvPr/>
        </p:nvPicPr>
        <p:blipFill>
          <a:blip r:embed="rId2"/>
          <a:stretch>
            <a:fillRect/>
          </a:stretch>
        </p:blipFill>
        <p:spPr>
          <a:xfrm>
            <a:off x="457200" y="1537929"/>
            <a:ext cx="8574205" cy="4945496"/>
          </a:xfrm>
          <a:prstGeom prst="rect">
            <a:avLst/>
          </a:prstGeom>
        </p:spPr>
      </p:pic>
    </p:spTree>
    <p:extLst>
      <p:ext uri="{BB962C8B-B14F-4D97-AF65-F5344CB8AC3E}">
        <p14:creationId xmlns:p14="http://schemas.microsoft.com/office/powerpoint/2010/main" val="264932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4E5601-0E0E-F857-069C-A94905C49246}"/>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D84882F3-A4D6-7890-C062-4BD9F955E8F8}"/>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A0A9F45-CC75-C7F5-0DBB-49D2699964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1028" name="Picture 4" descr="Android Tutorial: Time to practice Java for Android development">
            <a:extLst>
              <a:ext uri="{FF2B5EF4-FFF2-40B4-BE49-F238E27FC236}">
                <a16:creationId xmlns:a16="http://schemas.microsoft.com/office/drawing/2014/main" id="{7FAB24EE-2D78-B35E-9EF6-742CA6BB6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167350"/>
            <a:ext cx="6213288" cy="18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20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547687" y="-71437"/>
            <a:ext cx="8229600" cy="1143000"/>
          </a:xfrm>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199" y="1071563"/>
            <a:ext cx="8410575" cy="3313112"/>
          </a:xfrm>
        </p:spPr>
        <p:txBody>
          <a:bodyPr/>
          <a:lstStyle/>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Sometimes data changes over time. This data is called time-dependent data. Given time-dependent data, you can analyze the past to predict the future. </a:t>
            </a: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The future prediction will also include time as a variable, and the output will vary with time. Using time-dependent data, you can find patterns that repeat over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A Time Series is a set of observations that are collected after regular intervals of time. If plotted, the Time series would always have one of its axes as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7" name="Picture 6" descr="Time_Series_Analysis_In_Python_1">
            <a:extLst>
              <a:ext uri="{FF2B5EF4-FFF2-40B4-BE49-F238E27FC236}">
                <a16:creationId xmlns:a16="http://schemas.microsoft.com/office/drawing/2014/main" id="{7D3093E1-5DDD-CD43-FA2B-85621B4E63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0939" y="4121225"/>
            <a:ext cx="4092218" cy="2600400"/>
          </a:xfrm>
          <a:prstGeom prst="rect">
            <a:avLst/>
          </a:prstGeom>
          <a:noFill/>
          <a:ln>
            <a:noFill/>
          </a:ln>
        </p:spPr>
      </p:pic>
    </p:spTree>
    <p:extLst>
      <p:ext uri="{BB962C8B-B14F-4D97-AF65-F5344CB8AC3E}">
        <p14:creationId xmlns:p14="http://schemas.microsoft.com/office/powerpoint/2010/main" val="8761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Picture 7" descr="Time_Series_Analysis_In_Python_2">
            <a:extLst>
              <a:ext uri="{FF2B5EF4-FFF2-40B4-BE49-F238E27FC236}">
                <a16:creationId xmlns:a16="http://schemas.microsoft.com/office/drawing/2014/main" id="{2CFD4D71-A3CD-EA38-D112-14EDFB3F5C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367" y="2699404"/>
            <a:ext cx="7701265" cy="2056139"/>
          </a:xfrm>
          <a:prstGeom prst="rect">
            <a:avLst/>
          </a:prstGeom>
          <a:noFill/>
          <a:ln>
            <a:noFill/>
          </a:ln>
        </p:spPr>
      </p:pic>
    </p:spTree>
    <p:extLst>
      <p:ext uri="{BB962C8B-B14F-4D97-AF65-F5344CB8AC3E}">
        <p14:creationId xmlns:p14="http://schemas.microsoft.com/office/powerpoint/2010/main" val="349282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398463"/>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 name="Picture 9" descr="Time_Series_Analysis_In_Python_3">
            <a:extLst>
              <a:ext uri="{FF2B5EF4-FFF2-40B4-BE49-F238E27FC236}">
                <a16:creationId xmlns:a16="http://schemas.microsoft.com/office/drawing/2014/main" id="{24A2459E-C92D-F569-A90F-413FEB270D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317" y="1684337"/>
            <a:ext cx="7191366" cy="4078288"/>
          </a:xfrm>
          <a:prstGeom prst="rect">
            <a:avLst/>
          </a:prstGeom>
          <a:noFill/>
          <a:ln>
            <a:noFill/>
          </a:ln>
        </p:spPr>
      </p:pic>
    </p:spTree>
    <p:extLst>
      <p:ext uri="{BB962C8B-B14F-4D97-AF65-F5344CB8AC3E}">
        <p14:creationId xmlns:p14="http://schemas.microsoft.com/office/powerpoint/2010/main" val="284871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87312"/>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75E3B317-D8F4-F8F4-B64D-FF7E54610187}"/>
              </a:ext>
            </a:extLst>
          </p:cNvPr>
          <p:cNvSpPr txBox="1"/>
          <p:nvPr/>
        </p:nvSpPr>
        <p:spPr>
          <a:xfrm>
            <a:off x="250224" y="1149900"/>
            <a:ext cx="8801100" cy="4773102"/>
          </a:xfrm>
          <a:prstGeom prst="rect">
            <a:avLst/>
          </a:prstGeom>
          <a:noFill/>
        </p:spPr>
        <p:txBody>
          <a:bodyPr wrap="square">
            <a:spAutoFit/>
          </a:bodyPr>
          <a:lstStyle/>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Trend:</a:t>
            </a:r>
          </a:p>
          <a:p>
            <a:pPr marL="342900" marR="0" lvl="0" indent="-342900">
              <a:lnSpc>
                <a:spcPts val="1800"/>
              </a:lnSpc>
              <a:spcBef>
                <a:spcPts val="0"/>
              </a:spcBef>
              <a:spcAft>
                <a:spcPts val="1050"/>
              </a:spcAft>
              <a:tabLst>
                <a:tab pos="457200" algn="l"/>
              </a:tabLst>
            </a:pP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 Trend shows the variation of data with time or the frequency of data. Using a Trend, you can see how your data increases or decreases over time. The data can increase, decrease, or remain stable. Over time, population, stock market fluctuations, and production in a company are all examples of trends.</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 is used to find the variations which occur at regular intervals of time. Examples are festivals, conventions, seasons, etc. These variations usually happen around the same time period and affect the data in specific ways which you can predict. </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Irregularity:</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Fluctuations in the time series data do not correspond to the trend or seasonality. These variations in your time series are purely random and usually caused by unforeseeable circumstances, such as a sudden decrease in population because of a natural calamity.</a:t>
            </a: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Cyclic:</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8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Oscillations in time series which last for more than a year are called cyclic. They may or may not be periodic. </a:t>
            </a:r>
          </a:p>
        </p:txBody>
      </p:sp>
    </p:spTree>
    <p:extLst>
      <p:ext uri="{BB962C8B-B14F-4D97-AF65-F5344CB8AC3E}">
        <p14:creationId xmlns:p14="http://schemas.microsoft.com/office/powerpoint/2010/main" val="281082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205515"/>
            <a:ext cx="8229600" cy="1143000"/>
          </a:xfrm>
        </p:spPr>
        <p:txBody>
          <a:bodyPr/>
          <a:lstStyle/>
          <a:p>
            <a:r>
              <a:rPr lang="en-US" dirty="0">
                <a:latin typeface="Calibri Light" panose="020F0302020204030204" pitchFamily="34" charset="0"/>
                <a:cs typeface="Calibri Light" panose="020F0302020204030204" pitchFamily="34" charset="0"/>
              </a:rPr>
              <a:t>Time Series Common Algorithms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TextBox 7">
            <a:extLst>
              <a:ext uri="{FF2B5EF4-FFF2-40B4-BE49-F238E27FC236}">
                <a16:creationId xmlns:a16="http://schemas.microsoft.com/office/drawing/2014/main" id="{790F16FF-DDDB-7C40-9BF4-13C98DBF6072}"/>
              </a:ext>
            </a:extLst>
          </p:cNvPr>
          <p:cNvSpPr txBox="1"/>
          <p:nvPr/>
        </p:nvSpPr>
        <p:spPr>
          <a:xfrm>
            <a:off x="457200" y="1527362"/>
            <a:ext cx="8343900" cy="4360168"/>
          </a:xfrm>
          <a:prstGeom prst="rect">
            <a:avLst/>
          </a:prstGeom>
          <a:noFill/>
        </p:spPr>
        <p:txBody>
          <a:bodyPr wrap="square" rtlCol="0">
            <a:spAutoFit/>
          </a:bodyPr>
          <a:lstStyle/>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Autoregression (AR)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Moving Average (MA)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Moving Average (ARMA)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Integrated Moving Average (ARIMA)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(SARIMA)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with Exogenous Regressors (SARIMAX)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(VAR)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(VARMA)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with Exogenous Regressors (VARMAX)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Simple Exponential Smoothing (SES)</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Holt Winter’s Exponential Smoothing (HWES)</a:t>
            </a:r>
          </a:p>
        </p:txBody>
      </p:sp>
    </p:spTree>
    <p:extLst>
      <p:ext uri="{BB962C8B-B14F-4D97-AF65-F5344CB8AC3E}">
        <p14:creationId xmlns:p14="http://schemas.microsoft.com/office/powerpoint/2010/main" val="78351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Text analysis | QuestionPro">
            <a:extLst>
              <a:ext uri="{FF2B5EF4-FFF2-40B4-BE49-F238E27FC236}">
                <a16:creationId xmlns:a16="http://schemas.microsoft.com/office/drawing/2014/main" id="{34EB8336-7C9D-D8C3-1B85-96E24CA6A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35" y="1651591"/>
            <a:ext cx="5745892" cy="495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8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Text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200" y="1257297"/>
            <a:ext cx="8155590" cy="3104496"/>
          </a:xfrm>
        </p:spPr>
        <p:txBody>
          <a:bodyPr/>
          <a:lstStyle/>
          <a:p>
            <a:r>
              <a:rPr lang="en-US" sz="1800" dirty="0">
                <a:latin typeface="Calibri" panose="020F0502020204030204" pitchFamily="34" charset="0"/>
                <a:cs typeface="Times New Roman" panose="02020603050405020304" pitchFamily="18" charset="0"/>
              </a:rPr>
              <a:t>Text Analysis is the process of analyzing unstructured and semi-structured text data for valuable insights, trends and patterns.</a:t>
            </a:r>
            <a:endParaRPr lang="en-IN" sz="1800" dirty="0">
              <a:latin typeface="Calibri" panose="020F0502020204030204" pitchFamily="34" charset="0"/>
              <a:cs typeface="Times New Roman" panose="02020603050405020304" pitchFamily="18" charset="0"/>
            </a:endParaRP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Text analysis software/libraries can independently classify, sort, and extract information from text to identify patterns, relationships, sentiments, and another actionable knowledge.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Text analysis is to efficiently and accurately process multiple text-based sources such as emails, documents, social media content, and product reviews, like a human would.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028" name="Picture 4" descr="Text analysis | QuestionPro">
            <a:extLst>
              <a:ext uri="{FF2B5EF4-FFF2-40B4-BE49-F238E27FC236}">
                <a16:creationId xmlns:a16="http://schemas.microsoft.com/office/drawing/2014/main" id="{CE28B720-B5C8-00DE-A633-4C4033EA0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810" y="4482320"/>
            <a:ext cx="2592990" cy="22367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lysis of Unstructured Data - Introduction to Text Analytics">
            <a:extLst>
              <a:ext uri="{FF2B5EF4-FFF2-40B4-BE49-F238E27FC236}">
                <a16:creationId xmlns:a16="http://schemas.microsoft.com/office/drawing/2014/main" id="{6A3B8301-9CB9-E38F-59D2-D2C2BDB7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926" y="4361942"/>
            <a:ext cx="2404147" cy="1529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atural Language Processing (Part 5): Topic Modeling with Latent Dirichlet  Allocation in Python - YouTube">
            <a:extLst>
              <a:ext uri="{FF2B5EF4-FFF2-40B4-BE49-F238E27FC236}">
                <a16:creationId xmlns:a16="http://schemas.microsoft.com/office/drawing/2014/main" id="{7C742378-8787-8169-20DB-3731B0FF1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2" t="7794" r="6452" b="7204"/>
          <a:stretch/>
        </p:blipFill>
        <p:spPr bwMode="auto">
          <a:xfrm>
            <a:off x="830316" y="4603531"/>
            <a:ext cx="2133601" cy="118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4309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1756</TotalTime>
  <Words>1513</Words>
  <Application>Microsoft Office PowerPoint</Application>
  <PresentationFormat>On-screen Show (4:3)</PresentationFormat>
  <Paragraphs>232</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Default Design</vt:lpstr>
      <vt:lpstr>BIG DATA TOOLS FOR MANAGERS</vt:lpstr>
      <vt:lpstr>PowerPoint Presentation</vt:lpstr>
      <vt:lpstr>What is Time Series Analysis?</vt:lpstr>
      <vt:lpstr>What is Time Series Analysis?</vt:lpstr>
      <vt:lpstr>Components of Time Series</vt:lpstr>
      <vt:lpstr>Components of Time Series</vt:lpstr>
      <vt:lpstr>Time Series Common Algorithms</vt:lpstr>
      <vt:lpstr>PowerPoint Presentation</vt:lpstr>
      <vt:lpstr>Text Analysis</vt:lpstr>
      <vt:lpstr>What is the difference between text analysis, text mining and text analytics?</vt:lpstr>
      <vt:lpstr>What is the difference between text analysis, text mining and text analytics?</vt:lpstr>
      <vt:lpstr>Text Analysis Libraries</vt:lpstr>
      <vt:lpstr>spaCy</vt:lpstr>
      <vt:lpstr>Basic spaCy features</vt:lpstr>
      <vt:lpstr>Download spaCy</vt:lpstr>
      <vt:lpstr>Download spaCy</vt:lpstr>
      <vt:lpstr>Importing spaCy</vt:lpstr>
      <vt:lpstr>Tokenization </vt:lpstr>
      <vt:lpstr>Tokenization </vt:lpstr>
      <vt:lpstr>spacy : Linguistic Features</vt:lpstr>
      <vt:lpstr>spacy : Linguistic Features</vt:lpstr>
      <vt:lpstr>spacy : Linguistic Features</vt:lpstr>
      <vt:lpstr>spacy : Linguistic Features</vt:lpstr>
      <vt:lpstr>Stop words</vt:lpstr>
      <vt:lpstr>spacy : Linguistic Features</vt:lpstr>
      <vt:lpstr>Example: Named Entities</vt:lpstr>
      <vt:lpstr>Example: Named Entities</vt:lpstr>
      <vt:lpstr>Example: Similarity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FOR MANAGERS</dc:title>
  <cp:lastModifiedBy>Velani, Ankitkumar</cp:lastModifiedBy>
  <cp:revision>93</cp:revision>
  <dcterms:modified xsi:type="dcterms:W3CDTF">2023-09-29T15:40:08Z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2022-07-13T16:40:51Z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20905070-b132-40d0-9b68-6b1ec7519804</vt:lpwstr>
  </property>
  <property fmtid="{D5CDD505-2E9C-101B-9397-08002B2CF9AE}" pid="8" name="MSIP_Label_ea60d57e-af5b-4752-ac57-3e4f28ca11dc_ContentBits">
    <vt:lpwstr>0</vt:lpwstr>
  </property>
</Properties>
</file>