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72" r:id="rId29"/>
    <p:sldId id="317" r:id="rId30"/>
    <p:sldId id="316" r:id="rId31"/>
    <p:sldId id="318" r:id="rId32"/>
    <p:sldId id="323" r:id="rId33"/>
    <p:sldId id="320" r:id="rId34"/>
    <p:sldId id="319" r:id="rId35"/>
    <p:sldId id="322" r:id="rId36"/>
    <p:sldId id="370" r:id="rId37"/>
    <p:sldId id="324" r:id="rId38"/>
    <p:sldId id="321" r:id="rId39"/>
    <p:sldId id="326" r:id="rId40"/>
    <p:sldId id="327" r:id="rId41"/>
    <p:sldId id="328" r:id="rId42"/>
    <p:sldId id="329" r:id="rId43"/>
    <p:sldId id="371" r:id="rId44"/>
    <p:sldId id="325" r:id="rId45"/>
    <p:sldId id="348" r:id="rId46"/>
    <p:sldId id="349" r:id="rId47"/>
    <p:sldId id="359" r:id="rId48"/>
    <p:sldId id="360" r:id="rId49"/>
    <p:sldId id="361" r:id="rId50"/>
    <p:sldId id="362" r:id="rId51"/>
    <p:sldId id="363" r:id="rId52"/>
    <p:sldId id="365" r:id="rId53"/>
    <p:sldId id="366" r:id="rId54"/>
    <p:sldId id="367" r:id="rId55"/>
    <p:sldId id="368" r:id="rId56"/>
    <p:sldId id="369" r:id="rId57"/>
    <p:sldId id="373" r:id="rId58"/>
    <p:sldId id="375" r:id="rId59"/>
    <p:sldId id="380" r:id="rId60"/>
    <p:sldId id="376" r:id="rId61"/>
    <p:sldId id="377" r:id="rId62"/>
    <p:sldId id="378" r:id="rId63"/>
    <p:sldId id="379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404" r:id="rId73"/>
    <p:sldId id="389" r:id="rId74"/>
    <p:sldId id="391" r:id="rId75"/>
    <p:sldId id="392" r:id="rId76"/>
    <p:sldId id="393" r:id="rId77"/>
    <p:sldId id="394" r:id="rId78"/>
    <p:sldId id="395" r:id="rId79"/>
    <p:sldId id="374" r:id="rId80"/>
    <p:sldId id="396" r:id="rId81"/>
    <p:sldId id="397" r:id="rId82"/>
    <p:sldId id="430" r:id="rId83"/>
    <p:sldId id="431" r:id="rId84"/>
    <p:sldId id="400" r:id="rId85"/>
    <p:sldId id="401" r:id="rId86"/>
    <p:sldId id="432" r:id="rId87"/>
    <p:sldId id="433" r:id="rId88"/>
    <p:sldId id="429" r:id="rId89"/>
    <p:sldId id="402" r:id="rId90"/>
    <p:sldId id="403" r:id="rId91"/>
    <p:sldId id="412" r:id="rId92"/>
    <p:sldId id="413" r:id="rId93"/>
    <p:sldId id="416" r:id="rId94"/>
    <p:sldId id="414" r:id="rId95"/>
    <p:sldId id="417" r:id="rId96"/>
    <p:sldId id="418" r:id="rId97"/>
    <p:sldId id="419" r:id="rId98"/>
    <p:sldId id="421" r:id="rId99"/>
    <p:sldId id="420" r:id="rId100"/>
    <p:sldId id="435" r:id="rId101"/>
    <p:sldId id="436" r:id="rId102"/>
    <p:sldId id="437" r:id="rId103"/>
    <p:sldId id="440" r:id="rId104"/>
    <p:sldId id="438" r:id="rId105"/>
    <p:sldId id="439" r:id="rId106"/>
    <p:sldId id="441" r:id="rId107"/>
    <p:sldId id="422" r:id="rId108"/>
    <p:sldId id="423" r:id="rId109"/>
    <p:sldId id="424" r:id="rId110"/>
    <p:sldId id="442" r:id="rId111"/>
    <p:sldId id="434" r:id="rId112"/>
    <p:sldId id="425" r:id="rId1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D"/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INNER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LEFT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RIGHT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CROSS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chemeClr val="bg1"/>
              </a:solidFill>
            </a:rPr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INNER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LEFT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RIGHT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CROSS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itmbadept/sitmbadept.github.io/main/BDTM/SQL/join_demo.sq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MODIFY statement allows modifying of the column definition.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7B01F3-0247-E702-A4B1-3151FC4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373383"/>
            <a:ext cx="7874548" cy="14869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data-types    constraints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59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ACA09-ACD6-74BA-B09C-6E616356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3084529"/>
            <a:ext cx="6297567" cy="35863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9CAAAC-D3B6-F00B-B525-7B9E1BD3D8D6}"/>
              </a:ext>
            </a:extLst>
          </p:cNvPr>
          <p:cNvSpPr/>
          <p:nvPr/>
        </p:nvSpPr>
        <p:spPr>
          <a:xfrm>
            <a:off x="508001" y="4178710"/>
            <a:ext cx="6297567" cy="8455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4AB4B-BBD8-D78F-7EB0-2280CE3EF999}"/>
              </a:ext>
            </a:extLst>
          </p:cNvPr>
          <p:cNvSpPr txBox="1"/>
          <p:nvPr/>
        </p:nvSpPr>
        <p:spPr>
          <a:xfrm>
            <a:off x="7325031" y="3908209"/>
            <a:ext cx="1897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Default Values For CITY &amp; STATE </a:t>
            </a:r>
          </a:p>
          <a:p>
            <a:r>
              <a:rPr lang="en-US" sz="2400" dirty="0"/>
              <a:t>(TUMKUR, KARNATAKA)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DB62C-1747-D68D-8021-1CB5942CFFF4}"/>
              </a:ext>
            </a:extLst>
          </p:cNvPr>
          <p:cNvCxnSpPr>
            <a:cxnSpLocks/>
          </p:cNvCxnSpPr>
          <p:nvPr/>
        </p:nvCxnSpPr>
        <p:spPr>
          <a:xfrm flipH="1">
            <a:off x="6884226" y="4581833"/>
            <a:ext cx="5194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82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B6A9-83C4-8017-5B95-39B9F70C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206233"/>
            <a:ext cx="7637959" cy="250630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en-US" sz="2000" b="1" i="0" u="sng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    TABLE  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  COLUMN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CITY     VARCHAR(20)   DEFAULT   "TUMKUR",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  </a:t>
            </a:r>
            <a:r>
              <a:rPr lang="en-US" sz="20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STATE   VARCHAR(20)   DEFAULT   "KARNATAKA";</a:t>
            </a:r>
          </a:p>
          <a:p>
            <a:pPr marL="0" indent="0">
              <a:buNone/>
            </a:pPr>
            <a:endParaRPr lang="en-US" sz="20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92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ECA95-A382-028C-246E-D904B40D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09" y="2835621"/>
            <a:ext cx="6777701" cy="3908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9CAAAC-D3B6-F00B-B525-7B9E1BD3D8D6}"/>
              </a:ext>
            </a:extLst>
          </p:cNvPr>
          <p:cNvSpPr/>
          <p:nvPr/>
        </p:nvSpPr>
        <p:spPr>
          <a:xfrm>
            <a:off x="508001" y="4178710"/>
            <a:ext cx="6297567" cy="8455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4AB4B-BBD8-D78F-7EB0-2280CE3EF999}"/>
              </a:ext>
            </a:extLst>
          </p:cNvPr>
          <p:cNvSpPr txBox="1"/>
          <p:nvPr/>
        </p:nvSpPr>
        <p:spPr>
          <a:xfrm>
            <a:off x="7325031" y="3908209"/>
            <a:ext cx="1897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Default Values For CITY &amp; STATE </a:t>
            </a:r>
          </a:p>
          <a:p>
            <a:r>
              <a:rPr lang="en-US" sz="2400" dirty="0"/>
              <a:t>(TUMKUR, KARNATAKA)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DB62C-1747-D68D-8021-1CB5942CFFF4}"/>
              </a:ext>
            </a:extLst>
          </p:cNvPr>
          <p:cNvCxnSpPr>
            <a:cxnSpLocks/>
          </p:cNvCxnSpPr>
          <p:nvPr/>
        </p:nvCxnSpPr>
        <p:spPr>
          <a:xfrm flipH="1">
            <a:off x="6884226" y="4581833"/>
            <a:ext cx="5194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676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2033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Change Column: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CHANGE statement allows to rename the column name along with the data definition.</a:t>
            </a:r>
            <a:endParaRPr lang="en-US" sz="2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7B01F3-0247-E702-A4B1-3151FC4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01" y="3555141"/>
            <a:ext cx="7940949" cy="177872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old_column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new_column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data-types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908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7B01F3-0247-E702-A4B1-3151FC4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01" y="2792362"/>
            <a:ext cx="7940949" cy="254150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COLUMN 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 PERSONAL_EMAIL VARCHAR(50);</a:t>
            </a:r>
            <a:endParaRPr lang="en-US" sz="2400" b="1" i="0" u="sng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AB979-C980-0CBD-ECA7-EC33B6971E8C}"/>
              </a:ext>
            </a:extLst>
          </p:cNvPr>
          <p:cNvSpPr txBox="1"/>
          <p:nvPr/>
        </p:nvSpPr>
        <p:spPr>
          <a:xfrm>
            <a:off x="520152" y="2195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Change Column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762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EBCCFEA-BE0F-AEC5-123F-A847150E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52" y="3088844"/>
            <a:ext cx="6601855" cy="30828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952E93-083E-24EC-7477-0786A56E452A}"/>
              </a:ext>
            </a:extLst>
          </p:cNvPr>
          <p:cNvSpPr/>
          <p:nvPr/>
        </p:nvSpPr>
        <p:spPr>
          <a:xfrm>
            <a:off x="520152" y="5691447"/>
            <a:ext cx="6297567" cy="4802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6E5A1-5B44-7488-8810-3C42EBF42FC2}"/>
              </a:ext>
            </a:extLst>
          </p:cNvPr>
          <p:cNvSpPr txBox="1"/>
          <p:nvPr/>
        </p:nvSpPr>
        <p:spPr>
          <a:xfrm>
            <a:off x="520152" y="2195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Change Column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9972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DROP statement allows to remove existing columns from the table.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02693"/>
              </p:ext>
            </p:extLst>
          </p:nvPr>
        </p:nvGraphicFramePr>
        <p:xfrm>
          <a:off x="574401" y="3530700"/>
          <a:ext cx="7995197" cy="1941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5380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985380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  <a:gridCol w="1260777">
                  <a:extLst>
                    <a:ext uri="{9D8B030D-6E8A-4147-A177-3AD203B41FA5}">
                      <a16:colId xmlns:a16="http://schemas.microsoft.com/office/drawing/2014/main" val="748915062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1081376804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ALT_MOBILE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C80C47-A11D-CEBB-8C78-90B8D2072C3C}"/>
              </a:ext>
            </a:extLst>
          </p:cNvPr>
          <p:cNvCxnSpPr>
            <a:cxnSpLocks/>
          </p:cNvCxnSpPr>
          <p:nvPr/>
        </p:nvCxnSpPr>
        <p:spPr>
          <a:xfrm flipH="1">
            <a:off x="3657599" y="3511033"/>
            <a:ext cx="806450" cy="1956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628B86-D53B-D741-7EA8-DB3988BFB55F}"/>
              </a:ext>
            </a:extLst>
          </p:cNvPr>
          <p:cNvCxnSpPr>
            <a:cxnSpLocks/>
          </p:cNvCxnSpPr>
          <p:nvPr/>
        </p:nvCxnSpPr>
        <p:spPr>
          <a:xfrm>
            <a:off x="3657599" y="3511033"/>
            <a:ext cx="806450" cy="1941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598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59" y="3084529"/>
            <a:ext cx="4237380" cy="279735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23606468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52" y="3144301"/>
            <a:ext cx="6961529" cy="123025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 TABLE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 </a:t>
            </a: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 COLUMN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B819D-C33A-F5A9-3A77-57ED719CA04E}"/>
              </a:ext>
            </a:extLst>
          </p:cNvPr>
          <p:cNvSpPr txBox="1">
            <a:spLocks/>
          </p:cNvSpPr>
          <p:nvPr/>
        </p:nvSpPr>
        <p:spPr>
          <a:xfrm>
            <a:off x="5577841" y="4800600"/>
            <a:ext cx="2937510" cy="180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12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160012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A370CD-60D3-F2A1-A5BB-6C80120F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6" y="3041688"/>
            <a:ext cx="6644013" cy="30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34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RENAME statement allows to rename the table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4B7A-EF1A-9F1E-6A0A-CD9AF72C8CAF}"/>
              </a:ext>
            </a:extLst>
          </p:cNvPr>
          <p:cNvSpPr txBox="1"/>
          <p:nvPr/>
        </p:nvSpPr>
        <p:spPr>
          <a:xfrm>
            <a:off x="520151" y="3883446"/>
            <a:ext cx="829938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  <a:t>Syntax:</a:t>
            </a:r>
            <a:b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</a:br>
            <a:b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</a:b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RENAME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  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new_table_name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755F6-9463-B5D0-2D31-D0E8FE2CDAD1}"/>
              </a:ext>
            </a:extLst>
          </p:cNvPr>
          <p:cNvSpPr txBox="1"/>
          <p:nvPr/>
        </p:nvSpPr>
        <p:spPr>
          <a:xfrm>
            <a:off x="520152" y="3429000"/>
            <a:ext cx="18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6245397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RENAME statement allows to rename the table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4B7A-EF1A-9F1E-6A0A-CD9AF72C8CAF}"/>
              </a:ext>
            </a:extLst>
          </p:cNvPr>
          <p:cNvSpPr txBox="1"/>
          <p:nvPr/>
        </p:nvSpPr>
        <p:spPr>
          <a:xfrm>
            <a:off x="520151" y="3883446"/>
            <a:ext cx="842720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6699"/>
                </a:solidFill>
                <a:effectLst/>
              </a:rPr>
              <a:t>Example:</a:t>
            </a:r>
            <a:br>
              <a:rPr lang="en-US" sz="2400" b="1" i="0" u="sng" dirty="0">
                <a:solidFill>
                  <a:srgbClr val="006699"/>
                </a:solidFill>
                <a:effectLst/>
              </a:rPr>
            </a:br>
            <a:endParaRPr lang="en-US" sz="2400" u="sng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6699"/>
                </a:solidFill>
              </a:rPr>
              <a:t>ALTER TABLE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STUDENTS </a:t>
            </a:r>
            <a:r>
              <a:rPr lang="en-US" sz="2400" b="1" dirty="0">
                <a:solidFill>
                  <a:srgbClr val="006699"/>
                </a:solidFill>
              </a:rPr>
              <a:t>RENAME TO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STUDENTS_DETAILS;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755F6-9463-B5D0-2D31-D0E8FE2CDAD1}"/>
              </a:ext>
            </a:extLst>
          </p:cNvPr>
          <p:cNvSpPr txBox="1"/>
          <p:nvPr/>
        </p:nvSpPr>
        <p:spPr>
          <a:xfrm>
            <a:off x="520152" y="3429000"/>
            <a:ext cx="18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82017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</a:t>
            </a:r>
            <a:r>
              <a:rPr lang="en-US" sz="2600" b="0" i="0" u="none" strike="noStrike" baseline="0"/>
              <a:t>specified length.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View Table Structure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DESCRIBE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</a:rPr>
              <a:t>DESCRIBE or DESC </a:t>
            </a:r>
            <a:r>
              <a:rPr lang="en-US" sz="2600" dirty="0">
                <a:solidFill>
                  <a:srgbClr val="000000"/>
                </a:solidFill>
              </a:rPr>
              <a:t>command used to view the structure of the table.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r>
              <a:rPr lang="en-IN" sz="2600" u="sng" dirty="0"/>
              <a:t>Syntax :</a:t>
            </a:r>
            <a:endParaRPr lang="en-US" sz="2600" u="sng" dirty="0"/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BC2CF-D8BA-8942-550A-28E965D7083B}"/>
              </a:ext>
            </a:extLst>
          </p:cNvPr>
          <p:cNvSpPr txBox="1"/>
          <p:nvPr/>
        </p:nvSpPr>
        <p:spPr>
          <a:xfrm>
            <a:off x="652922" y="4226577"/>
            <a:ext cx="3388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DESCRIBE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	OR</a:t>
            </a: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3FCC-5884-2A91-5DCA-56EDCB813F8C}"/>
              </a:ext>
            </a:extLst>
          </p:cNvPr>
          <p:cNvSpPr txBox="1"/>
          <p:nvPr/>
        </p:nvSpPr>
        <p:spPr>
          <a:xfrm>
            <a:off x="5102944" y="4226577"/>
            <a:ext cx="370338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u="sng" dirty="0"/>
              <a:t>Example: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US" sz="2400" dirty="0" err="1">
                <a:solidFill>
                  <a:schemeClr val="accent1"/>
                </a:solidFill>
              </a:rPr>
              <a:t>student_details</a:t>
            </a:r>
            <a:r>
              <a:rPr lang="en-I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184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932903" y="4352822"/>
            <a:ext cx="458244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864077" y="4352822"/>
            <a:ext cx="4651273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  <a:p>
            <a:r>
              <a:rPr lang="en-US" sz="2600" dirty="0"/>
              <a:t>INSERT INTO for selected columns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220674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(col-1, col-2,…)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6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72449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DISTINCT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1CAE8E-E05D-6738-F7A0-03A55DC9875B}"/>
              </a:ext>
            </a:extLst>
          </p:cNvPr>
          <p:cNvSpPr txBox="1"/>
          <p:nvPr/>
        </p:nvSpPr>
        <p:spPr>
          <a:xfrm>
            <a:off x="520152" y="2251587"/>
            <a:ext cx="7995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71C2-6D0B-F0EC-9540-1298B9203EDC}"/>
              </a:ext>
            </a:extLst>
          </p:cNvPr>
          <p:cNvSpPr txBox="1"/>
          <p:nvPr/>
        </p:nvSpPr>
        <p:spPr>
          <a:xfrm>
            <a:off x="520152" y="2925433"/>
            <a:ext cx="4858093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DISTINCT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</a:t>
            </a:r>
            <a:r>
              <a:rPr lang="en-US" sz="2600" i="1" dirty="0">
                <a:solidFill>
                  <a:srgbClr val="000000"/>
                </a:solidFill>
              </a:rPr>
              <a:t>…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D134A-1670-CA49-3576-6BE29635A226}"/>
              </a:ext>
            </a:extLst>
          </p:cNvPr>
          <p:cNvSpPr txBox="1"/>
          <p:nvPr/>
        </p:nvSpPr>
        <p:spPr>
          <a:xfrm>
            <a:off x="409574" y="518063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DD652-5B10-545D-1D2E-8899734C7D70}"/>
              </a:ext>
            </a:extLst>
          </p:cNvPr>
          <p:cNvSpPr txBox="1"/>
          <p:nvPr/>
        </p:nvSpPr>
        <p:spPr>
          <a:xfrm>
            <a:off x="409573" y="5648830"/>
            <a:ext cx="701378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567975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064791"/>
            <a:ext cx="85090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ORDER BY keyword is used to sort the result-set in ascending or descending order.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ORDER BY keyword sorts the records in ascending order by default. To sort the records in descending order, use the DESC keyword.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2870404" y="4266840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i="1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ORDER BY</a:t>
            </a:r>
            <a:r>
              <a:rPr lang="en-US" sz="2600" dirty="0">
                <a:solidFill>
                  <a:srgbClr val="000000"/>
                </a:solidFill>
              </a:rPr>
              <a:t> col-1, col-2…</a:t>
            </a:r>
            <a:r>
              <a:rPr lang="en-US" sz="2600" b="1" dirty="0">
                <a:solidFill>
                  <a:srgbClr val="0000CD"/>
                </a:solidFill>
              </a:rPr>
              <a:t>ASC|DESC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3277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2432457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E5FAE-6487-0F78-FA88-4E16B62893BC}"/>
              </a:ext>
            </a:extLst>
          </p:cNvPr>
          <p:cNvSpPr txBox="1"/>
          <p:nvPr/>
        </p:nvSpPr>
        <p:spPr>
          <a:xfrm>
            <a:off x="311897" y="4271894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Example-2: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ASC, </a:t>
            </a:r>
            <a:r>
              <a:rPr lang="en-US" sz="2600" dirty="0"/>
              <a:t>CGPA</a:t>
            </a:r>
            <a:r>
              <a:rPr lang="en-US" sz="2600" dirty="0">
                <a:solidFill>
                  <a:srgbClr val="0000CD"/>
                </a:solidFill>
              </a:rPr>
              <a:t> DESC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Example-1: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3034893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2" y="2172929"/>
            <a:ext cx="4051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DDL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DATA TYPE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String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Numeric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err="1"/>
              <a:t>DateTime</a:t>
            </a: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CONSTRAINTS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NOT NULL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UNIQUE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PRIMARY KEY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96AF-7A91-2B5C-DF33-0CB7D629273C}"/>
              </a:ext>
            </a:extLst>
          </p:cNvPr>
          <p:cNvSpPr txBox="1"/>
          <p:nvPr/>
        </p:nvSpPr>
        <p:spPr>
          <a:xfrm>
            <a:off x="4572000" y="2205255"/>
            <a:ext cx="4051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TRUNCATE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73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0" y="2172929"/>
            <a:ext cx="59396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DISTINCT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WHERE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GROUP BY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AGGREGATE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ORDER BY</a:t>
            </a:r>
          </a:p>
        </p:txBody>
      </p:sp>
    </p:spTree>
    <p:extLst>
      <p:ext uri="{BB962C8B-B14F-4D97-AF65-F5344CB8AC3E}">
        <p14:creationId xmlns:p14="http://schemas.microsoft.com/office/powerpoint/2010/main" val="2198509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006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UPDATE statement is used to modify the existing records in a table.</a:t>
            </a:r>
          </a:p>
          <a:p>
            <a:r>
              <a:rPr lang="en-US" sz="2600" dirty="0"/>
              <a:t>***Update statement without condition will update values for all the records available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9321DD8-439C-284B-55F1-B738A27EA732}"/>
              </a:ext>
            </a:extLst>
          </p:cNvPr>
          <p:cNvSpPr/>
          <p:nvPr/>
        </p:nvSpPr>
        <p:spPr>
          <a:xfrm>
            <a:off x="5073444" y="4935794"/>
            <a:ext cx="658761" cy="94389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812B1-8546-6F48-D7AE-66246FB8EF32}"/>
              </a:ext>
            </a:extLst>
          </p:cNvPr>
          <p:cNvSpPr txBox="1"/>
          <p:nvPr/>
        </p:nvSpPr>
        <p:spPr>
          <a:xfrm>
            <a:off x="5607528" y="5144778"/>
            <a:ext cx="365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**Columns with new values</a:t>
            </a:r>
          </a:p>
        </p:txBody>
      </p:sp>
    </p:spTree>
    <p:extLst>
      <p:ext uri="{BB962C8B-B14F-4D97-AF65-F5344CB8AC3E}">
        <p14:creationId xmlns:p14="http://schemas.microsoft.com/office/powerpoint/2010/main" val="660835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UPDATE statement is used to modify the existing records in a table.</a:t>
            </a:r>
          </a:p>
          <a:p>
            <a:r>
              <a:rPr lang="en-US" sz="2600" dirty="0"/>
              <a:t>***Update statement without condition will update values for all the records available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27926-158B-1ABA-554C-128384077A84}"/>
              </a:ext>
            </a:extLst>
          </p:cNvPr>
          <p:cNvSpPr txBox="1"/>
          <p:nvPr/>
        </p:nvSpPr>
        <p:spPr>
          <a:xfrm>
            <a:off x="6046839" y="3924315"/>
            <a:ext cx="281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**WHERE condition tells which records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25963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9B8CE3-1C39-8BC9-7948-E625C1956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22715"/>
              </p:ext>
            </p:extLst>
          </p:nvPr>
        </p:nvGraphicFramePr>
        <p:xfrm>
          <a:off x="1173008" y="2931736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Create a STUDENTS table with below given data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6836447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Updates States for Bangalore &amp; Mysore with KAR value.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456903" y="2861980"/>
            <a:ext cx="3342609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Update Query:</a:t>
            </a:r>
          </a:p>
          <a:p>
            <a:endParaRPr lang="en-US" sz="2600" u="sng" dirty="0"/>
          </a:p>
          <a:p>
            <a:endParaRPr lang="en-US" sz="2600" dirty="0">
              <a:solidFill>
                <a:srgbClr val="0000CD"/>
              </a:solidFill>
            </a:endParaRPr>
          </a:p>
          <a:p>
            <a:r>
              <a:rPr lang="en-US" sz="2600" dirty="0">
                <a:solidFill>
                  <a:srgbClr val="0000CD"/>
                </a:solidFill>
              </a:rPr>
              <a:t>UPDATE </a:t>
            </a:r>
            <a:r>
              <a:rPr lang="en-US" sz="2600" dirty="0"/>
              <a:t>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SET </a:t>
            </a:r>
            <a:r>
              <a:rPr lang="en-US" sz="2600" dirty="0"/>
              <a:t>STATE = "KAR"</a:t>
            </a:r>
          </a:p>
          <a:p>
            <a:r>
              <a:rPr lang="en-US" sz="2600" dirty="0">
                <a:solidFill>
                  <a:srgbClr val="0000CD"/>
                </a:solidFill>
              </a:rPr>
              <a:t>WHERE </a:t>
            </a:r>
            <a:r>
              <a:rPr lang="en-US" sz="2600" dirty="0"/>
              <a:t>CITY = "BANGALORE" OR CITY = "MYSORE";</a:t>
            </a:r>
          </a:p>
        </p:txBody>
      </p:sp>
    </p:spTree>
    <p:extLst>
      <p:ext uri="{BB962C8B-B14F-4D97-AF65-F5344CB8AC3E}">
        <p14:creationId xmlns:p14="http://schemas.microsoft.com/office/powerpoint/2010/main" val="802989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Updates Country as INDIA for all the records.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456903" y="2861980"/>
            <a:ext cx="3342609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624005" y="4146108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Update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UPDATE</a:t>
            </a:r>
            <a:r>
              <a:rPr lang="en-US" sz="2600" dirty="0"/>
              <a:t> 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SET</a:t>
            </a:r>
            <a:r>
              <a:rPr lang="en-US" sz="2600" dirty="0"/>
              <a:t> COUNTRY = "INDIA";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4720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DELETE statement is used to delete records from the table.</a:t>
            </a:r>
          </a:p>
          <a:p>
            <a:r>
              <a:rPr lang="en-US" sz="2600" dirty="0"/>
              <a:t>***Delete statement without condition will delete all the records from the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DELETE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WHERE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IN" sz="28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4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DELETE statement is used to delete records from the table.</a:t>
            </a:r>
          </a:p>
          <a:p>
            <a:r>
              <a:rPr lang="en-US" sz="2600" dirty="0"/>
              <a:t>***Delete statement without condition will delete all the records from the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DELETE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WHERE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IN" sz="28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1DE56-B75C-259C-7C53-C0F4647A409F}"/>
              </a:ext>
            </a:extLst>
          </p:cNvPr>
          <p:cNvSpPr txBox="1"/>
          <p:nvPr/>
        </p:nvSpPr>
        <p:spPr>
          <a:xfrm>
            <a:off x="6046839" y="4760057"/>
            <a:ext cx="281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**WHERE condition tells which records to be deleted.</a:t>
            </a:r>
          </a:p>
        </p:txBody>
      </p:sp>
    </p:spTree>
    <p:extLst>
      <p:ext uri="{BB962C8B-B14F-4D97-AF65-F5344CB8AC3E}">
        <p14:creationId xmlns:p14="http://schemas.microsoft.com/office/powerpoint/2010/main" val="37014764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9B8CE3-1C39-8BC9-7948-E625C1956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79479"/>
              </p:ext>
            </p:extLst>
          </p:nvPr>
        </p:nvGraphicFramePr>
        <p:xfrm>
          <a:off x="1173008" y="3651767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After UPDATE statement STUDENTS table will look like this.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1630458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Delete the students from PUNE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212756" y="3246700"/>
            <a:ext cx="3342609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  <a:endParaRPr lang="en-US" sz="1600" b="1" i="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CD"/>
                </a:solidFill>
              </a:rPr>
              <a:t>	</a:t>
            </a:r>
            <a:r>
              <a:rPr lang="en-US" sz="1600" b="1" i="0" dirty="0">
                <a:solidFill>
                  <a:srgbClr val="0000CD"/>
                </a:solidFill>
                <a:effectLst/>
              </a:rPr>
              <a:t>DELETE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1600" b="1" i="1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0000CD"/>
                </a:solidFill>
                <a:effectLst/>
              </a:rPr>
              <a:t>	WHERE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;</a:t>
            </a:r>
            <a:endParaRPr lang="en-IN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Delete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DELETE FROM</a:t>
            </a:r>
            <a:r>
              <a:rPr lang="en-US" sz="2600" dirty="0"/>
              <a:t> 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WHERE</a:t>
            </a:r>
            <a:r>
              <a:rPr lang="en-US" sz="2600" dirty="0"/>
              <a:t> CITY = "PUNE";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36783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</a:t>
            </a:r>
            <a:r>
              <a:rPr lang="en-US" sz="2600" u="sng" dirty="0"/>
              <a:t>Delete all </a:t>
            </a:r>
            <a:r>
              <a:rPr lang="en-US" sz="2600" dirty="0"/>
              <a:t>the records from STUDENTS table</a:t>
            </a:r>
          </a:p>
          <a:p>
            <a:endParaRPr lang="en-US" sz="2600" u="sng" dirty="0"/>
          </a:p>
          <a:p>
            <a:r>
              <a:rPr lang="en-US" sz="2600" dirty="0"/>
              <a:t>Here are the option to delete all the records:</a:t>
            </a:r>
          </a:p>
          <a:p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DELETE FROM table -----&gt; DML Statement without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1519384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</a:t>
            </a:r>
            <a:r>
              <a:rPr lang="en-US" sz="2600" u="sng" dirty="0"/>
              <a:t>Delete all </a:t>
            </a:r>
            <a:r>
              <a:rPr lang="en-US" sz="2600" dirty="0"/>
              <a:t>the records from STUDENTS table</a:t>
            </a:r>
          </a:p>
          <a:p>
            <a:endParaRPr lang="en-US" sz="2600" u="sng" dirty="0"/>
          </a:p>
          <a:p>
            <a:r>
              <a:rPr lang="en-US" sz="2600" dirty="0"/>
              <a:t>Here are the option to delete all the records:</a:t>
            </a:r>
          </a:p>
          <a:p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DELETE FROM table -----&gt; DML Statement without WHERE condition</a:t>
            </a:r>
            <a:br>
              <a:rPr lang="en-US" sz="2600" dirty="0"/>
            </a:b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TRUNCATE table  ---- DDL Statement</a:t>
            </a:r>
          </a:p>
        </p:txBody>
      </p:sp>
    </p:spTree>
    <p:extLst>
      <p:ext uri="{BB962C8B-B14F-4D97-AF65-F5344CB8AC3E}">
        <p14:creationId xmlns:p14="http://schemas.microsoft.com/office/powerpoint/2010/main" val="4141435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Delete the students from PUNE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4896465" y="3246700"/>
            <a:ext cx="4247535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D"/>
                </a:solidFill>
              </a:rPr>
              <a:t>	</a:t>
            </a:r>
            <a:r>
              <a:rPr lang="en-US" sz="2400" b="1" i="0" dirty="0">
                <a:solidFill>
                  <a:srgbClr val="0000CD"/>
                </a:solidFill>
                <a:effectLst/>
              </a:rPr>
              <a:t>DELETE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endParaRPr lang="en-US" sz="2400" b="1" i="1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Delete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DELETE FROM</a:t>
            </a:r>
            <a:r>
              <a:rPr lang="en-US" sz="2600" dirty="0"/>
              <a:t> STUDENTS;</a:t>
            </a:r>
          </a:p>
          <a:p>
            <a:r>
              <a:rPr lang="en-US" sz="2600" dirty="0"/>
              <a:t>		OR</a:t>
            </a:r>
          </a:p>
          <a:p>
            <a:r>
              <a:rPr lang="en-US" sz="2600" dirty="0">
                <a:solidFill>
                  <a:srgbClr val="0000CD"/>
                </a:solidFill>
              </a:rPr>
              <a:t>TRUNCATE TABLE </a:t>
            </a:r>
            <a:r>
              <a:rPr lang="en-US" sz="26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30377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Joins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Join is an operation performed on database tables to fetch data from related tables, based on common fields/columns.</a:t>
            </a:r>
          </a:p>
          <a:p>
            <a:endParaRPr lang="en-US" sz="2400" dirty="0"/>
          </a:p>
          <a:p>
            <a:r>
              <a:rPr lang="en-US" sz="2400" dirty="0"/>
              <a:t>									OR</a:t>
            </a:r>
          </a:p>
          <a:p>
            <a:endParaRPr lang="en-US" sz="2400" dirty="0"/>
          </a:p>
          <a:p>
            <a:r>
              <a:rPr lang="en-US" sz="2400" dirty="0"/>
              <a:t>A Join is used to combine rows from two or more tables, based on a related column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92365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50926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Join is an operation performed on database tables to fetch data from related tables, based on common fields/columns.</a:t>
            </a:r>
          </a:p>
          <a:p>
            <a:r>
              <a:rPr lang="en-US" sz="2800" dirty="0"/>
              <a:t>				OR</a:t>
            </a:r>
          </a:p>
          <a:p>
            <a:r>
              <a:rPr lang="en-US" sz="2800" dirty="0"/>
              <a:t>A Join is used to combine rows from two or more tables, based on a related column between them.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5106220" y="1840276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8802892"/>
                </p:ext>
              </p:extLst>
            </p:nvPr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5908086" y="1464654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274705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JOIN clause is used to combine rows from two or more tables, based on a related column between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55DE4C-CBE4-4E8D-8838-619825D6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4322"/>
              </p:ext>
            </p:extLst>
          </p:nvPr>
        </p:nvGraphicFramePr>
        <p:xfrm>
          <a:off x="246706" y="3486983"/>
          <a:ext cx="3445022" cy="1584960"/>
        </p:xfrm>
        <a:graphic>
          <a:graphicData uri="http://schemas.openxmlformats.org/drawingml/2006/table">
            <a:tbl>
              <a:tblPr/>
              <a:tblGrid>
                <a:gridCol w="972223">
                  <a:extLst>
                    <a:ext uri="{9D8B030D-6E8A-4147-A177-3AD203B41FA5}">
                      <a16:colId xmlns:a16="http://schemas.microsoft.com/office/drawing/2014/main" val="1163898166"/>
                    </a:ext>
                  </a:extLst>
                </a:gridCol>
                <a:gridCol w="1259667">
                  <a:extLst>
                    <a:ext uri="{9D8B030D-6E8A-4147-A177-3AD203B41FA5}">
                      <a16:colId xmlns:a16="http://schemas.microsoft.com/office/drawing/2014/main" val="1294582980"/>
                    </a:ext>
                  </a:extLst>
                </a:gridCol>
                <a:gridCol w="1213132">
                  <a:extLst>
                    <a:ext uri="{9D8B030D-6E8A-4147-A177-3AD203B41FA5}">
                      <a16:colId xmlns:a16="http://schemas.microsoft.com/office/drawing/2014/main" val="297655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OrderDate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4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10308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0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10309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31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10310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2022-09-01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58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F90116-C01C-47D2-A265-0805B4EBF31E}"/>
              </a:ext>
            </a:extLst>
          </p:cNvPr>
          <p:cNvSpPr txBox="1"/>
          <p:nvPr/>
        </p:nvSpPr>
        <p:spPr>
          <a:xfrm>
            <a:off x="148337" y="3027957"/>
            <a:ext cx="203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Orders Table</a:t>
            </a:r>
            <a:endParaRPr lang="en-US" b="1" u="sn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D15CB-AE09-4CB9-AA21-380C4CE1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07295"/>
              </p:ext>
            </p:extLst>
          </p:nvPr>
        </p:nvGraphicFramePr>
        <p:xfrm>
          <a:off x="4470213" y="4592003"/>
          <a:ext cx="4257368" cy="1584960"/>
        </p:xfrm>
        <a:graphic>
          <a:graphicData uri="http://schemas.openxmlformats.org/drawingml/2006/table">
            <a:tbl>
              <a:tblPr/>
              <a:tblGrid>
                <a:gridCol w="1455175">
                  <a:extLst>
                    <a:ext uri="{9D8B030D-6E8A-4147-A177-3AD203B41FA5}">
                      <a16:colId xmlns:a16="http://schemas.microsoft.com/office/drawing/2014/main" val="1270402453"/>
                    </a:ext>
                  </a:extLst>
                </a:gridCol>
                <a:gridCol w="1581705">
                  <a:extLst>
                    <a:ext uri="{9D8B030D-6E8A-4147-A177-3AD203B41FA5}">
                      <a16:colId xmlns:a16="http://schemas.microsoft.com/office/drawing/2014/main" val="290767840"/>
                    </a:ext>
                  </a:extLst>
                </a:gridCol>
                <a:gridCol w="1220488">
                  <a:extLst>
                    <a:ext uri="{9D8B030D-6E8A-4147-A177-3AD203B41FA5}">
                      <a16:colId xmlns:a16="http://schemas.microsoft.com/office/drawing/2014/main" val="1008146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Todd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Dominic</a:t>
                      </a:r>
                      <a:r>
                        <a:rPr lang="es-ES" dirty="0">
                          <a:effectLst/>
                        </a:rPr>
                        <a:t> Dom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5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Paul 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498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88442E-4771-4BDC-AF82-E051D7302164}"/>
              </a:ext>
            </a:extLst>
          </p:cNvPr>
          <p:cNvSpPr txBox="1"/>
          <p:nvPr/>
        </p:nvSpPr>
        <p:spPr>
          <a:xfrm>
            <a:off x="4423663" y="42842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 Table</a:t>
            </a:r>
            <a:endParaRPr lang="en-US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2CA7E-11EF-4CFF-8D68-5AD0987512EB}"/>
              </a:ext>
            </a:extLst>
          </p:cNvPr>
          <p:cNvSpPr txBox="1"/>
          <p:nvPr/>
        </p:nvSpPr>
        <p:spPr>
          <a:xfrm>
            <a:off x="4046251" y="2610480"/>
            <a:ext cx="46813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Download Data: </a:t>
            </a:r>
            <a:r>
              <a:rPr lang="en-US" sz="1400" dirty="0">
                <a:hlinkClick r:id="rId2"/>
              </a:rPr>
              <a:t>https://raw.githubusercontent.com/sitmbadept/sitmbadept.github.io/main/BDTM/SQL/join_demo.sql</a:t>
            </a:r>
            <a:endParaRPr lang="en-US" sz="1400" dirty="0"/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110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INNER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INNER JOIN keyword selects records that have matching values in both tables.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INNER 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 descr="MySQL INNER JOIN">
            <a:extLst>
              <a:ext uri="{FF2B5EF4-FFF2-40B4-BE49-F238E27FC236}">
                <a16:creationId xmlns:a16="http://schemas.microsoft.com/office/drawing/2014/main" id="{F884C5FF-DA8A-CC9C-24D6-7165AAB2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548957"/>
            <a:ext cx="2249954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78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 Selecting all the columns from both customer &amp; orders the table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</a:t>
            </a:r>
            <a:r>
              <a:rPr lang="en-US" sz="2400" dirty="0">
                <a:solidFill>
                  <a:srgbClr val="FF0000"/>
                </a:solidFill>
              </a:rPr>
              <a:t>customers.* </a:t>
            </a:r>
            <a:r>
              <a:rPr lang="en-US" sz="2400" dirty="0"/>
              <a:t>, </a:t>
            </a:r>
          </a:p>
          <a:p>
            <a:pPr marL="114300" indent="0">
              <a:buNone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400" dirty="0"/>
              <a:t>FROM customers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INNER JOIN orders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customers.CustomerID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30909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INNER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ctr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1800" u="sng" dirty="0"/>
              <a:t>Example: Selecting specified columns from tables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SELECT  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orders.OrderID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orders.OrderDate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customers.CustomerName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customers.Country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FROM customers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INNER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JOIN</a:t>
            </a:r>
            <a:r>
              <a:rPr lang="en-US" sz="18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ON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customers.CustomerID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7F263-56E0-4B00-AF5A-AAD9A74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4787758"/>
            <a:ext cx="6019801" cy="1301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24199" y="440190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499954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LEFT JOIN keyword returns all records from the left table (table1), and the matching records (if any) from the right table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LEFT 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2" descr="MySQL LEFT JOIN">
            <a:extLst>
              <a:ext uri="{FF2B5EF4-FFF2-40B4-BE49-F238E27FC236}">
                <a16:creationId xmlns:a16="http://schemas.microsoft.com/office/drawing/2014/main" id="{26A97B15-7B74-5779-52A6-F18BFCB0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514011"/>
            <a:ext cx="2317474" cy="16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744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LEFT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DC0BF-3DA7-42EC-AC90-F96EEA6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00" y="3838210"/>
            <a:ext cx="6137587" cy="14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5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RIGHT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RIGHT JOIN keyword returns all records from the right table (table2), and the matching records (if any) from the left table (table1)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RIGHT 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 descr="MySQL RIGHT JOIN">
            <a:extLst>
              <a:ext uri="{FF2B5EF4-FFF2-40B4-BE49-F238E27FC236}">
                <a16:creationId xmlns:a16="http://schemas.microsoft.com/office/drawing/2014/main" id="{0C24C3D6-1201-9590-583A-0D62F5EA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8" y="3675244"/>
            <a:ext cx="2259361" cy="16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723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RIGHT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87BD8-791F-461E-85FF-F7CBD740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5" y="3926464"/>
            <a:ext cx="6172199" cy="14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CROSS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CROSS JOIN keyword returns all records from both tables (table1 and table2).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3236416" y="3429686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3236416" y="3959731"/>
            <a:ext cx="64286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CROSS 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MySQL CROSS JOIN">
            <a:extLst>
              <a:ext uri="{FF2B5EF4-FFF2-40B4-BE49-F238E27FC236}">
                <a16:creationId xmlns:a16="http://schemas.microsoft.com/office/drawing/2014/main" id="{1ECB3548-6780-A2C4-84CD-A5F717C2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3" y="3660519"/>
            <a:ext cx="2580281" cy="179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996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CROSS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CROSS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C214E-9A58-4036-B931-1F76861C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53" y="3115202"/>
            <a:ext cx="5899236" cy="28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74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333845-C247-1957-E14E-7F6A175B7347}"/>
              </a:ext>
            </a:extLst>
          </p:cNvPr>
          <p:cNvSpPr txBox="1"/>
          <p:nvPr/>
        </p:nvSpPr>
        <p:spPr>
          <a:xfrm>
            <a:off x="409574" y="2462173"/>
            <a:ext cx="77118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The UNION operator is used to combine the result-set of two or more SELECT statements.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points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SELECT statement with UNION must have the same number of columns.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Columns order must be same in all the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26091041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1614B2B-347D-7836-9C16-E7D79CC842C3}"/>
              </a:ext>
            </a:extLst>
          </p:cNvPr>
          <p:cNvSpPr txBox="1">
            <a:spLocks/>
          </p:cNvSpPr>
          <p:nvPr/>
        </p:nvSpPr>
        <p:spPr>
          <a:xfrm>
            <a:off x="663678" y="2135637"/>
            <a:ext cx="8070574" cy="3637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Syntax</a:t>
            </a:r>
            <a:endParaRPr lang="en-US" sz="20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ALL Syntax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 ALL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dirty="0"/>
              <a:t>****The UNION operator selects only distinct values by default. To allow duplicate values we need to use UNION ALL operators</a:t>
            </a:r>
          </a:p>
        </p:txBody>
      </p:sp>
    </p:spTree>
    <p:extLst>
      <p:ext uri="{BB962C8B-B14F-4D97-AF65-F5344CB8AC3E}">
        <p14:creationId xmlns:p14="http://schemas.microsoft.com/office/powerpoint/2010/main" val="25906331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135600" cy="2492526"/>
          </a:xfrm>
        </p:spPr>
        <p:txBody>
          <a:bodyPr anchor="t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customers_1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UNION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262748" y="353501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3C138-C346-4D40-8B02-17C3EC6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7" y="3688901"/>
            <a:ext cx="3638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4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85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371574" cy="2492526"/>
          </a:xfrm>
        </p:spPr>
        <p:txBody>
          <a:bodyPr anchor="t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customers_1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UNION </a:t>
            </a:r>
            <a:r>
              <a:rPr lang="en-US" sz="2600" dirty="0">
                <a:solidFill>
                  <a:srgbClr val="00B050"/>
                </a:solidFill>
              </a:rPr>
              <a:t>ALL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06650" y="327342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71B44-B372-4EFC-8B29-527C7965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3273426"/>
            <a:ext cx="36671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24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INTERSECT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BC3187-9F71-0F8A-C3F2-12556340E70E}"/>
              </a:ext>
            </a:extLst>
          </p:cNvPr>
          <p:cNvSpPr txBox="1">
            <a:spLocks/>
          </p:cNvSpPr>
          <p:nvPr/>
        </p:nvSpPr>
        <p:spPr>
          <a:xfrm>
            <a:off x="549034" y="224841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The INTERSECT operator returns the distinct and common elements in two sets or common records from two or more tables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Important points for INTERSECT operator: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Every SELECT statement with INTERSECT must have the same number of columns.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Columns order must be same in all the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38110118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INTERSECT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0AB95B1-3552-7874-B438-CBCA308E84F8}"/>
              </a:ext>
            </a:extLst>
          </p:cNvPr>
          <p:cNvSpPr txBox="1">
            <a:spLocks/>
          </p:cNvSpPr>
          <p:nvPr/>
        </p:nvSpPr>
        <p:spPr>
          <a:xfrm>
            <a:off x="409574" y="2553508"/>
            <a:ext cx="8070574" cy="226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400" i="1" u="sng" dirty="0">
                <a:solidFill>
                  <a:srgbClr val="000000"/>
                </a:solidFill>
              </a:rPr>
              <a:t>Syntax</a:t>
            </a:r>
            <a:endParaRPr lang="en-US" sz="24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CD"/>
                </a:solidFill>
              </a:rPr>
              <a:t>	SELECT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col1, col2,..etc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CD"/>
                </a:solidFill>
              </a:rPr>
              <a:t>FROM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table1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INTERSECT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0000CD"/>
                </a:solidFill>
              </a:rPr>
              <a:t>SELECT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col1,col2,..etc 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CD"/>
                </a:solidFill>
              </a:rPr>
              <a:t>FROM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table2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INTERSECT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……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35168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INTERSECT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88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163295"/>
            <a:ext cx="6371574" cy="2492526"/>
          </a:xfrm>
        </p:spPr>
        <p:txBody>
          <a:bodyPr anchor="t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customers_1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INTERSECT</a:t>
            </a:r>
            <a:endParaRPr lang="en-US" sz="2600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06650" y="327342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D3C4E-5D99-9298-D479-44799F73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58" y="3896493"/>
            <a:ext cx="3733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08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Views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SQL, a view is a virtual table, based on the result-set of an SQL statement.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view contains rows and columns, just like a real table. The fields in a view are fields from one or more real tables in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C7AF-C79A-45E1-216D-957FDBFCBCF7}"/>
              </a:ext>
            </a:extLst>
          </p:cNvPr>
          <p:cNvSpPr txBox="1"/>
          <p:nvPr/>
        </p:nvSpPr>
        <p:spPr>
          <a:xfrm>
            <a:off x="409574" y="4502582"/>
            <a:ext cx="455080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Create 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rgbClr val="FF0000"/>
                </a:solidFill>
                <a:effectLst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AS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8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Views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SQL, a view is a virtual table based on the result-set of an SQL statement.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view contains rows and columns, just like a real table. The fields in a view are fields from one or more real tables in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C7AF-C79A-45E1-216D-957FDBFCBCF7}"/>
              </a:ext>
            </a:extLst>
          </p:cNvPr>
          <p:cNvSpPr txBox="1"/>
          <p:nvPr/>
        </p:nvSpPr>
        <p:spPr>
          <a:xfrm>
            <a:off x="409574" y="4502582"/>
            <a:ext cx="455080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Create 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rgbClr val="FF0000"/>
                </a:solidFill>
                <a:effectLst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AS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89119-03CF-3C61-2FE2-A6DF8D30AC7B}"/>
              </a:ext>
            </a:extLst>
          </p:cNvPr>
          <p:cNvSpPr txBox="1"/>
          <p:nvPr/>
        </p:nvSpPr>
        <p:spPr>
          <a:xfrm>
            <a:off x="5147189" y="4500989"/>
            <a:ext cx="388865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Drop Syntax:</a:t>
            </a:r>
          </a:p>
          <a:p>
            <a:pPr marL="114300" indent="0">
              <a:buNone/>
            </a:pPr>
            <a:endParaRPr lang="en-US" sz="2400" u="sng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</a:rPr>
              <a:t>DROP VIEW </a:t>
            </a:r>
            <a:r>
              <a:rPr lang="en-US" sz="2400" b="0" i="0" dirty="0" err="1">
                <a:effectLst/>
              </a:rPr>
              <a:t>view_name</a:t>
            </a:r>
            <a:r>
              <a:rPr lang="en-US" sz="2400" b="0" i="0" dirty="0">
                <a:effectLst/>
              </a:rPr>
              <a:t>;</a:t>
            </a:r>
            <a:endParaRPr lang="en-US" sz="24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7487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0777878"/>
                </p:ext>
              </p:extLst>
            </p:nvPr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7609923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ALTER statement is used when to change the name of table or any table field. It is also used to add or delete an existing column in a table.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ALTER statement is always used with "ADD", "DROP" and "MODIFY" commands according to the situation.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ALTER TABLE statement is also used to add and drop various constraints on an existing table.</a:t>
            </a:r>
          </a:p>
        </p:txBody>
      </p:sp>
    </p:spTree>
    <p:extLst>
      <p:ext uri="{BB962C8B-B14F-4D97-AF65-F5344CB8AC3E}">
        <p14:creationId xmlns:p14="http://schemas.microsoft.com/office/powerpoint/2010/main" val="1262557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D0053C-0398-C471-A209-0083392A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64193"/>
              </p:ext>
            </p:extLst>
          </p:nvPr>
        </p:nvGraphicFramePr>
        <p:xfrm>
          <a:off x="1173008" y="3651767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638C5E0-DA51-2E2D-C0C7-E0F50F294D1B}"/>
              </a:ext>
            </a:extLst>
          </p:cNvPr>
          <p:cNvSpPr txBox="1">
            <a:spLocks/>
          </p:cNvSpPr>
          <p:nvPr/>
        </p:nvSpPr>
        <p:spPr>
          <a:xfrm>
            <a:off x="409574" y="365126"/>
            <a:ext cx="8108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6" name="Rectangle: Top Corners Rounded 4">
            <a:extLst>
              <a:ext uri="{FF2B5EF4-FFF2-40B4-BE49-F238E27FC236}">
                <a16:creationId xmlns:a16="http://schemas.microsoft.com/office/drawing/2014/main" id="{39D818DC-6437-1372-1502-801CF0CB6981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6811B0-68DC-CB54-F012-9099A1340A29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CF06C8-3100-010D-9768-AF03BDF9BCA1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Create a STUDENTS table with below given data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34038932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26568"/>
              </p:ext>
            </p:extLst>
          </p:nvPr>
        </p:nvGraphicFramePr>
        <p:xfrm>
          <a:off x="574401" y="3206234"/>
          <a:ext cx="7995198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4982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74982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20288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74982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375078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117488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366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 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ADD statement allows to add new columns in existing table.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697847"/>
            <a:ext cx="7320442" cy="14869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data-types    constraints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69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FC103-5C63-718C-06AA-DFA88DC60430}"/>
              </a:ext>
            </a:extLst>
          </p:cNvPr>
          <p:cNvSpPr txBox="1">
            <a:spLocks/>
          </p:cNvSpPr>
          <p:nvPr/>
        </p:nvSpPr>
        <p:spPr>
          <a:xfrm>
            <a:off x="520152" y="3085746"/>
            <a:ext cx="4926491" cy="1486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STUDENTS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MOBILE VARCHAR(10);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4CAF14-3F50-71D5-B72F-C5A2813C0C62}"/>
              </a:ext>
            </a:extLst>
          </p:cNvPr>
          <p:cNvSpPr txBox="1">
            <a:spLocks/>
          </p:cNvSpPr>
          <p:nvPr/>
        </p:nvSpPr>
        <p:spPr>
          <a:xfrm>
            <a:off x="3806686" y="5005912"/>
            <a:ext cx="4753525" cy="1176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16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data-types    constraints;</a:t>
            </a:r>
          </a:p>
        </p:txBody>
      </p:sp>
    </p:spTree>
    <p:extLst>
      <p:ext uri="{BB962C8B-B14F-4D97-AF65-F5344CB8AC3E}">
        <p14:creationId xmlns:p14="http://schemas.microsoft.com/office/powerpoint/2010/main" val="38776969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20" y="3225757"/>
            <a:ext cx="7132979" cy="279735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data-types    constraints,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data-types    constraints,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22558283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83400"/>
              </p:ext>
            </p:extLst>
          </p:nvPr>
        </p:nvGraphicFramePr>
        <p:xfrm>
          <a:off x="574401" y="3206234"/>
          <a:ext cx="7995197" cy="1941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5380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985380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  <a:gridCol w="1260777">
                  <a:extLst>
                    <a:ext uri="{9D8B030D-6E8A-4147-A177-3AD203B41FA5}">
                      <a16:colId xmlns:a16="http://schemas.microsoft.com/office/drawing/2014/main" val="748915062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1081376804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ALT_MOBILE 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955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21" y="3225757"/>
            <a:ext cx="6417362" cy="20875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ALT_MOBILE VARCHAR(10),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EMAIL VARCHAR(20);</a:t>
            </a:r>
          </a:p>
        </p:txBody>
      </p:sp>
    </p:spTree>
    <p:extLst>
      <p:ext uri="{BB962C8B-B14F-4D97-AF65-F5344CB8AC3E}">
        <p14:creationId xmlns:p14="http://schemas.microsoft.com/office/powerpoint/2010/main" val="37497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</TotalTime>
  <Words>5479</Words>
  <Application>Microsoft Office PowerPoint</Application>
  <PresentationFormat>On-screen Show (4:3)</PresentationFormat>
  <Paragraphs>1277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0" baseType="lpstr">
      <vt:lpstr>Arial</vt:lpstr>
      <vt:lpstr>Calibri</vt:lpstr>
      <vt:lpstr>Calibri Light</vt:lpstr>
      <vt:lpstr>Consolas</vt:lpstr>
      <vt:lpstr>inter-regular</vt:lpstr>
      <vt:lpstr>Verdana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View Table Structure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  <vt:lpstr>ORDER BY</vt:lpstr>
      <vt:lpstr>ORDER BY</vt:lpstr>
      <vt:lpstr>ORDER BY</vt:lpstr>
      <vt:lpstr>Recap</vt:lpstr>
      <vt:lpstr>Recap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MYSQL Joins</vt:lpstr>
      <vt:lpstr>MYSQL Joins</vt:lpstr>
      <vt:lpstr>MySQL Joins</vt:lpstr>
      <vt:lpstr>MYSQL Joins</vt:lpstr>
      <vt:lpstr>INNER JOIN</vt:lpstr>
      <vt:lpstr>PowerPoint Presentation</vt:lpstr>
      <vt:lpstr>MYSQL Joins</vt:lpstr>
      <vt:lpstr>PowerPoint Presentation</vt:lpstr>
      <vt:lpstr>MYSQL Joins</vt:lpstr>
      <vt:lpstr>PowerPoint Presentation</vt:lpstr>
      <vt:lpstr>MYSQL Joins</vt:lpstr>
      <vt:lpstr>PowerPoint Presentation</vt:lpstr>
      <vt:lpstr>MYSQL SET Operators</vt:lpstr>
      <vt:lpstr>MYSQL SET Operators</vt:lpstr>
      <vt:lpstr>PowerPoint Presentation</vt:lpstr>
      <vt:lpstr>PowerPoint Presentation</vt:lpstr>
      <vt:lpstr>MYSQL SET Operators</vt:lpstr>
      <vt:lpstr>MYSQL SET Operators</vt:lpstr>
      <vt:lpstr>PowerPoint Presentation</vt:lpstr>
      <vt:lpstr>MYSQL Views</vt:lpstr>
      <vt:lpstr>MYSQL Views</vt:lpstr>
      <vt:lpstr>Data definition language (DDL)</vt:lpstr>
      <vt:lpstr>Data definition language (DDL)</vt:lpstr>
      <vt:lpstr>PowerPoint Presentation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436</cp:revision>
  <dcterms:created xsi:type="dcterms:W3CDTF">2023-08-03T06:24:42Z</dcterms:created>
  <dcterms:modified xsi:type="dcterms:W3CDTF">2023-08-18T02:14:59Z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