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72" r:id="rId29"/>
    <p:sldId id="317" r:id="rId30"/>
    <p:sldId id="316" r:id="rId31"/>
    <p:sldId id="318" r:id="rId32"/>
    <p:sldId id="323" r:id="rId33"/>
    <p:sldId id="320" r:id="rId34"/>
    <p:sldId id="319" r:id="rId35"/>
    <p:sldId id="322" r:id="rId36"/>
    <p:sldId id="370" r:id="rId37"/>
    <p:sldId id="324" r:id="rId38"/>
    <p:sldId id="321" r:id="rId39"/>
    <p:sldId id="326" r:id="rId40"/>
    <p:sldId id="327" r:id="rId41"/>
    <p:sldId id="328" r:id="rId42"/>
    <p:sldId id="329" r:id="rId43"/>
    <p:sldId id="371" r:id="rId44"/>
    <p:sldId id="325" r:id="rId45"/>
    <p:sldId id="348" r:id="rId46"/>
    <p:sldId id="349" r:id="rId47"/>
    <p:sldId id="359" r:id="rId48"/>
    <p:sldId id="360" r:id="rId49"/>
    <p:sldId id="361" r:id="rId50"/>
    <p:sldId id="362" r:id="rId51"/>
    <p:sldId id="363" r:id="rId52"/>
    <p:sldId id="365" r:id="rId53"/>
    <p:sldId id="366" r:id="rId54"/>
    <p:sldId id="367" r:id="rId55"/>
    <p:sldId id="368" r:id="rId56"/>
    <p:sldId id="369" r:id="rId57"/>
    <p:sldId id="373" r:id="rId58"/>
    <p:sldId id="375" r:id="rId59"/>
    <p:sldId id="380" r:id="rId60"/>
    <p:sldId id="376" r:id="rId61"/>
    <p:sldId id="377" r:id="rId62"/>
    <p:sldId id="378" r:id="rId63"/>
    <p:sldId id="379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404" r:id="rId73"/>
    <p:sldId id="389" r:id="rId74"/>
    <p:sldId id="391" r:id="rId75"/>
    <p:sldId id="392" r:id="rId76"/>
    <p:sldId id="393" r:id="rId77"/>
    <p:sldId id="394" r:id="rId78"/>
    <p:sldId id="395" r:id="rId79"/>
    <p:sldId id="374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12" r:id="rId89"/>
    <p:sldId id="413" r:id="rId90"/>
    <p:sldId id="416" r:id="rId91"/>
    <p:sldId id="414" r:id="rId92"/>
    <p:sldId id="417" r:id="rId93"/>
    <p:sldId id="418" r:id="rId94"/>
    <p:sldId id="419" r:id="rId95"/>
    <p:sldId id="421" r:id="rId96"/>
    <p:sldId id="420" r:id="rId97"/>
    <p:sldId id="422" r:id="rId98"/>
    <p:sldId id="423" r:id="rId99"/>
    <p:sldId id="424" r:id="rId100"/>
    <p:sldId id="425" r:id="rId101"/>
    <p:sldId id="426" r:id="rId102"/>
    <p:sldId id="415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4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INNER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LEFT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RIGHT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CROSS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INNER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LEFT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RIGHT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CROSS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itmbadept/sitmbadept.github.io/main/BDTM/SQL/join_demo.sq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change the column/table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2" y="3883446"/>
            <a:ext cx="4219488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  <a:t>Syntax:</a:t>
            </a:r>
            <a:b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</a:br>
            <a:b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</a:b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RENAME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new_table_name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201721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change the column/table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2" y="3903040"/>
            <a:ext cx="7214148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  <a:t>Syntax:</a:t>
            </a:r>
            <a:b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</a:br>
            <a:b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</a:b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RENAME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old_name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new_name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73752"/>
            <a:ext cx="250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41812204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5CF4A7-D926-6488-10CE-DF75661F1941}"/>
              </a:ext>
            </a:extLst>
          </p:cNvPr>
          <p:cNvSpPr txBox="1"/>
          <p:nvPr/>
        </p:nvSpPr>
        <p:spPr>
          <a:xfrm>
            <a:off x="2087880" y="532120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STUDENTS (</a:t>
            </a:r>
          </a:p>
          <a:p>
            <a:r>
              <a:rPr lang="en-US" dirty="0"/>
              <a:t>ID INT PRIMARY KEY,</a:t>
            </a:r>
          </a:p>
          <a:p>
            <a:r>
              <a:rPr lang="en-US" dirty="0"/>
              <a:t>NAME VARCHAR(10),</a:t>
            </a:r>
          </a:p>
          <a:p>
            <a:r>
              <a:rPr lang="en-US" dirty="0"/>
              <a:t>CITY VARCHAR(10),</a:t>
            </a:r>
          </a:p>
          <a:p>
            <a:r>
              <a:rPr lang="en-US" dirty="0"/>
              <a:t>STATE VARCHAR(10),</a:t>
            </a:r>
          </a:p>
          <a:p>
            <a:r>
              <a:rPr lang="en-US" dirty="0"/>
              <a:t>COUNTRY VARCHAR(10)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ALTER TABLE STUDENTS ADD COLUMN MOBILE VARCHAR(10);</a:t>
            </a:r>
          </a:p>
          <a:p>
            <a:endParaRPr lang="en-US" dirty="0"/>
          </a:p>
          <a:p>
            <a:r>
              <a:rPr lang="en-US" dirty="0"/>
              <a:t>ALTER TABLE STUDENTS ADD COLUMN ALT_MOBILE VARCHAR(10), ADD COLUMN EMAIL VARCHAR(20);</a:t>
            </a:r>
          </a:p>
        </p:txBody>
      </p:sp>
    </p:spTree>
    <p:extLst>
      <p:ext uri="{BB962C8B-B14F-4D97-AF65-F5344CB8AC3E}">
        <p14:creationId xmlns:p14="http://schemas.microsoft.com/office/powerpoint/2010/main" val="40225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View Table Structure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DESCRIBE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DESCRIBE or DESC </a:t>
            </a:r>
            <a:r>
              <a:rPr lang="en-US" sz="2600" dirty="0">
                <a:solidFill>
                  <a:srgbClr val="000000"/>
                </a:solidFill>
              </a:rPr>
              <a:t>command used to view the structure of the table.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r>
              <a:rPr lang="en-IN" sz="2600" u="sng" dirty="0"/>
              <a:t>Syntax :</a:t>
            </a:r>
            <a:endParaRPr lang="en-US" sz="2600" u="sng" dirty="0"/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BC2CF-D8BA-8942-550A-28E965D7083B}"/>
              </a:ext>
            </a:extLst>
          </p:cNvPr>
          <p:cNvSpPr txBox="1"/>
          <p:nvPr/>
        </p:nvSpPr>
        <p:spPr>
          <a:xfrm>
            <a:off x="652922" y="4226577"/>
            <a:ext cx="3388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DESCRIBE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	OR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3FCC-5884-2A91-5DCA-56EDCB813F8C}"/>
              </a:ext>
            </a:extLst>
          </p:cNvPr>
          <p:cNvSpPr txBox="1"/>
          <p:nvPr/>
        </p:nvSpPr>
        <p:spPr>
          <a:xfrm>
            <a:off x="5102944" y="4226577"/>
            <a:ext cx="370338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u="sng" dirty="0"/>
              <a:t>Example: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US" sz="2400" dirty="0" err="1">
                <a:solidFill>
                  <a:schemeClr val="accent1"/>
                </a:solidFill>
              </a:rPr>
              <a:t>student_details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18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932903" y="4352822"/>
            <a:ext cx="458244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864077" y="4352822"/>
            <a:ext cx="465127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72449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1CAE8E-E05D-6738-F7A0-03A55DC9875B}"/>
              </a:ext>
            </a:extLst>
          </p:cNvPr>
          <p:cNvSpPr txBox="1"/>
          <p:nvPr/>
        </p:nvSpPr>
        <p:spPr>
          <a:xfrm>
            <a:off x="520152" y="2251587"/>
            <a:ext cx="799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71C2-6D0B-F0EC-9540-1298B9203EDC}"/>
              </a:ext>
            </a:extLst>
          </p:cNvPr>
          <p:cNvSpPr txBox="1"/>
          <p:nvPr/>
        </p:nvSpPr>
        <p:spPr>
          <a:xfrm>
            <a:off x="520152" y="2925433"/>
            <a:ext cx="4858093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DISTINCT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</a:t>
            </a:r>
            <a:r>
              <a:rPr lang="en-US" sz="2600" i="1" dirty="0">
                <a:solidFill>
                  <a:srgbClr val="000000"/>
                </a:solidFill>
              </a:rPr>
              <a:t>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134A-1670-CA49-3576-6BE29635A226}"/>
              </a:ext>
            </a:extLst>
          </p:cNvPr>
          <p:cNvSpPr txBox="1"/>
          <p:nvPr/>
        </p:nvSpPr>
        <p:spPr>
          <a:xfrm>
            <a:off x="409574" y="518063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D652-5B10-545D-1D2E-8899734C7D70}"/>
              </a:ext>
            </a:extLst>
          </p:cNvPr>
          <p:cNvSpPr txBox="1"/>
          <p:nvPr/>
        </p:nvSpPr>
        <p:spPr>
          <a:xfrm>
            <a:off x="409573" y="5648830"/>
            <a:ext cx="701378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56797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DISTINCT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006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9321DD8-439C-284B-55F1-B738A27EA732}"/>
              </a:ext>
            </a:extLst>
          </p:cNvPr>
          <p:cNvSpPr/>
          <p:nvPr/>
        </p:nvSpPr>
        <p:spPr>
          <a:xfrm>
            <a:off x="5073444" y="4935794"/>
            <a:ext cx="658761" cy="94389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812B1-8546-6F48-D7AE-66246FB8EF32}"/>
              </a:ext>
            </a:extLst>
          </p:cNvPr>
          <p:cNvSpPr txBox="1"/>
          <p:nvPr/>
        </p:nvSpPr>
        <p:spPr>
          <a:xfrm>
            <a:off x="5607528" y="5144778"/>
            <a:ext cx="365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**Columns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660835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27926-158B-1ABA-554C-128384077A84}"/>
              </a:ext>
            </a:extLst>
          </p:cNvPr>
          <p:cNvSpPr txBox="1"/>
          <p:nvPr/>
        </p:nvSpPr>
        <p:spPr>
          <a:xfrm>
            <a:off x="6046839" y="3924315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5963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2715"/>
              </p:ext>
            </p:extLst>
          </p:nvPr>
        </p:nvGraphicFramePr>
        <p:xfrm>
          <a:off x="1173008" y="2931736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683644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States for Bangalore &amp; Mysore with KAR value.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endParaRPr lang="en-US" sz="2600" dirty="0">
              <a:solidFill>
                <a:srgbClr val="0000CD"/>
              </a:solidFill>
            </a:endParaRPr>
          </a:p>
          <a:p>
            <a:r>
              <a:rPr lang="en-US" sz="2600" dirty="0">
                <a:solidFill>
                  <a:srgbClr val="0000CD"/>
                </a:solidFill>
              </a:rPr>
              <a:t>UPDATE </a:t>
            </a:r>
            <a:r>
              <a:rPr lang="en-US" sz="2600" dirty="0"/>
              <a:t>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 </a:t>
            </a:r>
            <a:r>
              <a:rPr lang="en-US" sz="2600" dirty="0"/>
              <a:t>STATE = "KAR"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 </a:t>
            </a:r>
            <a:r>
              <a:rPr lang="en-US" sz="2600" dirty="0"/>
              <a:t>CITY = "BANGALORE" OR CITY = "MYSORE";</a:t>
            </a:r>
          </a:p>
        </p:txBody>
      </p:sp>
    </p:spTree>
    <p:extLst>
      <p:ext uri="{BB962C8B-B14F-4D97-AF65-F5344CB8AC3E}">
        <p14:creationId xmlns:p14="http://schemas.microsoft.com/office/powerpoint/2010/main" val="802989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Country as INDIA for all the records.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624005" y="4146108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UPDATE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</a:t>
            </a:r>
            <a:r>
              <a:rPr lang="en-US" sz="2600" dirty="0"/>
              <a:t> COUNTRY = "INDIA";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4720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DE56-B75C-259C-7C53-C0F4647A409F}"/>
              </a:ext>
            </a:extLst>
          </p:cNvPr>
          <p:cNvSpPr txBox="1"/>
          <p:nvPr/>
        </p:nvSpPr>
        <p:spPr>
          <a:xfrm>
            <a:off x="6046839" y="4760057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3701476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79479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After UPDATE statement STUDENTS table will look like this.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630458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212756" y="3246700"/>
            <a:ext cx="3342609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16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CD"/>
                </a:solidFill>
              </a:rPr>
              <a:t>	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0000CD"/>
                </a:solidFill>
                <a:effectLst/>
              </a:rPr>
              <a:t>	WHERE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;</a:t>
            </a:r>
            <a:endParaRPr lang="en-IN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</a:t>
            </a:r>
            <a:r>
              <a:rPr lang="en-US" sz="2600" dirty="0"/>
              <a:t> CITY = "PUNE";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3678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151938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  <a:br>
              <a:rPr lang="en-US" sz="2600" dirty="0"/>
            </a:b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TRUNCATE table  ---- DDL Statement</a:t>
            </a:r>
          </a:p>
        </p:txBody>
      </p:sp>
    </p:spTree>
    <p:extLst>
      <p:ext uri="{BB962C8B-B14F-4D97-AF65-F5344CB8AC3E}">
        <p14:creationId xmlns:p14="http://schemas.microsoft.com/office/powerpoint/2010/main" val="4141435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4896465" y="3246700"/>
            <a:ext cx="424753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D"/>
                </a:solidFill>
              </a:rPr>
              <a:t>	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STUDENTS;</a:t>
            </a:r>
          </a:p>
          <a:p>
            <a:r>
              <a:rPr lang="en-US" sz="2600" dirty="0"/>
              <a:t>		OR</a:t>
            </a:r>
          </a:p>
          <a:p>
            <a:r>
              <a:rPr lang="en-US" sz="2600" dirty="0">
                <a:solidFill>
                  <a:srgbClr val="0000CD"/>
                </a:solidFill>
              </a:rPr>
              <a:t>TRUNCATE TABLE </a:t>
            </a:r>
            <a:r>
              <a:rPr lang="en-US" sz="26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30377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Joins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Join is an operation performed on database tables to fetch data from related tables, based on common fields/columns.</a:t>
            </a:r>
          </a:p>
          <a:p>
            <a:endParaRPr lang="en-US" sz="2400" dirty="0"/>
          </a:p>
          <a:p>
            <a:r>
              <a:rPr lang="en-US" sz="2400" dirty="0"/>
              <a:t>									OR</a:t>
            </a:r>
          </a:p>
          <a:p>
            <a:endParaRPr lang="en-US" sz="2400" dirty="0"/>
          </a:p>
          <a:p>
            <a:r>
              <a:rPr lang="en-US" sz="2400" dirty="0"/>
              <a:t>A Join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2365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5092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Join is an operation performed on database tables to fetch data from related tables, based on common fields/columns.</a:t>
            </a:r>
          </a:p>
          <a:p>
            <a:r>
              <a:rPr lang="en-US" sz="2800" dirty="0"/>
              <a:t>				OR</a:t>
            </a:r>
          </a:p>
          <a:p>
            <a:r>
              <a:rPr lang="en-US" sz="2800" dirty="0"/>
              <a:t>A Join is used to combine rows from two or more tables, based on a related column between them.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5106220" y="1840276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8802892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5908086" y="1464654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27470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4322"/>
              </p:ext>
            </p:extLst>
          </p:nvPr>
        </p:nvGraphicFramePr>
        <p:xfrm>
          <a:off x="246706" y="3486983"/>
          <a:ext cx="3445022" cy="1584960"/>
        </p:xfrm>
        <a:graphic>
          <a:graphicData uri="http://schemas.openxmlformats.org/drawingml/2006/table">
            <a:tbl>
              <a:tblPr/>
              <a:tblGrid>
                <a:gridCol w="972223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259667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213132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148337" y="3027957"/>
            <a:ext cx="20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07295"/>
              </p:ext>
            </p:extLst>
          </p:nvPr>
        </p:nvGraphicFramePr>
        <p:xfrm>
          <a:off x="4470213" y="4592003"/>
          <a:ext cx="4257368" cy="1584960"/>
        </p:xfrm>
        <a:graphic>
          <a:graphicData uri="http://schemas.openxmlformats.org/drawingml/2006/table">
            <a:tbl>
              <a:tblPr/>
              <a:tblGrid>
                <a:gridCol w="1455175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1581705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1220488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423663" y="42842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Data: </a:t>
            </a:r>
            <a:r>
              <a:rPr lang="en-US" sz="1400" dirty="0">
                <a:hlinkClick r:id="rId2"/>
              </a:rPr>
              <a:t>https://raw.githubusercontent.com/sitmbadept/sitmbadept.github.io/main/BDTM/SQL/join_demo.sql</a:t>
            </a:r>
            <a:endParaRPr lang="en-US" sz="14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INNER JOIN keyword selects records that have matching values in both tables.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INNER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INNER JOIN">
            <a:extLst>
              <a:ext uri="{FF2B5EF4-FFF2-40B4-BE49-F238E27FC236}">
                <a16:creationId xmlns:a16="http://schemas.microsoft.com/office/drawing/2014/main" id="{F884C5FF-DA8A-CC9C-24D6-7165AAB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48957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78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customer &amp; orders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019801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LEFT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2" descr="MySQL LEFT JOIN">
            <a:extLst>
              <a:ext uri="{FF2B5EF4-FFF2-40B4-BE49-F238E27FC236}">
                <a16:creationId xmlns:a16="http://schemas.microsoft.com/office/drawing/2014/main" id="{26A97B15-7B74-5779-52A6-F18BFCB0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14011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74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RIGHT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RIGHT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RIGHT JOIN">
            <a:extLst>
              <a:ext uri="{FF2B5EF4-FFF2-40B4-BE49-F238E27FC236}">
                <a16:creationId xmlns:a16="http://schemas.microsoft.com/office/drawing/2014/main" id="{0C24C3D6-1201-9590-583A-0D62F5EA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3675244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72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CROSS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3236416" y="3429686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3236416" y="3959731"/>
            <a:ext cx="6428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CROSS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MySQL CROSS JOIN">
            <a:extLst>
              <a:ext uri="{FF2B5EF4-FFF2-40B4-BE49-F238E27FC236}">
                <a16:creationId xmlns:a16="http://schemas.microsoft.com/office/drawing/2014/main" id="{1ECB3548-6780-A2C4-84CD-A5F717C2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3" y="3660519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99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UNION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UNION operator is used to combine the result-set of two or more SELECT statements.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points for UNION operator: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Every SELECT statement with UNION must have the same number of columns.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4866717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655"/>
            <a:ext cx="8229600" cy="1143000"/>
          </a:xfrm>
        </p:spPr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1069"/>
            <a:ext cx="8070574" cy="363772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i="1" u="sng" dirty="0">
                <a:solidFill>
                  <a:srgbClr val="000000"/>
                </a:solidFill>
                <a:effectLst/>
              </a:rPr>
              <a:t>UNION Syntax</a:t>
            </a:r>
            <a:endParaRPr lang="en-US" sz="2400" dirty="0"/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col1, col2,..etc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UNION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col1,col2,..etc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400" i="1" u="sng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400" i="1" u="sng" dirty="0">
                <a:solidFill>
                  <a:srgbClr val="000000"/>
                </a:solidFill>
              </a:rPr>
              <a:t>UNION ALL 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col1, col2,..etc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UNION ALL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col1,col2,..etc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dirty="0"/>
              <a:t>****The UNION operator selects only distinct values by default. To allow duplicate values, use UNION ALL</a:t>
            </a:r>
          </a:p>
        </p:txBody>
      </p:sp>
    </p:spTree>
    <p:extLst>
      <p:ext uri="{BB962C8B-B14F-4D97-AF65-F5344CB8AC3E}">
        <p14:creationId xmlns:p14="http://schemas.microsoft.com/office/powerpoint/2010/main" val="19598094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5693148" cy="2492526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79" y="2961313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85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5604658" cy="2492526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 </a:t>
            </a:r>
            <a:r>
              <a:rPr lang="en-US" sz="18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37" y="2807425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table,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835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89119-03CF-3C61-2FE2-A6DF8D30AC7B}"/>
              </a:ext>
            </a:extLst>
          </p:cNvPr>
          <p:cNvSpPr txBox="1"/>
          <p:nvPr/>
        </p:nvSpPr>
        <p:spPr>
          <a:xfrm>
            <a:off x="5147189" y="4500989"/>
            <a:ext cx="388865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Drop Syntax:</a:t>
            </a:r>
          </a:p>
          <a:p>
            <a:pPr marL="114300" indent="0">
              <a:buNone/>
            </a:pPr>
            <a:endParaRPr lang="en-US" sz="2400" u="sng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</a:rPr>
              <a:t>DROP VIEW </a:t>
            </a:r>
            <a:r>
              <a:rPr lang="en-US" sz="2400" b="0" i="0" dirty="0" err="1">
                <a:effectLst/>
              </a:rPr>
              <a:t>view_name</a:t>
            </a:r>
            <a:r>
              <a:rPr lang="en-US" sz="2400" b="0" i="0" dirty="0">
                <a:effectLst/>
              </a:rPr>
              <a:t>;</a:t>
            </a:r>
            <a:endParaRPr lang="en-US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748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0777878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7609923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statement is used when to change the name of table or any table field. It is also used to add or delete an existing column in a table.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ALTER statement is always used with "ADD", "DROP" and "MODIFY" commands according to the situation.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TABLE statement is also used to add and drop various constraints on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12625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D0053C-0398-C471-A209-0083392A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64193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638C5E0-DA51-2E2D-C0C7-E0F50F294D1B}"/>
              </a:ext>
            </a:extLst>
          </p:cNvPr>
          <p:cNvSpPr txBox="1">
            <a:spLocks/>
          </p:cNvSpPr>
          <p:nvPr/>
        </p:nvSpPr>
        <p:spPr>
          <a:xfrm>
            <a:off x="409574" y="365126"/>
            <a:ext cx="8108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6" name="Rectangle: Top Corners Rounded 4">
            <a:extLst>
              <a:ext uri="{FF2B5EF4-FFF2-40B4-BE49-F238E27FC236}">
                <a16:creationId xmlns:a16="http://schemas.microsoft.com/office/drawing/2014/main" id="{39D818DC-6437-1372-1502-801CF0CB6981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6811B0-68DC-CB54-F012-9099A1340A29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CF06C8-3100-010D-9768-AF03BDF9BCA1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34038932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6568"/>
              </p:ext>
            </p:extLst>
          </p:nvPr>
        </p:nvGraphicFramePr>
        <p:xfrm>
          <a:off x="574401" y="3206234"/>
          <a:ext cx="7995198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4982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20288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375078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117488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366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206234"/>
            <a:ext cx="7320442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69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FC103-5C63-718C-06AA-DFA88DC60430}"/>
              </a:ext>
            </a:extLst>
          </p:cNvPr>
          <p:cNvSpPr txBox="1">
            <a:spLocks/>
          </p:cNvSpPr>
          <p:nvPr/>
        </p:nvSpPr>
        <p:spPr>
          <a:xfrm>
            <a:off x="520152" y="3085746"/>
            <a:ext cx="4926491" cy="1486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STUDENTS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MOBILE VARCHAR(10);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4CAF14-3F50-71D5-B72F-C5A2813C0C62}"/>
              </a:ext>
            </a:extLst>
          </p:cNvPr>
          <p:cNvSpPr txBox="1">
            <a:spLocks/>
          </p:cNvSpPr>
          <p:nvPr/>
        </p:nvSpPr>
        <p:spPr>
          <a:xfrm>
            <a:off x="3806686" y="5005912"/>
            <a:ext cx="4753525" cy="1176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6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data-types    constraints;</a:t>
            </a:r>
          </a:p>
        </p:txBody>
      </p:sp>
    </p:spTree>
    <p:extLst>
      <p:ext uri="{BB962C8B-B14F-4D97-AF65-F5344CB8AC3E}">
        <p14:creationId xmlns:p14="http://schemas.microsoft.com/office/powerpoint/2010/main" val="3877696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0" y="3225757"/>
            <a:ext cx="7132979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data-types    constraints,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data-types    constraints,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2558283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83400"/>
              </p:ext>
            </p:extLst>
          </p:nvPr>
        </p:nvGraphicFramePr>
        <p:xfrm>
          <a:off x="574401" y="3206234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554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1" y="3225757"/>
            <a:ext cx="6417362" cy="20875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ALT_MOBILE VARCHAR(10),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EMAIL VARCHAR(20);</a:t>
            </a:r>
          </a:p>
        </p:txBody>
      </p:sp>
    </p:spTree>
    <p:extLst>
      <p:ext uri="{BB962C8B-B14F-4D97-AF65-F5344CB8AC3E}">
        <p14:creationId xmlns:p14="http://schemas.microsoft.com/office/powerpoint/2010/main" val="37497243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7328"/>
              </p:ext>
            </p:extLst>
          </p:nvPr>
        </p:nvGraphicFramePr>
        <p:xfrm>
          <a:off x="574401" y="3206234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C80C47-A11D-CEBB-8C78-90B8D2072C3C}"/>
              </a:ext>
            </a:extLst>
          </p:cNvPr>
          <p:cNvCxnSpPr>
            <a:cxnSpLocks/>
          </p:cNvCxnSpPr>
          <p:nvPr/>
        </p:nvCxnSpPr>
        <p:spPr>
          <a:xfrm flipH="1">
            <a:off x="3657599" y="3206234"/>
            <a:ext cx="806450" cy="1956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628B86-D53B-D741-7EA8-DB3988BFB55F}"/>
              </a:ext>
            </a:extLst>
          </p:cNvPr>
          <p:cNvCxnSpPr>
            <a:cxnSpLocks/>
          </p:cNvCxnSpPr>
          <p:nvPr/>
        </p:nvCxnSpPr>
        <p:spPr>
          <a:xfrm>
            <a:off x="3657599" y="3206234"/>
            <a:ext cx="806450" cy="1941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598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59" y="3084529"/>
            <a:ext cx="4237380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3606468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1" y="3225757"/>
            <a:ext cx="3345839" cy="157484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B819D-C33A-F5A9-3A77-57ED719CA04E}"/>
              </a:ext>
            </a:extLst>
          </p:cNvPr>
          <p:cNvSpPr txBox="1">
            <a:spLocks/>
          </p:cNvSpPr>
          <p:nvPr/>
        </p:nvSpPr>
        <p:spPr>
          <a:xfrm>
            <a:off x="5577841" y="4800600"/>
            <a:ext cx="2937510" cy="180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2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16001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5190</Words>
  <Application>Microsoft Macintosh PowerPoint</Application>
  <PresentationFormat>On-screen Show (4:3)</PresentationFormat>
  <Paragraphs>1222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inter-regular</vt:lpstr>
      <vt:lpstr>Verdana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View Table Structure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MYSQL Joins</vt:lpstr>
      <vt:lpstr>MYSQL Joins</vt:lpstr>
      <vt:lpstr>MySQL Joins</vt:lpstr>
      <vt:lpstr>MYSQL Joins</vt:lpstr>
      <vt:lpstr>INNER JOIN</vt:lpstr>
      <vt:lpstr>PowerPoint Presentation</vt:lpstr>
      <vt:lpstr>MYSQL Joins</vt:lpstr>
      <vt:lpstr>PowerPoint Presentation</vt:lpstr>
      <vt:lpstr>MYSQL Joins</vt:lpstr>
      <vt:lpstr>PowerPoint Presentation</vt:lpstr>
      <vt:lpstr>MYSQL Joins</vt:lpstr>
      <vt:lpstr>PowerPoint Presentation</vt:lpstr>
      <vt:lpstr>UNION Operator</vt:lpstr>
      <vt:lpstr>UNION Operator</vt:lpstr>
      <vt:lpstr>PowerPoint Presentation</vt:lpstr>
      <vt:lpstr>PowerPoint Presentation</vt:lpstr>
      <vt:lpstr>MYSQL Views</vt:lpstr>
      <vt:lpstr>MYSQL Views</vt:lpstr>
      <vt:lpstr>Data definition language (DDL)</vt:lpstr>
      <vt:lpstr>Data definition language (DDL)</vt:lpstr>
      <vt:lpstr>PowerPoint Presentation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 SBOBNG-PTIY/FAB</cp:lastModifiedBy>
  <cp:revision>379</cp:revision>
  <dcterms:created xsi:type="dcterms:W3CDTF">2023-08-03T06:24:42Z</dcterms:created>
  <dcterms:modified xsi:type="dcterms:W3CDTF">2023-08-17T10:14:50Z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