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56" r:id="rId5"/>
    <p:sldId id="289" r:id="rId6"/>
    <p:sldId id="304" r:id="rId7"/>
    <p:sldId id="324" r:id="rId8"/>
    <p:sldId id="306" r:id="rId9"/>
    <p:sldId id="307" r:id="rId10"/>
    <p:sldId id="290" r:id="rId11"/>
    <p:sldId id="308" r:id="rId12"/>
    <p:sldId id="309" r:id="rId13"/>
    <p:sldId id="310" r:id="rId14"/>
    <p:sldId id="313" r:id="rId15"/>
    <p:sldId id="329" r:id="rId16"/>
    <p:sldId id="321" r:id="rId17"/>
    <p:sldId id="328" r:id="rId18"/>
    <p:sldId id="327" r:id="rId19"/>
    <p:sldId id="326" r:id="rId20"/>
    <p:sldId id="293" r:id="rId21"/>
    <p:sldId id="302" r:id="rId22"/>
    <p:sldId id="330" r:id="rId23"/>
    <p:sldId id="331" r:id="rId24"/>
    <p:sldId id="297" r:id="rId25"/>
    <p:sldId id="325" r:id="rId26"/>
    <p:sldId id="333" r:id="rId27"/>
    <p:sldId id="334" r:id="rId28"/>
    <p:sldId id="335" r:id="rId29"/>
    <p:sldId id="336" r:id="rId30"/>
    <p:sldId id="340" r:id="rId31"/>
    <p:sldId id="337" r:id="rId32"/>
    <p:sldId id="338" r:id="rId33"/>
    <p:sldId id="339" r:id="rId34"/>
    <p:sldId id="341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8" r:id="rId47"/>
    <p:sldId id="354" r:id="rId48"/>
    <p:sldId id="355" r:id="rId49"/>
    <p:sldId id="356" r:id="rId50"/>
    <p:sldId id="357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3725" autoAdjust="0"/>
  </p:normalViewPr>
  <p:slideViewPr>
    <p:cSldViewPr snapToGrid="0" showGuides="1">
      <p:cViewPr>
        <p:scale>
          <a:sx n="60" d="100"/>
          <a:sy n="60" d="100"/>
        </p:scale>
        <p:origin x="2126" y="446"/>
      </p:cViewPr>
      <p:guideLst>
        <p:guide orient="horz" pos="1344"/>
        <p:guide pos="432"/>
        <p:guide orient="horz" pos="3744"/>
        <p:guide pos="288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1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2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2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2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3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3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3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3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3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4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4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4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4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4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4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4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2E4D2F-6FBA-4635-B2A9-7952F9C87392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gm:t>
    </dgm:pt>
    <dgm:pt modelId="{1D84E426-7D06-4964-8025-CE720B036628}" type="par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A6BAA9-1172-4421-A901-AA8B27481501}" type="sib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5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5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5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5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5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5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5">
        <dgm:presLayoutVars>
          <dgm:chMax val="0"/>
          <dgm:chPref val="0"/>
        </dgm:presLayoutVars>
      </dgm:prSet>
      <dgm:spPr/>
    </dgm:pt>
    <dgm:pt modelId="{4AED4969-AEC8-4524-8C57-AFDBE6850992}" type="pres">
      <dgm:prSet presAssocID="{7721B7F9-ABD8-47B7-B834-AA458F15679E}" presName="sibTrans" presStyleCnt="0"/>
      <dgm:spPr/>
    </dgm:pt>
    <dgm:pt modelId="{1B00817C-FF2A-4975-9432-44C098EAB919}" type="pres">
      <dgm:prSet presAssocID="{6A2E4D2F-6FBA-4635-B2A9-7952F9C87392}" presName="compNode" presStyleCnt="0"/>
      <dgm:spPr/>
    </dgm:pt>
    <dgm:pt modelId="{97549D04-EB7B-4AAD-9C88-982873F32213}" type="pres">
      <dgm:prSet presAssocID="{6A2E4D2F-6FBA-4635-B2A9-7952F9C87392}" presName="bgRect" presStyleLbl="bgShp" presStyleIdx="4" presStyleCnt="5"/>
      <dgm:spPr>
        <a:solidFill>
          <a:schemeClr val="accent6">
            <a:lumMod val="50000"/>
          </a:schemeClr>
        </a:solidFill>
      </dgm:spPr>
    </dgm:pt>
    <dgm:pt modelId="{26424282-503F-4FE5-9B32-F45A9F3D297E}" type="pres">
      <dgm:prSet presAssocID="{6A2E4D2F-6FBA-4635-B2A9-7952F9C873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C4B5B3-2964-427F-A09C-4267FC7EBC5B}" type="pres">
      <dgm:prSet presAssocID="{6A2E4D2F-6FBA-4635-B2A9-7952F9C87392}" presName="spaceRect" presStyleCnt="0"/>
      <dgm:spPr/>
    </dgm:pt>
    <dgm:pt modelId="{E103181D-F579-4053-A7A6-79D17D0B15CB}" type="pres">
      <dgm:prSet presAssocID="{6A2E4D2F-6FBA-4635-B2A9-7952F9C873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B8F8B425-53A9-4311-833A-C54DA832326B}" srcId="{CE4FCEE8-7D99-4186-B203-7CD242CB7F1C}" destId="{6A2E4D2F-6FBA-4635-B2A9-7952F9C87392}" srcOrd="4" destOrd="0" parTransId="{1D84E426-7D06-4964-8025-CE720B036628}" sibTransId="{A9A6BAA9-1172-4421-A901-AA8B27481501}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DA9F2EE3-817D-4B54-8FED-43A5E162029A}" type="presOf" srcId="{6A2E4D2F-6FBA-4635-B2A9-7952F9C87392}" destId="{E103181D-F579-4053-A7A6-79D17D0B15CB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  <dgm:cxn modelId="{2E57C85F-ED93-4265-B027-4104B477A7ED}" type="presParOf" srcId="{631A1F0D-2D3F-49AB-983C-2C8E1EEECD57}" destId="{4AED4969-AEC8-4524-8C57-AFDBE6850992}" srcOrd="7" destOrd="0" presId="urn:microsoft.com/office/officeart/2018/2/layout/IconVerticalSolidList"/>
    <dgm:cxn modelId="{B4F183CD-E98C-4625-A31B-B2CB312A7039}" type="presParOf" srcId="{631A1F0D-2D3F-49AB-983C-2C8E1EEECD57}" destId="{1B00817C-FF2A-4975-9432-44C098EAB919}" srcOrd="8" destOrd="0" presId="urn:microsoft.com/office/officeart/2018/2/layout/IconVerticalSolidList"/>
    <dgm:cxn modelId="{009F5E7A-176D-49F1-9FC4-BCE14AF72B37}" type="presParOf" srcId="{1B00817C-FF2A-4975-9432-44C098EAB919}" destId="{97549D04-EB7B-4AAD-9C88-982873F32213}" srcOrd="0" destOrd="0" presId="urn:microsoft.com/office/officeart/2018/2/layout/IconVerticalSolidList"/>
    <dgm:cxn modelId="{8F5D77E3-3BAE-43D9-9E51-4AC3FD3B35F2}" type="presParOf" srcId="{1B00817C-FF2A-4975-9432-44C098EAB919}" destId="{26424282-503F-4FE5-9B32-F45A9F3D297E}" srcOrd="1" destOrd="0" presId="urn:microsoft.com/office/officeart/2018/2/layout/IconVerticalSolidList"/>
    <dgm:cxn modelId="{55FFB8BB-A630-4CF9-ABF1-FFF1723630DA}" type="presParOf" srcId="{1B00817C-FF2A-4975-9432-44C098EAB919}" destId="{33C4B5B3-2964-427F-A09C-4267FC7EBC5B}" srcOrd="2" destOrd="0" presId="urn:microsoft.com/office/officeart/2018/2/layout/IconVerticalSolidList"/>
    <dgm:cxn modelId="{458F010C-08C2-42AD-90DE-0E8735D5D222}" type="presParOf" srcId="{1B00817C-FF2A-4975-9432-44C098EAB919}" destId="{E103181D-F579-4053-A7A6-79D17D0B1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525133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819266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1525133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1525133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708097"/>
        <a:ext cx="6376817" cy="1307257"/>
      </dsp:txXfrm>
    </dsp:sp>
    <dsp:sp modelId="{02B95015-E461-4AF7-86F3-AB75F02EED12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509882" y="2342169"/>
        <a:ext cx="63768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437631" y="531"/>
        <a:ext cx="6449068" cy="1244702"/>
      </dsp:txXfrm>
    </dsp:sp>
    <dsp:sp modelId="{02B95015-E461-4AF7-86F3-AB75F02EED1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437631" y="1556410"/>
        <a:ext cx="6449068" cy="1244702"/>
      </dsp:txXfrm>
    </dsp:sp>
    <dsp:sp modelId="{A9F1DA01-AF9C-48CF-A82C-EB076617D11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808"/>
          <a:ext cx="7886700" cy="77188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33494" y="175482"/>
          <a:ext cx="424536" cy="42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91525" y="180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91525" y="1808"/>
        <a:ext cx="6915573" cy="916611"/>
      </dsp:txXfrm>
    </dsp:sp>
    <dsp:sp modelId="{02B95015-E461-4AF7-86F3-AB75F02EED12}">
      <dsp:nvSpPr>
        <dsp:cNvPr id="0" name=""/>
        <dsp:cNvSpPr/>
      </dsp:nvSpPr>
      <dsp:spPr>
        <a:xfrm>
          <a:off x="0" y="1147573"/>
          <a:ext cx="7886700" cy="77188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33494" y="1321247"/>
          <a:ext cx="424536" cy="424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91525" y="114757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91525" y="1147573"/>
        <a:ext cx="6915573" cy="916611"/>
      </dsp:txXfrm>
    </dsp:sp>
    <dsp:sp modelId="{A9F1DA01-AF9C-48CF-A82C-EB076617D118}">
      <dsp:nvSpPr>
        <dsp:cNvPr id="0" name=""/>
        <dsp:cNvSpPr/>
      </dsp:nvSpPr>
      <dsp:spPr>
        <a:xfrm>
          <a:off x="0" y="2293338"/>
          <a:ext cx="7886700" cy="77188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33494" y="2467012"/>
          <a:ext cx="424536" cy="424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91525" y="229333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91525" y="2293338"/>
        <a:ext cx="6915573" cy="916611"/>
      </dsp:txXfrm>
    </dsp:sp>
    <dsp:sp modelId="{AF861473-0D8C-4ED5-A5CC-7DC81FEE0CCB}">
      <dsp:nvSpPr>
        <dsp:cNvPr id="0" name=""/>
        <dsp:cNvSpPr/>
      </dsp:nvSpPr>
      <dsp:spPr>
        <a:xfrm>
          <a:off x="0" y="3439103"/>
          <a:ext cx="7886700" cy="77188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33494" y="3612777"/>
          <a:ext cx="424536" cy="4245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91525" y="343910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91525" y="3439103"/>
        <a:ext cx="691557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37512" y="3404"/>
        <a:ext cx="7049187" cy="725119"/>
      </dsp:txXfrm>
    </dsp:sp>
    <dsp:sp modelId="{02B95015-E461-4AF7-86F3-AB75F02EED12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37512" y="909803"/>
        <a:ext cx="7049187" cy="725119"/>
      </dsp:txXfrm>
    </dsp:sp>
    <dsp:sp modelId="{A9F1DA01-AF9C-48CF-A82C-EB076617D118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37512" y="1816202"/>
        <a:ext cx="7049187" cy="725119"/>
      </dsp:txXfrm>
    </dsp:sp>
    <dsp:sp modelId="{AF861473-0D8C-4ED5-A5CC-7DC81FEE0CCB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37512" y="2722601"/>
        <a:ext cx="7049187" cy="725119"/>
      </dsp:txXfrm>
    </dsp:sp>
    <dsp:sp modelId="{97549D04-EB7B-4AAD-9C88-982873F32213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4282-503F-4FE5-9B32-F45A9F3D297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181D-F579-4053-A7A6-79D17D0B15CB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649E-EE4C-4CD8-AB2A-9DCAF85D8C8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865B-CEF7-4687-AD6F-1940756F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3986" y="813816"/>
            <a:ext cx="48006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1086" y="1655064"/>
            <a:ext cx="5486400" cy="11430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3986" y="3027707"/>
            <a:ext cx="51435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203704"/>
            <a:ext cx="4800600" cy="420624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1981933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685800" y="466648"/>
            <a:ext cx="7922795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724912"/>
            <a:ext cx="5829301" cy="36576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913064"/>
            <a:ext cx="5143501" cy="427939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800100" y="523184"/>
            <a:ext cx="75438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951305"/>
            <a:ext cx="5829300" cy="3456432"/>
          </a:xfrm>
        </p:spPr>
        <p:txBody>
          <a:bodyPr/>
          <a:lstStyle>
            <a:lvl1pPr algn="l"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2062956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658727" y="469222"/>
            <a:ext cx="781812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0" y="1460692"/>
            <a:ext cx="5143499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2438570"/>
            <a:ext cx="5143500" cy="395020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6654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94860"/>
            <a:ext cx="75438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5328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070" userDrawn="1">
          <p15:clr>
            <a:srgbClr val="F26B43"/>
          </p15:clr>
        </p15:guide>
        <p15:guide id="6" pos="3708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http://localhost:90/phpmyadmi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800" b="1" dirty="0">
                <a:latin typeface="Verdana" panose="020B0604030504040204" pitchFamily="34" charset="0"/>
                <a:ea typeface="Verdana" panose="020B0604030504040204" pitchFamily="34" charset="0"/>
              </a:rPr>
              <a:t>BIG DATA TOOLS FOR MANAGERS</a:t>
            </a:r>
            <a:b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  <a:t>(N2MBA07)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E75EA3-B442-900D-DBF4-B1F8F74AF73D}"/>
              </a:ext>
            </a:extLst>
          </p:cNvPr>
          <p:cNvSpPr txBox="1"/>
          <p:nvPr/>
        </p:nvSpPr>
        <p:spPr>
          <a:xfrm>
            <a:off x="447348" y="5505905"/>
            <a:ext cx="8382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Unit -1 : Overview of Database, SQL and MySQL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CBBA5-8BD3-C012-53A7-3C229A3E8220}"/>
              </a:ext>
            </a:extLst>
          </p:cNvPr>
          <p:cNvSpPr txBox="1"/>
          <p:nvPr/>
        </p:nvSpPr>
        <p:spPr>
          <a:xfrm>
            <a:off x="157311" y="5660010"/>
            <a:ext cx="8662224" cy="92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**Major drawback of file-based approach is repetition of data and wastage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1702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9" y="442192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Approach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526" y="1740640"/>
            <a:ext cx="8322995" cy="26820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defTabSz="914400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used for storing and maintaining the data where data defined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once and stored in single location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it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available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for multiple users or departments.</a:t>
            </a:r>
          </a:p>
        </p:txBody>
      </p:sp>
      <p:pic>
        <p:nvPicPr>
          <p:cNvPr id="2" name="Picture 1" descr="A diagram of a student&#10;&#10;Description automatically generated">
            <a:extLst>
              <a:ext uri="{FF2B5EF4-FFF2-40B4-BE49-F238E27FC236}">
                <a16:creationId xmlns:a16="http://schemas.microsoft.com/office/drawing/2014/main" id="{BD6748B9-63A7-82D5-258C-02824BBE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8"/>
          <a:stretch/>
        </p:blipFill>
        <p:spPr>
          <a:xfrm>
            <a:off x="594674" y="3859923"/>
            <a:ext cx="7829254" cy="23686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6604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94754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36430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820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 Query Language to perform database operation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777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9" y="808864"/>
            <a:ext cx="8381999" cy="685800"/>
          </a:xfrm>
        </p:spPr>
        <p:txBody>
          <a:bodyPr/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69" y="2030186"/>
            <a:ext cx="6139545" cy="43869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management system (DBMS) is a software tool that helps organize, store and retrieve data from a database.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 involves several functions that collectively work together to ensure that the data is accurate, available and accessible.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BBE53-AA7C-5410-9B4A-B76560B9CB9C}"/>
              </a:ext>
            </a:extLst>
          </p:cNvPr>
          <p:cNvGrpSpPr/>
          <p:nvPr/>
        </p:nvGrpSpPr>
        <p:grpSpPr>
          <a:xfrm>
            <a:off x="7043058" y="2677885"/>
            <a:ext cx="1850572" cy="1872343"/>
            <a:chOff x="7184571" y="2416628"/>
            <a:chExt cx="1850572" cy="187234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951D9E-E401-3563-76A5-985AF81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4571" y="2416628"/>
              <a:ext cx="1850572" cy="18723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078" name="Picture 6" descr="DATABASE MANAGEMENT SYSTEM - Apps on Google Play">
              <a:extLst>
                <a:ext uri="{FF2B5EF4-FFF2-40B4-BE49-F238E27FC236}">
                  <a16:creationId xmlns:a16="http://schemas.microsoft.com/office/drawing/2014/main" id="{073345DA-1107-5BC1-79EC-16442E544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42" y="2801872"/>
              <a:ext cx="994002" cy="99400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500668" y="4545429"/>
            <a:ext cx="866842" cy="1478732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4516714"/>
            <a:ext cx="1862894" cy="1281925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052735" y="4516714"/>
            <a:ext cx="1331514" cy="1544291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200" y="4604702"/>
            <a:ext cx="1660292" cy="131163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8C937-5017-71BE-2430-0F738B04E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6359" y="2020581"/>
            <a:ext cx="6151282" cy="2841382"/>
          </a:xfrm>
        </p:spPr>
        <p:txBody>
          <a:bodyPr>
            <a:normAutofit/>
          </a:bodyPr>
          <a:lstStyle/>
          <a:p>
            <a:r>
              <a:rPr lang="en-US" sz="17000" dirty="0"/>
              <a:t>?</a:t>
            </a:r>
          </a:p>
        </p:txBody>
      </p:sp>
      <p:pic>
        <p:nvPicPr>
          <p:cNvPr id="13" name="Graphic 12" descr="Illustration of a green pencil sharpener character ">
            <a:extLst>
              <a:ext uri="{FF2B5EF4-FFF2-40B4-BE49-F238E27FC236}">
                <a16:creationId xmlns:a16="http://schemas.microsoft.com/office/drawing/2014/main" id="{76B15E35-3E24-1394-E875-EECFC295C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926221" y="4516714"/>
            <a:ext cx="1179445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schema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which provides the logical structure of the data stored in the database.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5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Types of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4742" y="2280962"/>
            <a:ext cx="7119258" cy="3979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Network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Object-oriented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Hierarchical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" y="3105442"/>
            <a:ext cx="1629844" cy="16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030" y="3831276"/>
            <a:ext cx="2361656" cy="2336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4047" y="2584547"/>
            <a:ext cx="6760027" cy="397953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Relational Database Work?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use tables to store data about related objects. Each column contains data attributes, whereas each row holds a record of unique data known as Key.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or RDBMS are managed using SQL.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5" y="4248110"/>
            <a:ext cx="1489966" cy="14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8436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3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6" y="1038788"/>
            <a:ext cx="4636008" cy="117043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b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1370B-9DCC-B233-814E-177B84E646F5}"/>
              </a:ext>
            </a:extLst>
          </p:cNvPr>
          <p:cNvSpPr txBox="1"/>
          <p:nvPr/>
        </p:nvSpPr>
        <p:spPr>
          <a:xfrm>
            <a:off x="61536" y="2296301"/>
            <a:ext cx="4502491" cy="3664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is currently the most popular database management system software used for managing the relational database.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open-source database software, which is supported by Oracle Company.</a:t>
            </a:r>
          </a:p>
        </p:txBody>
      </p:sp>
      <p:pic>
        <p:nvPicPr>
          <p:cNvPr id="1026" name="Picture 2" descr="MySQL and Moodle - ElearningWorld.org">
            <a:extLst>
              <a:ext uri="{FF2B5EF4-FFF2-40B4-BE49-F238E27FC236}">
                <a16:creationId xmlns:a16="http://schemas.microsoft.com/office/drawing/2014/main" id="{51DB7F39-2309-A5C6-2C1B-44B7DC81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373" y="363742"/>
            <a:ext cx="3579040" cy="23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903" y="3706762"/>
            <a:ext cx="4290774" cy="26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0BC7BA-1FC9-E844-8552-E7AF734A459A}"/>
              </a:ext>
            </a:extLst>
          </p:cNvPr>
          <p:cNvSpPr txBox="1">
            <a:spLocks/>
          </p:cNvSpPr>
          <p:nvPr/>
        </p:nvSpPr>
        <p:spPr>
          <a:xfrm>
            <a:off x="4820179" y="3429000"/>
            <a:ext cx="4107511" cy="385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**Other RDBMS Software</a:t>
            </a:r>
          </a:p>
        </p:txBody>
      </p:sp>
    </p:spTree>
    <p:extLst>
      <p:ext uri="{BB962C8B-B14F-4D97-AF65-F5344CB8AC3E}">
        <p14:creationId xmlns:p14="http://schemas.microsoft.com/office/powerpoint/2010/main" val="85936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19469-BD68-B7D9-D79D-FC0C9925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233"/>
              </p:ext>
            </p:extLst>
          </p:nvPr>
        </p:nvGraphicFramePr>
        <p:xfrm>
          <a:off x="2345176" y="2860039"/>
          <a:ext cx="5864760" cy="19086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66190">
                  <a:extLst>
                    <a:ext uri="{9D8B030D-6E8A-4147-A177-3AD203B41FA5}">
                      <a16:colId xmlns:a16="http://schemas.microsoft.com/office/drawing/2014/main" val="367653890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2629991678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85038353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92058382"/>
                    </a:ext>
                  </a:extLst>
                </a:gridCol>
              </a:tblGrid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434315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Rahul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52224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Kolkata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37331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Raj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360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22253-9691-AF24-721E-C58B15CF140C}"/>
              </a:ext>
            </a:extLst>
          </p:cNvPr>
          <p:cNvSpPr txBox="1"/>
          <p:nvPr/>
        </p:nvSpPr>
        <p:spPr>
          <a:xfrm>
            <a:off x="3716594" y="1907459"/>
            <a:ext cx="356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Columns/Fields/Attributes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46EF1-4329-975C-85FF-274460A50B51}"/>
              </a:ext>
            </a:extLst>
          </p:cNvPr>
          <p:cNvCxnSpPr>
            <a:stCxn id="7" idx="2"/>
          </p:cNvCxnSpPr>
          <p:nvPr/>
        </p:nvCxnSpPr>
        <p:spPr>
          <a:xfrm flipH="1">
            <a:off x="3028336" y="2369124"/>
            <a:ext cx="247099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61695A-DB98-7811-C182-425FA1F417FC}"/>
              </a:ext>
            </a:extLst>
          </p:cNvPr>
          <p:cNvCxnSpPr>
            <a:stCxn id="7" idx="2"/>
          </p:cNvCxnSpPr>
          <p:nvPr/>
        </p:nvCxnSpPr>
        <p:spPr>
          <a:xfrm flipH="1">
            <a:off x="4660491" y="2369124"/>
            <a:ext cx="838835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7B5D0-1937-485B-A833-0F1A304CA53B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5590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E5D660-DC92-A4FE-FC9F-E397CFF767E4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1727384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254851-BF06-74F6-C935-527974B78DD9}"/>
              </a:ext>
            </a:extLst>
          </p:cNvPr>
          <p:cNvSpPr txBox="1"/>
          <p:nvPr/>
        </p:nvSpPr>
        <p:spPr>
          <a:xfrm>
            <a:off x="196645" y="3429000"/>
            <a:ext cx="132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Records/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Tuples/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41569-80F7-0BE1-EB89-51E1F678E2F3}"/>
              </a:ext>
            </a:extLst>
          </p:cNvPr>
          <p:cNvCxnSpPr>
            <a:cxnSpLocks/>
          </p:cNvCxnSpPr>
          <p:nvPr/>
        </p:nvCxnSpPr>
        <p:spPr>
          <a:xfrm flipV="1">
            <a:off x="1278194" y="3598606"/>
            <a:ext cx="1189703" cy="2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69C81-AA27-908D-D296-76F4BD35E912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189703" cy="1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D7189-0E2A-B11C-B754-992F6F8D5E31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297858" cy="6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</p:spTree>
    <p:extLst>
      <p:ext uri="{BB962C8B-B14F-4D97-AF65-F5344CB8AC3E}">
        <p14:creationId xmlns:p14="http://schemas.microsoft.com/office/powerpoint/2010/main" val="5615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36843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9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9436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7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lational databases allow you to make logical connections between related data. ">
            <a:extLst>
              <a:ext uri="{FF2B5EF4-FFF2-40B4-BE49-F238E27FC236}">
                <a16:creationId xmlns:a16="http://schemas.microsoft.com/office/drawing/2014/main" id="{67EB293C-6998-03A6-5D50-DA19885B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753" y="595512"/>
            <a:ext cx="5354389" cy="551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8562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8706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5" y="1365690"/>
            <a:ext cx="8464165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360876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/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6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54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 database language is mainly designed for maintaining the data in relational database management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a special tool used by data professionals for handling structured data (data which is stored in the form of tables)</a:t>
            </a:r>
          </a:p>
        </p:txBody>
      </p:sp>
    </p:spTree>
    <p:extLst>
      <p:ext uri="{BB962C8B-B14F-4D97-AF65-F5344CB8AC3E}">
        <p14:creationId xmlns:p14="http://schemas.microsoft.com/office/powerpoint/2010/main" val="43013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Features of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10600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 only understand SQL command and instruction to perform any kind of operation.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used to access data within the relational database.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very fast in extracting large amounts of data very efficiently.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flexible as it works with multiple database systems from Oracle, IBM, Microsoft, etc.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helps you manage databases without knowing a lot of coding.</a:t>
            </a:r>
          </a:p>
        </p:txBody>
      </p:sp>
    </p:spTree>
    <p:extLst>
      <p:ext uri="{BB962C8B-B14F-4D97-AF65-F5344CB8AC3E}">
        <p14:creationId xmlns:p14="http://schemas.microsoft.com/office/powerpoint/2010/main" val="289906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1"/>
            <a:ext cx="6585856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Some SQL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37814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SQL commands help in creating and managing the database.</a:t>
            </a: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SQL commands which are highly used are mentioned below: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1" y="255846"/>
            <a:ext cx="8378790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defTabSz="914400">
              <a:spcAft>
                <a:spcPts val="800"/>
              </a:spcAft>
            </a:pPr>
            <a:r>
              <a:rPr lang="en-US" sz="50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50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609457" y="2393073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XAMPP application from all programs in Windows laptop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785A1A-0970-41BD-88D9-E3CC30A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9160" y="1585115"/>
            <a:ext cx="4455611" cy="4355359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DB69B-CCBF-B20B-FB14-CB3AC3D8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38" y="2122120"/>
            <a:ext cx="602222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3888D-917A-2B87-7E55-2B10F9E11180}"/>
              </a:ext>
            </a:extLst>
          </p:cNvPr>
          <p:cNvSpPr txBox="1"/>
          <p:nvPr/>
        </p:nvSpPr>
        <p:spPr>
          <a:xfrm>
            <a:off x="756137" y="4616476"/>
            <a:ext cx="8104833" cy="17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both services are running click on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 of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services. It will take you on web browser with URL like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http://localhost/phpmyadmin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http://localhost:8080/phpmyadmin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http://localhost:90/phpmyadmin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C3A1D-8E1F-BB02-B453-2B2051B7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79" y="2122501"/>
            <a:ext cx="5391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phpMyAdmin home page on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45D4B-7280-1E17-583A-8107257C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08" y="2029236"/>
            <a:ext cx="645020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185056" y="1239245"/>
            <a:ext cx="8556173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left panel it contains all the database available on MySQL server.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A3DD-C34A-4FD4-D221-FBD8FA3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060434"/>
            <a:ext cx="6852976" cy="4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5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6" y="1365690"/>
            <a:ext cx="8376026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  <a:b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				Or</a:t>
            </a: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database is an organized collection of data so that, it can be easy to access and manipulate stored information.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00965" y="1130717"/>
            <a:ext cx="894303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Creation of Database:   Click on database on top row of 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32F76-8FEA-1B58-5C61-6F313AD4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82"/>
          <a:stretch/>
        </p:blipFill>
        <p:spPr bwMode="auto">
          <a:xfrm>
            <a:off x="674915" y="1995897"/>
            <a:ext cx="5943600" cy="937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C8EBA-0B54-07D2-9B54-C4AE0665D4EC}"/>
              </a:ext>
            </a:extLst>
          </p:cNvPr>
          <p:cNvSpPr txBox="1"/>
          <p:nvPr/>
        </p:nvSpPr>
        <p:spPr>
          <a:xfrm>
            <a:off x="200965" y="3113720"/>
            <a:ext cx="7081578" cy="36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database name and click on 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22738-483C-79B3-6FE5-4AC23831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744280"/>
            <a:ext cx="6444343" cy="2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database created it will show in left panel windows.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28E78-1BC3-AFCB-099E-89AA3EFC8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30"/>
          <a:stretch/>
        </p:blipFill>
        <p:spPr bwMode="auto">
          <a:xfrm>
            <a:off x="516651" y="2343149"/>
            <a:ext cx="7555690" cy="3720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928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548395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Selecting Databases</a:t>
            </a:r>
          </a:p>
          <a:p>
            <a:pPr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Clicking on database name it will get selected for data manipulation, and display lists of tables available in selected database.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96D78-3454-0678-FC61-19E74755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6" y="2787769"/>
            <a:ext cx="7063460" cy="38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655850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Databases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Dropping database means deleting database from MySQL software.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90E95-FB70-E258-51CA-1F649C0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2671127"/>
            <a:ext cx="5100450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80781" y="1285875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top row of phpMyAdmin SQL button is available, click on SQL button gives SQL windows to write SQL commands / statements/ instructions.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8C256-053B-BB92-3084-9E4E689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612377"/>
            <a:ext cx="7379946" cy="3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execution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SHOW DATABASES;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028AC-C74F-D881-20AD-2CFE9C3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49" y="2062426"/>
            <a:ext cx="7497016" cy="3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0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1203874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Create new database “demo” using SQL command/statement in MySQL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DATABASE demo;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E2DA-BEC2-131C-AD90-48D4CBE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476919"/>
            <a:ext cx="7245694" cy="38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1095719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“demo” database using SQL comman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d/statement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MySQL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USE demo;</a:t>
            </a:r>
            <a:endParaRPr lang="en-U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40CE0-6E72-378C-55FC-4000F879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6" y="2451790"/>
            <a:ext cx="6936400" cy="41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44047" y="1373821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Delete/Drop “demo” database usin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SQL command in MySQL</a:t>
            </a:r>
          </a:p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DROP DATABASE demo;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92C80-CEBC-F40A-3A83-ED534BAC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50" y="2659696"/>
            <a:ext cx="6486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4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685800" lvl="1"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6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</p:txBody>
      </p:sp>
    </p:spTree>
    <p:extLst>
      <p:ext uri="{BB962C8B-B14F-4D97-AF65-F5344CB8AC3E}">
        <p14:creationId xmlns:p14="http://schemas.microsoft.com/office/powerpoint/2010/main" val="3129628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Creating/Selecting/Deleting database using Navigation as well as SQL statement.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3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7" y="1507602"/>
            <a:ext cx="9178725" cy="422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database using SQL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Statements/Command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write all the commands in a notebook and then execute in SQL windows.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the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TABLE present in EMPLOYEE database</a:t>
            </a:r>
          </a:p>
        </p:txBody>
      </p:sp>
    </p:spTree>
    <p:extLst>
      <p:ext uri="{BB962C8B-B14F-4D97-AF65-F5344CB8AC3E}">
        <p14:creationId xmlns:p14="http://schemas.microsoft.com/office/powerpoint/2010/main" val="1795271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 using phpMyAdmin Navigation bar, create document file and copy paste the screenshot for each point.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MOVIE database 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Check are there any tables for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3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10490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1189703" y="34290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MOVIE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71950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Till now…..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1189703" y="342900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MOVIE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2BA97A7-51F2-FD05-5348-7F7D87624908}"/>
              </a:ext>
            </a:extLst>
          </p:cNvPr>
          <p:cNvSpPr txBox="1">
            <a:spLocks/>
          </p:cNvSpPr>
          <p:nvPr/>
        </p:nvSpPr>
        <p:spPr>
          <a:xfrm>
            <a:off x="4648201" y="3289202"/>
            <a:ext cx="3465871" cy="64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What Next ?</a:t>
            </a:r>
          </a:p>
        </p:txBody>
      </p:sp>
    </p:spTree>
    <p:extLst>
      <p:ext uri="{BB962C8B-B14F-4D97-AF65-F5344CB8AC3E}">
        <p14:creationId xmlns:p14="http://schemas.microsoft.com/office/powerpoint/2010/main" val="3179340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What Next?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641E-C790-4CFE-04D8-090F43E2AD59}"/>
              </a:ext>
            </a:extLst>
          </p:cNvPr>
          <p:cNvSpPr/>
          <p:nvPr/>
        </p:nvSpPr>
        <p:spPr>
          <a:xfrm>
            <a:off x="1189703" y="2541950"/>
            <a:ext cx="1809136" cy="747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B39EA-5AAA-3070-12F3-44B0796BBF20}"/>
              </a:ext>
            </a:extLst>
          </p:cNvPr>
          <p:cNvSpPr txBox="1"/>
          <p:nvPr/>
        </p:nvSpPr>
        <p:spPr>
          <a:xfrm>
            <a:off x="4404851" y="1660615"/>
            <a:ext cx="4572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Table-1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Table-2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Table-3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Table-4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9BA1F-9E3C-0518-A925-6AB48877781C}"/>
              </a:ext>
            </a:extLst>
          </p:cNvPr>
          <p:cNvSpPr txBox="1"/>
          <p:nvPr/>
        </p:nvSpPr>
        <p:spPr>
          <a:xfrm>
            <a:off x="1189702" y="2072148"/>
            <a:ext cx="1809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19E65-018B-3CD7-C73B-2564A5085BDA}"/>
              </a:ext>
            </a:extLst>
          </p:cNvPr>
          <p:cNvCxnSpPr/>
          <p:nvPr/>
        </p:nvCxnSpPr>
        <p:spPr>
          <a:xfrm>
            <a:off x="3165987" y="2880852"/>
            <a:ext cx="1484671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9FE9C-603F-96BA-0E6A-E7A35D8B02F0}"/>
              </a:ext>
            </a:extLst>
          </p:cNvPr>
          <p:cNvCxnSpPr>
            <a:cxnSpLocks/>
          </p:cNvCxnSpPr>
          <p:nvPr/>
        </p:nvCxnSpPr>
        <p:spPr>
          <a:xfrm>
            <a:off x="3156155" y="2877010"/>
            <a:ext cx="1484671" cy="53448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3ECD9-EDDC-FD86-F8ED-3688B5640FA1}"/>
              </a:ext>
            </a:extLst>
          </p:cNvPr>
          <p:cNvCxnSpPr>
            <a:cxnSpLocks/>
          </p:cNvCxnSpPr>
          <p:nvPr/>
        </p:nvCxnSpPr>
        <p:spPr>
          <a:xfrm>
            <a:off x="3156155" y="2884695"/>
            <a:ext cx="1641987" cy="101871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4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36727" y="1881140"/>
            <a:ext cx="8599990" cy="309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Step-1 : Create EMPLOYEE database</a:t>
            </a:r>
          </a:p>
          <a:p>
            <a:pPr lvl="0">
              <a:lnSpc>
                <a:spcPct val="107000"/>
              </a:lnSpc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DATABASE EMPLOYEE;</a:t>
            </a:r>
          </a:p>
          <a:p>
            <a:pPr lvl="0">
              <a:lnSpc>
                <a:spcPct val="107000"/>
              </a:lnSpc>
            </a:pP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 : Select EMPLOYEE database</a:t>
            </a: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EMPLOYEE;</a:t>
            </a:r>
            <a:endParaRPr lang="en-IN" sz="2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55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137610" y="1252250"/>
            <a:ext cx="9171490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Step-3 : Create 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employee_details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in EMPLOYEE database.</a:t>
            </a:r>
          </a:p>
          <a:p>
            <a:pPr lvl="0">
              <a:lnSpc>
                <a:spcPct val="107000"/>
              </a:lnSpc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32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27A83-81F0-480F-4C86-602048CD312E}"/>
              </a:ext>
            </a:extLst>
          </p:cNvPr>
          <p:cNvSpPr txBox="1"/>
          <p:nvPr/>
        </p:nvSpPr>
        <p:spPr>
          <a:xfrm>
            <a:off x="1955800" y="2026120"/>
            <a:ext cx="67564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USE EMPLOYEE;</a:t>
            </a:r>
          </a:p>
          <a:p>
            <a:endParaRPr lang="en-US" sz="2800" b="1" dirty="0"/>
          </a:p>
          <a:p>
            <a:r>
              <a:rPr lang="en-US" sz="2800" b="1" dirty="0"/>
              <a:t>CREATE   TABLE   employee_details</a:t>
            </a:r>
          </a:p>
          <a:p>
            <a:r>
              <a:rPr lang="en-US" sz="2800" b="1" dirty="0"/>
              <a:t>(</a:t>
            </a:r>
          </a:p>
          <a:p>
            <a:r>
              <a:rPr lang="en-US" sz="2800" b="1" dirty="0"/>
              <a:t>	ID 		text ,</a:t>
            </a:r>
          </a:p>
          <a:p>
            <a:r>
              <a:rPr lang="en-US" sz="2800" b="1" dirty="0"/>
              <a:t>	NAME	text ,</a:t>
            </a:r>
          </a:p>
          <a:p>
            <a:r>
              <a:rPr lang="en-US" sz="2800" b="1" dirty="0"/>
              <a:t>	MOBILE	text ,</a:t>
            </a:r>
          </a:p>
          <a:p>
            <a:r>
              <a:rPr lang="en-US" sz="2800" b="1" dirty="0"/>
              <a:t>	CITY		text</a:t>
            </a:r>
          </a:p>
          <a:p>
            <a:r>
              <a:rPr lang="en-US" sz="28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97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0180B-0CFA-A493-93D2-6EDD4EFC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5"/>
          <a:stretch/>
        </p:blipFill>
        <p:spPr bwMode="auto">
          <a:xfrm>
            <a:off x="5348749" y="2567263"/>
            <a:ext cx="2403627" cy="1986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C693E-285E-9FFB-B0C5-7201D82BBD5D}"/>
              </a:ext>
            </a:extLst>
          </p:cNvPr>
          <p:cNvSpPr txBox="1"/>
          <p:nvPr/>
        </p:nvSpPr>
        <p:spPr>
          <a:xfrm>
            <a:off x="4769022" y="4860956"/>
            <a:ext cx="3922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Organized collection of data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3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Step-4 : Select 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database on left panel, 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employee_details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will be available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A288-2948-9CFC-0ADD-E46440452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39"/>
          <a:stretch/>
        </p:blipFill>
        <p:spPr>
          <a:xfrm>
            <a:off x="1174545" y="2509789"/>
            <a:ext cx="6589210" cy="40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7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Step-5 : Insert records in Table, select insert lin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 on Table list.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F3C4-3101-3ED7-F0C2-C0B1DD78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690"/>
            <a:ext cx="9144000" cy="37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404310" y="1163164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Step-6: Enter the data for Table, and click on Go button to insert data into Table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BC363-6B8C-0E47-9CB5-179F5F85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90204"/>
            <a:ext cx="8534400" cy="380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3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C5A4D-B5BC-5AC0-E032-7FE0A991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669970"/>
            <a:ext cx="7226710" cy="64008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Working with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DF24-CAC2-302B-904F-F6D2D4812E37}"/>
              </a:ext>
            </a:extLst>
          </p:cNvPr>
          <p:cNvSpPr txBox="1"/>
          <p:nvPr/>
        </p:nvSpPr>
        <p:spPr>
          <a:xfrm>
            <a:off x="304800" y="1304195"/>
            <a:ext cx="917149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Step-7:Display data from Table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SELECT * FROM employee_details;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76589-D8F2-0435-D222-5FECAEEE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5" y="2806655"/>
            <a:ext cx="7486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45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386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COLLEGE database using phpMyAdmin Navigation bar, create document file and copy paste the screenshot for each point.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COLLEGE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in COLLEGE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some records in </a:t>
            </a:r>
            <a:r>
              <a:rPr lang="en-US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records from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39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student_details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data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QL AND and OR operators - GeeksforGeeks">
            <a:extLst>
              <a:ext uri="{FF2B5EF4-FFF2-40B4-BE49-F238E27FC236}">
                <a16:creationId xmlns:a16="http://schemas.microsoft.com/office/drawing/2014/main" id="{6ADAE3E0-9865-6597-7DFF-D2AD9C11A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/>
          <a:stretch/>
        </p:blipFill>
        <p:spPr bwMode="auto">
          <a:xfrm>
            <a:off x="375877" y="2066081"/>
            <a:ext cx="8316711" cy="38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" y="229300"/>
            <a:ext cx="48006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Example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646" y="751561"/>
            <a:ext cx="7764857" cy="24926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Consider college database organizes the data about the admin, students, libraries, and faculty.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Using the database, it can be easy to retrieve, insert, and delete information.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CB630E-7E13-D1F1-CD84-53C2928BC5D3}"/>
              </a:ext>
            </a:extLst>
          </p:cNvPr>
          <p:cNvGrpSpPr/>
          <p:nvPr/>
        </p:nvGrpSpPr>
        <p:grpSpPr>
          <a:xfrm>
            <a:off x="158646" y="3258271"/>
            <a:ext cx="7573545" cy="3049208"/>
            <a:chOff x="26080" y="3704585"/>
            <a:chExt cx="7573545" cy="30492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D6E84-B3EC-C9C1-1520-9998FC30B62A}"/>
                </a:ext>
              </a:extLst>
            </p:cNvPr>
            <p:cNvGrpSpPr/>
            <p:nvPr/>
          </p:nvGrpSpPr>
          <p:grpSpPr>
            <a:xfrm>
              <a:off x="86032" y="3904021"/>
              <a:ext cx="7306844" cy="2683592"/>
              <a:chOff x="0" y="-213360"/>
              <a:chExt cx="5949745" cy="2103120"/>
            </a:xfrm>
            <a:solidFill>
              <a:schemeClr val="accent1">
                <a:lumMod val="50000"/>
              </a:schemeClr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5F19D8-B701-8F32-C9A7-519D05695571}"/>
                  </a:ext>
                </a:extLst>
              </p:cNvPr>
              <p:cNvGrpSpPr/>
              <p:nvPr/>
            </p:nvGrpSpPr>
            <p:grpSpPr>
              <a:xfrm>
                <a:off x="0" y="-68580"/>
                <a:ext cx="2779325" cy="1958340"/>
                <a:chOff x="0" y="-182880"/>
                <a:chExt cx="2779325" cy="195834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3EC361-B5DB-7EA7-E32F-C18D81FD4BF1}"/>
                    </a:ext>
                  </a:extLst>
                </p:cNvPr>
                <p:cNvSpPr/>
                <p:nvPr/>
              </p:nvSpPr>
              <p:spPr>
                <a:xfrm>
                  <a:off x="0" y="594360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5FC51A-29D5-0252-169D-CC7B62E6AB1E}"/>
                    </a:ext>
                  </a:extLst>
                </p:cNvPr>
                <p:cNvSpPr/>
                <p:nvPr/>
              </p:nvSpPr>
              <p:spPr>
                <a:xfrm>
                  <a:off x="1099294" y="-18288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0445E19-FBE3-BE88-B296-97BA28C02BDE}"/>
                    </a:ext>
                  </a:extLst>
                </p:cNvPr>
                <p:cNvSpPr/>
                <p:nvPr/>
              </p:nvSpPr>
              <p:spPr>
                <a:xfrm>
                  <a:off x="1099294" y="22860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Alumnus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C78DF3D-C41B-654D-A6DD-1570568C65C8}"/>
                    </a:ext>
                  </a:extLst>
                </p:cNvPr>
                <p:cNvSpPr/>
                <p:nvPr/>
              </p:nvSpPr>
              <p:spPr>
                <a:xfrm>
                  <a:off x="1084054" y="63246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New admission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5121866-B191-3683-CD64-CF496CD471D9}"/>
                    </a:ext>
                  </a:extLst>
                </p:cNvPr>
                <p:cNvSpPr/>
                <p:nvPr/>
              </p:nvSpPr>
              <p:spPr>
                <a:xfrm>
                  <a:off x="1099294" y="104394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Admission Inquiry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CEC27B2-5964-3CDB-9432-00C5E11E74E9}"/>
                    </a:ext>
                  </a:extLst>
                </p:cNvPr>
                <p:cNvSpPr/>
                <p:nvPr/>
              </p:nvSpPr>
              <p:spPr>
                <a:xfrm>
                  <a:off x="1084054" y="1455420"/>
                  <a:ext cx="1695271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Dropout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B4AA0E-6865-F792-D3D3-7C930A9F16A2}"/>
                  </a:ext>
                </a:extLst>
              </p:cNvPr>
              <p:cNvGrpSpPr/>
              <p:nvPr/>
            </p:nvGrpSpPr>
            <p:grpSpPr>
              <a:xfrm>
                <a:off x="3333750" y="-213360"/>
                <a:ext cx="2615995" cy="769620"/>
                <a:chOff x="19050" y="198120"/>
                <a:chExt cx="2615995" cy="769620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796205-52C8-13E4-8FC6-3AE6B4AC601B}"/>
                    </a:ext>
                  </a:extLst>
                </p:cNvPr>
                <p:cNvSpPr/>
                <p:nvPr/>
              </p:nvSpPr>
              <p:spPr>
                <a:xfrm>
                  <a:off x="19050" y="346341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Faculty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E89E6D-CF0A-543A-9A59-5384B66B1559}"/>
                    </a:ext>
                  </a:extLst>
                </p:cNvPr>
                <p:cNvSpPr/>
                <p:nvPr/>
              </p:nvSpPr>
              <p:spPr>
                <a:xfrm>
                  <a:off x="1111045" y="19812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Former faculties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E1C98F-1655-EB18-471D-A52AB18F031B}"/>
                    </a:ext>
                  </a:extLst>
                </p:cNvPr>
                <p:cNvSpPr/>
                <p:nvPr/>
              </p:nvSpPr>
              <p:spPr>
                <a:xfrm>
                  <a:off x="1103425" y="65532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Faculties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E3F323-1B29-C14B-2BB1-2150350B7FE1}"/>
                  </a:ext>
                </a:extLst>
              </p:cNvPr>
              <p:cNvGrpSpPr/>
              <p:nvPr/>
            </p:nvGrpSpPr>
            <p:grpSpPr>
              <a:xfrm>
                <a:off x="3333750" y="845820"/>
                <a:ext cx="2615995" cy="697230"/>
                <a:chOff x="0" y="95250"/>
                <a:chExt cx="2615995" cy="697230"/>
              </a:xfrm>
              <a:grpFill/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E34D648-6A0B-E6CA-E5C7-DF7D57040650}"/>
                    </a:ext>
                  </a:extLst>
                </p:cNvPr>
                <p:cNvSpPr/>
                <p:nvPr/>
              </p:nvSpPr>
              <p:spPr>
                <a:xfrm>
                  <a:off x="0" y="317459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9A48E4-CD1D-0D37-371D-D48F5D6021E3}"/>
                    </a:ext>
                  </a:extLst>
                </p:cNvPr>
                <p:cNvSpPr/>
                <p:nvPr/>
              </p:nvSpPr>
              <p:spPr>
                <a:xfrm>
                  <a:off x="1084375" y="9525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Block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B37961C-8A1C-3512-97BC-A6D0A05E2EFB}"/>
                    </a:ext>
                  </a:extLst>
                </p:cNvPr>
                <p:cNvSpPr/>
                <p:nvPr/>
              </p:nvSpPr>
              <p:spPr>
                <a:xfrm>
                  <a:off x="1084375" y="48006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Staff</a:t>
                  </a: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83A325-9E74-0F29-A041-65B87194C862}"/>
                </a:ext>
              </a:extLst>
            </p:cNvPr>
            <p:cNvGrpSpPr/>
            <p:nvPr/>
          </p:nvGrpSpPr>
          <p:grpSpPr>
            <a:xfrm>
              <a:off x="26080" y="3704585"/>
              <a:ext cx="7573545" cy="3049208"/>
              <a:chOff x="26080" y="3704585"/>
              <a:chExt cx="7573545" cy="30492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62049D-DBD2-DD56-7310-70035675067C}"/>
                  </a:ext>
                </a:extLst>
              </p:cNvPr>
              <p:cNvSpPr/>
              <p:nvPr/>
            </p:nvSpPr>
            <p:spPr>
              <a:xfrm>
                <a:off x="26080" y="3726426"/>
                <a:ext cx="7573545" cy="302736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0670-5B4F-6F21-AB97-7A1A49309FD7}"/>
                  </a:ext>
                </a:extLst>
              </p:cNvPr>
              <p:cNvSpPr txBox="1"/>
              <p:nvPr/>
            </p:nvSpPr>
            <p:spPr>
              <a:xfrm>
                <a:off x="55307" y="3704585"/>
                <a:ext cx="486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DF5D40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College Database</a:t>
                </a:r>
                <a:endParaRPr lang="en-US" b="1" dirty="0">
                  <a:solidFill>
                    <a:srgbClr val="DF5D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19" y="312812"/>
            <a:ext cx="732749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based approach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651" y="1205140"/>
            <a:ext cx="8481552" cy="534004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 approach/File Management system used to manage data needed for a specific use case or application.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Each user stores separate data for the application even if the same data stored by another user.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Like College, there are multiple department such as admin, hostel, library, exam each departments are maintaining student details separately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 there are 100 students and 5 departments then will be storing 5x100 = 500 records</a:t>
            </a:r>
            <a:endParaRPr lang="en-US" sz="2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4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307</TotalTime>
  <Words>2123</Words>
  <Application>Microsoft Office PowerPoint</Application>
  <PresentationFormat>On-screen Show (4:3)</PresentationFormat>
  <Paragraphs>297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Courier New</vt:lpstr>
      <vt:lpstr>Kristen ITC</vt:lpstr>
      <vt:lpstr>Quire Sans</vt:lpstr>
      <vt:lpstr>Verdana</vt:lpstr>
      <vt:lpstr>Wingdings</vt:lpstr>
      <vt:lpstr>Office Theme</vt:lpstr>
      <vt:lpstr>BIG DATA TOOLS FOR MANAGERS (N2MBA07)</vt:lpstr>
      <vt:lpstr>PowerPoint Presentation</vt:lpstr>
      <vt:lpstr>A database is an organized collection of structured information or data, typically stored electronically in a computer system.</vt:lpstr>
      <vt:lpstr>A database is an organized collection of structured information or data, typically stored electronically in a computer system.       Or  The database is an organized collection of data so that, it can be easy to access and manipulate stored information. </vt:lpstr>
      <vt:lpstr>PowerPoint Presentation</vt:lpstr>
      <vt:lpstr>PowerPoint Presentation</vt:lpstr>
      <vt:lpstr>Database Example : </vt:lpstr>
      <vt:lpstr>File based approach </vt:lpstr>
      <vt:lpstr>File Based Approach</vt:lpstr>
      <vt:lpstr>File Based Approach</vt:lpstr>
      <vt:lpstr>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Database management system</vt:lpstr>
      <vt:lpstr>DBMS Elements</vt:lpstr>
      <vt:lpstr>DBMS Elements</vt:lpstr>
      <vt:lpstr>DBMS Elements</vt:lpstr>
      <vt:lpstr>Types of Database Management System</vt:lpstr>
      <vt:lpstr>Relational Database Management System (RDBMS)</vt:lpstr>
      <vt:lpstr>RDBMS Software</vt:lpstr>
      <vt:lpstr>In RDBMS terminologies </vt:lpstr>
      <vt:lpstr>In RDBMS terminologies </vt:lpstr>
      <vt:lpstr>In RDBMS terminologies </vt:lpstr>
      <vt:lpstr>PowerPoint Presentation</vt:lpstr>
      <vt:lpstr>In RDBMS terminologies </vt:lpstr>
      <vt:lpstr>In RDBMS terminologies </vt:lpstr>
      <vt:lpstr>In RDBMS terminologies </vt:lpstr>
      <vt:lpstr>SQL</vt:lpstr>
      <vt:lpstr>SQL</vt:lpstr>
      <vt:lpstr>Features of SQL</vt:lpstr>
      <vt:lpstr>Some SQL Commands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XAMPP - SQL Window</vt:lpstr>
      <vt:lpstr>XAMPP - SQL Window</vt:lpstr>
      <vt:lpstr>XAMPP - SQL Window</vt:lpstr>
      <vt:lpstr>XAMPP - SQL Window</vt:lpstr>
      <vt:lpstr>XAMPP - SQL Window</vt:lpstr>
      <vt:lpstr>Recap</vt:lpstr>
      <vt:lpstr>Recap</vt:lpstr>
      <vt:lpstr>Recap</vt:lpstr>
      <vt:lpstr>Exercises</vt:lpstr>
      <vt:lpstr>Exercises</vt:lpstr>
      <vt:lpstr>Till now…..</vt:lpstr>
      <vt:lpstr>Till now…..</vt:lpstr>
      <vt:lpstr>Till now…..</vt:lpstr>
      <vt:lpstr>What Next?</vt:lpstr>
      <vt:lpstr>Working with Tables</vt:lpstr>
      <vt:lpstr>Working with Tables</vt:lpstr>
      <vt:lpstr>Working with Tables</vt:lpstr>
      <vt:lpstr>Working with Tables</vt:lpstr>
      <vt:lpstr>Working with Tables</vt:lpstr>
      <vt:lpstr>Working with Tables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Velani, Ankitkumar</dc:creator>
  <cp:lastModifiedBy>Velani, Ankitkumar</cp:lastModifiedBy>
  <cp:revision>207</cp:revision>
  <dcterms:created xsi:type="dcterms:W3CDTF">2023-07-13T16:09:47Z</dcterms:created>
  <dcterms:modified xsi:type="dcterms:W3CDTF">2023-07-21T07:22:39Z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2023-07-13T16:09:48Z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9643f97a-9bfa-4a7c-847a-003e831e29a1</vt:lpwstr>
  </property>
  <property fmtid="{D5CDD505-2E9C-101B-9397-08002B2CF9AE}" pid="9" name="MSIP_Label_ea60d57e-af5b-4752-ac57-3e4f28ca11dc_ContentBits">
    <vt:lpwstr>0</vt:lpwstr>
  </property>
</Properties>
</file>