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6" r:id="rId4"/>
    <p:sldId id="297" r:id="rId5"/>
    <p:sldId id="301" r:id="rId6"/>
    <p:sldId id="300" r:id="rId7"/>
    <p:sldId id="302" r:id="rId8"/>
    <p:sldId id="303" r:id="rId9"/>
    <p:sldId id="305" r:id="rId10"/>
    <p:sldId id="306" r:id="rId11"/>
    <p:sldId id="307" r:id="rId12"/>
    <p:sldId id="309" r:id="rId13"/>
    <p:sldId id="308" r:id="rId14"/>
    <p:sldId id="310" r:id="rId15"/>
    <p:sldId id="311" r:id="rId16"/>
    <p:sldId id="312" r:id="rId17"/>
    <p:sldId id="313" r:id="rId18"/>
    <p:sldId id="314" r:id="rId19"/>
    <p:sldId id="315" r:id="rId20"/>
    <p:sldId id="350" r:id="rId21"/>
    <p:sldId id="364" r:id="rId22"/>
    <p:sldId id="351" r:id="rId23"/>
    <p:sldId id="352" r:id="rId24"/>
    <p:sldId id="353" r:id="rId25"/>
    <p:sldId id="354" r:id="rId26"/>
    <p:sldId id="355" r:id="rId27"/>
    <p:sldId id="356" r:id="rId28"/>
    <p:sldId id="316" r:id="rId29"/>
    <p:sldId id="317" r:id="rId30"/>
    <p:sldId id="318" r:id="rId31"/>
    <p:sldId id="323" r:id="rId32"/>
    <p:sldId id="320" r:id="rId33"/>
    <p:sldId id="319" r:id="rId34"/>
    <p:sldId id="322" r:id="rId35"/>
    <p:sldId id="370" r:id="rId36"/>
    <p:sldId id="324" r:id="rId37"/>
    <p:sldId id="321" r:id="rId38"/>
    <p:sldId id="326" r:id="rId39"/>
    <p:sldId id="327" r:id="rId40"/>
    <p:sldId id="328" r:id="rId41"/>
    <p:sldId id="329" r:id="rId42"/>
    <p:sldId id="325" r:id="rId43"/>
    <p:sldId id="348" r:id="rId44"/>
    <p:sldId id="349" r:id="rId45"/>
    <p:sldId id="359" r:id="rId46"/>
    <p:sldId id="360" r:id="rId47"/>
    <p:sldId id="361" r:id="rId48"/>
    <p:sldId id="362" r:id="rId49"/>
    <p:sldId id="363" r:id="rId50"/>
    <p:sldId id="365" r:id="rId51"/>
    <p:sldId id="366" r:id="rId52"/>
    <p:sldId id="367" r:id="rId53"/>
    <p:sldId id="368" r:id="rId54"/>
    <p:sldId id="369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D"/>
    <a:srgbClr val="2F5597"/>
    <a:srgbClr val="1F4E79"/>
    <a:srgbClr val="4472C4"/>
    <a:srgbClr val="AAB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5D83A2-E075-43AB-A610-F52E9DCEF3A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1A31E4-AFE3-40E8-93EC-7A6F516816CC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CREATE</a:t>
          </a:r>
        </a:p>
      </dgm:t>
    </dgm:pt>
    <dgm:pt modelId="{AFE76D30-B09B-4470-B0CA-8791BB3D3BDF}" type="parTrans" cxnId="{D3930462-491D-4B5A-BB9A-542A3FD9ABD9}">
      <dgm:prSet/>
      <dgm:spPr/>
      <dgm:t>
        <a:bodyPr/>
        <a:lstStyle/>
        <a:p>
          <a:endParaRPr lang="en-US"/>
        </a:p>
      </dgm:t>
    </dgm:pt>
    <dgm:pt modelId="{7DFA4CCD-0E30-41EA-A5B3-650F35217013}" type="sibTrans" cxnId="{D3930462-491D-4B5A-BB9A-542A3FD9ABD9}">
      <dgm:prSet/>
      <dgm:spPr/>
      <dgm:t>
        <a:bodyPr/>
        <a:lstStyle/>
        <a:p>
          <a:endParaRPr lang="en-US"/>
        </a:p>
      </dgm:t>
    </dgm:pt>
    <dgm:pt modelId="{24389FBE-D170-489F-9B07-A7D7591C4990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DROP</a:t>
          </a:r>
        </a:p>
      </dgm:t>
    </dgm:pt>
    <dgm:pt modelId="{2BD56257-826B-4D9D-A6BA-43F2636785F3}" type="parTrans" cxnId="{3DDEA8C8-124C-44A4-A21D-2BCF7D2D2C0A}">
      <dgm:prSet/>
      <dgm:spPr/>
      <dgm:t>
        <a:bodyPr/>
        <a:lstStyle/>
        <a:p>
          <a:endParaRPr lang="en-US"/>
        </a:p>
      </dgm:t>
    </dgm:pt>
    <dgm:pt modelId="{5689BF8D-E46E-4B76-A4F2-7E73B06AF057}" type="sibTrans" cxnId="{3DDEA8C8-124C-44A4-A21D-2BCF7D2D2C0A}">
      <dgm:prSet/>
      <dgm:spPr/>
      <dgm:t>
        <a:bodyPr/>
        <a:lstStyle/>
        <a:p>
          <a:endParaRPr lang="en-US"/>
        </a:p>
      </dgm:t>
    </dgm:pt>
    <dgm:pt modelId="{43FD2DAA-DA17-4D93-B413-C16496D6026E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ALTER</a:t>
          </a:r>
        </a:p>
      </dgm:t>
    </dgm:pt>
    <dgm:pt modelId="{A034C38A-B595-46F6-AA62-1E37EE48575A}" type="parTrans" cxnId="{C1DF5E6A-8F4F-4063-A097-3DB4C2516423}">
      <dgm:prSet/>
      <dgm:spPr/>
      <dgm:t>
        <a:bodyPr/>
        <a:lstStyle/>
        <a:p>
          <a:endParaRPr lang="en-US"/>
        </a:p>
      </dgm:t>
    </dgm:pt>
    <dgm:pt modelId="{D6C3E399-33E7-439A-9012-307F009ADFD4}" type="sibTrans" cxnId="{C1DF5E6A-8F4F-4063-A097-3DB4C2516423}">
      <dgm:prSet/>
      <dgm:spPr/>
      <dgm:t>
        <a:bodyPr/>
        <a:lstStyle/>
        <a:p>
          <a:endParaRPr lang="en-US"/>
        </a:p>
      </dgm:t>
    </dgm:pt>
    <dgm:pt modelId="{E2E4782A-7619-4E5D-AF4D-2BCEC9D1F51C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600" dirty="0"/>
            <a:t>TRUNCATE</a:t>
          </a:r>
        </a:p>
      </dgm:t>
    </dgm:pt>
    <dgm:pt modelId="{61BB9792-B9A0-4812-90ED-58C2C72A4A3B}" type="parTrans" cxnId="{4555F629-DF64-41E3-8E6E-1FC332DB911A}">
      <dgm:prSet/>
      <dgm:spPr/>
      <dgm:t>
        <a:bodyPr/>
        <a:lstStyle/>
        <a:p>
          <a:endParaRPr lang="en-US"/>
        </a:p>
      </dgm:t>
    </dgm:pt>
    <dgm:pt modelId="{1BE510A5-A5FF-4F3F-9095-3E90FA310B4A}" type="sibTrans" cxnId="{4555F629-DF64-41E3-8E6E-1FC332DB911A}">
      <dgm:prSet/>
      <dgm:spPr/>
      <dgm:t>
        <a:bodyPr/>
        <a:lstStyle/>
        <a:p>
          <a:endParaRPr lang="en-US"/>
        </a:p>
      </dgm:t>
    </dgm:pt>
    <dgm:pt modelId="{DA0C7E21-163E-403B-B2D1-721ACF7AF133}" type="pres">
      <dgm:prSet presAssocID="{395D83A2-E075-43AB-A610-F52E9DCEF3AF}" presName="Name0" presStyleCnt="0">
        <dgm:presLayoutVars>
          <dgm:chMax val="7"/>
          <dgm:chPref val="7"/>
          <dgm:dir/>
        </dgm:presLayoutVars>
      </dgm:prSet>
      <dgm:spPr/>
    </dgm:pt>
    <dgm:pt modelId="{12043B39-2E8E-40DC-AA19-B773A4B2085D}" type="pres">
      <dgm:prSet presAssocID="{395D83A2-E075-43AB-A610-F52E9DCEF3AF}" presName="Name1" presStyleCnt="0"/>
      <dgm:spPr/>
    </dgm:pt>
    <dgm:pt modelId="{AE2C539A-2852-4D19-9F52-975F7810EE3E}" type="pres">
      <dgm:prSet presAssocID="{395D83A2-E075-43AB-A610-F52E9DCEF3AF}" presName="cycle" presStyleCnt="0"/>
      <dgm:spPr/>
    </dgm:pt>
    <dgm:pt modelId="{660E0E69-2EDF-40D6-99B5-169885502EDA}" type="pres">
      <dgm:prSet presAssocID="{395D83A2-E075-43AB-A610-F52E9DCEF3AF}" presName="srcNode" presStyleLbl="node1" presStyleIdx="0" presStyleCnt="4"/>
      <dgm:spPr/>
    </dgm:pt>
    <dgm:pt modelId="{5E28E006-65AB-402A-9BD1-26333D0815C8}" type="pres">
      <dgm:prSet presAssocID="{395D83A2-E075-43AB-A610-F52E9DCEF3AF}" presName="conn" presStyleLbl="parChTrans1D2" presStyleIdx="0" presStyleCnt="1"/>
      <dgm:spPr/>
    </dgm:pt>
    <dgm:pt modelId="{3AA5A334-4C49-4010-BF90-958F255DAC04}" type="pres">
      <dgm:prSet presAssocID="{395D83A2-E075-43AB-A610-F52E9DCEF3AF}" presName="extraNode" presStyleLbl="node1" presStyleIdx="0" presStyleCnt="4"/>
      <dgm:spPr/>
    </dgm:pt>
    <dgm:pt modelId="{FC001751-5EF3-406C-920B-E045E227D784}" type="pres">
      <dgm:prSet presAssocID="{395D83A2-E075-43AB-A610-F52E9DCEF3AF}" presName="dstNode" presStyleLbl="node1" presStyleIdx="0" presStyleCnt="4"/>
      <dgm:spPr/>
    </dgm:pt>
    <dgm:pt modelId="{23EDC159-6E4D-4355-9AB0-9B0788FAD8A5}" type="pres">
      <dgm:prSet presAssocID="{E41A31E4-AFE3-40E8-93EC-7A6F516816CC}" presName="text_1" presStyleLbl="node1" presStyleIdx="0" presStyleCnt="4">
        <dgm:presLayoutVars>
          <dgm:bulletEnabled val="1"/>
        </dgm:presLayoutVars>
      </dgm:prSet>
      <dgm:spPr/>
    </dgm:pt>
    <dgm:pt modelId="{32EC53A7-BDE9-440B-A75C-63C5ED63780F}" type="pres">
      <dgm:prSet presAssocID="{E41A31E4-AFE3-40E8-93EC-7A6F516816CC}" presName="accent_1" presStyleCnt="0"/>
      <dgm:spPr/>
    </dgm:pt>
    <dgm:pt modelId="{10BF5318-011C-40B4-B6EF-D198E0AAA2DC}" type="pres">
      <dgm:prSet presAssocID="{E41A31E4-AFE3-40E8-93EC-7A6F516816CC}" presName="accentRepeatNode" presStyleLbl="solidFgAcc1" presStyleIdx="0" presStyleCnt="4"/>
      <dgm:spPr/>
    </dgm:pt>
    <dgm:pt modelId="{3ADF6C05-1431-421A-B5B5-47F5A33EC742}" type="pres">
      <dgm:prSet presAssocID="{24389FBE-D170-489F-9B07-A7D7591C4990}" presName="text_2" presStyleLbl="node1" presStyleIdx="1" presStyleCnt="4">
        <dgm:presLayoutVars>
          <dgm:bulletEnabled val="1"/>
        </dgm:presLayoutVars>
      </dgm:prSet>
      <dgm:spPr/>
    </dgm:pt>
    <dgm:pt modelId="{817FD58E-7B2B-42D1-AD69-D911C26983AA}" type="pres">
      <dgm:prSet presAssocID="{24389FBE-D170-489F-9B07-A7D7591C4990}" presName="accent_2" presStyleCnt="0"/>
      <dgm:spPr/>
    </dgm:pt>
    <dgm:pt modelId="{F886933E-9A22-499E-BADC-F5CE87041655}" type="pres">
      <dgm:prSet presAssocID="{24389FBE-D170-489F-9B07-A7D7591C4990}" presName="accentRepeatNode" presStyleLbl="solidFgAcc1" presStyleIdx="1" presStyleCnt="4"/>
      <dgm:spPr/>
    </dgm:pt>
    <dgm:pt modelId="{29680054-2CC9-4DC7-93C1-320837ED93D1}" type="pres">
      <dgm:prSet presAssocID="{43FD2DAA-DA17-4D93-B413-C16496D6026E}" presName="text_3" presStyleLbl="node1" presStyleIdx="2" presStyleCnt="4">
        <dgm:presLayoutVars>
          <dgm:bulletEnabled val="1"/>
        </dgm:presLayoutVars>
      </dgm:prSet>
      <dgm:spPr/>
    </dgm:pt>
    <dgm:pt modelId="{7595EFAE-7340-4D95-997A-52D3B0903E9E}" type="pres">
      <dgm:prSet presAssocID="{43FD2DAA-DA17-4D93-B413-C16496D6026E}" presName="accent_3" presStyleCnt="0"/>
      <dgm:spPr/>
    </dgm:pt>
    <dgm:pt modelId="{84FC5FC1-DFB2-419F-AA04-D4EF8C74ED0D}" type="pres">
      <dgm:prSet presAssocID="{43FD2DAA-DA17-4D93-B413-C16496D6026E}" presName="accentRepeatNode" presStyleLbl="solidFgAcc1" presStyleIdx="2" presStyleCnt="4"/>
      <dgm:spPr/>
    </dgm:pt>
    <dgm:pt modelId="{F6A93A59-D2A9-4786-A93C-2AB2CA283BDC}" type="pres">
      <dgm:prSet presAssocID="{E2E4782A-7619-4E5D-AF4D-2BCEC9D1F51C}" presName="text_4" presStyleLbl="node1" presStyleIdx="3" presStyleCnt="4">
        <dgm:presLayoutVars>
          <dgm:bulletEnabled val="1"/>
        </dgm:presLayoutVars>
      </dgm:prSet>
      <dgm:spPr/>
    </dgm:pt>
    <dgm:pt modelId="{7A70A7C0-9C77-4156-9FA4-3C152E0AAAFC}" type="pres">
      <dgm:prSet presAssocID="{E2E4782A-7619-4E5D-AF4D-2BCEC9D1F51C}" presName="accent_4" presStyleCnt="0"/>
      <dgm:spPr/>
    </dgm:pt>
    <dgm:pt modelId="{DBDBDB62-D7BD-4C46-A86C-DEF2257E576A}" type="pres">
      <dgm:prSet presAssocID="{E2E4782A-7619-4E5D-AF4D-2BCEC9D1F51C}" presName="accentRepeatNode" presStyleLbl="solidFgAcc1" presStyleIdx="3" presStyleCnt="4"/>
      <dgm:spPr/>
    </dgm:pt>
  </dgm:ptLst>
  <dgm:cxnLst>
    <dgm:cxn modelId="{7FC25F01-9B86-4C5A-8954-021F76CD9747}" type="presOf" srcId="{24389FBE-D170-489F-9B07-A7D7591C4990}" destId="{3ADF6C05-1431-421A-B5B5-47F5A33EC742}" srcOrd="0" destOrd="0" presId="urn:microsoft.com/office/officeart/2008/layout/VerticalCurvedList"/>
    <dgm:cxn modelId="{4F862F15-F93B-4D20-BB95-78A684ED72B5}" type="presOf" srcId="{E2E4782A-7619-4E5D-AF4D-2BCEC9D1F51C}" destId="{F6A93A59-D2A9-4786-A93C-2AB2CA283BDC}" srcOrd="0" destOrd="0" presId="urn:microsoft.com/office/officeart/2008/layout/VerticalCurvedList"/>
    <dgm:cxn modelId="{4555F629-DF64-41E3-8E6E-1FC332DB911A}" srcId="{395D83A2-E075-43AB-A610-F52E9DCEF3AF}" destId="{E2E4782A-7619-4E5D-AF4D-2BCEC9D1F51C}" srcOrd="3" destOrd="0" parTransId="{61BB9792-B9A0-4812-90ED-58C2C72A4A3B}" sibTransId="{1BE510A5-A5FF-4F3F-9095-3E90FA310B4A}"/>
    <dgm:cxn modelId="{D3930462-491D-4B5A-BB9A-542A3FD9ABD9}" srcId="{395D83A2-E075-43AB-A610-F52E9DCEF3AF}" destId="{E41A31E4-AFE3-40E8-93EC-7A6F516816CC}" srcOrd="0" destOrd="0" parTransId="{AFE76D30-B09B-4470-B0CA-8791BB3D3BDF}" sibTransId="{7DFA4CCD-0E30-41EA-A5B3-650F35217013}"/>
    <dgm:cxn modelId="{C1DF5E6A-8F4F-4063-A097-3DB4C2516423}" srcId="{395D83A2-E075-43AB-A610-F52E9DCEF3AF}" destId="{43FD2DAA-DA17-4D93-B413-C16496D6026E}" srcOrd="2" destOrd="0" parTransId="{A034C38A-B595-46F6-AA62-1E37EE48575A}" sibTransId="{D6C3E399-33E7-439A-9012-307F009ADFD4}"/>
    <dgm:cxn modelId="{0F07C36E-929E-45BF-A762-A3A4849F4392}" type="presOf" srcId="{43FD2DAA-DA17-4D93-B413-C16496D6026E}" destId="{29680054-2CC9-4DC7-93C1-320837ED93D1}" srcOrd="0" destOrd="0" presId="urn:microsoft.com/office/officeart/2008/layout/VerticalCurvedList"/>
    <dgm:cxn modelId="{46F037A8-3389-4078-9B68-04707F60A9C0}" type="presOf" srcId="{7DFA4CCD-0E30-41EA-A5B3-650F35217013}" destId="{5E28E006-65AB-402A-9BD1-26333D0815C8}" srcOrd="0" destOrd="0" presId="urn:microsoft.com/office/officeart/2008/layout/VerticalCurvedList"/>
    <dgm:cxn modelId="{B8D7B6B2-EA1F-4A0E-B208-BB5FA02AE50F}" type="presOf" srcId="{E41A31E4-AFE3-40E8-93EC-7A6F516816CC}" destId="{23EDC159-6E4D-4355-9AB0-9B0788FAD8A5}" srcOrd="0" destOrd="0" presId="urn:microsoft.com/office/officeart/2008/layout/VerticalCurvedList"/>
    <dgm:cxn modelId="{AC9D7FC1-C731-4FCB-BFC3-E3331E152FDB}" type="presOf" srcId="{395D83A2-E075-43AB-A610-F52E9DCEF3AF}" destId="{DA0C7E21-163E-403B-B2D1-721ACF7AF133}" srcOrd="0" destOrd="0" presId="urn:microsoft.com/office/officeart/2008/layout/VerticalCurvedList"/>
    <dgm:cxn modelId="{3DDEA8C8-124C-44A4-A21D-2BCF7D2D2C0A}" srcId="{395D83A2-E075-43AB-A610-F52E9DCEF3AF}" destId="{24389FBE-D170-489F-9B07-A7D7591C4990}" srcOrd="1" destOrd="0" parTransId="{2BD56257-826B-4D9D-A6BA-43F2636785F3}" sibTransId="{5689BF8D-E46E-4B76-A4F2-7E73B06AF057}"/>
    <dgm:cxn modelId="{CB338BD5-F09A-45CE-8466-EAAB1BF86A36}" type="presParOf" srcId="{DA0C7E21-163E-403B-B2D1-721ACF7AF133}" destId="{12043B39-2E8E-40DC-AA19-B773A4B2085D}" srcOrd="0" destOrd="0" presId="urn:microsoft.com/office/officeart/2008/layout/VerticalCurvedList"/>
    <dgm:cxn modelId="{DB51DF68-C7E7-49B1-96D7-5EFE12E1E1FA}" type="presParOf" srcId="{12043B39-2E8E-40DC-AA19-B773A4B2085D}" destId="{AE2C539A-2852-4D19-9F52-975F7810EE3E}" srcOrd="0" destOrd="0" presId="urn:microsoft.com/office/officeart/2008/layout/VerticalCurvedList"/>
    <dgm:cxn modelId="{13D9B890-6EE3-4CBA-AAF0-0858688C3365}" type="presParOf" srcId="{AE2C539A-2852-4D19-9F52-975F7810EE3E}" destId="{660E0E69-2EDF-40D6-99B5-169885502EDA}" srcOrd="0" destOrd="0" presId="urn:microsoft.com/office/officeart/2008/layout/VerticalCurvedList"/>
    <dgm:cxn modelId="{F4E521D9-BDDD-462A-AD08-141F3431E779}" type="presParOf" srcId="{AE2C539A-2852-4D19-9F52-975F7810EE3E}" destId="{5E28E006-65AB-402A-9BD1-26333D0815C8}" srcOrd="1" destOrd="0" presId="urn:microsoft.com/office/officeart/2008/layout/VerticalCurvedList"/>
    <dgm:cxn modelId="{B5196FE2-0BEC-479F-B9BB-BF56C98CFBD8}" type="presParOf" srcId="{AE2C539A-2852-4D19-9F52-975F7810EE3E}" destId="{3AA5A334-4C49-4010-BF90-958F255DAC04}" srcOrd="2" destOrd="0" presId="urn:microsoft.com/office/officeart/2008/layout/VerticalCurvedList"/>
    <dgm:cxn modelId="{5E15F8D6-713D-45A2-A6AA-14832B4D75F8}" type="presParOf" srcId="{AE2C539A-2852-4D19-9F52-975F7810EE3E}" destId="{FC001751-5EF3-406C-920B-E045E227D784}" srcOrd="3" destOrd="0" presId="urn:microsoft.com/office/officeart/2008/layout/VerticalCurvedList"/>
    <dgm:cxn modelId="{236E851B-D054-45EA-8591-84AFF3FF5188}" type="presParOf" srcId="{12043B39-2E8E-40DC-AA19-B773A4B2085D}" destId="{23EDC159-6E4D-4355-9AB0-9B0788FAD8A5}" srcOrd="1" destOrd="0" presId="urn:microsoft.com/office/officeart/2008/layout/VerticalCurvedList"/>
    <dgm:cxn modelId="{A05C2755-D549-4C52-B363-D8B99CAD2E67}" type="presParOf" srcId="{12043B39-2E8E-40DC-AA19-B773A4B2085D}" destId="{32EC53A7-BDE9-440B-A75C-63C5ED63780F}" srcOrd="2" destOrd="0" presId="urn:microsoft.com/office/officeart/2008/layout/VerticalCurvedList"/>
    <dgm:cxn modelId="{316EF49A-100C-4D8D-A77D-7FC62A7CFD7A}" type="presParOf" srcId="{32EC53A7-BDE9-440B-A75C-63C5ED63780F}" destId="{10BF5318-011C-40B4-B6EF-D198E0AAA2DC}" srcOrd="0" destOrd="0" presId="urn:microsoft.com/office/officeart/2008/layout/VerticalCurvedList"/>
    <dgm:cxn modelId="{B088FC98-84D2-4CFC-8F35-0DC5E4836917}" type="presParOf" srcId="{12043B39-2E8E-40DC-AA19-B773A4B2085D}" destId="{3ADF6C05-1431-421A-B5B5-47F5A33EC742}" srcOrd="3" destOrd="0" presId="urn:microsoft.com/office/officeart/2008/layout/VerticalCurvedList"/>
    <dgm:cxn modelId="{6567BAA7-D853-43BB-A672-C9390D67175C}" type="presParOf" srcId="{12043B39-2E8E-40DC-AA19-B773A4B2085D}" destId="{817FD58E-7B2B-42D1-AD69-D911C26983AA}" srcOrd="4" destOrd="0" presId="urn:microsoft.com/office/officeart/2008/layout/VerticalCurvedList"/>
    <dgm:cxn modelId="{E4476501-F273-4304-A90B-B1DBF3852B1C}" type="presParOf" srcId="{817FD58E-7B2B-42D1-AD69-D911C26983AA}" destId="{F886933E-9A22-499E-BADC-F5CE87041655}" srcOrd="0" destOrd="0" presId="urn:microsoft.com/office/officeart/2008/layout/VerticalCurvedList"/>
    <dgm:cxn modelId="{8F5FC894-FDFC-46E8-B6AA-E07741DCB246}" type="presParOf" srcId="{12043B39-2E8E-40DC-AA19-B773A4B2085D}" destId="{29680054-2CC9-4DC7-93C1-320837ED93D1}" srcOrd="5" destOrd="0" presId="urn:microsoft.com/office/officeart/2008/layout/VerticalCurvedList"/>
    <dgm:cxn modelId="{830FF5C8-EE69-44F6-BFDE-8D2278188992}" type="presParOf" srcId="{12043B39-2E8E-40DC-AA19-B773A4B2085D}" destId="{7595EFAE-7340-4D95-997A-52D3B0903E9E}" srcOrd="6" destOrd="0" presId="urn:microsoft.com/office/officeart/2008/layout/VerticalCurvedList"/>
    <dgm:cxn modelId="{4117E0DD-3B18-4A67-B1AC-40321BF149AC}" type="presParOf" srcId="{7595EFAE-7340-4D95-997A-52D3B0903E9E}" destId="{84FC5FC1-DFB2-419F-AA04-D4EF8C74ED0D}" srcOrd="0" destOrd="0" presId="urn:microsoft.com/office/officeart/2008/layout/VerticalCurvedList"/>
    <dgm:cxn modelId="{E8BC1494-AF8E-45EB-95C4-7C129D4CF22E}" type="presParOf" srcId="{12043B39-2E8E-40DC-AA19-B773A4B2085D}" destId="{F6A93A59-D2A9-4786-A93C-2AB2CA283BDC}" srcOrd="7" destOrd="0" presId="urn:microsoft.com/office/officeart/2008/layout/VerticalCurvedList"/>
    <dgm:cxn modelId="{A86A6187-EBFC-45DA-B60F-E11388A3930C}" type="presParOf" srcId="{12043B39-2E8E-40DC-AA19-B773A4B2085D}" destId="{7A70A7C0-9C77-4156-9FA4-3C152E0AAAFC}" srcOrd="8" destOrd="0" presId="urn:microsoft.com/office/officeart/2008/layout/VerticalCurvedList"/>
    <dgm:cxn modelId="{D416DA97-1F2E-4664-B77A-84F1E1A82A8A}" type="presParOf" srcId="{7A70A7C0-9C77-4156-9FA4-3C152E0AAAFC}" destId="{DBDBDB62-D7BD-4C46-A86C-DEF2257E576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5D83A2-E075-43AB-A610-F52E9DCEF3A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1A31E4-AFE3-40E8-93EC-7A6F516816C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INSERT</a:t>
          </a:r>
        </a:p>
      </dgm:t>
    </dgm:pt>
    <dgm:pt modelId="{AFE76D30-B09B-4470-B0CA-8791BB3D3BDF}" type="parTrans" cxnId="{D3930462-491D-4B5A-BB9A-542A3FD9ABD9}">
      <dgm:prSet/>
      <dgm:spPr/>
      <dgm:t>
        <a:bodyPr/>
        <a:lstStyle/>
        <a:p>
          <a:endParaRPr lang="en-US"/>
        </a:p>
      </dgm:t>
    </dgm:pt>
    <dgm:pt modelId="{7DFA4CCD-0E30-41EA-A5B3-650F35217013}" type="sibTrans" cxnId="{D3930462-491D-4B5A-BB9A-542A3FD9ABD9}">
      <dgm:prSet/>
      <dgm:spPr/>
      <dgm:t>
        <a:bodyPr/>
        <a:lstStyle/>
        <a:p>
          <a:endParaRPr lang="en-US"/>
        </a:p>
      </dgm:t>
    </dgm:pt>
    <dgm:pt modelId="{24389FBE-D170-489F-9B07-A7D7591C4990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SELECT</a:t>
          </a:r>
        </a:p>
      </dgm:t>
    </dgm:pt>
    <dgm:pt modelId="{2BD56257-826B-4D9D-A6BA-43F2636785F3}" type="parTrans" cxnId="{3DDEA8C8-124C-44A4-A21D-2BCF7D2D2C0A}">
      <dgm:prSet/>
      <dgm:spPr/>
      <dgm:t>
        <a:bodyPr/>
        <a:lstStyle/>
        <a:p>
          <a:endParaRPr lang="en-US"/>
        </a:p>
      </dgm:t>
    </dgm:pt>
    <dgm:pt modelId="{5689BF8D-E46E-4B76-A4F2-7E73B06AF057}" type="sibTrans" cxnId="{3DDEA8C8-124C-44A4-A21D-2BCF7D2D2C0A}">
      <dgm:prSet/>
      <dgm:spPr/>
      <dgm:t>
        <a:bodyPr/>
        <a:lstStyle/>
        <a:p>
          <a:endParaRPr lang="en-US"/>
        </a:p>
      </dgm:t>
    </dgm:pt>
    <dgm:pt modelId="{43FD2DAA-DA17-4D93-B413-C16496D6026E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UPDATE</a:t>
          </a:r>
        </a:p>
      </dgm:t>
    </dgm:pt>
    <dgm:pt modelId="{A034C38A-B595-46F6-AA62-1E37EE48575A}" type="parTrans" cxnId="{C1DF5E6A-8F4F-4063-A097-3DB4C2516423}">
      <dgm:prSet/>
      <dgm:spPr/>
      <dgm:t>
        <a:bodyPr/>
        <a:lstStyle/>
        <a:p>
          <a:endParaRPr lang="en-US"/>
        </a:p>
      </dgm:t>
    </dgm:pt>
    <dgm:pt modelId="{D6C3E399-33E7-439A-9012-307F009ADFD4}" type="sibTrans" cxnId="{C1DF5E6A-8F4F-4063-A097-3DB4C2516423}">
      <dgm:prSet/>
      <dgm:spPr/>
      <dgm:t>
        <a:bodyPr/>
        <a:lstStyle/>
        <a:p>
          <a:endParaRPr lang="en-US"/>
        </a:p>
      </dgm:t>
    </dgm:pt>
    <dgm:pt modelId="{E2E4782A-7619-4E5D-AF4D-2BCEC9D1F51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DELETE</a:t>
          </a:r>
        </a:p>
      </dgm:t>
    </dgm:pt>
    <dgm:pt modelId="{61BB9792-B9A0-4812-90ED-58C2C72A4A3B}" type="parTrans" cxnId="{4555F629-DF64-41E3-8E6E-1FC332DB911A}">
      <dgm:prSet/>
      <dgm:spPr/>
      <dgm:t>
        <a:bodyPr/>
        <a:lstStyle/>
        <a:p>
          <a:endParaRPr lang="en-US"/>
        </a:p>
      </dgm:t>
    </dgm:pt>
    <dgm:pt modelId="{1BE510A5-A5FF-4F3F-9095-3E90FA310B4A}" type="sibTrans" cxnId="{4555F629-DF64-41E3-8E6E-1FC332DB911A}">
      <dgm:prSet/>
      <dgm:spPr/>
      <dgm:t>
        <a:bodyPr/>
        <a:lstStyle/>
        <a:p>
          <a:endParaRPr lang="en-US"/>
        </a:p>
      </dgm:t>
    </dgm:pt>
    <dgm:pt modelId="{EC159801-33D8-4F13-97A1-604D8E364CB6}" type="pres">
      <dgm:prSet presAssocID="{395D83A2-E075-43AB-A610-F52E9DCEF3AF}" presName="diagram" presStyleCnt="0">
        <dgm:presLayoutVars>
          <dgm:dir/>
          <dgm:resizeHandles val="exact"/>
        </dgm:presLayoutVars>
      </dgm:prSet>
      <dgm:spPr/>
    </dgm:pt>
    <dgm:pt modelId="{F8F1C3FF-BEF1-4396-83AF-E429A6CFE336}" type="pres">
      <dgm:prSet presAssocID="{E41A31E4-AFE3-40E8-93EC-7A6F516816CC}" presName="node" presStyleLbl="node1" presStyleIdx="0" presStyleCnt="4">
        <dgm:presLayoutVars>
          <dgm:bulletEnabled val="1"/>
        </dgm:presLayoutVars>
      </dgm:prSet>
      <dgm:spPr/>
    </dgm:pt>
    <dgm:pt modelId="{4492AD5C-7555-492E-AECF-2F8AF62ACF27}" type="pres">
      <dgm:prSet presAssocID="{7DFA4CCD-0E30-41EA-A5B3-650F35217013}" presName="sibTrans" presStyleCnt="0"/>
      <dgm:spPr/>
    </dgm:pt>
    <dgm:pt modelId="{732DBF8C-B689-41EC-98DB-51F676CF86F2}" type="pres">
      <dgm:prSet presAssocID="{24389FBE-D170-489F-9B07-A7D7591C4990}" presName="node" presStyleLbl="node1" presStyleIdx="1" presStyleCnt="4">
        <dgm:presLayoutVars>
          <dgm:bulletEnabled val="1"/>
        </dgm:presLayoutVars>
      </dgm:prSet>
      <dgm:spPr/>
    </dgm:pt>
    <dgm:pt modelId="{80056616-8F74-4699-B54D-F188D59B0FB8}" type="pres">
      <dgm:prSet presAssocID="{5689BF8D-E46E-4B76-A4F2-7E73B06AF057}" presName="sibTrans" presStyleCnt="0"/>
      <dgm:spPr/>
    </dgm:pt>
    <dgm:pt modelId="{357D2455-2AB0-432E-8D63-DAAC06E111DB}" type="pres">
      <dgm:prSet presAssocID="{43FD2DAA-DA17-4D93-B413-C16496D6026E}" presName="node" presStyleLbl="node1" presStyleIdx="2" presStyleCnt="4">
        <dgm:presLayoutVars>
          <dgm:bulletEnabled val="1"/>
        </dgm:presLayoutVars>
      </dgm:prSet>
      <dgm:spPr/>
    </dgm:pt>
    <dgm:pt modelId="{F6959445-B6BD-40BF-8463-6A2DECAE4E36}" type="pres">
      <dgm:prSet presAssocID="{D6C3E399-33E7-439A-9012-307F009ADFD4}" presName="sibTrans" presStyleCnt="0"/>
      <dgm:spPr/>
    </dgm:pt>
    <dgm:pt modelId="{671A3B9F-6CC8-46EA-9757-091C603F4B26}" type="pres">
      <dgm:prSet presAssocID="{E2E4782A-7619-4E5D-AF4D-2BCEC9D1F51C}" presName="node" presStyleLbl="node1" presStyleIdx="3" presStyleCnt="4">
        <dgm:presLayoutVars>
          <dgm:bulletEnabled val="1"/>
        </dgm:presLayoutVars>
      </dgm:prSet>
      <dgm:spPr/>
    </dgm:pt>
  </dgm:ptLst>
  <dgm:cxnLst>
    <dgm:cxn modelId="{915AA927-3009-45BE-AD6C-F8495DB71C62}" type="presOf" srcId="{43FD2DAA-DA17-4D93-B413-C16496D6026E}" destId="{357D2455-2AB0-432E-8D63-DAAC06E111DB}" srcOrd="0" destOrd="0" presId="urn:microsoft.com/office/officeart/2005/8/layout/default"/>
    <dgm:cxn modelId="{4555F629-DF64-41E3-8E6E-1FC332DB911A}" srcId="{395D83A2-E075-43AB-A610-F52E9DCEF3AF}" destId="{E2E4782A-7619-4E5D-AF4D-2BCEC9D1F51C}" srcOrd="3" destOrd="0" parTransId="{61BB9792-B9A0-4812-90ED-58C2C72A4A3B}" sibTransId="{1BE510A5-A5FF-4F3F-9095-3E90FA310B4A}"/>
    <dgm:cxn modelId="{D3930462-491D-4B5A-BB9A-542A3FD9ABD9}" srcId="{395D83A2-E075-43AB-A610-F52E9DCEF3AF}" destId="{E41A31E4-AFE3-40E8-93EC-7A6F516816CC}" srcOrd="0" destOrd="0" parTransId="{AFE76D30-B09B-4470-B0CA-8791BB3D3BDF}" sibTransId="{7DFA4CCD-0E30-41EA-A5B3-650F35217013}"/>
    <dgm:cxn modelId="{C1DF5E6A-8F4F-4063-A097-3DB4C2516423}" srcId="{395D83A2-E075-43AB-A610-F52E9DCEF3AF}" destId="{43FD2DAA-DA17-4D93-B413-C16496D6026E}" srcOrd="2" destOrd="0" parTransId="{A034C38A-B595-46F6-AA62-1E37EE48575A}" sibTransId="{D6C3E399-33E7-439A-9012-307F009ADFD4}"/>
    <dgm:cxn modelId="{0D2A3E4B-97CF-4C88-AF74-7B92BF0C1AFE}" type="presOf" srcId="{395D83A2-E075-43AB-A610-F52E9DCEF3AF}" destId="{EC159801-33D8-4F13-97A1-604D8E364CB6}" srcOrd="0" destOrd="0" presId="urn:microsoft.com/office/officeart/2005/8/layout/default"/>
    <dgm:cxn modelId="{58FD5157-096D-4D72-BBF7-A382CC0069D1}" type="presOf" srcId="{E41A31E4-AFE3-40E8-93EC-7A6F516816CC}" destId="{F8F1C3FF-BEF1-4396-83AF-E429A6CFE336}" srcOrd="0" destOrd="0" presId="urn:microsoft.com/office/officeart/2005/8/layout/default"/>
    <dgm:cxn modelId="{A01542C0-446D-42E0-8566-EC8929E22DDD}" type="presOf" srcId="{24389FBE-D170-489F-9B07-A7D7591C4990}" destId="{732DBF8C-B689-41EC-98DB-51F676CF86F2}" srcOrd="0" destOrd="0" presId="urn:microsoft.com/office/officeart/2005/8/layout/default"/>
    <dgm:cxn modelId="{3DDEA8C8-124C-44A4-A21D-2BCF7D2D2C0A}" srcId="{395D83A2-E075-43AB-A610-F52E9DCEF3AF}" destId="{24389FBE-D170-489F-9B07-A7D7591C4990}" srcOrd="1" destOrd="0" parTransId="{2BD56257-826B-4D9D-A6BA-43F2636785F3}" sibTransId="{5689BF8D-E46E-4B76-A4F2-7E73B06AF057}"/>
    <dgm:cxn modelId="{27FA73F7-286F-4B01-B535-2A7C326CE233}" type="presOf" srcId="{E2E4782A-7619-4E5D-AF4D-2BCEC9D1F51C}" destId="{671A3B9F-6CC8-46EA-9757-091C603F4B26}" srcOrd="0" destOrd="0" presId="urn:microsoft.com/office/officeart/2005/8/layout/default"/>
    <dgm:cxn modelId="{AEA4276D-6917-40C1-A1E9-05D7CD740BFE}" type="presParOf" srcId="{EC159801-33D8-4F13-97A1-604D8E364CB6}" destId="{F8F1C3FF-BEF1-4396-83AF-E429A6CFE336}" srcOrd="0" destOrd="0" presId="urn:microsoft.com/office/officeart/2005/8/layout/default"/>
    <dgm:cxn modelId="{E922D836-C304-4C85-A34E-4B40B58848C5}" type="presParOf" srcId="{EC159801-33D8-4F13-97A1-604D8E364CB6}" destId="{4492AD5C-7555-492E-AECF-2F8AF62ACF27}" srcOrd="1" destOrd="0" presId="urn:microsoft.com/office/officeart/2005/8/layout/default"/>
    <dgm:cxn modelId="{AE6D8351-DA5B-43FC-93EC-102247DE674F}" type="presParOf" srcId="{EC159801-33D8-4F13-97A1-604D8E364CB6}" destId="{732DBF8C-B689-41EC-98DB-51F676CF86F2}" srcOrd="2" destOrd="0" presId="urn:microsoft.com/office/officeart/2005/8/layout/default"/>
    <dgm:cxn modelId="{D4C1DFF7-E760-4C02-97B2-92271ABA90F2}" type="presParOf" srcId="{EC159801-33D8-4F13-97A1-604D8E364CB6}" destId="{80056616-8F74-4699-B54D-F188D59B0FB8}" srcOrd="3" destOrd="0" presId="urn:microsoft.com/office/officeart/2005/8/layout/default"/>
    <dgm:cxn modelId="{E66EFD16-5860-4CF5-B1A7-60A8D5EB9754}" type="presParOf" srcId="{EC159801-33D8-4F13-97A1-604D8E364CB6}" destId="{357D2455-2AB0-432E-8D63-DAAC06E111DB}" srcOrd="4" destOrd="0" presId="urn:microsoft.com/office/officeart/2005/8/layout/default"/>
    <dgm:cxn modelId="{0C2B51C3-2B1C-4681-864D-68EFE89CB204}" type="presParOf" srcId="{EC159801-33D8-4F13-97A1-604D8E364CB6}" destId="{F6959445-B6BD-40BF-8463-6A2DECAE4E36}" srcOrd="5" destOrd="0" presId="urn:microsoft.com/office/officeart/2005/8/layout/default"/>
    <dgm:cxn modelId="{A913BDE0-A2F9-47A2-81D3-929340A6A61A}" type="presParOf" srcId="{EC159801-33D8-4F13-97A1-604D8E364CB6}" destId="{671A3B9F-6CC8-46EA-9757-091C603F4B26}" srcOrd="6" destOrd="0" presId="urn:microsoft.com/office/officeart/2005/8/layout/default"/>
  </dgm:cxnLst>
  <dgm:bg>
    <a:effectLst>
      <a:softEdge rad="12319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5D83A2-E075-43AB-A610-F52E9DCEF3A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1A31E4-AFE3-40E8-93EC-7A6F516816C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INSERT</a:t>
          </a:r>
        </a:p>
      </dgm:t>
    </dgm:pt>
    <dgm:pt modelId="{AFE76D30-B09B-4470-B0CA-8791BB3D3BDF}" type="parTrans" cxnId="{D3930462-491D-4B5A-BB9A-542A3FD9ABD9}">
      <dgm:prSet/>
      <dgm:spPr/>
      <dgm:t>
        <a:bodyPr/>
        <a:lstStyle/>
        <a:p>
          <a:endParaRPr lang="en-US"/>
        </a:p>
      </dgm:t>
    </dgm:pt>
    <dgm:pt modelId="{7DFA4CCD-0E30-41EA-A5B3-650F35217013}" type="sibTrans" cxnId="{D3930462-491D-4B5A-BB9A-542A3FD9ABD9}">
      <dgm:prSet/>
      <dgm:spPr/>
      <dgm:t>
        <a:bodyPr/>
        <a:lstStyle/>
        <a:p>
          <a:endParaRPr lang="en-US"/>
        </a:p>
      </dgm:t>
    </dgm:pt>
    <dgm:pt modelId="{24389FBE-D170-489F-9B07-A7D7591C4990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SELECT</a:t>
          </a:r>
        </a:p>
      </dgm:t>
    </dgm:pt>
    <dgm:pt modelId="{2BD56257-826B-4D9D-A6BA-43F2636785F3}" type="parTrans" cxnId="{3DDEA8C8-124C-44A4-A21D-2BCF7D2D2C0A}">
      <dgm:prSet/>
      <dgm:spPr/>
      <dgm:t>
        <a:bodyPr/>
        <a:lstStyle/>
        <a:p>
          <a:endParaRPr lang="en-US"/>
        </a:p>
      </dgm:t>
    </dgm:pt>
    <dgm:pt modelId="{5689BF8D-E46E-4B76-A4F2-7E73B06AF057}" type="sibTrans" cxnId="{3DDEA8C8-124C-44A4-A21D-2BCF7D2D2C0A}">
      <dgm:prSet/>
      <dgm:spPr/>
      <dgm:t>
        <a:bodyPr/>
        <a:lstStyle/>
        <a:p>
          <a:endParaRPr lang="en-US"/>
        </a:p>
      </dgm:t>
    </dgm:pt>
    <dgm:pt modelId="{43FD2DAA-DA17-4D93-B413-C16496D6026E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UPDATE</a:t>
          </a:r>
        </a:p>
      </dgm:t>
    </dgm:pt>
    <dgm:pt modelId="{A034C38A-B595-46F6-AA62-1E37EE48575A}" type="parTrans" cxnId="{C1DF5E6A-8F4F-4063-A097-3DB4C2516423}">
      <dgm:prSet/>
      <dgm:spPr/>
      <dgm:t>
        <a:bodyPr/>
        <a:lstStyle/>
        <a:p>
          <a:endParaRPr lang="en-US"/>
        </a:p>
      </dgm:t>
    </dgm:pt>
    <dgm:pt modelId="{D6C3E399-33E7-439A-9012-307F009ADFD4}" type="sibTrans" cxnId="{C1DF5E6A-8F4F-4063-A097-3DB4C2516423}">
      <dgm:prSet/>
      <dgm:spPr/>
      <dgm:t>
        <a:bodyPr/>
        <a:lstStyle/>
        <a:p>
          <a:endParaRPr lang="en-US"/>
        </a:p>
      </dgm:t>
    </dgm:pt>
    <dgm:pt modelId="{E2E4782A-7619-4E5D-AF4D-2BCEC9D1F51C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3600" dirty="0"/>
            <a:t>DELETE</a:t>
          </a:r>
        </a:p>
      </dgm:t>
    </dgm:pt>
    <dgm:pt modelId="{61BB9792-B9A0-4812-90ED-58C2C72A4A3B}" type="parTrans" cxnId="{4555F629-DF64-41E3-8E6E-1FC332DB911A}">
      <dgm:prSet/>
      <dgm:spPr/>
      <dgm:t>
        <a:bodyPr/>
        <a:lstStyle/>
        <a:p>
          <a:endParaRPr lang="en-US"/>
        </a:p>
      </dgm:t>
    </dgm:pt>
    <dgm:pt modelId="{1BE510A5-A5FF-4F3F-9095-3E90FA310B4A}" type="sibTrans" cxnId="{4555F629-DF64-41E3-8E6E-1FC332DB911A}">
      <dgm:prSet/>
      <dgm:spPr/>
      <dgm:t>
        <a:bodyPr/>
        <a:lstStyle/>
        <a:p>
          <a:endParaRPr lang="en-US"/>
        </a:p>
      </dgm:t>
    </dgm:pt>
    <dgm:pt modelId="{EC159801-33D8-4F13-97A1-604D8E364CB6}" type="pres">
      <dgm:prSet presAssocID="{395D83A2-E075-43AB-A610-F52E9DCEF3AF}" presName="diagram" presStyleCnt="0">
        <dgm:presLayoutVars>
          <dgm:dir/>
          <dgm:resizeHandles val="exact"/>
        </dgm:presLayoutVars>
      </dgm:prSet>
      <dgm:spPr/>
    </dgm:pt>
    <dgm:pt modelId="{F8F1C3FF-BEF1-4396-83AF-E429A6CFE336}" type="pres">
      <dgm:prSet presAssocID="{E41A31E4-AFE3-40E8-93EC-7A6F516816CC}" presName="node" presStyleLbl="node1" presStyleIdx="0" presStyleCnt="4">
        <dgm:presLayoutVars>
          <dgm:bulletEnabled val="1"/>
        </dgm:presLayoutVars>
      </dgm:prSet>
      <dgm:spPr/>
    </dgm:pt>
    <dgm:pt modelId="{4492AD5C-7555-492E-AECF-2F8AF62ACF27}" type="pres">
      <dgm:prSet presAssocID="{7DFA4CCD-0E30-41EA-A5B3-650F35217013}" presName="sibTrans" presStyleCnt="0"/>
      <dgm:spPr/>
    </dgm:pt>
    <dgm:pt modelId="{732DBF8C-B689-41EC-98DB-51F676CF86F2}" type="pres">
      <dgm:prSet presAssocID="{24389FBE-D170-489F-9B07-A7D7591C4990}" presName="node" presStyleLbl="node1" presStyleIdx="1" presStyleCnt="4">
        <dgm:presLayoutVars>
          <dgm:bulletEnabled val="1"/>
        </dgm:presLayoutVars>
      </dgm:prSet>
      <dgm:spPr/>
    </dgm:pt>
    <dgm:pt modelId="{80056616-8F74-4699-B54D-F188D59B0FB8}" type="pres">
      <dgm:prSet presAssocID="{5689BF8D-E46E-4B76-A4F2-7E73B06AF057}" presName="sibTrans" presStyleCnt="0"/>
      <dgm:spPr/>
    </dgm:pt>
    <dgm:pt modelId="{357D2455-2AB0-432E-8D63-DAAC06E111DB}" type="pres">
      <dgm:prSet presAssocID="{43FD2DAA-DA17-4D93-B413-C16496D6026E}" presName="node" presStyleLbl="node1" presStyleIdx="2" presStyleCnt="4">
        <dgm:presLayoutVars>
          <dgm:bulletEnabled val="1"/>
        </dgm:presLayoutVars>
      </dgm:prSet>
      <dgm:spPr/>
    </dgm:pt>
    <dgm:pt modelId="{F6959445-B6BD-40BF-8463-6A2DECAE4E36}" type="pres">
      <dgm:prSet presAssocID="{D6C3E399-33E7-439A-9012-307F009ADFD4}" presName="sibTrans" presStyleCnt="0"/>
      <dgm:spPr/>
    </dgm:pt>
    <dgm:pt modelId="{671A3B9F-6CC8-46EA-9757-091C603F4B26}" type="pres">
      <dgm:prSet presAssocID="{E2E4782A-7619-4E5D-AF4D-2BCEC9D1F51C}" presName="node" presStyleLbl="node1" presStyleIdx="3" presStyleCnt="4">
        <dgm:presLayoutVars>
          <dgm:bulletEnabled val="1"/>
        </dgm:presLayoutVars>
      </dgm:prSet>
      <dgm:spPr/>
    </dgm:pt>
  </dgm:ptLst>
  <dgm:cxnLst>
    <dgm:cxn modelId="{915AA927-3009-45BE-AD6C-F8495DB71C62}" type="presOf" srcId="{43FD2DAA-DA17-4D93-B413-C16496D6026E}" destId="{357D2455-2AB0-432E-8D63-DAAC06E111DB}" srcOrd="0" destOrd="0" presId="urn:microsoft.com/office/officeart/2005/8/layout/default"/>
    <dgm:cxn modelId="{4555F629-DF64-41E3-8E6E-1FC332DB911A}" srcId="{395D83A2-E075-43AB-A610-F52E9DCEF3AF}" destId="{E2E4782A-7619-4E5D-AF4D-2BCEC9D1F51C}" srcOrd="3" destOrd="0" parTransId="{61BB9792-B9A0-4812-90ED-58C2C72A4A3B}" sibTransId="{1BE510A5-A5FF-4F3F-9095-3E90FA310B4A}"/>
    <dgm:cxn modelId="{D3930462-491D-4B5A-BB9A-542A3FD9ABD9}" srcId="{395D83A2-E075-43AB-A610-F52E9DCEF3AF}" destId="{E41A31E4-AFE3-40E8-93EC-7A6F516816CC}" srcOrd="0" destOrd="0" parTransId="{AFE76D30-B09B-4470-B0CA-8791BB3D3BDF}" sibTransId="{7DFA4CCD-0E30-41EA-A5B3-650F35217013}"/>
    <dgm:cxn modelId="{C1DF5E6A-8F4F-4063-A097-3DB4C2516423}" srcId="{395D83A2-E075-43AB-A610-F52E9DCEF3AF}" destId="{43FD2DAA-DA17-4D93-B413-C16496D6026E}" srcOrd="2" destOrd="0" parTransId="{A034C38A-B595-46F6-AA62-1E37EE48575A}" sibTransId="{D6C3E399-33E7-439A-9012-307F009ADFD4}"/>
    <dgm:cxn modelId="{0D2A3E4B-97CF-4C88-AF74-7B92BF0C1AFE}" type="presOf" srcId="{395D83A2-E075-43AB-A610-F52E9DCEF3AF}" destId="{EC159801-33D8-4F13-97A1-604D8E364CB6}" srcOrd="0" destOrd="0" presId="urn:microsoft.com/office/officeart/2005/8/layout/default"/>
    <dgm:cxn modelId="{58FD5157-096D-4D72-BBF7-A382CC0069D1}" type="presOf" srcId="{E41A31E4-AFE3-40E8-93EC-7A6F516816CC}" destId="{F8F1C3FF-BEF1-4396-83AF-E429A6CFE336}" srcOrd="0" destOrd="0" presId="urn:microsoft.com/office/officeart/2005/8/layout/default"/>
    <dgm:cxn modelId="{A01542C0-446D-42E0-8566-EC8929E22DDD}" type="presOf" srcId="{24389FBE-D170-489F-9B07-A7D7591C4990}" destId="{732DBF8C-B689-41EC-98DB-51F676CF86F2}" srcOrd="0" destOrd="0" presId="urn:microsoft.com/office/officeart/2005/8/layout/default"/>
    <dgm:cxn modelId="{3DDEA8C8-124C-44A4-A21D-2BCF7D2D2C0A}" srcId="{395D83A2-E075-43AB-A610-F52E9DCEF3AF}" destId="{24389FBE-D170-489F-9B07-A7D7591C4990}" srcOrd="1" destOrd="0" parTransId="{2BD56257-826B-4D9D-A6BA-43F2636785F3}" sibTransId="{5689BF8D-E46E-4B76-A4F2-7E73B06AF057}"/>
    <dgm:cxn modelId="{27FA73F7-286F-4B01-B535-2A7C326CE233}" type="presOf" srcId="{E2E4782A-7619-4E5D-AF4D-2BCEC9D1F51C}" destId="{671A3B9F-6CC8-46EA-9757-091C603F4B26}" srcOrd="0" destOrd="0" presId="urn:microsoft.com/office/officeart/2005/8/layout/default"/>
    <dgm:cxn modelId="{AEA4276D-6917-40C1-A1E9-05D7CD740BFE}" type="presParOf" srcId="{EC159801-33D8-4F13-97A1-604D8E364CB6}" destId="{F8F1C3FF-BEF1-4396-83AF-E429A6CFE336}" srcOrd="0" destOrd="0" presId="urn:microsoft.com/office/officeart/2005/8/layout/default"/>
    <dgm:cxn modelId="{E922D836-C304-4C85-A34E-4B40B58848C5}" type="presParOf" srcId="{EC159801-33D8-4F13-97A1-604D8E364CB6}" destId="{4492AD5C-7555-492E-AECF-2F8AF62ACF27}" srcOrd="1" destOrd="0" presId="urn:microsoft.com/office/officeart/2005/8/layout/default"/>
    <dgm:cxn modelId="{AE6D8351-DA5B-43FC-93EC-102247DE674F}" type="presParOf" srcId="{EC159801-33D8-4F13-97A1-604D8E364CB6}" destId="{732DBF8C-B689-41EC-98DB-51F676CF86F2}" srcOrd="2" destOrd="0" presId="urn:microsoft.com/office/officeart/2005/8/layout/default"/>
    <dgm:cxn modelId="{D4C1DFF7-E760-4C02-97B2-92271ABA90F2}" type="presParOf" srcId="{EC159801-33D8-4F13-97A1-604D8E364CB6}" destId="{80056616-8F74-4699-B54D-F188D59B0FB8}" srcOrd="3" destOrd="0" presId="urn:microsoft.com/office/officeart/2005/8/layout/default"/>
    <dgm:cxn modelId="{E66EFD16-5860-4CF5-B1A7-60A8D5EB9754}" type="presParOf" srcId="{EC159801-33D8-4F13-97A1-604D8E364CB6}" destId="{357D2455-2AB0-432E-8D63-DAAC06E111DB}" srcOrd="4" destOrd="0" presId="urn:microsoft.com/office/officeart/2005/8/layout/default"/>
    <dgm:cxn modelId="{0C2B51C3-2B1C-4681-864D-68EFE89CB204}" type="presParOf" srcId="{EC159801-33D8-4F13-97A1-604D8E364CB6}" destId="{F6959445-B6BD-40BF-8463-6A2DECAE4E36}" srcOrd="5" destOrd="0" presId="urn:microsoft.com/office/officeart/2005/8/layout/default"/>
    <dgm:cxn modelId="{A913BDE0-A2F9-47A2-81D3-929340A6A61A}" type="presParOf" srcId="{EC159801-33D8-4F13-97A1-604D8E364CB6}" destId="{671A3B9F-6CC8-46EA-9757-091C603F4B26}" srcOrd="6" destOrd="0" presId="urn:microsoft.com/office/officeart/2005/8/layout/default"/>
  </dgm:cxnLst>
  <dgm:bg>
    <a:effectLst>
      <a:softEdge rad="1231900"/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8E006-65AB-402A-9BD1-26333D0815C8}">
      <dsp:nvSpPr>
        <dsp:cNvPr id="0" name=""/>
        <dsp:cNvSpPr/>
      </dsp:nvSpPr>
      <dsp:spPr>
        <a:xfrm>
          <a:off x="-4543025" y="-696607"/>
          <a:ext cx="5411862" cy="541186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DC159-6E4D-4355-9AB0-9B0788FAD8A5}">
      <dsp:nvSpPr>
        <dsp:cNvPr id="0" name=""/>
        <dsp:cNvSpPr/>
      </dsp:nvSpPr>
      <dsp:spPr>
        <a:xfrm>
          <a:off x="455094" y="308953"/>
          <a:ext cx="3077368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CREATE</a:t>
          </a:r>
        </a:p>
      </dsp:txBody>
      <dsp:txXfrm>
        <a:off x="455094" y="308953"/>
        <a:ext cx="3077368" cy="618228"/>
      </dsp:txXfrm>
    </dsp:sp>
    <dsp:sp modelId="{10BF5318-011C-40B4-B6EF-D198E0AAA2DC}">
      <dsp:nvSpPr>
        <dsp:cNvPr id="0" name=""/>
        <dsp:cNvSpPr/>
      </dsp:nvSpPr>
      <dsp:spPr>
        <a:xfrm>
          <a:off x="68701" y="231675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DF6C05-1431-421A-B5B5-47F5A33EC742}">
      <dsp:nvSpPr>
        <dsp:cNvPr id="0" name=""/>
        <dsp:cNvSpPr/>
      </dsp:nvSpPr>
      <dsp:spPr>
        <a:xfrm>
          <a:off x="809539" y="1236457"/>
          <a:ext cx="2722923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DROP</a:t>
          </a:r>
        </a:p>
      </dsp:txBody>
      <dsp:txXfrm>
        <a:off x="809539" y="1236457"/>
        <a:ext cx="2722923" cy="618228"/>
      </dsp:txXfrm>
    </dsp:sp>
    <dsp:sp modelId="{F886933E-9A22-499E-BADC-F5CE87041655}">
      <dsp:nvSpPr>
        <dsp:cNvPr id="0" name=""/>
        <dsp:cNvSpPr/>
      </dsp:nvSpPr>
      <dsp:spPr>
        <a:xfrm>
          <a:off x="423146" y="1159179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80054-2CC9-4DC7-93C1-320837ED93D1}">
      <dsp:nvSpPr>
        <dsp:cNvPr id="0" name=""/>
        <dsp:cNvSpPr/>
      </dsp:nvSpPr>
      <dsp:spPr>
        <a:xfrm>
          <a:off x="809539" y="2163961"/>
          <a:ext cx="2722923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ALTER</a:t>
          </a:r>
        </a:p>
      </dsp:txBody>
      <dsp:txXfrm>
        <a:off x="809539" y="2163961"/>
        <a:ext cx="2722923" cy="618228"/>
      </dsp:txXfrm>
    </dsp:sp>
    <dsp:sp modelId="{84FC5FC1-DFB2-419F-AA04-D4EF8C74ED0D}">
      <dsp:nvSpPr>
        <dsp:cNvPr id="0" name=""/>
        <dsp:cNvSpPr/>
      </dsp:nvSpPr>
      <dsp:spPr>
        <a:xfrm>
          <a:off x="423146" y="2086682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93A59-D2A9-4786-A93C-2AB2CA283BDC}">
      <dsp:nvSpPr>
        <dsp:cNvPr id="0" name=""/>
        <dsp:cNvSpPr/>
      </dsp:nvSpPr>
      <dsp:spPr>
        <a:xfrm>
          <a:off x="455094" y="3091465"/>
          <a:ext cx="3077368" cy="618228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0719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TRUNCATE</a:t>
          </a:r>
        </a:p>
      </dsp:txBody>
      <dsp:txXfrm>
        <a:off x="455094" y="3091465"/>
        <a:ext cx="3077368" cy="618228"/>
      </dsp:txXfrm>
    </dsp:sp>
    <dsp:sp modelId="{DBDBDB62-D7BD-4C46-A86C-DEF2257E576A}">
      <dsp:nvSpPr>
        <dsp:cNvPr id="0" name=""/>
        <dsp:cNvSpPr/>
      </dsp:nvSpPr>
      <dsp:spPr>
        <a:xfrm>
          <a:off x="68701" y="3014186"/>
          <a:ext cx="772786" cy="772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1C3FF-BEF1-4396-83AF-E429A6CFE336}">
      <dsp:nvSpPr>
        <dsp:cNvPr id="0" name=""/>
        <dsp:cNvSpPr/>
      </dsp:nvSpPr>
      <dsp:spPr>
        <a:xfrm>
          <a:off x="536" y="807026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INSERT</a:t>
          </a:r>
        </a:p>
      </dsp:txBody>
      <dsp:txXfrm>
        <a:off x="536" y="807026"/>
        <a:ext cx="2091965" cy="1255179"/>
      </dsp:txXfrm>
    </dsp:sp>
    <dsp:sp modelId="{732DBF8C-B689-41EC-98DB-51F676CF86F2}">
      <dsp:nvSpPr>
        <dsp:cNvPr id="0" name=""/>
        <dsp:cNvSpPr/>
      </dsp:nvSpPr>
      <dsp:spPr>
        <a:xfrm>
          <a:off x="2301698" y="807026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SELECT</a:t>
          </a:r>
        </a:p>
      </dsp:txBody>
      <dsp:txXfrm>
        <a:off x="2301698" y="807026"/>
        <a:ext cx="2091965" cy="1255179"/>
      </dsp:txXfrm>
    </dsp:sp>
    <dsp:sp modelId="{357D2455-2AB0-432E-8D63-DAAC06E111DB}">
      <dsp:nvSpPr>
        <dsp:cNvPr id="0" name=""/>
        <dsp:cNvSpPr/>
      </dsp:nvSpPr>
      <dsp:spPr>
        <a:xfrm>
          <a:off x="536" y="2271402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UPDATE</a:t>
          </a:r>
        </a:p>
      </dsp:txBody>
      <dsp:txXfrm>
        <a:off x="536" y="2271402"/>
        <a:ext cx="2091965" cy="1255179"/>
      </dsp:txXfrm>
    </dsp:sp>
    <dsp:sp modelId="{671A3B9F-6CC8-46EA-9757-091C603F4B26}">
      <dsp:nvSpPr>
        <dsp:cNvPr id="0" name=""/>
        <dsp:cNvSpPr/>
      </dsp:nvSpPr>
      <dsp:spPr>
        <a:xfrm>
          <a:off x="2301698" y="2271402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DELETE</a:t>
          </a:r>
        </a:p>
      </dsp:txBody>
      <dsp:txXfrm>
        <a:off x="2301698" y="2271402"/>
        <a:ext cx="2091965" cy="12551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1C3FF-BEF1-4396-83AF-E429A6CFE336}">
      <dsp:nvSpPr>
        <dsp:cNvPr id="0" name=""/>
        <dsp:cNvSpPr/>
      </dsp:nvSpPr>
      <dsp:spPr>
        <a:xfrm>
          <a:off x="536" y="807026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INSERT</a:t>
          </a:r>
        </a:p>
      </dsp:txBody>
      <dsp:txXfrm>
        <a:off x="536" y="807026"/>
        <a:ext cx="2091965" cy="1255179"/>
      </dsp:txXfrm>
    </dsp:sp>
    <dsp:sp modelId="{732DBF8C-B689-41EC-98DB-51F676CF86F2}">
      <dsp:nvSpPr>
        <dsp:cNvPr id="0" name=""/>
        <dsp:cNvSpPr/>
      </dsp:nvSpPr>
      <dsp:spPr>
        <a:xfrm>
          <a:off x="2301698" y="807026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SELECT</a:t>
          </a:r>
        </a:p>
      </dsp:txBody>
      <dsp:txXfrm>
        <a:off x="2301698" y="807026"/>
        <a:ext cx="2091965" cy="1255179"/>
      </dsp:txXfrm>
    </dsp:sp>
    <dsp:sp modelId="{357D2455-2AB0-432E-8D63-DAAC06E111DB}">
      <dsp:nvSpPr>
        <dsp:cNvPr id="0" name=""/>
        <dsp:cNvSpPr/>
      </dsp:nvSpPr>
      <dsp:spPr>
        <a:xfrm>
          <a:off x="536" y="2271402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UPDATE</a:t>
          </a:r>
        </a:p>
      </dsp:txBody>
      <dsp:txXfrm>
        <a:off x="536" y="2271402"/>
        <a:ext cx="2091965" cy="1255179"/>
      </dsp:txXfrm>
    </dsp:sp>
    <dsp:sp modelId="{671A3B9F-6CC8-46EA-9757-091C603F4B26}">
      <dsp:nvSpPr>
        <dsp:cNvPr id="0" name=""/>
        <dsp:cNvSpPr/>
      </dsp:nvSpPr>
      <dsp:spPr>
        <a:xfrm>
          <a:off x="2301698" y="2271402"/>
          <a:ext cx="2091965" cy="1255179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DELETE</a:t>
          </a:r>
        </a:p>
      </dsp:txBody>
      <dsp:txXfrm>
        <a:off x="2301698" y="2271402"/>
        <a:ext cx="2091965" cy="1255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0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0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3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0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5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0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1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8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4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67A7E-6623-4809-9050-84DEB245CE21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BA13-590D-48B0-BFFC-EA335190C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5FF1A02-8E1C-48D2-2542-20C1FCC8C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267979"/>
            <a:ext cx="9133113" cy="3176364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sz="4000" b="1" dirty="0">
              <a:solidFill>
                <a:schemeClr val="bg1"/>
              </a:solidFill>
              <a:ea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b="1" dirty="0">
                <a:solidFill>
                  <a:schemeClr val="bg1"/>
                </a:solidFill>
                <a:ea typeface="Verdana" panose="020B0604030504040204" pitchFamily="34" charset="0"/>
              </a:rPr>
              <a:t>BIG DATA TOOLS FOR MANAGERS</a:t>
            </a:r>
            <a:br>
              <a:rPr lang="en-US" sz="4000" dirty="0">
                <a:solidFill>
                  <a:schemeClr val="bg1"/>
                </a:solidFill>
                <a:ea typeface="Verdana" panose="020B0604030504040204" pitchFamily="34" charset="0"/>
              </a:rPr>
            </a:br>
            <a:r>
              <a:rPr lang="en-US" sz="4000" dirty="0">
                <a:solidFill>
                  <a:schemeClr val="bg1"/>
                </a:solidFill>
                <a:ea typeface="Verdana" panose="020B0604030504040204" pitchFamily="34" charset="0"/>
              </a:rPr>
              <a:t>(N2MBA07)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7C8AFAF-6873-8EF8-DD1A-ED8FC2EF90AD}"/>
              </a:ext>
            </a:extLst>
          </p:cNvPr>
          <p:cNvSpPr txBox="1">
            <a:spLocks/>
          </p:cNvSpPr>
          <p:nvPr/>
        </p:nvSpPr>
        <p:spPr>
          <a:xfrm>
            <a:off x="457765" y="5401942"/>
            <a:ext cx="8250239" cy="2332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ea typeface="Verdana" panose="020B0604030504040204" pitchFamily="34" charset="0"/>
              </a:rPr>
              <a:t>Unit -2 : Data Querying and Retrieval using SQL</a:t>
            </a:r>
          </a:p>
        </p:txBody>
      </p:sp>
      <p:pic>
        <p:nvPicPr>
          <p:cNvPr id="1026" name="Picture 2" descr="Keep track and keep ahead with Data Retrieval - DFC">
            <a:extLst>
              <a:ext uri="{FF2B5EF4-FFF2-40B4-BE49-F238E27FC236}">
                <a16:creationId xmlns:a16="http://schemas.microsoft.com/office/drawing/2014/main" id="{6821DCF0-42E4-AE6E-5D10-4EBB87DBA3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27" t="18281" r="-63" b="21325"/>
          <a:stretch/>
        </p:blipFill>
        <p:spPr bwMode="auto">
          <a:xfrm>
            <a:off x="-598714" y="0"/>
            <a:ext cx="9742714" cy="3681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73B833-B82A-CEA1-ACDE-798D30D1985F}"/>
              </a:ext>
            </a:extLst>
          </p:cNvPr>
          <p:cNvCxnSpPr/>
          <p:nvPr/>
        </p:nvCxnSpPr>
        <p:spPr>
          <a:xfrm>
            <a:off x="1153885" y="5900062"/>
            <a:ext cx="6901543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11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C5347B5-1250-A841-7450-DAE64206C281}"/>
              </a:ext>
            </a:extLst>
          </p:cNvPr>
          <p:cNvSpPr txBox="1"/>
          <p:nvPr/>
        </p:nvSpPr>
        <p:spPr>
          <a:xfrm>
            <a:off x="4689987" y="4161143"/>
            <a:ext cx="3697544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600" b="1" dirty="0"/>
              <a:t>	CREATE TABLE </a:t>
            </a:r>
            <a:r>
              <a:rPr lang="en-IN" sz="1600" b="1" dirty="0" err="1"/>
              <a:t>table_name</a:t>
            </a:r>
            <a:r>
              <a:rPr lang="en-IN" sz="1600" b="1" dirty="0"/>
              <a:t> 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		col-name-1 	</a:t>
            </a:r>
            <a:r>
              <a:rPr lang="en-IN" sz="1600" b="1" dirty="0">
                <a:solidFill>
                  <a:srgbClr val="FF0000"/>
                </a:solidFill>
              </a:rPr>
              <a:t>data-type</a:t>
            </a:r>
            <a:r>
              <a:rPr lang="en-IN" sz="1600" b="1" dirty="0"/>
              <a:t> 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		col-name-2 	</a:t>
            </a:r>
            <a:r>
              <a:rPr lang="en-IN" sz="1600" b="1" dirty="0">
                <a:solidFill>
                  <a:srgbClr val="FF0000"/>
                </a:solidFill>
              </a:rPr>
              <a:t>data-type</a:t>
            </a:r>
            <a:r>
              <a:rPr lang="en-IN" sz="1600" b="1" dirty="0"/>
              <a:t> 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		col-name-3 	</a:t>
            </a:r>
            <a:r>
              <a:rPr lang="en-IN" sz="1600" b="1" dirty="0">
                <a:solidFill>
                  <a:srgbClr val="FF0000"/>
                </a:solidFill>
              </a:rPr>
              <a:t>data-type</a:t>
            </a:r>
            <a:r>
              <a:rPr lang="en-IN" sz="1600" b="1" dirty="0"/>
              <a:t> 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		….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	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16D54D-4B8D-2429-A0FC-4CC13DC82BFC}"/>
              </a:ext>
            </a:extLst>
          </p:cNvPr>
          <p:cNvSpPr txBox="1"/>
          <p:nvPr/>
        </p:nvSpPr>
        <p:spPr>
          <a:xfrm>
            <a:off x="628650" y="2251825"/>
            <a:ext cx="7758881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600" b="0" i="0" dirty="0">
                <a:solidFill>
                  <a:srgbClr val="000000"/>
                </a:solidFill>
                <a:effectLst/>
                <a:ea typeface="Calibri Light" panose="020F0302020204030204" pitchFamily="34" charset="0"/>
                <a:cs typeface="Calibri Light" panose="020F0302020204030204" pitchFamily="34" charset="0"/>
              </a:rPr>
              <a:t>The data type is a guideline for SQL to understand what type of data is expected inside of each column, and it also identifies how SQL will interact with the stored data.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43D875-2AE5-F602-1FB8-936FE62CCF04}"/>
              </a:ext>
            </a:extLst>
          </p:cNvPr>
          <p:cNvSpPr txBox="1"/>
          <p:nvPr/>
        </p:nvSpPr>
        <p:spPr>
          <a:xfrm>
            <a:off x="628650" y="3944596"/>
            <a:ext cx="457200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0" i="0" u="sng" dirty="0">
                <a:solidFill>
                  <a:srgbClr val="000000"/>
                </a:solidFill>
                <a:effectLst/>
              </a:rPr>
              <a:t>Most common data types:</a:t>
            </a:r>
            <a:endParaRPr lang="en-US" sz="2600" b="0" i="0" dirty="0">
              <a:solidFill>
                <a:srgbClr val="000000"/>
              </a:solidFill>
              <a:effectLst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String/Text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Numeric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Datetime</a:t>
            </a:r>
          </a:p>
        </p:txBody>
      </p:sp>
    </p:spTree>
    <p:extLst>
      <p:ext uri="{BB962C8B-B14F-4D97-AF65-F5344CB8AC3E}">
        <p14:creationId xmlns:p14="http://schemas.microsoft.com/office/powerpoint/2010/main" val="2306529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5899355" y="1512057"/>
            <a:ext cx="35251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9CEFEF-C4CF-3DFF-8FFA-730BBD488C11}"/>
              </a:ext>
            </a:extLst>
          </p:cNvPr>
          <p:cNvSpPr txBox="1"/>
          <p:nvPr/>
        </p:nvSpPr>
        <p:spPr>
          <a:xfrm>
            <a:off x="756469" y="2163489"/>
            <a:ext cx="471456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none" strike="noStrike" baseline="0" dirty="0"/>
              <a:t>CHAR(size)</a:t>
            </a:r>
            <a:endParaRPr lang="en-US" sz="2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6148C7-49B2-52BC-636F-1B02B053AEB5}"/>
              </a:ext>
            </a:extLst>
          </p:cNvPr>
          <p:cNvSpPr txBox="1"/>
          <p:nvPr/>
        </p:nvSpPr>
        <p:spPr>
          <a:xfrm>
            <a:off x="749710" y="2733376"/>
            <a:ext cx="764703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b="0" i="0" u="none" strike="noStrike" baseline="0" dirty="0"/>
              <a:t>A fixed-length string between 1 and 255 characters</a:t>
            </a:r>
          </a:p>
          <a:p>
            <a:pPr algn="just"/>
            <a:r>
              <a:rPr lang="en-US" sz="2600" b="0" i="0" u="none" strike="noStrike" baseline="0" dirty="0"/>
              <a:t>in length (for example CHAR(5)), right-padded with</a:t>
            </a:r>
          </a:p>
          <a:p>
            <a:pPr algn="just"/>
            <a:r>
              <a:rPr lang="en-US" sz="2600" b="0" i="0" u="none" strike="noStrike" baseline="0" dirty="0"/>
              <a:t>spaces to the specified length when stored</a:t>
            </a:r>
            <a:endParaRPr lang="en-US" sz="2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E94415-0B88-44F3-97FA-C0EF917912A6}"/>
              </a:ext>
            </a:extLst>
          </p:cNvPr>
          <p:cNvSpPr txBox="1"/>
          <p:nvPr/>
        </p:nvSpPr>
        <p:spPr>
          <a:xfrm>
            <a:off x="786582" y="4222339"/>
            <a:ext cx="3303638" cy="1692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2600" b="0" i="0" u="none" strike="noStrike" baseline="0" dirty="0"/>
              <a:t>Example:</a:t>
            </a:r>
          </a:p>
          <a:p>
            <a:pPr algn="l"/>
            <a:r>
              <a:rPr lang="en-US" sz="2600" b="0" i="0" u="none" strike="noStrike" baseline="0" dirty="0"/>
              <a:t>CREATE TABLE student(</a:t>
            </a:r>
          </a:p>
          <a:p>
            <a:pPr algn="l"/>
            <a:r>
              <a:rPr lang="en-US" sz="2600" b="0" i="0" u="none" strike="noStrike" baseline="0" dirty="0"/>
              <a:t>	</a:t>
            </a:r>
            <a:r>
              <a:rPr lang="en-US" sz="2600" b="0" i="0" u="none" strike="noStrike" baseline="0" dirty="0" err="1"/>
              <a:t>usn</a:t>
            </a:r>
            <a:r>
              <a:rPr lang="en-US" sz="2600" b="0" i="0" u="none" strike="noStrike" baseline="0" dirty="0"/>
              <a:t> </a:t>
            </a:r>
            <a:r>
              <a:rPr lang="en-US" sz="2600" b="0" i="0" u="none" strike="noStrike" baseline="0" dirty="0">
                <a:solidFill>
                  <a:srgbClr val="FF0000"/>
                </a:solidFill>
              </a:rPr>
              <a:t>CHAR(10)</a:t>
            </a:r>
          </a:p>
          <a:p>
            <a:pPr algn="l"/>
            <a:r>
              <a:rPr lang="en-US" sz="2600" b="0" i="0" u="none" strike="noStrike" baseline="0" dirty="0"/>
              <a:t>);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91061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4852527" y="151205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STRING TYPES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9CEFEF-C4CF-3DFF-8FFA-730BBD488C11}"/>
              </a:ext>
            </a:extLst>
          </p:cNvPr>
          <p:cNvSpPr txBox="1"/>
          <p:nvPr/>
        </p:nvSpPr>
        <p:spPr>
          <a:xfrm>
            <a:off x="756469" y="2163489"/>
            <a:ext cx="471456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none" strike="noStrike" baseline="0" dirty="0"/>
              <a:t>CHAR(size)</a:t>
            </a:r>
            <a:endParaRPr lang="en-US" sz="2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6148C7-49B2-52BC-636F-1B02B053AEB5}"/>
              </a:ext>
            </a:extLst>
          </p:cNvPr>
          <p:cNvSpPr txBox="1"/>
          <p:nvPr/>
        </p:nvSpPr>
        <p:spPr>
          <a:xfrm>
            <a:off x="749710" y="2733376"/>
            <a:ext cx="764703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b="0" i="0" u="none" strike="noStrike" baseline="0" dirty="0"/>
              <a:t>A fixed-length string between 1 and 255 characters</a:t>
            </a:r>
          </a:p>
          <a:p>
            <a:pPr algn="just"/>
            <a:r>
              <a:rPr lang="en-US" sz="2600" b="0" i="0" u="none" strike="noStrike" baseline="0" dirty="0"/>
              <a:t>in length (for example CHAR(5)), right-padded with</a:t>
            </a:r>
          </a:p>
          <a:p>
            <a:pPr algn="just"/>
            <a:r>
              <a:rPr lang="en-US" sz="2600" b="0" i="0" u="none" strike="noStrike" baseline="0" dirty="0"/>
              <a:t>spaces to the </a:t>
            </a:r>
            <a:r>
              <a:rPr lang="en-US" sz="2600" b="0" i="0" u="none" strike="noStrike" baseline="0"/>
              <a:t>specified length.</a:t>
            </a:r>
            <a:endParaRPr lang="en-US" sz="2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E94415-0B88-44F3-97FA-C0EF917912A6}"/>
              </a:ext>
            </a:extLst>
          </p:cNvPr>
          <p:cNvSpPr txBox="1"/>
          <p:nvPr/>
        </p:nvSpPr>
        <p:spPr>
          <a:xfrm>
            <a:off x="786582" y="4222339"/>
            <a:ext cx="3303638" cy="1692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2600" b="0" i="0" u="none" strike="noStrike" baseline="0" dirty="0"/>
              <a:t>Example:</a:t>
            </a:r>
          </a:p>
          <a:p>
            <a:pPr algn="l"/>
            <a:r>
              <a:rPr lang="en-US" sz="2600" b="0" i="0" u="none" strike="noStrike" baseline="0" dirty="0"/>
              <a:t>CREATE TABLE student(</a:t>
            </a:r>
          </a:p>
          <a:p>
            <a:pPr algn="l"/>
            <a:r>
              <a:rPr lang="en-US" sz="2600" b="0" i="0" u="none" strike="noStrike" baseline="0" dirty="0"/>
              <a:t>	</a:t>
            </a:r>
            <a:r>
              <a:rPr lang="en-US" sz="2600" b="0" i="0" u="none" strike="noStrike" baseline="0" dirty="0" err="1"/>
              <a:t>usn</a:t>
            </a:r>
            <a:r>
              <a:rPr lang="en-US" sz="2600" b="0" i="0" u="none" strike="noStrike" baseline="0" dirty="0"/>
              <a:t> </a:t>
            </a:r>
            <a:r>
              <a:rPr lang="en-US" sz="2600" b="0" i="0" u="none" strike="noStrike" baseline="0" dirty="0">
                <a:solidFill>
                  <a:srgbClr val="FF0000"/>
                </a:solidFill>
              </a:rPr>
              <a:t>CHAR(10)</a:t>
            </a:r>
          </a:p>
          <a:p>
            <a:pPr algn="l"/>
            <a:r>
              <a:rPr lang="en-US" sz="2600" b="0" i="0" u="none" strike="noStrike" baseline="0" dirty="0"/>
              <a:t>);</a:t>
            </a:r>
            <a:endParaRPr lang="en-US" sz="2600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39B0FC68-6A93-3942-2997-2098CA86F48F}"/>
              </a:ext>
            </a:extLst>
          </p:cNvPr>
          <p:cNvGraphicFramePr>
            <a:graphicFrameLocks noGrp="1"/>
          </p:cNvGraphicFramePr>
          <p:nvPr/>
        </p:nvGraphicFramePr>
        <p:xfrm>
          <a:off x="4306528" y="4772636"/>
          <a:ext cx="4556669" cy="1142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92">
                  <a:extLst>
                    <a:ext uri="{9D8B030D-6E8A-4147-A177-3AD203B41FA5}">
                      <a16:colId xmlns:a16="http://schemas.microsoft.com/office/drawing/2014/main" val="3264224361"/>
                    </a:ext>
                  </a:extLst>
                </a:gridCol>
                <a:gridCol w="378440">
                  <a:extLst>
                    <a:ext uri="{9D8B030D-6E8A-4147-A177-3AD203B41FA5}">
                      <a16:colId xmlns:a16="http://schemas.microsoft.com/office/drawing/2014/main" val="910789259"/>
                    </a:ext>
                  </a:extLst>
                </a:gridCol>
                <a:gridCol w="325928">
                  <a:extLst>
                    <a:ext uri="{9D8B030D-6E8A-4147-A177-3AD203B41FA5}">
                      <a16:colId xmlns:a16="http://schemas.microsoft.com/office/drawing/2014/main" val="3092816768"/>
                    </a:ext>
                  </a:extLst>
                </a:gridCol>
                <a:gridCol w="387192">
                  <a:extLst>
                    <a:ext uri="{9D8B030D-6E8A-4147-A177-3AD203B41FA5}">
                      <a16:colId xmlns:a16="http://schemas.microsoft.com/office/drawing/2014/main" val="2458174052"/>
                    </a:ext>
                  </a:extLst>
                </a:gridCol>
                <a:gridCol w="387192">
                  <a:extLst>
                    <a:ext uri="{9D8B030D-6E8A-4147-A177-3AD203B41FA5}">
                      <a16:colId xmlns:a16="http://schemas.microsoft.com/office/drawing/2014/main" val="121069051"/>
                    </a:ext>
                  </a:extLst>
                </a:gridCol>
                <a:gridCol w="479965">
                  <a:extLst>
                    <a:ext uri="{9D8B030D-6E8A-4147-A177-3AD203B41FA5}">
                      <a16:colId xmlns:a16="http://schemas.microsoft.com/office/drawing/2014/main" val="70433114"/>
                    </a:ext>
                  </a:extLst>
                </a:gridCol>
                <a:gridCol w="411698">
                  <a:extLst>
                    <a:ext uri="{9D8B030D-6E8A-4147-A177-3AD203B41FA5}">
                      <a16:colId xmlns:a16="http://schemas.microsoft.com/office/drawing/2014/main" val="2126392216"/>
                    </a:ext>
                  </a:extLst>
                </a:gridCol>
                <a:gridCol w="411698">
                  <a:extLst>
                    <a:ext uri="{9D8B030D-6E8A-4147-A177-3AD203B41FA5}">
                      <a16:colId xmlns:a16="http://schemas.microsoft.com/office/drawing/2014/main" val="2426190782"/>
                    </a:ext>
                  </a:extLst>
                </a:gridCol>
                <a:gridCol w="548005">
                  <a:extLst>
                    <a:ext uri="{9D8B030D-6E8A-4147-A177-3AD203B41FA5}">
                      <a16:colId xmlns:a16="http://schemas.microsoft.com/office/drawing/2014/main" val="2066755899"/>
                    </a:ext>
                  </a:extLst>
                </a:gridCol>
                <a:gridCol w="839359">
                  <a:extLst>
                    <a:ext uri="{9D8B030D-6E8A-4147-A177-3AD203B41FA5}">
                      <a16:colId xmlns:a16="http://schemas.microsoft.com/office/drawing/2014/main" val="1095862316"/>
                    </a:ext>
                  </a:extLst>
                </a:gridCol>
              </a:tblGrid>
              <a:tr h="33387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97088"/>
                  </a:ext>
                </a:extLst>
              </a:tr>
              <a:tr h="33387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(space)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925071"/>
                  </a:ext>
                </a:extLst>
              </a:tr>
              <a:tr h="41095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(space)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(space)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662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321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5919635" y="1512057"/>
            <a:ext cx="3504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9CEFEF-C4CF-3DFF-8FFA-730BBD488C11}"/>
              </a:ext>
            </a:extLst>
          </p:cNvPr>
          <p:cNvSpPr txBox="1"/>
          <p:nvPr/>
        </p:nvSpPr>
        <p:spPr>
          <a:xfrm>
            <a:off x="756469" y="2163489"/>
            <a:ext cx="471456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none" strike="noStrike" baseline="0" dirty="0"/>
              <a:t>VARCHAR(size)</a:t>
            </a:r>
            <a:endParaRPr lang="en-US" sz="2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6148C7-49B2-52BC-636F-1B02B053AEB5}"/>
              </a:ext>
            </a:extLst>
          </p:cNvPr>
          <p:cNvSpPr txBox="1"/>
          <p:nvPr/>
        </p:nvSpPr>
        <p:spPr>
          <a:xfrm>
            <a:off x="749710" y="2733376"/>
            <a:ext cx="764703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b="0" i="0" u="none" strike="noStrike" baseline="0" dirty="0"/>
              <a:t>A variable-length string between 1 and 255</a:t>
            </a:r>
            <a:endParaRPr lang="en-US" sz="2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E94415-0B88-44F3-97FA-C0EF917912A6}"/>
              </a:ext>
            </a:extLst>
          </p:cNvPr>
          <p:cNvSpPr txBox="1"/>
          <p:nvPr/>
        </p:nvSpPr>
        <p:spPr>
          <a:xfrm>
            <a:off x="786581" y="3698619"/>
            <a:ext cx="3785419" cy="1692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2600" b="0" i="0" u="none" strike="noStrike" baseline="0" dirty="0"/>
              <a:t>Example:</a:t>
            </a:r>
          </a:p>
          <a:p>
            <a:pPr algn="l"/>
            <a:r>
              <a:rPr lang="en-US" sz="2600" b="0" i="0" u="none" strike="noStrike" baseline="0" dirty="0"/>
              <a:t>CREATE TABLE student(</a:t>
            </a:r>
          </a:p>
          <a:p>
            <a:pPr algn="l"/>
            <a:r>
              <a:rPr lang="en-US" sz="2600" b="0" i="0" u="none" strike="noStrike" baseline="0" dirty="0"/>
              <a:t>	</a:t>
            </a:r>
            <a:r>
              <a:rPr lang="en-US" sz="2600" b="0" i="0" u="none" strike="noStrike" baseline="0" dirty="0" err="1"/>
              <a:t>usn</a:t>
            </a:r>
            <a:r>
              <a:rPr lang="en-US" sz="2600" b="0" i="0" u="none" strike="noStrike" baseline="0" dirty="0"/>
              <a:t> </a:t>
            </a:r>
            <a:r>
              <a:rPr lang="en-US" sz="2600" b="0" i="0" u="none" strike="noStrike" baseline="0" dirty="0">
                <a:solidFill>
                  <a:srgbClr val="FF0000"/>
                </a:solidFill>
              </a:rPr>
              <a:t>VARCHAR(10)</a:t>
            </a:r>
          </a:p>
          <a:p>
            <a:pPr algn="l"/>
            <a:r>
              <a:rPr lang="en-US" sz="2600" b="0" i="0" u="none" strike="noStrike" baseline="0" dirty="0"/>
              <a:t>);</a:t>
            </a:r>
            <a:endParaRPr lang="en-US" sz="2600" dirty="0"/>
          </a:p>
        </p:txBody>
      </p:sp>
      <p:graphicFrame>
        <p:nvGraphicFramePr>
          <p:cNvPr id="3" name="Table 18">
            <a:extLst>
              <a:ext uri="{FF2B5EF4-FFF2-40B4-BE49-F238E27FC236}">
                <a16:creationId xmlns:a16="http://schemas.microsoft.com/office/drawing/2014/main" id="{71383405-9E44-FCF1-D60F-2EEBC9056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168245"/>
              </p:ext>
            </p:extLst>
          </p:nvPr>
        </p:nvGraphicFramePr>
        <p:xfrm>
          <a:off x="5010460" y="3892520"/>
          <a:ext cx="3504891" cy="375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67">
                  <a:extLst>
                    <a:ext uri="{9D8B030D-6E8A-4147-A177-3AD203B41FA5}">
                      <a16:colId xmlns:a16="http://schemas.microsoft.com/office/drawing/2014/main" val="3264224361"/>
                    </a:ext>
                  </a:extLst>
                </a:gridCol>
                <a:gridCol w="327396">
                  <a:extLst>
                    <a:ext uri="{9D8B030D-6E8A-4147-A177-3AD203B41FA5}">
                      <a16:colId xmlns:a16="http://schemas.microsoft.com/office/drawing/2014/main" val="910789259"/>
                    </a:ext>
                  </a:extLst>
                </a:gridCol>
                <a:gridCol w="281966">
                  <a:extLst>
                    <a:ext uri="{9D8B030D-6E8A-4147-A177-3AD203B41FA5}">
                      <a16:colId xmlns:a16="http://schemas.microsoft.com/office/drawing/2014/main" val="3092816768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45817405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121069051"/>
                    </a:ext>
                  </a:extLst>
                </a:gridCol>
                <a:gridCol w="415226">
                  <a:extLst>
                    <a:ext uri="{9D8B030D-6E8A-4147-A177-3AD203B41FA5}">
                      <a16:colId xmlns:a16="http://schemas.microsoft.com/office/drawing/2014/main" val="70433114"/>
                    </a:ext>
                  </a:extLst>
                </a:gridCol>
                <a:gridCol w="347082">
                  <a:extLst>
                    <a:ext uri="{9D8B030D-6E8A-4147-A177-3AD203B41FA5}">
                      <a16:colId xmlns:a16="http://schemas.microsoft.com/office/drawing/2014/main" val="2126392216"/>
                    </a:ext>
                  </a:extLst>
                </a:gridCol>
                <a:gridCol w="356167">
                  <a:extLst>
                    <a:ext uri="{9D8B030D-6E8A-4147-A177-3AD203B41FA5}">
                      <a16:colId xmlns:a16="http://schemas.microsoft.com/office/drawing/2014/main" val="242619078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066755899"/>
                    </a:ext>
                  </a:extLst>
                </a:gridCol>
                <a:gridCol w="437186">
                  <a:extLst>
                    <a:ext uri="{9D8B030D-6E8A-4147-A177-3AD203B41FA5}">
                      <a16:colId xmlns:a16="http://schemas.microsoft.com/office/drawing/2014/main" val="1095862316"/>
                    </a:ext>
                  </a:extLst>
                </a:gridCol>
              </a:tblGrid>
              <a:tr h="375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97088"/>
                  </a:ext>
                </a:extLst>
              </a:tr>
            </a:tbl>
          </a:graphicData>
        </a:graphic>
      </p:graphicFrame>
      <p:graphicFrame>
        <p:nvGraphicFramePr>
          <p:cNvPr id="4" name="Table 18">
            <a:extLst>
              <a:ext uri="{FF2B5EF4-FFF2-40B4-BE49-F238E27FC236}">
                <a16:creationId xmlns:a16="http://schemas.microsoft.com/office/drawing/2014/main" id="{853D5C8D-D0F6-82CD-06AE-C44F8301A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029803"/>
              </p:ext>
            </p:extLst>
          </p:nvPr>
        </p:nvGraphicFramePr>
        <p:xfrm>
          <a:off x="5010460" y="4268506"/>
          <a:ext cx="3067705" cy="375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67">
                  <a:extLst>
                    <a:ext uri="{9D8B030D-6E8A-4147-A177-3AD203B41FA5}">
                      <a16:colId xmlns:a16="http://schemas.microsoft.com/office/drawing/2014/main" val="3264224361"/>
                    </a:ext>
                  </a:extLst>
                </a:gridCol>
                <a:gridCol w="327396">
                  <a:extLst>
                    <a:ext uri="{9D8B030D-6E8A-4147-A177-3AD203B41FA5}">
                      <a16:colId xmlns:a16="http://schemas.microsoft.com/office/drawing/2014/main" val="910789259"/>
                    </a:ext>
                  </a:extLst>
                </a:gridCol>
                <a:gridCol w="281966">
                  <a:extLst>
                    <a:ext uri="{9D8B030D-6E8A-4147-A177-3AD203B41FA5}">
                      <a16:colId xmlns:a16="http://schemas.microsoft.com/office/drawing/2014/main" val="3092816768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45817405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121069051"/>
                    </a:ext>
                  </a:extLst>
                </a:gridCol>
                <a:gridCol w="415226">
                  <a:extLst>
                    <a:ext uri="{9D8B030D-6E8A-4147-A177-3AD203B41FA5}">
                      <a16:colId xmlns:a16="http://schemas.microsoft.com/office/drawing/2014/main" val="70433114"/>
                    </a:ext>
                  </a:extLst>
                </a:gridCol>
                <a:gridCol w="347082">
                  <a:extLst>
                    <a:ext uri="{9D8B030D-6E8A-4147-A177-3AD203B41FA5}">
                      <a16:colId xmlns:a16="http://schemas.microsoft.com/office/drawing/2014/main" val="2126392216"/>
                    </a:ext>
                  </a:extLst>
                </a:gridCol>
                <a:gridCol w="356167">
                  <a:extLst>
                    <a:ext uri="{9D8B030D-6E8A-4147-A177-3AD203B41FA5}">
                      <a16:colId xmlns:a16="http://schemas.microsoft.com/office/drawing/2014/main" val="242619078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066755899"/>
                    </a:ext>
                  </a:extLst>
                </a:gridCol>
              </a:tblGrid>
              <a:tr h="375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97088"/>
                  </a:ext>
                </a:extLst>
              </a:tr>
            </a:tbl>
          </a:graphicData>
        </a:graphic>
      </p:graphicFrame>
      <p:graphicFrame>
        <p:nvGraphicFramePr>
          <p:cNvPr id="6" name="Table 18">
            <a:extLst>
              <a:ext uri="{FF2B5EF4-FFF2-40B4-BE49-F238E27FC236}">
                <a16:creationId xmlns:a16="http://schemas.microsoft.com/office/drawing/2014/main" id="{0C1E95CD-837A-C958-12D5-3C95AF4B7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780663"/>
              </p:ext>
            </p:extLst>
          </p:nvPr>
        </p:nvGraphicFramePr>
        <p:xfrm>
          <a:off x="5010460" y="4644492"/>
          <a:ext cx="2652479" cy="375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67">
                  <a:extLst>
                    <a:ext uri="{9D8B030D-6E8A-4147-A177-3AD203B41FA5}">
                      <a16:colId xmlns:a16="http://schemas.microsoft.com/office/drawing/2014/main" val="3264224361"/>
                    </a:ext>
                  </a:extLst>
                </a:gridCol>
                <a:gridCol w="327396">
                  <a:extLst>
                    <a:ext uri="{9D8B030D-6E8A-4147-A177-3AD203B41FA5}">
                      <a16:colId xmlns:a16="http://schemas.microsoft.com/office/drawing/2014/main" val="910789259"/>
                    </a:ext>
                  </a:extLst>
                </a:gridCol>
                <a:gridCol w="281966">
                  <a:extLst>
                    <a:ext uri="{9D8B030D-6E8A-4147-A177-3AD203B41FA5}">
                      <a16:colId xmlns:a16="http://schemas.microsoft.com/office/drawing/2014/main" val="3092816768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45817405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121069051"/>
                    </a:ext>
                  </a:extLst>
                </a:gridCol>
                <a:gridCol w="347082">
                  <a:extLst>
                    <a:ext uri="{9D8B030D-6E8A-4147-A177-3AD203B41FA5}">
                      <a16:colId xmlns:a16="http://schemas.microsoft.com/office/drawing/2014/main" val="2126392216"/>
                    </a:ext>
                  </a:extLst>
                </a:gridCol>
                <a:gridCol w="356167">
                  <a:extLst>
                    <a:ext uri="{9D8B030D-6E8A-4147-A177-3AD203B41FA5}">
                      <a16:colId xmlns:a16="http://schemas.microsoft.com/office/drawing/2014/main" val="242619078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066755899"/>
                    </a:ext>
                  </a:extLst>
                </a:gridCol>
              </a:tblGrid>
              <a:tr h="375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97088"/>
                  </a:ext>
                </a:extLst>
              </a:tr>
            </a:tbl>
          </a:graphicData>
        </a:graphic>
      </p:graphicFrame>
      <p:graphicFrame>
        <p:nvGraphicFramePr>
          <p:cNvPr id="8" name="Table 18">
            <a:extLst>
              <a:ext uri="{FF2B5EF4-FFF2-40B4-BE49-F238E27FC236}">
                <a16:creationId xmlns:a16="http://schemas.microsoft.com/office/drawing/2014/main" id="{07E6AD7C-753F-DE20-0103-CC8CA6374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182480"/>
              </p:ext>
            </p:extLst>
          </p:nvPr>
        </p:nvGraphicFramePr>
        <p:xfrm>
          <a:off x="5010459" y="5015404"/>
          <a:ext cx="3504891" cy="375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67">
                  <a:extLst>
                    <a:ext uri="{9D8B030D-6E8A-4147-A177-3AD203B41FA5}">
                      <a16:colId xmlns:a16="http://schemas.microsoft.com/office/drawing/2014/main" val="3264224361"/>
                    </a:ext>
                  </a:extLst>
                </a:gridCol>
                <a:gridCol w="327396">
                  <a:extLst>
                    <a:ext uri="{9D8B030D-6E8A-4147-A177-3AD203B41FA5}">
                      <a16:colId xmlns:a16="http://schemas.microsoft.com/office/drawing/2014/main" val="910789259"/>
                    </a:ext>
                  </a:extLst>
                </a:gridCol>
                <a:gridCol w="281966">
                  <a:extLst>
                    <a:ext uri="{9D8B030D-6E8A-4147-A177-3AD203B41FA5}">
                      <a16:colId xmlns:a16="http://schemas.microsoft.com/office/drawing/2014/main" val="3092816768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45817405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121069051"/>
                    </a:ext>
                  </a:extLst>
                </a:gridCol>
                <a:gridCol w="415226">
                  <a:extLst>
                    <a:ext uri="{9D8B030D-6E8A-4147-A177-3AD203B41FA5}">
                      <a16:colId xmlns:a16="http://schemas.microsoft.com/office/drawing/2014/main" val="70433114"/>
                    </a:ext>
                  </a:extLst>
                </a:gridCol>
                <a:gridCol w="347082">
                  <a:extLst>
                    <a:ext uri="{9D8B030D-6E8A-4147-A177-3AD203B41FA5}">
                      <a16:colId xmlns:a16="http://schemas.microsoft.com/office/drawing/2014/main" val="2126392216"/>
                    </a:ext>
                  </a:extLst>
                </a:gridCol>
                <a:gridCol w="356167">
                  <a:extLst>
                    <a:ext uri="{9D8B030D-6E8A-4147-A177-3AD203B41FA5}">
                      <a16:colId xmlns:a16="http://schemas.microsoft.com/office/drawing/2014/main" val="2426190782"/>
                    </a:ext>
                  </a:extLst>
                </a:gridCol>
                <a:gridCol w="334967">
                  <a:extLst>
                    <a:ext uri="{9D8B030D-6E8A-4147-A177-3AD203B41FA5}">
                      <a16:colId xmlns:a16="http://schemas.microsoft.com/office/drawing/2014/main" val="2066755899"/>
                    </a:ext>
                  </a:extLst>
                </a:gridCol>
                <a:gridCol w="437186">
                  <a:extLst>
                    <a:ext uri="{9D8B030D-6E8A-4147-A177-3AD203B41FA5}">
                      <a16:colId xmlns:a16="http://schemas.microsoft.com/office/drawing/2014/main" val="1095862316"/>
                    </a:ext>
                  </a:extLst>
                </a:gridCol>
              </a:tblGrid>
              <a:tr h="375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97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600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6833418" y="1512057"/>
            <a:ext cx="16819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441E8-523C-3AB4-4F29-59E2C78AC87D}"/>
              </a:ext>
            </a:extLst>
          </p:cNvPr>
          <p:cNvSpPr txBox="1"/>
          <p:nvPr/>
        </p:nvSpPr>
        <p:spPr>
          <a:xfrm>
            <a:off x="756468" y="2206622"/>
            <a:ext cx="8092564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600" b="1" i="0" u="none" strike="noStrike" baseline="0" dirty="0"/>
              <a:t>TINYTEXT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/>
              <a:t>TEXT column with a maximum length of 255 characters</a:t>
            </a:r>
          </a:p>
          <a:p>
            <a:pPr algn="l"/>
            <a:endParaRPr lang="en-US" sz="2600" b="0" i="0" u="none" strike="noStrike" baseline="0" dirty="0"/>
          </a:p>
          <a:p>
            <a:pPr algn="l"/>
            <a:r>
              <a:rPr lang="en-US" sz="2600" b="1" i="0" u="none" strike="noStrike" baseline="0" dirty="0"/>
              <a:t>MEDIUMTEXT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/>
              <a:t>TEXT column with a maximum length of 16777215 characters</a:t>
            </a:r>
          </a:p>
          <a:p>
            <a:pPr algn="l"/>
            <a:endParaRPr lang="en-US" sz="2600" b="0" i="0" u="none" strike="noStrike" baseline="0" dirty="0"/>
          </a:p>
          <a:p>
            <a:pPr algn="l"/>
            <a:r>
              <a:rPr lang="en-US" sz="2600" b="1" i="0" u="none" strike="noStrike" baseline="0" dirty="0"/>
              <a:t>LONGTEXT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/>
              <a:t>TEXT column with a maximum length of 4294967295 or 4 GB of characters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9324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5919019" y="1512057"/>
            <a:ext cx="3505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29F8BE-2CEE-CF12-3390-497A1F16F4CE}"/>
              </a:ext>
            </a:extLst>
          </p:cNvPr>
          <p:cNvSpPr txBox="1"/>
          <p:nvPr/>
        </p:nvSpPr>
        <p:spPr>
          <a:xfrm>
            <a:off x="756469" y="2202801"/>
            <a:ext cx="681437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+mj-lt"/>
              </a:rPr>
              <a:t>Example:</a:t>
            </a:r>
          </a:p>
          <a:p>
            <a:endParaRPr lang="en-US" sz="2800" b="1" u="sng" dirty="0">
              <a:latin typeface="+mj-lt"/>
            </a:endParaRP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CREATE TABLE 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student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(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USN</a:t>
            </a:r>
            <a:r>
              <a:rPr lang="en-US" sz="2800" b="1" dirty="0">
                <a:latin typeface="+mj-lt"/>
              </a:rPr>
              <a:t> 			CHAR(10),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NAME</a:t>
            </a:r>
            <a:r>
              <a:rPr lang="en-US" sz="2800" b="1" dirty="0">
                <a:latin typeface="+mj-lt"/>
              </a:rPr>
              <a:t> 		VARCHAR(50),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ADDRESS</a:t>
            </a:r>
            <a:r>
              <a:rPr lang="en-US" sz="2800" b="1" dirty="0">
                <a:latin typeface="+mj-lt"/>
              </a:rPr>
              <a:t> 		TINYTEXT,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CITY</a:t>
            </a:r>
            <a:r>
              <a:rPr lang="en-US" sz="2800" b="1" dirty="0">
                <a:latin typeface="+mj-lt"/>
              </a:rPr>
              <a:t> 			VARCHAR(20),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STATE</a:t>
            </a:r>
            <a:r>
              <a:rPr lang="en-US" sz="2800" b="1" dirty="0">
                <a:latin typeface="+mj-lt"/>
              </a:rPr>
              <a:t> 			VARCHAR(20),</a:t>
            </a:r>
          </a:p>
          <a:p>
            <a:pPr lvl="1"/>
            <a:r>
              <a:rPr lang="en-US" sz="2800" b="1" dirty="0">
                <a:latin typeface="+mj-lt"/>
              </a:rPr>
              <a:t>	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PINCODE</a:t>
            </a:r>
            <a:r>
              <a:rPr lang="en-US" sz="2800" b="1" dirty="0">
                <a:latin typeface="+mj-lt"/>
              </a:rPr>
              <a:t>		CHAR(5)</a:t>
            </a:r>
          </a:p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74321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1264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126452" y="2035277"/>
            <a:ext cx="88910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6508086" y="1533832"/>
            <a:ext cx="36431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NUMERIC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5EC5F5-96E8-53D8-DE43-09045B861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544565"/>
              </p:ext>
            </p:extLst>
          </p:nvPr>
        </p:nvGraphicFramePr>
        <p:xfrm>
          <a:off x="126452" y="2351882"/>
          <a:ext cx="8891096" cy="407209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830167">
                  <a:extLst>
                    <a:ext uri="{9D8B030D-6E8A-4147-A177-3AD203B41FA5}">
                      <a16:colId xmlns:a16="http://schemas.microsoft.com/office/drawing/2014/main" val="533458235"/>
                    </a:ext>
                  </a:extLst>
                </a:gridCol>
                <a:gridCol w="3715006">
                  <a:extLst>
                    <a:ext uri="{9D8B030D-6E8A-4147-A177-3AD203B41FA5}">
                      <a16:colId xmlns:a16="http://schemas.microsoft.com/office/drawing/2014/main" val="1711087785"/>
                    </a:ext>
                  </a:extLst>
                </a:gridCol>
                <a:gridCol w="3345923">
                  <a:extLst>
                    <a:ext uri="{9D8B030D-6E8A-4147-A177-3AD203B41FA5}">
                      <a16:colId xmlns:a16="http://schemas.microsoft.com/office/drawing/2014/main" val="2379014730"/>
                    </a:ext>
                  </a:extLst>
                </a:gridCol>
              </a:tblGrid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Data Type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Signed range</a:t>
                      </a:r>
                      <a:r>
                        <a:rPr lang="en-US" sz="2000" b="1" u="none" strike="noStrike" dirty="0">
                          <a:effectLst/>
                        </a:rPr>
                        <a:t>(Number with Sign)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Unsigned range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476955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TINYINT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-128 to 127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 to 255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736881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SMALLINT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-32768 to 32767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 to 65535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24679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MEDIUMINT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-8388608  to 8388607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 to 16777215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727341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INT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-2147483648 to 2147483647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 to 4294967295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913023"/>
                  </a:ext>
                </a:extLst>
              </a:tr>
              <a:tr h="9665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BIGINT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-9223372036854775808  to 9223372036854775807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 to 18446744073709551615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45823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FLOAT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Decimal precision can go to 24 places for a float type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821637"/>
                  </a:ext>
                </a:extLst>
              </a:tr>
              <a:tr h="443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DOUBLE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Decimal precision can go to 53 places for a double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451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919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1264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126452" y="2035277"/>
            <a:ext cx="88910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52B7-91CA-B0D5-47AF-3DEEA3F66A51}"/>
              </a:ext>
            </a:extLst>
          </p:cNvPr>
          <p:cNvSpPr txBox="1"/>
          <p:nvPr/>
        </p:nvSpPr>
        <p:spPr>
          <a:xfrm>
            <a:off x="6468758" y="1533832"/>
            <a:ext cx="36431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DATETIME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3FA62C-76A9-3E18-6896-E25A22330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95732"/>
              </p:ext>
            </p:extLst>
          </p:nvPr>
        </p:nvGraphicFramePr>
        <p:xfrm>
          <a:off x="126453" y="2330245"/>
          <a:ext cx="8891095" cy="346223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05987">
                  <a:extLst>
                    <a:ext uri="{9D8B030D-6E8A-4147-A177-3AD203B41FA5}">
                      <a16:colId xmlns:a16="http://schemas.microsoft.com/office/drawing/2014/main" val="533458235"/>
                    </a:ext>
                  </a:extLst>
                </a:gridCol>
                <a:gridCol w="6485108">
                  <a:extLst>
                    <a:ext uri="{9D8B030D-6E8A-4147-A177-3AD203B41FA5}">
                      <a16:colId xmlns:a16="http://schemas.microsoft.com/office/drawing/2014/main" val="1711087785"/>
                    </a:ext>
                  </a:extLst>
                </a:gridCol>
              </a:tblGrid>
              <a:tr h="5298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Data Type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Maximum Size</a:t>
                      </a:r>
                      <a:endParaRPr lang="en-US" sz="2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476955"/>
                  </a:ext>
                </a:extLst>
              </a:tr>
              <a:tr h="678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DATE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Values range from '1000-01-01' to '9999-12-31'.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736881"/>
                  </a:ext>
                </a:extLst>
              </a:tr>
              <a:tr h="678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TIME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Values range from '-838:59:59' to '838:59:59'.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24679"/>
                  </a:ext>
                </a:extLst>
              </a:tr>
              <a:tr h="678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DATETIME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Values range from '1000-01-01 00:00:00' to </a:t>
                      </a:r>
                    </a:p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'9999-12-31 23:59:59'.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727341"/>
                  </a:ext>
                </a:extLst>
              </a:tr>
              <a:tr h="835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TIMESTAMP</a:t>
                      </a:r>
                      <a:endParaRPr lang="en-US" sz="2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Values range from '1970-01-01 00:00:01' UTC </a:t>
                      </a:r>
                    </a:p>
                    <a:p>
                      <a:pPr algn="l" fontAlgn="b"/>
                      <a:r>
                        <a:rPr lang="en-US" sz="2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to  '2038-01-19 03:14:07’ UTC.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913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987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1264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126452" y="2035277"/>
            <a:ext cx="88910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BBB6-4BCF-AF8E-39A9-768EE619D2E5}"/>
              </a:ext>
            </a:extLst>
          </p:cNvPr>
          <p:cNvSpPr txBox="1">
            <a:spLocks/>
          </p:cNvSpPr>
          <p:nvPr/>
        </p:nvSpPr>
        <p:spPr>
          <a:xfrm>
            <a:off x="377481" y="2268762"/>
            <a:ext cx="2805737" cy="27270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u="sng" dirty="0">
                <a:cs typeface="Raavi" panose="020B0502040204020203" pitchFamily="34" charset="0"/>
              </a:rPr>
              <a:t>String Type</a:t>
            </a:r>
          </a:p>
          <a:p>
            <a:pPr marL="0" indent="0">
              <a:buNone/>
            </a:pPr>
            <a:r>
              <a:rPr lang="en-US" sz="2400" dirty="0">
                <a:cs typeface="Raavi" panose="020B0502040204020203" pitchFamily="34" charset="0"/>
              </a:rPr>
              <a:t>CHAR</a:t>
            </a:r>
          </a:p>
          <a:p>
            <a:pPr marL="0" indent="0">
              <a:buNone/>
            </a:pPr>
            <a:r>
              <a:rPr lang="en-US" sz="2400" dirty="0">
                <a:cs typeface="Raavi" panose="020B0502040204020203" pitchFamily="34" charset="0"/>
              </a:rPr>
              <a:t>VARCHAR</a:t>
            </a:r>
          </a:p>
          <a:p>
            <a:pPr marL="0" indent="0">
              <a:buNone/>
            </a:pPr>
            <a:r>
              <a:rPr lang="en-US" sz="2400" dirty="0">
                <a:cs typeface="Raavi" panose="020B0502040204020203" pitchFamily="34" charset="0"/>
              </a:rPr>
              <a:t>TINYTEXT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MEDIUMTEXT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LONGTEXT</a:t>
            </a:r>
            <a:endParaRPr lang="en-US" sz="2400" dirty="0">
              <a:cs typeface="Raavi" panose="020B0502040204020203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FD79E3-E8B8-D47A-32D8-C284810594C3}"/>
              </a:ext>
            </a:extLst>
          </p:cNvPr>
          <p:cNvSpPr txBox="1">
            <a:spLocks/>
          </p:cNvSpPr>
          <p:nvPr/>
        </p:nvSpPr>
        <p:spPr>
          <a:xfrm>
            <a:off x="3370324" y="2191079"/>
            <a:ext cx="2941980" cy="247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2400" b="1" u="sng" dirty="0">
                <a:solidFill>
                  <a:schemeClr val="tx1"/>
                </a:solidFill>
                <a:latin typeface="+mn-lt"/>
                <a:cs typeface="Raavi" panose="020B0502040204020203" pitchFamily="34" charset="0"/>
              </a:rPr>
              <a:t>Numeric Type</a:t>
            </a: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TINYINT</a:t>
            </a:r>
            <a:endParaRPr lang="en-US" sz="2400" dirty="0">
              <a:solidFill>
                <a:schemeClr val="tx1"/>
              </a:solidFill>
              <a:latin typeface="+mn-lt"/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SMALLINT</a:t>
            </a:r>
            <a:endParaRPr lang="en-US" sz="2400" dirty="0">
              <a:solidFill>
                <a:schemeClr val="tx1"/>
              </a:solidFill>
              <a:latin typeface="+mn-lt"/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MEDIUMINT</a:t>
            </a:r>
            <a:endParaRPr lang="en-US" sz="2400" dirty="0">
              <a:solidFill>
                <a:schemeClr val="tx1"/>
              </a:solidFill>
              <a:latin typeface="+mn-lt"/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INT</a:t>
            </a:r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BIGINT</a:t>
            </a:r>
            <a:endParaRPr lang="en-US" sz="2400" dirty="0">
              <a:latin typeface="+mn-lt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FLOAT</a:t>
            </a:r>
            <a:endParaRPr lang="en-US" sz="2400" dirty="0">
              <a:latin typeface="+mn-lt"/>
            </a:endParaRPr>
          </a:p>
          <a:p>
            <a:pPr marL="114300" indent="0">
              <a:buNone/>
            </a:pPr>
            <a:r>
              <a:rPr lang="en-US" sz="2400" u="none" strike="noStrike" dirty="0">
                <a:effectLst/>
                <a:latin typeface="+mn-lt"/>
              </a:rPr>
              <a:t>DOUBLE</a:t>
            </a:r>
            <a:endParaRPr lang="en-US" sz="2400" dirty="0">
              <a:latin typeface="+mn-lt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2094640-A04A-E012-23E8-E90146EF8108}"/>
              </a:ext>
            </a:extLst>
          </p:cNvPr>
          <p:cNvSpPr txBox="1">
            <a:spLocks/>
          </p:cNvSpPr>
          <p:nvPr/>
        </p:nvSpPr>
        <p:spPr>
          <a:xfrm>
            <a:off x="6709149" y="2190566"/>
            <a:ext cx="2727691" cy="247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2400" b="1" u="sng" dirty="0">
                <a:solidFill>
                  <a:schemeClr val="tx1"/>
                </a:solidFill>
                <a:latin typeface="+mn-lt"/>
                <a:cs typeface="Raavi" panose="020B0502040204020203" pitchFamily="34" charset="0"/>
              </a:rPr>
              <a:t>Date Type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cs typeface="Raavi" panose="020B0502040204020203" pitchFamily="34" charset="0"/>
              </a:rPr>
              <a:t>DATE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Raavi" panose="020B0502040204020203" pitchFamily="34" charset="0"/>
              </a:rPr>
              <a:t>TIME</a:t>
            </a: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cs typeface="Raavi" panose="020B0502040204020203" pitchFamily="34" charset="0"/>
              </a:rPr>
              <a:t>DATETIME</a:t>
            </a:r>
          </a:p>
          <a:p>
            <a:pPr marL="114300" indent="0"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  <a:sym typeface="Arial"/>
              </a:rPr>
              <a:t>TIMESTAMP</a:t>
            </a:r>
            <a:endParaRPr lang="en-US" sz="2400" dirty="0">
              <a:solidFill>
                <a:schemeClr val="tx1"/>
              </a:solidFill>
              <a:latin typeface="+mn-lt"/>
              <a:cs typeface="Raav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785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7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1264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TYPE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126452" y="2035277"/>
            <a:ext cx="88910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25CFF4-0B44-3B42-E552-396385C5B107}"/>
              </a:ext>
            </a:extLst>
          </p:cNvPr>
          <p:cNvSpPr txBox="1"/>
          <p:nvPr/>
        </p:nvSpPr>
        <p:spPr>
          <a:xfrm>
            <a:off x="378542" y="2226382"/>
            <a:ext cx="670068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 : String, Int, and </a:t>
            </a:r>
            <a:r>
              <a:rPr lang="en-US" sz="2600" dirty="0" err="1"/>
              <a:t>DateTime</a:t>
            </a:r>
            <a:endParaRPr lang="en-US" sz="2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9A3A1C-6110-B857-9AD4-558B2BD5FD12}"/>
              </a:ext>
            </a:extLst>
          </p:cNvPr>
          <p:cNvSpPr txBox="1"/>
          <p:nvPr/>
        </p:nvSpPr>
        <p:spPr>
          <a:xfrm>
            <a:off x="259802" y="2845814"/>
            <a:ext cx="750768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  <a:cs typeface="Raavi" panose="020B0502040204020203" pitchFamily="34" charset="0"/>
              </a:rPr>
              <a:t>CREATE TABLE </a:t>
            </a:r>
            <a:r>
              <a:rPr lang="en-US" sz="2400" dirty="0" err="1">
                <a:solidFill>
                  <a:srgbClr val="0070C0"/>
                </a:solidFill>
                <a:cs typeface="Raavi" panose="020B0502040204020203" pitchFamily="34" charset="0"/>
              </a:rPr>
              <a:t>student_details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USN</a:t>
            </a: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400" b="1" dirty="0">
                <a:solidFill>
                  <a:srgbClr val="000000"/>
                </a:solidFill>
                <a:cs typeface="Raavi" panose="020B0502040204020203" pitchFamily="34" charset="0"/>
              </a:rPr>
              <a:t>CHAR(10),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      	</a:t>
            </a:r>
            <a:r>
              <a:rPr lang="en-US" sz="2400" b="1" dirty="0">
                <a:solidFill>
                  <a:srgbClr val="000000"/>
                </a:solidFill>
                <a:cs typeface="Raavi" panose="020B0502040204020203" pitchFamily="34" charset="0"/>
              </a:rPr>
              <a:t>VARCHAR(50)</a:t>
            </a: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DOB	    	</a:t>
            </a:r>
            <a:r>
              <a:rPr lang="en-US" sz="2400" b="1" dirty="0">
                <a:solidFill>
                  <a:srgbClr val="000000"/>
                </a:solidFill>
              </a:rPr>
              <a:t>DATE,</a:t>
            </a:r>
            <a:endParaRPr lang="en-US" sz="2400" dirty="0">
              <a:solidFill>
                <a:srgbClr val="000000"/>
              </a:solidFill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AGE</a:t>
            </a:r>
            <a:r>
              <a:rPr lang="en-US" sz="2400" b="1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400" b="1" dirty="0">
                <a:solidFill>
                  <a:srgbClr val="000000"/>
                </a:solidFill>
              </a:rPr>
              <a:t>TINYINT,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CGPA	</a:t>
            </a:r>
            <a:r>
              <a:rPr lang="en-US" sz="2400" u="none" strike="noStrike" dirty="0">
                <a:effectLst/>
              </a:rPr>
              <a:t> 	</a:t>
            </a:r>
            <a:r>
              <a:rPr lang="en-US" sz="2400" b="1" u="none" strike="noStrike" dirty="0">
                <a:effectLst/>
              </a:rPr>
              <a:t>FLOAT,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0070C0"/>
                </a:solidFill>
                <a:cs typeface="Raavi" panose="020B0502040204020203" pitchFamily="34" charset="0"/>
              </a:rPr>
              <a:t>		</a:t>
            </a:r>
            <a:r>
              <a:rPr lang="en-US" sz="2400" dirty="0">
                <a:solidFill>
                  <a:srgbClr val="0070C0"/>
                </a:solidFill>
                <a:cs typeface="Raavi" panose="020B0502040204020203" pitchFamily="34" charset="0"/>
              </a:rPr>
              <a:t>ADDRESS</a:t>
            </a:r>
            <a:r>
              <a:rPr lang="en-US" sz="2400" dirty="0">
                <a:solidFill>
                  <a:srgbClr val="000000"/>
                </a:solidFill>
                <a:cs typeface="Raavi" panose="020B0502040204020203" pitchFamily="34" charset="0"/>
              </a:rPr>
              <a:t>   </a:t>
            </a:r>
            <a:r>
              <a:rPr lang="en-US" sz="2400" b="1" dirty="0">
                <a:solidFill>
                  <a:srgbClr val="000000"/>
                </a:solidFill>
              </a:rPr>
              <a:t>MEDIUMTEXT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FF0000"/>
                </a:solidFill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7618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1881-3A04-3411-B568-14BF3373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8193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SQL- Structured Query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C6D85-804C-8B74-74F0-2E0581027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268" y="1786296"/>
            <a:ext cx="7698999" cy="435133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SQL commands are instructions for the database. It is used to communicate with the database.</a:t>
            </a:r>
          </a:p>
          <a:p>
            <a:pPr algn="just">
              <a:lnSpc>
                <a:spcPct val="1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SQL can perform various tasks like create a database/table, add data to tables, drop the table, modify the table, set permission for users.</a:t>
            </a: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</a:rPr>
              <a:t>SQL commands are case insensitive, but table and column names are case sensitive.</a:t>
            </a:r>
            <a:endParaRPr lang="en-US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8811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650113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SQL constraints are used to specify rules for the data in a table.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Constraints are used to limit the type of data that can go into a table. This ensures the accuracy and reliability of the data in the table. </a:t>
            </a:r>
            <a:endParaRPr lang="en-IN" sz="2600" dirty="0"/>
          </a:p>
          <a:p>
            <a:r>
              <a:rPr lang="en-IN" sz="2600" u="sng" dirty="0"/>
              <a:t>Syntax :</a:t>
            </a:r>
            <a:endParaRPr lang="en-US" sz="2600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5347B5-1250-A841-7450-DAE64206C281}"/>
              </a:ext>
            </a:extLst>
          </p:cNvPr>
          <p:cNvSpPr txBox="1"/>
          <p:nvPr/>
        </p:nvSpPr>
        <p:spPr>
          <a:xfrm>
            <a:off x="2003015" y="4323219"/>
            <a:ext cx="6218904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	CREATE TABLE </a:t>
            </a:r>
            <a:r>
              <a:rPr lang="en-IN" sz="2400" dirty="0" err="1"/>
              <a:t>table_name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FF0000"/>
                </a:solidFill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	col-name-1  data-type </a:t>
            </a:r>
            <a:r>
              <a:rPr lang="en-IN" sz="2400" i="1" dirty="0">
                <a:solidFill>
                  <a:srgbClr val="2F5597"/>
                </a:solidFill>
              </a:rPr>
              <a:t>constraint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	col-name-2  data-type </a:t>
            </a:r>
            <a:r>
              <a:rPr lang="en-IN" sz="2400" i="1" dirty="0">
                <a:solidFill>
                  <a:srgbClr val="2F5597"/>
                </a:solidFill>
              </a:rPr>
              <a:t>constraint</a:t>
            </a:r>
            <a:r>
              <a:rPr lang="en-IN" sz="24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	col-name-3  data-type </a:t>
            </a:r>
            <a:r>
              <a:rPr lang="en-IN" sz="2400" i="1" dirty="0">
                <a:solidFill>
                  <a:srgbClr val="2F5597"/>
                </a:solidFill>
              </a:rPr>
              <a:t>constraint</a:t>
            </a:r>
            <a:r>
              <a:rPr lang="en-IN" sz="24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	….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</a:t>
            </a:r>
            <a:r>
              <a:rPr lang="en-IN" sz="24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00098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746943" y="2329733"/>
            <a:ext cx="765011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Some basic SQL constraints:</a:t>
            </a:r>
          </a:p>
          <a:p>
            <a:endParaRPr lang="en-US" sz="2600" u="sng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i="0" dirty="0">
                <a:solidFill>
                  <a:srgbClr val="000000"/>
                </a:solidFill>
                <a:effectLst/>
              </a:rPr>
              <a:t>NOT NULL</a:t>
            </a:r>
          </a:p>
          <a:p>
            <a:pPr marL="971550" lvl="1" indent="-514350">
              <a:buFont typeface="+mj-lt"/>
              <a:buAutoNum type="arabicPeriod"/>
            </a:pPr>
            <a:endParaRPr lang="en-US" sz="2600" i="0" dirty="0">
              <a:solidFill>
                <a:srgbClr val="000000"/>
              </a:solidFill>
              <a:effectLst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</a:rPr>
              <a:t>UNIQUE</a:t>
            </a:r>
          </a:p>
          <a:p>
            <a:pPr marL="971550" lvl="1" indent="-514350">
              <a:buFont typeface="+mj-lt"/>
              <a:buAutoNum type="arabicPeriod"/>
            </a:pPr>
            <a:endParaRPr lang="en-US" sz="2600" dirty="0">
              <a:solidFill>
                <a:srgbClr val="00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</a:rPr>
              <a:t>PRIMARY KEY</a:t>
            </a:r>
          </a:p>
          <a:p>
            <a:pPr marL="971550" lvl="1" indent="-514350">
              <a:buFont typeface="+mj-lt"/>
              <a:buAutoNum type="arabicPeriod"/>
            </a:pPr>
            <a:endParaRPr lang="en-US" sz="2600" dirty="0">
              <a:solidFill>
                <a:srgbClr val="00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</a:rPr>
              <a:t>DEFAULT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28567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65011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NOT NULL Constraint</a:t>
            </a:r>
            <a:endParaRPr lang="en-US" sz="2600" b="1" u="sng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By default, a column can hold NULL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The NOT NULL constraint enforces a column to NOT accept NULL values.</a:t>
            </a:r>
            <a:endParaRPr lang="en-IN" sz="2600" dirty="0"/>
          </a:p>
          <a:p>
            <a:r>
              <a:rPr lang="en-IN" sz="2600" u="sng" dirty="0"/>
              <a:t>Syntax :</a:t>
            </a:r>
            <a:endParaRPr lang="en-US" sz="26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91759-E4DA-14A4-3DEE-399C953E2D3C}"/>
              </a:ext>
            </a:extLst>
          </p:cNvPr>
          <p:cNvSpPr txBox="1"/>
          <p:nvPr/>
        </p:nvSpPr>
        <p:spPr>
          <a:xfrm>
            <a:off x="2225401" y="3938329"/>
            <a:ext cx="53027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CREATE TABLE </a:t>
            </a:r>
            <a:r>
              <a:rPr lang="en-US" sz="2000" dirty="0" err="1">
                <a:solidFill>
                  <a:srgbClr val="0070C0"/>
                </a:solidFill>
                <a:cs typeface="Raavi" panose="020B0502040204020203" pitchFamily="34" charset="0"/>
              </a:rPr>
              <a:t>student_details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USN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CHAR(10)   	   </a:t>
            </a:r>
            <a:r>
              <a:rPr lang="en-US" sz="2000" b="1" dirty="0">
                <a:solidFill>
                  <a:srgbClr val="2F5597"/>
                </a:solidFill>
                <a:cs typeface="Raavi" panose="020B0502040204020203" pitchFamily="34" charset="0"/>
              </a:rPr>
              <a:t>NOT NULL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VARCHAR(50)  </a:t>
            </a:r>
            <a:r>
              <a:rPr lang="en-US" sz="2000" b="1" dirty="0">
                <a:solidFill>
                  <a:srgbClr val="2F5597"/>
                </a:solidFill>
                <a:cs typeface="Raavi" panose="020B0502040204020203" pitchFamily="34" charset="0"/>
              </a:rPr>
              <a:t>NOT NULL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DOB	    	</a:t>
            </a:r>
            <a:r>
              <a:rPr lang="en-US" sz="2000" b="1" dirty="0">
                <a:solidFill>
                  <a:srgbClr val="000000"/>
                </a:solidFill>
              </a:rPr>
              <a:t>DATE,</a:t>
            </a:r>
            <a:endParaRPr lang="en-US" sz="2000" dirty="0">
              <a:solidFill>
                <a:srgbClr val="000000"/>
              </a:solidFill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AGE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</a:rPr>
              <a:t>TINYINT,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CGPA	</a:t>
            </a:r>
            <a:r>
              <a:rPr lang="en-US" sz="2000" u="none" strike="noStrike" dirty="0">
                <a:effectLst/>
              </a:rPr>
              <a:t> 	</a:t>
            </a:r>
            <a:r>
              <a:rPr lang="en-US" sz="2000" b="1" u="none" strike="noStrike" dirty="0">
                <a:effectLst/>
              </a:rPr>
              <a:t>FLOAT,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70C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ADDRESS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 </a:t>
            </a:r>
            <a:r>
              <a:rPr lang="en-US" sz="2000" b="1" dirty="0">
                <a:solidFill>
                  <a:srgbClr val="000000"/>
                </a:solidFill>
              </a:rPr>
              <a:t>MEDIUMTEXT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87595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65011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UNIQUE Constraint</a:t>
            </a:r>
            <a:endParaRPr lang="en-US" sz="2600" b="1" u="sng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The UNIQUE constraint ensures that all values in a column are different.</a:t>
            </a:r>
          </a:p>
          <a:p>
            <a:endParaRPr lang="en-IN" sz="2600" dirty="0"/>
          </a:p>
          <a:p>
            <a:r>
              <a:rPr lang="en-IN" sz="2600" u="sng" dirty="0"/>
              <a:t>Syntax :</a:t>
            </a:r>
            <a:endParaRPr lang="en-US" sz="26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91759-E4DA-14A4-3DEE-399C953E2D3C}"/>
              </a:ext>
            </a:extLst>
          </p:cNvPr>
          <p:cNvSpPr txBox="1"/>
          <p:nvPr/>
        </p:nvSpPr>
        <p:spPr>
          <a:xfrm>
            <a:off x="2130151" y="3804979"/>
            <a:ext cx="53027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CREATE TABLE </a:t>
            </a:r>
            <a:r>
              <a:rPr lang="en-US" sz="2000" dirty="0" err="1">
                <a:solidFill>
                  <a:srgbClr val="0070C0"/>
                </a:solidFill>
                <a:cs typeface="Raavi" panose="020B0502040204020203" pitchFamily="34" charset="0"/>
              </a:rPr>
              <a:t>student_details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USN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CHAR(10)         </a:t>
            </a:r>
            <a:r>
              <a:rPr lang="en-US" sz="2000" b="1" dirty="0">
                <a:solidFill>
                  <a:srgbClr val="2F5597"/>
                </a:solidFill>
                <a:cs typeface="Raavi" panose="020B0502040204020203" pitchFamily="34" charset="0"/>
              </a:rPr>
              <a:t>UNIQUE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VARCHAR(50)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DOB	    	</a:t>
            </a:r>
            <a:r>
              <a:rPr lang="en-US" sz="2000" b="1" dirty="0">
                <a:solidFill>
                  <a:srgbClr val="000000"/>
                </a:solidFill>
              </a:rPr>
              <a:t>DATE,</a:t>
            </a:r>
            <a:endParaRPr lang="en-US" sz="2000" dirty="0">
              <a:solidFill>
                <a:srgbClr val="000000"/>
              </a:solidFill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AGE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</a:rPr>
              <a:t>TINYINT,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CGPA	</a:t>
            </a:r>
            <a:r>
              <a:rPr lang="en-US" sz="2000" u="none" strike="noStrike" dirty="0">
                <a:effectLst/>
              </a:rPr>
              <a:t> 	</a:t>
            </a:r>
            <a:r>
              <a:rPr lang="en-US" sz="2000" b="1" u="none" strike="noStrike" dirty="0">
                <a:effectLst/>
              </a:rPr>
              <a:t>FLOAT,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70C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ADDRESS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 </a:t>
            </a:r>
            <a:r>
              <a:rPr lang="en-US" sz="2000" b="1" dirty="0">
                <a:solidFill>
                  <a:srgbClr val="000000"/>
                </a:solidFill>
              </a:rPr>
              <a:t>MEDIUMTEXT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18632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886700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PRIMARY KEY Constraint</a:t>
            </a:r>
          </a:p>
          <a:p>
            <a:endParaRPr lang="en-US" sz="2600" b="1" u="sng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PRIMARY KEY constraint uniquely identifies each record in a table.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Primary keys must contain UNIQUE values, and cannot contain NULL values.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 table can have only ONE primary key; and in the table, this primary key can consist of single or multiple columns (fields).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73831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650113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PRIMARY KEY Constraint</a:t>
            </a:r>
            <a:endParaRPr lang="en-US" sz="2600" b="1" u="sng" dirty="0">
              <a:solidFill>
                <a:srgbClr val="000000"/>
              </a:solidFill>
            </a:endParaRPr>
          </a:p>
          <a:p>
            <a:endParaRPr lang="en-IN" sz="2600" dirty="0"/>
          </a:p>
          <a:p>
            <a:r>
              <a:rPr lang="en-IN" sz="2600" u="sng" dirty="0"/>
              <a:t>Syntax :</a:t>
            </a:r>
            <a:endParaRPr lang="en-US" sz="26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91759-E4DA-14A4-3DEE-399C953E2D3C}"/>
              </a:ext>
            </a:extLst>
          </p:cNvPr>
          <p:cNvSpPr txBox="1"/>
          <p:nvPr/>
        </p:nvSpPr>
        <p:spPr>
          <a:xfrm>
            <a:off x="2130151" y="3804979"/>
            <a:ext cx="53027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CREATE TABLE </a:t>
            </a:r>
            <a:r>
              <a:rPr lang="en-US" sz="2000" dirty="0" err="1">
                <a:solidFill>
                  <a:srgbClr val="0070C0"/>
                </a:solidFill>
                <a:cs typeface="Raavi" panose="020B0502040204020203" pitchFamily="34" charset="0"/>
              </a:rPr>
              <a:t>student_details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USN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CHAR(10)  </a:t>
            </a:r>
            <a:r>
              <a:rPr lang="en-US" sz="2000" b="1" dirty="0">
                <a:solidFill>
                  <a:srgbClr val="2F5597"/>
                </a:solidFill>
                <a:cs typeface="Raavi" panose="020B0502040204020203" pitchFamily="34" charset="0"/>
              </a:rPr>
              <a:t>PRIMARY KEY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	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VARCHAR(50)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DOB	    	</a:t>
            </a:r>
            <a:r>
              <a:rPr lang="en-US" sz="2000" b="1" dirty="0">
                <a:solidFill>
                  <a:srgbClr val="000000"/>
                </a:solidFill>
              </a:rPr>
              <a:t>DATE,</a:t>
            </a:r>
            <a:endParaRPr lang="en-US" sz="2000" dirty="0">
              <a:solidFill>
                <a:srgbClr val="000000"/>
              </a:solidFill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AGE</a:t>
            </a:r>
            <a:r>
              <a:rPr lang="en-US" sz="2000" b="1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2000" b="1" dirty="0">
                <a:solidFill>
                  <a:srgbClr val="000000"/>
                </a:solidFill>
              </a:rPr>
              <a:t>TINYINT,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CGPA	</a:t>
            </a:r>
            <a:r>
              <a:rPr lang="en-US" sz="2000" u="none" strike="noStrike" dirty="0">
                <a:effectLst/>
              </a:rPr>
              <a:t> 	</a:t>
            </a:r>
            <a:r>
              <a:rPr lang="en-US" sz="2000" b="1" u="none" strike="noStrike" dirty="0">
                <a:effectLst/>
              </a:rPr>
              <a:t>FLOAT,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70C0"/>
                </a:solidFill>
                <a:cs typeface="Raavi" panose="020B0502040204020203" pitchFamily="34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cs typeface="Raavi" panose="020B0502040204020203" pitchFamily="34" charset="0"/>
              </a:rPr>
              <a:t>ADDRESS</a:t>
            </a:r>
            <a:r>
              <a:rPr lang="en-US" sz="2000" dirty="0">
                <a:solidFill>
                  <a:srgbClr val="000000"/>
                </a:solidFill>
                <a:cs typeface="Raavi" panose="020B0502040204020203" pitchFamily="34" charset="0"/>
              </a:rPr>
              <a:t>       </a:t>
            </a:r>
            <a:r>
              <a:rPr lang="en-US" sz="2000" b="1" dirty="0">
                <a:solidFill>
                  <a:srgbClr val="000000"/>
                </a:solidFill>
              </a:rPr>
              <a:t>MEDIUMTEXT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FF0000"/>
                </a:solidFill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0821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804831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DEFAULT Constraint</a:t>
            </a:r>
            <a:endParaRPr lang="en-US" sz="2600" b="1" u="sng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The DEFAULT constraint is used to set a default value for a column.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The default value will be added to all new records, if no other value is specified.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68288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4120331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 with Constraints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804831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sng" dirty="0">
                <a:solidFill>
                  <a:srgbClr val="000000"/>
                </a:solidFill>
                <a:effectLst/>
              </a:rPr>
              <a:t>DEFAULT Constraint</a:t>
            </a:r>
            <a:endParaRPr lang="en-US" sz="2600" b="1" u="sng" dirty="0">
              <a:solidFill>
                <a:srgbClr val="000000"/>
              </a:solidFill>
            </a:endParaRPr>
          </a:p>
          <a:p>
            <a:endParaRPr lang="en-IN" sz="26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91759-E4DA-14A4-3DEE-399C953E2D3C}"/>
              </a:ext>
            </a:extLst>
          </p:cNvPr>
          <p:cNvSpPr txBox="1"/>
          <p:nvPr/>
        </p:nvSpPr>
        <p:spPr>
          <a:xfrm>
            <a:off x="433540" y="2736815"/>
            <a:ext cx="84582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3600" b="1" baseline="-25000" dirty="0">
                <a:solidFill>
                  <a:srgbClr val="000000"/>
                </a:solidFill>
                <a:cs typeface="Raavi" panose="020B0502040204020203" pitchFamily="34" charset="0"/>
              </a:rPr>
              <a:t>CREATE TABLE </a:t>
            </a:r>
            <a:r>
              <a:rPr lang="en-US" sz="3600" baseline="-25000" dirty="0" err="1">
                <a:solidFill>
                  <a:srgbClr val="0070C0"/>
                </a:solidFill>
                <a:cs typeface="Raavi" panose="020B0502040204020203" pitchFamily="34" charset="0"/>
              </a:rPr>
              <a:t>student_details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 </a:t>
            </a:r>
            <a:r>
              <a:rPr lang="en-US" sz="3600" b="1" baseline="-25000" dirty="0">
                <a:solidFill>
                  <a:srgbClr val="FF0000"/>
                </a:solidFill>
                <a:cs typeface="Raavi" panose="020B0502040204020203" pitchFamily="34" charset="0"/>
              </a:rPr>
              <a:t>(</a:t>
            </a:r>
          </a:p>
          <a:p>
            <a:pPr marL="114300" indent="0">
              <a:buNone/>
            </a:pP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USN</a:t>
            </a: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3600" b="1" baseline="-25000" dirty="0">
                <a:solidFill>
                  <a:srgbClr val="000000"/>
                </a:solidFill>
                <a:cs typeface="Raavi" panose="020B0502040204020203" pitchFamily="34" charset="0"/>
              </a:rPr>
              <a:t>CHAR(10)  </a:t>
            </a:r>
            <a:r>
              <a:rPr lang="en-US" sz="3600" b="1" baseline="-25000" dirty="0">
                <a:solidFill>
                  <a:srgbClr val="2F5597"/>
                </a:solidFill>
                <a:cs typeface="Raavi" panose="020B0502040204020203" pitchFamily="34" charset="0"/>
              </a:rPr>
              <a:t>UNIQUE</a:t>
            </a:r>
            <a:r>
              <a:rPr lang="en-US" sz="3600" b="1" baseline="-250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NAME</a:t>
            </a: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      	</a:t>
            </a:r>
            <a:r>
              <a:rPr lang="en-US" sz="3600" b="1" baseline="-25000" dirty="0">
                <a:solidFill>
                  <a:srgbClr val="000000"/>
                </a:solidFill>
                <a:cs typeface="Raavi" panose="020B0502040204020203" pitchFamily="34" charset="0"/>
              </a:rPr>
              <a:t>VARCHAR(50)  </a:t>
            </a:r>
            <a:r>
              <a:rPr lang="en-US" sz="3600" b="1" baseline="-25000" dirty="0">
                <a:solidFill>
                  <a:srgbClr val="2F5597"/>
                </a:solidFill>
                <a:cs typeface="Raavi" panose="020B0502040204020203" pitchFamily="34" charset="0"/>
              </a:rPr>
              <a:t>NOT NULL</a:t>
            </a: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,</a:t>
            </a:r>
          </a:p>
          <a:p>
            <a:pPr marL="114300" indent="0">
              <a:buNone/>
            </a:pP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DOB	    	</a:t>
            </a:r>
            <a:r>
              <a:rPr lang="en-US" sz="3600" b="1" baseline="-25000" dirty="0">
                <a:solidFill>
                  <a:srgbClr val="000000"/>
                </a:solidFill>
              </a:rPr>
              <a:t>DATE,</a:t>
            </a:r>
            <a:endParaRPr lang="en-US" sz="3600" baseline="-25000" dirty="0">
              <a:solidFill>
                <a:srgbClr val="000000"/>
              </a:solidFill>
              <a:cs typeface="Raavi" panose="020B0502040204020203" pitchFamily="34" charset="0"/>
            </a:endParaRPr>
          </a:p>
          <a:p>
            <a:pPr marL="114300" indent="0">
              <a:buNone/>
            </a:pP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AGE</a:t>
            </a:r>
            <a:r>
              <a:rPr lang="en-US" sz="3600" b="1" baseline="-25000" dirty="0">
                <a:solidFill>
                  <a:srgbClr val="000000"/>
                </a:solidFill>
                <a:cs typeface="Raavi" panose="020B0502040204020203" pitchFamily="34" charset="0"/>
              </a:rPr>
              <a:t> 	    	</a:t>
            </a:r>
            <a:r>
              <a:rPr lang="en-US" sz="3600" b="1" baseline="-25000" dirty="0">
                <a:solidFill>
                  <a:srgbClr val="000000"/>
                </a:solidFill>
              </a:rPr>
              <a:t>TINYINT,</a:t>
            </a:r>
          </a:p>
          <a:p>
            <a:pPr marL="114300" indent="0">
              <a:buNone/>
            </a:pPr>
            <a:r>
              <a:rPr lang="en-US" sz="3600" b="1" baseline="-25000" dirty="0">
                <a:solidFill>
                  <a:srgbClr val="000000"/>
                </a:solidFill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CGPA	</a:t>
            </a:r>
            <a:r>
              <a:rPr lang="en-US" sz="3600" u="none" strike="noStrike" baseline="-25000" dirty="0">
                <a:effectLst/>
              </a:rPr>
              <a:t> 	</a:t>
            </a:r>
            <a:r>
              <a:rPr lang="en-US" sz="3600" b="1" u="none" strike="noStrike" baseline="-25000" dirty="0">
                <a:effectLst/>
              </a:rPr>
              <a:t>FLOAT,</a:t>
            </a:r>
          </a:p>
          <a:p>
            <a:pPr marL="114300" indent="0">
              <a:buNone/>
            </a:pPr>
            <a:r>
              <a:rPr lang="en-US" sz="3600" b="1" baseline="-25000" dirty="0">
                <a:solidFill>
                  <a:srgbClr val="0070C0"/>
                </a:solidFill>
                <a:cs typeface="Raavi" panose="020B0502040204020203" pitchFamily="34" charset="0"/>
              </a:rPr>
              <a:t>		</a:t>
            </a:r>
            <a:r>
              <a:rPr lang="en-US" sz="3600" baseline="-25000" dirty="0">
                <a:solidFill>
                  <a:srgbClr val="0070C0"/>
                </a:solidFill>
                <a:cs typeface="Raavi" panose="020B0502040204020203" pitchFamily="34" charset="0"/>
              </a:rPr>
              <a:t>ADDRESS</a:t>
            </a:r>
            <a:r>
              <a:rPr lang="en-US" sz="3600" baseline="-25000" dirty="0">
                <a:solidFill>
                  <a:srgbClr val="000000"/>
                </a:solidFill>
                <a:cs typeface="Raavi" panose="020B0502040204020203" pitchFamily="34" charset="0"/>
              </a:rPr>
              <a:t>    </a:t>
            </a:r>
            <a:r>
              <a:rPr lang="en-US" sz="3600" b="1" baseline="-25000" dirty="0">
                <a:solidFill>
                  <a:srgbClr val="000000"/>
                </a:solidFill>
              </a:rPr>
              <a:t>MEDIUMTEXT  </a:t>
            </a:r>
            <a:r>
              <a:rPr lang="en-US" sz="3600" b="0" i="0" baseline="-25000" dirty="0">
                <a:solidFill>
                  <a:srgbClr val="FF0000"/>
                </a:solidFill>
                <a:effectLst/>
              </a:rPr>
              <a:t>DEFAULT ‘TUMKUR,INDIA’ </a:t>
            </a:r>
            <a:endParaRPr lang="en-US" sz="3600" b="1" baseline="-250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3600" b="1" baseline="-25000" dirty="0">
                <a:solidFill>
                  <a:srgbClr val="FF0000"/>
                </a:solidFill>
                <a:cs typeface="Raav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45205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2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DROP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410497" y="2351782"/>
            <a:ext cx="8323006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DROP TABLE statement is used to drop an existing table in a database.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It permanently removes objects from the database or MySQL server.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FD425-1DEC-12AD-A1DE-648F07612DE8}"/>
              </a:ext>
            </a:extLst>
          </p:cNvPr>
          <p:cNvSpPr txBox="1"/>
          <p:nvPr/>
        </p:nvSpPr>
        <p:spPr>
          <a:xfrm>
            <a:off x="4701253" y="4352822"/>
            <a:ext cx="3814097" cy="19389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i="1" u="sng" dirty="0"/>
              <a:t>Syntax: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DROP TABLE </a:t>
            </a:r>
            <a:r>
              <a:rPr lang="en-US" sz="2400" dirty="0" err="1"/>
              <a:t>table_name</a:t>
            </a:r>
            <a:r>
              <a:rPr lang="en-US" sz="2400" dirty="0"/>
              <a:t>;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u="sng" dirty="0"/>
              <a:t>Example</a:t>
            </a:r>
            <a:r>
              <a:rPr lang="en-US" sz="2400" dirty="0"/>
              <a:t>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DROP TABLE </a:t>
            </a:r>
            <a:r>
              <a:rPr lang="en-US" sz="2400" dirty="0"/>
              <a:t>students;</a:t>
            </a:r>
          </a:p>
        </p:txBody>
      </p:sp>
    </p:spTree>
    <p:extLst>
      <p:ext uri="{BB962C8B-B14F-4D97-AF65-F5344CB8AC3E}">
        <p14:creationId xmlns:p14="http://schemas.microsoft.com/office/powerpoint/2010/main" val="1625137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34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TRUNCATE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410497" y="2351782"/>
            <a:ext cx="832300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TRUNCATE TABLE statement is used to delete the data inside a table, but not the table.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It permanently removes records/observation from the table.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FD425-1DEC-12AD-A1DE-648F07612DE8}"/>
              </a:ext>
            </a:extLst>
          </p:cNvPr>
          <p:cNvSpPr txBox="1"/>
          <p:nvPr/>
        </p:nvSpPr>
        <p:spPr>
          <a:xfrm>
            <a:off x="4203700" y="4352822"/>
            <a:ext cx="4311650" cy="19389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i="1" u="sng" dirty="0"/>
              <a:t>Syntax: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TRUNCATE  TABLE </a:t>
            </a:r>
            <a:r>
              <a:rPr lang="en-US" sz="2400" dirty="0" err="1"/>
              <a:t>table_name</a:t>
            </a:r>
            <a:r>
              <a:rPr lang="en-US" sz="2400" dirty="0"/>
              <a:t>;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u="sng" dirty="0"/>
              <a:t>Example</a:t>
            </a:r>
            <a:r>
              <a:rPr lang="en-US" sz="2400" dirty="0"/>
              <a:t>: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TRUNCATE  TABLE </a:t>
            </a:r>
            <a:r>
              <a:rPr lang="en-US" sz="2400" dirty="0"/>
              <a:t>students;</a:t>
            </a:r>
          </a:p>
        </p:txBody>
      </p:sp>
    </p:spTree>
    <p:extLst>
      <p:ext uri="{BB962C8B-B14F-4D97-AF65-F5344CB8AC3E}">
        <p14:creationId xmlns:p14="http://schemas.microsoft.com/office/powerpoint/2010/main" val="226415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SQL- Structured Query Language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9BF34-8CB5-4518-1833-A043EFA13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0827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SQL statements are divided into two major categories.</a:t>
            </a:r>
            <a:endParaRPr lang="en-US" u="sng" dirty="0"/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u="sng" dirty="0"/>
              <a:t>Data definition language (DDL)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u="sng" dirty="0"/>
              <a:t>Data manipulation language (DML)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4938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88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2296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Alter command is used to alter the structure of the tables in the database.</a:t>
            </a:r>
          </a:p>
          <a:p>
            <a:endParaRPr lang="en-US" sz="2600" dirty="0"/>
          </a:p>
          <a:p>
            <a:r>
              <a:rPr lang="en-IN" sz="2600" dirty="0"/>
              <a:t>For Example :</a:t>
            </a:r>
          </a:p>
          <a:p>
            <a:endParaRPr lang="en-IN" sz="26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600" dirty="0"/>
              <a:t>To add a column to existing table.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600" dirty="0"/>
              <a:t>To rename any existing Column.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600" dirty="0"/>
              <a:t>Alter is also used to drop a column.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600" dirty="0"/>
              <a:t>To Change datatype of any Column or to modify its size</a:t>
            </a:r>
          </a:p>
        </p:txBody>
      </p:sp>
    </p:spTree>
    <p:extLst>
      <p:ext uri="{BB962C8B-B14F-4D97-AF65-F5344CB8AC3E}">
        <p14:creationId xmlns:p14="http://schemas.microsoft.com/office/powerpoint/2010/main" val="3901231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7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1264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Example: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126452" y="2035277"/>
            <a:ext cx="88910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25CFF4-0B44-3B42-E552-396385C5B107}"/>
              </a:ext>
            </a:extLst>
          </p:cNvPr>
          <p:cNvSpPr txBox="1"/>
          <p:nvPr/>
        </p:nvSpPr>
        <p:spPr>
          <a:xfrm>
            <a:off x="1207217" y="2226382"/>
            <a:ext cx="670068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Create employee table with following columns : 		</a:t>
            </a:r>
            <a:r>
              <a:rPr lang="en-US" sz="2600" dirty="0" err="1"/>
              <a:t>emp_id</a:t>
            </a:r>
            <a:r>
              <a:rPr lang="en-US" sz="2600" dirty="0"/>
              <a:t>, </a:t>
            </a:r>
            <a:r>
              <a:rPr lang="en-US" sz="2600" dirty="0" err="1"/>
              <a:t>ename</a:t>
            </a:r>
            <a:r>
              <a:rPr lang="en-US" sz="2600" dirty="0"/>
              <a:t>, post, country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9A3A1C-6110-B857-9AD4-558B2BD5FD12}"/>
              </a:ext>
            </a:extLst>
          </p:cNvPr>
          <p:cNvSpPr txBox="1"/>
          <p:nvPr/>
        </p:nvSpPr>
        <p:spPr>
          <a:xfrm>
            <a:off x="2130389" y="3586667"/>
            <a:ext cx="395110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1F4E79"/>
                </a:solidFill>
              </a:rPr>
              <a:t>CREATE TABLE employee (</a:t>
            </a:r>
          </a:p>
          <a:p>
            <a:r>
              <a:rPr lang="en-US" sz="2600" b="1" dirty="0">
                <a:solidFill>
                  <a:srgbClr val="1F4E79"/>
                </a:solidFill>
              </a:rPr>
              <a:t>	</a:t>
            </a:r>
            <a:r>
              <a:rPr lang="en-US" sz="2600" b="1" dirty="0" err="1">
                <a:solidFill>
                  <a:srgbClr val="1F4E79"/>
                </a:solidFill>
              </a:rPr>
              <a:t>emp_id</a:t>
            </a:r>
            <a:r>
              <a:rPr lang="en-US" sz="2600" b="1" dirty="0">
                <a:solidFill>
                  <a:srgbClr val="1F4E79"/>
                </a:solidFill>
              </a:rPr>
              <a:t>   text,</a:t>
            </a:r>
          </a:p>
          <a:p>
            <a:r>
              <a:rPr lang="en-US" sz="2600" b="1" dirty="0">
                <a:solidFill>
                  <a:srgbClr val="1F4E79"/>
                </a:solidFill>
              </a:rPr>
              <a:t>	</a:t>
            </a:r>
            <a:r>
              <a:rPr lang="en-US" sz="2600" b="1" dirty="0" err="1">
                <a:solidFill>
                  <a:srgbClr val="1F4E79"/>
                </a:solidFill>
              </a:rPr>
              <a:t>ename</a:t>
            </a:r>
            <a:r>
              <a:rPr lang="en-US" sz="2600" b="1" dirty="0">
                <a:solidFill>
                  <a:srgbClr val="1F4E79"/>
                </a:solidFill>
              </a:rPr>
              <a:t>    text,</a:t>
            </a:r>
          </a:p>
          <a:p>
            <a:r>
              <a:rPr lang="en-US" sz="2600" b="1" dirty="0">
                <a:solidFill>
                  <a:srgbClr val="1F4E79"/>
                </a:solidFill>
              </a:rPr>
              <a:t>	post        text,</a:t>
            </a:r>
          </a:p>
          <a:p>
            <a:r>
              <a:rPr lang="en-US" sz="2600" b="1" dirty="0">
                <a:solidFill>
                  <a:srgbClr val="1F4E79"/>
                </a:solidFill>
              </a:rPr>
              <a:t>	country  text</a:t>
            </a:r>
          </a:p>
          <a:p>
            <a:r>
              <a:rPr lang="en-US" sz="2600" b="1" dirty="0">
                <a:solidFill>
                  <a:srgbClr val="1F4E79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50914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-177800" y="1690689"/>
            <a:ext cx="4749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Data Manipulation Language commands it allow you to manage the data stored in the database.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DML Command is used by the database user/ application programs to retrieve, add, remove or update the information in the database.</a:t>
            </a:r>
            <a:endParaRPr lang="en-IN" sz="2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B3FE03-52C3-1F8C-BE73-B0B2E9665DA7}"/>
              </a:ext>
            </a:extLst>
          </p:cNvPr>
          <p:cNvGrpSpPr/>
          <p:nvPr/>
        </p:nvGrpSpPr>
        <p:grpSpPr>
          <a:xfrm>
            <a:off x="4489453" y="1850619"/>
            <a:ext cx="4394200" cy="4333608"/>
            <a:chOff x="4572000" y="1965592"/>
            <a:chExt cx="4394200" cy="4333608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9AF4AED5-7DD3-B5D7-FC23-75B9E9BB2FD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63374493"/>
                </p:ext>
              </p:extLst>
            </p:nvPr>
          </p:nvGraphicFramePr>
          <p:xfrm>
            <a:off x="4572000" y="1965592"/>
            <a:ext cx="4394200" cy="43336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A8F0E31-BD55-119F-E71A-B111213F8EA5}"/>
                </a:ext>
              </a:extLst>
            </p:cNvPr>
            <p:cNvSpPr txBox="1"/>
            <p:nvPr/>
          </p:nvSpPr>
          <p:spPr>
            <a:xfrm>
              <a:off x="4572000" y="2036229"/>
              <a:ext cx="4358517" cy="5232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+mj-lt"/>
                </a:rPr>
                <a:t>DML Commands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9376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INSERT INTO statement is used to insert new records in a table.</a:t>
            </a:r>
          </a:p>
          <a:p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628649" y="3429000"/>
            <a:ext cx="5715001" cy="218521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INSERT INTO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		</a:t>
            </a:r>
            <a:r>
              <a:rPr lang="en-US" sz="2800" dirty="0" err="1">
                <a:solidFill>
                  <a:srgbClr val="FF0000"/>
                </a:solidFill>
              </a:rPr>
              <a:t>table_name</a:t>
            </a:r>
            <a:endParaRPr lang="en-US" sz="2800" dirty="0">
              <a:solidFill>
                <a:srgbClr val="FF0000"/>
              </a:solidFill>
            </a:endParaRP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VALUES</a:t>
            </a:r>
            <a:r>
              <a:rPr lang="en-US" sz="2800" dirty="0">
                <a:solidFill>
                  <a:srgbClr val="FF0000"/>
                </a:solidFill>
              </a:rPr>
              <a:t> (‘value-1’, ‘value-2’,……);</a:t>
            </a:r>
          </a:p>
          <a:p>
            <a:pPr marL="114300"/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094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INSERT INTO statement is used to insert new records in a table.</a:t>
            </a:r>
          </a:p>
          <a:p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628649" y="3429000"/>
            <a:ext cx="5715001" cy="218521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INSERT INTO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		</a:t>
            </a:r>
            <a:r>
              <a:rPr lang="en-US" sz="2800" dirty="0" err="1">
                <a:solidFill>
                  <a:srgbClr val="FF0000"/>
                </a:solidFill>
              </a:rPr>
              <a:t>table_name</a:t>
            </a:r>
            <a:endParaRPr lang="en-US" sz="2800" dirty="0">
              <a:solidFill>
                <a:srgbClr val="FF0000"/>
              </a:solidFill>
            </a:endParaRP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VALUES</a:t>
            </a:r>
            <a:r>
              <a:rPr lang="en-US" sz="2800" dirty="0">
                <a:solidFill>
                  <a:srgbClr val="FF0000"/>
                </a:solidFill>
              </a:rPr>
              <a:t> (‘value-1’, ‘value-2’,……);</a:t>
            </a:r>
          </a:p>
          <a:p>
            <a:pPr marL="114300"/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481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INSERT INTO statement is used to insert new records in a table.</a:t>
            </a:r>
          </a:p>
          <a:p>
            <a:endParaRPr lang="en-US" sz="2600" dirty="0"/>
          </a:p>
          <a:p>
            <a:r>
              <a:rPr lang="en-US" sz="2600" dirty="0"/>
              <a:t>INSERT INTO for selected columns</a:t>
            </a:r>
          </a:p>
          <a:p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520152" y="4220674"/>
            <a:ext cx="5715001" cy="218521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INSERT INTO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		</a:t>
            </a:r>
            <a:r>
              <a:rPr lang="en-US" sz="2800" dirty="0" err="1">
                <a:solidFill>
                  <a:srgbClr val="FF0000"/>
                </a:solidFill>
              </a:rPr>
              <a:t>table_name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(col-1, col-2,…)</a:t>
            </a:r>
          </a:p>
          <a:p>
            <a:pPr marL="114300"/>
            <a:r>
              <a:rPr lang="en-US" sz="2600" b="1" dirty="0">
                <a:solidFill>
                  <a:srgbClr val="0000CD"/>
                </a:solidFill>
              </a:rPr>
              <a:t>VALUES</a:t>
            </a:r>
            <a:r>
              <a:rPr lang="en-US" sz="2800" dirty="0">
                <a:solidFill>
                  <a:srgbClr val="FF0000"/>
                </a:solidFill>
              </a:rPr>
              <a:t> (‘value-1’, ‘value-2’,……);</a:t>
            </a:r>
          </a:p>
          <a:p>
            <a:pPr marL="114300"/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0605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INSERT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Example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ACBBB-6587-17F0-4C92-5D4C515A846F}"/>
              </a:ext>
            </a:extLst>
          </p:cNvPr>
          <p:cNvSpPr txBox="1"/>
          <p:nvPr/>
        </p:nvSpPr>
        <p:spPr>
          <a:xfrm>
            <a:off x="520152" y="2806125"/>
            <a:ext cx="8828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INSERT INTO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/>
              <a:t>employee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VALUES ( </a:t>
            </a:r>
            <a:r>
              <a:rPr lang="en-US" sz="2400" dirty="0">
                <a:solidFill>
                  <a:schemeClr val="tx1"/>
                </a:solidFill>
              </a:rPr>
              <a:t>‘E1’,  </a:t>
            </a:r>
            <a:r>
              <a:rPr lang="en-US" sz="2400" dirty="0"/>
              <a:t>‘</a:t>
            </a:r>
            <a:r>
              <a:rPr lang="en-US" sz="2400" dirty="0">
                <a:solidFill>
                  <a:schemeClr val="tx1"/>
                </a:solidFill>
              </a:rPr>
              <a:t>John’,  ‘Manager’,  ‘USA’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D9DE49-A809-D8AE-79D3-EE0E043406E6}"/>
              </a:ext>
            </a:extLst>
          </p:cNvPr>
          <p:cNvSpPr txBox="1"/>
          <p:nvPr/>
        </p:nvSpPr>
        <p:spPr>
          <a:xfrm>
            <a:off x="520152" y="4033235"/>
            <a:ext cx="8828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INSERT INTO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/>
              <a:t>employee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VALUES ( </a:t>
            </a:r>
            <a:r>
              <a:rPr lang="en-US" sz="2400" dirty="0">
                <a:solidFill>
                  <a:schemeClr val="tx1"/>
                </a:solidFill>
              </a:rPr>
              <a:t>‘E2’,  </a:t>
            </a:r>
            <a:r>
              <a:rPr lang="en-US" sz="2400" dirty="0"/>
              <a:t>‘</a:t>
            </a:r>
            <a:r>
              <a:rPr lang="en-US" sz="2400" dirty="0">
                <a:solidFill>
                  <a:schemeClr val="tx1"/>
                </a:solidFill>
              </a:rPr>
              <a:t>Nick’,  ‘AVP’,  ‘UK’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1B4924-6F0C-CB00-8A1E-D455015688FF}"/>
              </a:ext>
            </a:extLst>
          </p:cNvPr>
          <p:cNvSpPr txBox="1"/>
          <p:nvPr/>
        </p:nvSpPr>
        <p:spPr>
          <a:xfrm>
            <a:off x="520152" y="5427635"/>
            <a:ext cx="8828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INSERT INTO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/>
              <a:t>employee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VALUES ( </a:t>
            </a:r>
            <a:r>
              <a:rPr lang="en-US" sz="2400" dirty="0">
                <a:solidFill>
                  <a:schemeClr val="tx1"/>
                </a:solidFill>
              </a:rPr>
              <a:t>‘E3’,  </a:t>
            </a:r>
            <a:r>
              <a:rPr lang="en-US" sz="2400" dirty="0"/>
              <a:t>‘</a:t>
            </a:r>
            <a:r>
              <a:rPr lang="en-US" sz="2400" dirty="0">
                <a:solidFill>
                  <a:schemeClr val="tx1"/>
                </a:solidFill>
              </a:rPr>
              <a:t>John’,  ‘VP’,  ‘INDIA’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124193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The SELECT statement is used to select data from a database.</a:t>
            </a:r>
          </a:p>
          <a:p>
            <a:endParaRPr lang="en-US" sz="2600" dirty="0"/>
          </a:p>
          <a:p>
            <a:r>
              <a:rPr lang="en-US" sz="2600" dirty="0"/>
              <a:t>The data returned is stored in a result table, called the result-set.</a:t>
            </a:r>
          </a:p>
          <a:p>
            <a:pPr marL="114300" indent="0">
              <a:buNone/>
            </a:pPr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628649" y="4305211"/>
            <a:ext cx="5838826" cy="209288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1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		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 column2, column3,...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;</a:t>
            </a:r>
          </a:p>
          <a:p>
            <a:pPr marL="11430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098751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9A9CC0-C302-CAA5-8EC2-1B9EED111A93}"/>
              </a:ext>
            </a:extLst>
          </p:cNvPr>
          <p:cNvSpPr txBox="1"/>
          <p:nvPr/>
        </p:nvSpPr>
        <p:spPr>
          <a:xfrm>
            <a:off x="0" y="2525836"/>
            <a:ext cx="88283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      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 err="1">
                <a:solidFill>
                  <a:schemeClr val="tx1"/>
                </a:solidFill>
              </a:rPr>
              <a:t>table_name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>
                <a:solidFill>
                  <a:schemeClr val="tx1"/>
                </a:solidFill>
              </a:rPr>
              <a:t>	(asterisk) represent all the columns  from 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2B70B5-51BF-2F96-E0D3-F833D98A55C6}"/>
              </a:ext>
            </a:extLst>
          </p:cNvPr>
          <p:cNvCxnSpPr/>
          <p:nvPr/>
        </p:nvCxnSpPr>
        <p:spPr>
          <a:xfrm flipH="1">
            <a:off x="1009650" y="2857500"/>
            <a:ext cx="581025" cy="55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794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9A9CC0-C302-CAA5-8EC2-1B9EED111A93}"/>
              </a:ext>
            </a:extLst>
          </p:cNvPr>
          <p:cNvSpPr txBox="1"/>
          <p:nvPr/>
        </p:nvSpPr>
        <p:spPr>
          <a:xfrm>
            <a:off x="0" y="2525836"/>
            <a:ext cx="88283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      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 err="1">
                <a:solidFill>
                  <a:schemeClr val="tx1"/>
                </a:solidFill>
              </a:rPr>
              <a:t>table_name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>
                <a:solidFill>
                  <a:schemeClr val="tx1"/>
                </a:solidFill>
              </a:rPr>
              <a:t>	(asterisk) represent all the columns  from 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2B70B5-51BF-2F96-E0D3-F833D98A55C6}"/>
              </a:ext>
            </a:extLst>
          </p:cNvPr>
          <p:cNvCxnSpPr/>
          <p:nvPr/>
        </p:nvCxnSpPr>
        <p:spPr>
          <a:xfrm flipH="1">
            <a:off x="1009650" y="2857500"/>
            <a:ext cx="581025" cy="55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880E01-89E0-FF07-021D-6766E7EB9579}"/>
              </a:ext>
            </a:extLst>
          </p:cNvPr>
          <p:cNvSpPr txBox="1"/>
          <p:nvPr/>
        </p:nvSpPr>
        <p:spPr>
          <a:xfrm>
            <a:off x="520152" y="4003358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</p:spTree>
    <p:extLst>
      <p:ext uri="{BB962C8B-B14F-4D97-AF65-F5344CB8AC3E}">
        <p14:creationId xmlns:p14="http://schemas.microsoft.com/office/powerpoint/2010/main" val="190316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393762" y="2104916"/>
            <a:ext cx="78867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DDL statements are used to build and modify the structure of tables in the database.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When you execute a DDL statement, it takes effect immediately.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It is also known as data descriptive language.</a:t>
            </a:r>
          </a:p>
        </p:txBody>
      </p:sp>
    </p:spTree>
    <p:extLst>
      <p:ext uri="{BB962C8B-B14F-4D97-AF65-F5344CB8AC3E}">
        <p14:creationId xmlns:p14="http://schemas.microsoft.com/office/powerpoint/2010/main" val="6860199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9A9CC0-C302-CAA5-8EC2-1B9EED111A93}"/>
              </a:ext>
            </a:extLst>
          </p:cNvPr>
          <p:cNvSpPr txBox="1"/>
          <p:nvPr/>
        </p:nvSpPr>
        <p:spPr>
          <a:xfrm>
            <a:off x="0" y="2525836"/>
            <a:ext cx="88283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      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 err="1">
                <a:solidFill>
                  <a:schemeClr val="tx1"/>
                </a:solidFill>
              </a:rPr>
              <a:t>table_name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>
                <a:solidFill>
                  <a:schemeClr val="tx1"/>
                </a:solidFill>
              </a:rPr>
              <a:t>	(asterisk) represent all the columns  from 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2B70B5-51BF-2F96-E0D3-F833D98A55C6}"/>
              </a:ext>
            </a:extLst>
          </p:cNvPr>
          <p:cNvCxnSpPr/>
          <p:nvPr/>
        </p:nvCxnSpPr>
        <p:spPr>
          <a:xfrm flipH="1">
            <a:off x="1009650" y="2857500"/>
            <a:ext cx="581025" cy="55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880E01-89E0-FF07-021D-6766E7EB9579}"/>
              </a:ext>
            </a:extLst>
          </p:cNvPr>
          <p:cNvSpPr txBox="1"/>
          <p:nvPr/>
        </p:nvSpPr>
        <p:spPr>
          <a:xfrm>
            <a:off x="520152" y="4003358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95911-278D-1D25-D2D2-87C2BF6CE71F}"/>
              </a:ext>
            </a:extLst>
          </p:cNvPr>
          <p:cNvSpPr txBox="1"/>
          <p:nvPr/>
        </p:nvSpPr>
        <p:spPr>
          <a:xfrm>
            <a:off x="520152" y="4649689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 err="1">
                <a:solidFill>
                  <a:srgbClr val="1F4E79"/>
                </a:solidFill>
              </a:rPr>
              <a:t>ename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</p:spTree>
    <p:extLst>
      <p:ext uri="{BB962C8B-B14F-4D97-AF65-F5344CB8AC3E}">
        <p14:creationId xmlns:p14="http://schemas.microsoft.com/office/powerpoint/2010/main" val="1602221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2350525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99A9CC0-C302-CAA5-8EC2-1B9EED111A93}"/>
              </a:ext>
            </a:extLst>
          </p:cNvPr>
          <p:cNvSpPr txBox="1"/>
          <p:nvPr/>
        </p:nvSpPr>
        <p:spPr>
          <a:xfrm>
            <a:off x="0" y="2525836"/>
            <a:ext cx="88283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      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 err="1">
                <a:solidFill>
                  <a:schemeClr val="tx1"/>
                </a:solidFill>
              </a:rPr>
              <a:t>table_name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>
                <a:solidFill>
                  <a:schemeClr val="tx1"/>
                </a:solidFill>
              </a:rPr>
              <a:t>	(asterisk) represent all the columns  from 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2B70B5-51BF-2F96-E0D3-F833D98A55C6}"/>
              </a:ext>
            </a:extLst>
          </p:cNvPr>
          <p:cNvCxnSpPr/>
          <p:nvPr/>
        </p:nvCxnSpPr>
        <p:spPr>
          <a:xfrm flipH="1">
            <a:off x="1009650" y="2857500"/>
            <a:ext cx="581025" cy="552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880E01-89E0-FF07-021D-6766E7EB9579}"/>
              </a:ext>
            </a:extLst>
          </p:cNvPr>
          <p:cNvSpPr txBox="1"/>
          <p:nvPr/>
        </p:nvSpPr>
        <p:spPr>
          <a:xfrm>
            <a:off x="520152" y="4003358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>
                <a:solidFill>
                  <a:schemeClr val="tx1"/>
                </a:solidFill>
              </a:rPr>
              <a:t>*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95911-278D-1D25-D2D2-87C2BF6CE71F}"/>
              </a:ext>
            </a:extLst>
          </p:cNvPr>
          <p:cNvSpPr txBox="1"/>
          <p:nvPr/>
        </p:nvSpPr>
        <p:spPr>
          <a:xfrm>
            <a:off x="520152" y="4649689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 err="1">
                <a:solidFill>
                  <a:srgbClr val="1F4E79"/>
                </a:solidFill>
              </a:rPr>
              <a:t>ename</a:t>
            </a:r>
            <a:r>
              <a:rPr lang="en-US" sz="2600" dirty="0">
                <a:solidFill>
                  <a:srgbClr val="FF0000"/>
                </a:solidFill>
              </a:rPr>
              <a:t> 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7F238E-24FC-3E78-AA64-E5C351CBB023}"/>
              </a:ext>
            </a:extLst>
          </p:cNvPr>
          <p:cNvSpPr txBox="1"/>
          <p:nvPr/>
        </p:nvSpPr>
        <p:spPr>
          <a:xfrm>
            <a:off x="520152" y="5313281"/>
            <a:ext cx="8828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SELECT </a:t>
            </a:r>
            <a:r>
              <a:rPr lang="en-US" sz="2600" dirty="0" err="1">
                <a:solidFill>
                  <a:srgbClr val="1F4E79"/>
                </a:solidFill>
              </a:rPr>
              <a:t>ename</a:t>
            </a:r>
            <a:r>
              <a:rPr lang="en-US" sz="2600" dirty="0">
                <a:solidFill>
                  <a:srgbClr val="1F4E79"/>
                </a:solidFill>
              </a:rPr>
              <a:t>, country </a:t>
            </a:r>
            <a:r>
              <a:rPr lang="en-US" sz="2600" dirty="0">
                <a:solidFill>
                  <a:srgbClr val="FF0000"/>
                </a:solidFill>
              </a:rPr>
              <a:t>FROM </a:t>
            </a:r>
            <a:r>
              <a:rPr lang="en-US" sz="2600" dirty="0">
                <a:solidFill>
                  <a:schemeClr val="tx1"/>
                </a:solidFill>
              </a:rPr>
              <a:t>employee;</a:t>
            </a:r>
          </a:p>
        </p:txBody>
      </p:sp>
    </p:spTree>
    <p:extLst>
      <p:ext uri="{BB962C8B-B14F-4D97-AF65-F5344CB8AC3E}">
        <p14:creationId xmlns:p14="http://schemas.microsoft.com/office/powerpoint/2010/main" val="8693683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365126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SELECT with WHERE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A7C56EA-9E6A-A22B-DF7C-F502DA91532B}"/>
              </a:ext>
            </a:extLst>
          </p:cNvPr>
          <p:cNvSpPr txBox="1"/>
          <p:nvPr/>
        </p:nvSpPr>
        <p:spPr>
          <a:xfrm>
            <a:off x="508001" y="2313682"/>
            <a:ext cx="845502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WHERE clause is used to filter records.</a:t>
            </a:r>
          </a:p>
          <a:p>
            <a:endParaRPr lang="en-US" sz="2600" dirty="0"/>
          </a:p>
          <a:p>
            <a:r>
              <a:rPr lang="en-US" sz="2600" dirty="0"/>
              <a:t>It is used to extract only those records that fulfill a specified condition.</a:t>
            </a:r>
          </a:p>
          <a:p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469F-0E91-3161-6B6C-C78773B9DD9D}"/>
              </a:ext>
            </a:extLst>
          </p:cNvPr>
          <p:cNvSpPr txBox="1"/>
          <p:nvPr/>
        </p:nvSpPr>
        <p:spPr>
          <a:xfrm>
            <a:off x="2676524" y="3783061"/>
            <a:ext cx="5838826" cy="249299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1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		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 column2, column3,...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endParaRPr lang="en-US" sz="26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	</a:t>
            </a:r>
            <a:r>
              <a:rPr lang="en-US" sz="2600" b="1" dirty="0">
                <a:solidFill>
                  <a:srgbClr val="0000CD"/>
                </a:solidFill>
              </a:rPr>
              <a:t>WHERE </a:t>
            </a:r>
            <a:r>
              <a:rPr lang="en-US" sz="2600" b="1" dirty="0">
                <a:solidFill>
                  <a:srgbClr val="C00000"/>
                </a:solidFill>
              </a:rPr>
              <a:t>condition;</a:t>
            </a:r>
          </a:p>
          <a:p>
            <a:pPr marL="11430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629238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SQL Operators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WHERE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C98FF72-7B60-D82F-0904-14FC93F07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12742"/>
              </p:ext>
            </p:extLst>
          </p:nvPr>
        </p:nvGraphicFramePr>
        <p:xfrm>
          <a:off x="520152" y="2160738"/>
          <a:ext cx="8063811" cy="4572000"/>
        </p:xfrm>
        <a:graphic>
          <a:graphicData uri="http://schemas.openxmlformats.org/drawingml/2006/table">
            <a:tbl>
              <a:tblPr/>
              <a:tblGrid>
                <a:gridCol w="1337223">
                  <a:extLst>
                    <a:ext uri="{9D8B030D-6E8A-4147-A177-3AD203B41FA5}">
                      <a16:colId xmlns:a16="http://schemas.microsoft.com/office/drawing/2014/main" val="2784925713"/>
                    </a:ext>
                  </a:extLst>
                </a:gridCol>
                <a:gridCol w="6726588">
                  <a:extLst>
                    <a:ext uri="{9D8B030D-6E8A-4147-A177-3AD203B41FA5}">
                      <a16:colId xmlns:a16="http://schemas.microsoft.com/office/drawing/2014/main" val="3379627030"/>
                    </a:ext>
                  </a:extLst>
                </a:gridCol>
              </a:tblGrid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>
                          <a:solidFill>
                            <a:schemeClr val="bg1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808830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Equal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16064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Greater than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978559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&lt;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Less than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846931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&gt;=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Greater than or equal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842934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&lt;=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Less than or equal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606890"/>
                  </a:ext>
                </a:extLst>
              </a:tr>
              <a:tr h="61554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&lt;&gt;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Not equal. </a:t>
                      </a:r>
                      <a:r>
                        <a:rPr lang="en-US" sz="2000" b="1" dirty="0">
                          <a:effectLst/>
                        </a:rPr>
                        <a:t>Note:</a:t>
                      </a:r>
                      <a:r>
                        <a:rPr lang="en-US" sz="2000" dirty="0">
                          <a:effectLst/>
                        </a:rPr>
                        <a:t> In some versions of SQL this operator may be written as !=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769801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BETWEEN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Between a certain range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977081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LIKE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Search for a pattern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112121"/>
                  </a:ext>
                </a:extLst>
              </a:tr>
              <a:tr h="36373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IN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To specify multiple possible values for a column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788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0012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SQL Operators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WHERE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520151" y="2223951"/>
            <a:ext cx="7909473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Condition can be applied in multiple columns using AND OR operators.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3B096-D48F-2069-89B4-5910FD2295F6}"/>
              </a:ext>
            </a:extLst>
          </p:cNvPr>
          <p:cNvSpPr txBox="1"/>
          <p:nvPr/>
        </p:nvSpPr>
        <p:spPr>
          <a:xfrm>
            <a:off x="520153" y="3640240"/>
            <a:ext cx="810895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600" b="1" dirty="0">
                <a:latin typeface="+mj-lt"/>
              </a:rPr>
              <a:t>AND </a:t>
            </a:r>
            <a:r>
              <a:rPr lang="en-US" altLang="en-US" sz="2600" dirty="0">
                <a:latin typeface="+mj-lt"/>
              </a:rPr>
              <a:t>operator displays a record if all the conditions separated by AND are TRUE.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600" b="1" dirty="0">
              <a:latin typeface="+mj-l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600" b="1" dirty="0">
                <a:latin typeface="+mj-lt"/>
              </a:rPr>
              <a:t>OR </a:t>
            </a:r>
            <a:r>
              <a:rPr lang="en-US" altLang="en-US" sz="2600" dirty="0">
                <a:latin typeface="+mj-lt"/>
              </a:rPr>
              <a:t>operator displays a record if any of the conditions separated by OR is TRUE.</a:t>
            </a:r>
          </a:p>
        </p:txBody>
      </p:sp>
    </p:spTree>
    <p:extLst>
      <p:ext uri="{BB962C8B-B14F-4D97-AF65-F5344CB8AC3E}">
        <p14:creationId xmlns:p14="http://schemas.microsoft.com/office/powerpoint/2010/main" val="2757830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SQL Operators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WHERE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520151" y="2223951"/>
            <a:ext cx="790947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600" u="sng" dirty="0">
                <a:solidFill>
                  <a:srgbClr val="000000"/>
                </a:solidFill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600" b="1" dirty="0">
                <a:solidFill>
                  <a:srgbClr val="000000"/>
                </a:solidFill>
              </a:rPr>
              <a:t>SELECT * FROM employee WHERE </a:t>
            </a:r>
            <a:r>
              <a:rPr lang="en-US" altLang="en-US" sz="2600" b="1" dirty="0" err="1">
                <a:solidFill>
                  <a:srgbClr val="000000"/>
                </a:solidFill>
              </a:rPr>
              <a:t>emp_id</a:t>
            </a:r>
            <a:r>
              <a:rPr lang="en-US" altLang="en-US" sz="2600" b="1" dirty="0">
                <a:solidFill>
                  <a:srgbClr val="000000"/>
                </a:solidFill>
              </a:rPr>
              <a:t> = ‘E1’;</a:t>
            </a:r>
            <a:endParaRPr lang="en-US" altLang="en-US" sz="260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600" dirty="0">
              <a:solidFill>
                <a:srgbClr val="000000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solidFill>
                  <a:srgbClr val="000000"/>
                </a:solidFill>
              </a:rPr>
              <a:t>SELECT * FROM employee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solidFill>
                  <a:srgbClr val="000000"/>
                </a:solidFill>
              </a:rPr>
              <a:t>WHERE </a:t>
            </a:r>
            <a:r>
              <a:rPr lang="en-US" altLang="en-US" sz="2600" b="1" dirty="0" err="1">
                <a:solidFill>
                  <a:srgbClr val="000000"/>
                </a:solidFill>
              </a:rPr>
              <a:t>emp_id</a:t>
            </a:r>
            <a:r>
              <a:rPr lang="en-US" altLang="en-US" sz="2600" b="1" dirty="0">
                <a:solidFill>
                  <a:srgbClr val="000000"/>
                </a:solidFill>
              </a:rPr>
              <a:t> = ‘E2’ </a:t>
            </a:r>
            <a:r>
              <a:rPr lang="en-US" altLang="en-US" sz="2600" b="1" dirty="0">
                <a:solidFill>
                  <a:srgbClr val="2F5597"/>
                </a:solidFill>
              </a:rPr>
              <a:t>AND</a:t>
            </a:r>
            <a:r>
              <a:rPr lang="en-US" altLang="en-US" sz="2600" b="1" dirty="0">
                <a:solidFill>
                  <a:srgbClr val="000000"/>
                </a:solidFill>
              </a:rPr>
              <a:t> country = ‘UK’;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600" dirty="0">
              <a:solidFill>
                <a:srgbClr val="000000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solidFill>
                  <a:srgbClr val="000000"/>
                </a:solidFill>
              </a:rPr>
              <a:t>SELECT * FROM employee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solidFill>
                  <a:srgbClr val="000000"/>
                </a:solidFill>
              </a:rPr>
              <a:t>WHERE post = ‘AVP’ </a:t>
            </a:r>
            <a:r>
              <a:rPr lang="en-US" altLang="en-US" sz="2600" b="1" dirty="0">
                <a:solidFill>
                  <a:srgbClr val="2F5597"/>
                </a:solidFill>
              </a:rPr>
              <a:t>OR</a:t>
            </a:r>
            <a:r>
              <a:rPr lang="en-US" altLang="en-US" sz="2600" b="1" dirty="0">
                <a:solidFill>
                  <a:srgbClr val="000000"/>
                </a:solidFill>
              </a:rPr>
              <a:t> country = ‘UK’; </a:t>
            </a:r>
            <a:r>
              <a:rPr lang="en-US" altLang="en-US" sz="2600" dirty="0">
                <a:solidFill>
                  <a:srgbClr val="000000"/>
                </a:solidFill>
              </a:rPr>
              <a:t> 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63516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GROUP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Aggregation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520151" y="2223951"/>
            <a:ext cx="7909473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dirty="0"/>
              <a:t>The GROUP BY statement groups rows that have the same values into summary rows, like "find the number of customers in each country.</a:t>
            </a:r>
          </a:p>
          <a:p>
            <a:pPr marL="114300" indent="0">
              <a:buNone/>
            </a:pPr>
            <a:endParaRPr lang="en-US" sz="2600" dirty="0"/>
          </a:p>
          <a:p>
            <a:pPr marL="114300" indent="0">
              <a:buNone/>
            </a:pPr>
            <a:r>
              <a:rPr lang="en-US" sz="2600" dirty="0"/>
              <a:t>The GROUP BY statement is often used with aggregate functions (COUNT(), MAX(), MIN(), SUM(), AVG()) to group the result-set by one or more columns.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59233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GROUP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Aggregation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520151" y="2223951"/>
            <a:ext cx="7909473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Syntax :</a:t>
            </a:r>
          </a:p>
          <a:p>
            <a:pPr marL="114300" indent="0">
              <a:buNone/>
            </a:pP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col-1, col-2, </a:t>
            </a:r>
            <a:r>
              <a:rPr lang="en-US" sz="2600" i="1" dirty="0">
                <a:solidFill>
                  <a:srgbClr val="FF0000"/>
                </a:solidFill>
              </a:rPr>
              <a:t>function(col-3)</a:t>
            </a:r>
            <a:br>
              <a:rPr lang="en-US" sz="2600" i="1" dirty="0">
                <a:solidFill>
                  <a:srgbClr val="FF0000"/>
                </a:solidFill>
              </a:rPr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br>
              <a:rPr lang="en-US" sz="2600" dirty="0"/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WHERE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condition</a:t>
            </a:r>
            <a:br>
              <a:rPr lang="en-US" sz="2600" dirty="0"/>
            </a:br>
            <a:r>
              <a:rPr lang="en-US" sz="2600" b="0" i="0" dirty="0">
                <a:solidFill>
                  <a:srgbClr val="FF0000"/>
                </a:solidFill>
                <a:effectLst/>
              </a:rPr>
              <a:t>GROUP BY 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 col-1, col-2;</a:t>
            </a:r>
            <a:endParaRPr lang="en-US" sz="2600" b="0" i="0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81419-4442-E671-38A4-6769B6CC8176}"/>
              </a:ext>
            </a:extLst>
          </p:cNvPr>
          <p:cNvSpPr txBox="1"/>
          <p:nvPr/>
        </p:nvSpPr>
        <p:spPr>
          <a:xfrm>
            <a:off x="3596726" y="4905614"/>
            <a:ext cx="4870999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Example: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USN, Sections, </a:t>
            </a:r>
            <a:r>
              <a:rPr lang="en-US" sz="2600" i="1" dirty="0">
                <a:solidFill>
                  <a:srgbClr val="FF0000"/>
                </a:solidFill>
              </a:rPr>
              <a:t>max(CGPS)</a:t>
            </a:r>
            <a:br>
              <a:rPr lang="en-US" sz="2600" i="1" dirty="0">
                <a:solidFill>
                  <a:srgbClr val="FF0000"/>
                </a:solidFill>
              </a:rPr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student_details</a:t>
            </a:r>
            <a:br>
              <a:rPr lang="en-US" sz="2600" dirty="0"/>
            </a:br>
            <a:r>
              <a:rPr lang="en-US" sz="2600" b="0" i="0" dirty="0">
                <a:solidFill>
                  <a:srgbClr val="FF0000"/>
                </a:solidFill>
                <a:effectLst/>
              </a:rPr>
              <a:t>GROUP BY 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 USN, </a:t>
            </a:r>
            <a:r>
              <a:rPr lang="en-US" sz="2600" i="1" dirty="0">
                <a:solidFill>
                  <a:srgbClr val="FF0000"/>
                </a:solidFill>
              </a:rPr>
              <a:t>Sections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;</a:t>
            </a:r>
            <a:endParaRPr lang="en-US" sz="2600" b="0" i="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63528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GROUP BY with HAVING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Aggregation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301623" y="2281101"/>
            <a:ext cx="85090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800" dirty="0"/>
              <a:t>The HAVING clause was added to SQL because the WHERE keyword cannot be used with aggregate functions.</a:t>
            </a:r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2800" dirty="0"/>
              <a:t>HAVING clause is equivalent to WHERE clause but HAVING used with only GROUP BY clause.</a:t>
            </a:r>
          </a:p>
        </p:txBody>
      </p:sp>
    </p:spTree>
    <p:extLst>
      <p:ext uri="{BB962C8B-B14F-4D97-AF65-F5344CB8AC3E}">
        <p14:creationId xmlns:p14="http://schemas.microsoft.com/office/powerpoint/2010/main" val="40465708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GROUP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Aggregation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520151" y="2223951"/>
            <a:ext cx="7909473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Syntax :</a:t>
            </a:r>
          </a:p>
          <a:p>
            <a:pPr marL="114300" indent="0">
              <a:buNone/>
            </a:pP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col-1, col-2, </a:t>
            </a:r>
            <a:r>
              <a:rPr lang="en-US" sz="2600" i="1" dirty="0">
                <a:solidFill>
                  <a:srgbClr val="FF0000"/>
                </a:solidFill>
              </a:rPr>
              <a:t>function(col-3)</a:t>
            </a:r>
            <a:br>
              <a:rPr lang="en-US" sz="2600" i="1" dirty="0">
                <a:solidFill>
                  <a:srgbClr val="FF0000"/>
                </a:solidFill>
              </a:rPr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br>
              <a:rPr lang="en-US" sz="2600" dirty="0"/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WHERE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condition</a:t>
            </a:r>
            <a:br>
              <a:rPr lang="en-US" sz="2600" dirty="0"/>
            </a:br>
            <a:r>
              <a:rPr lang="en-US" sz="2600" b="0" i="0" dirty="0">
                <a:solidFill>
                  <a:srgbClr val="FF0000"/>
                </a:solidFill>
                <a:effectLst/>
              </a:rPr>
              <a:t>GROUP BY 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 col-1, col-2</a:t>
            </a:r>
          </a:p>
          <a:p>
            <a:pPr marL="114300" indent="0">
              <a:buNone/>
            </a:pPr>
            <a:r>
              <a:rPr lang="en-US" sz="2600" i="1" dirty="0">
                <a:solidFill>
                  <a:schemeClr val="accent6">
                    <a:lumMod val="75000"/>
                  </a:schemeClr>
                </a:solidFill>
              </a:rPr>
              <a:t>HAVING condition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;</a:t>
            </a:r>
            <a:endParaRPr lang="en-US" sz="2600" b="0" i="0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81419-4442-E671-38A4-6769B6CC8176}"/>
              </a:ext>
            </a:extLst>
          </p:cNvPr>
          <p:cNvSpPr txBox="1"/>
          <p:nvPr/>
        </p:nvSpPr>
        <p:spPr>
          <a:xfrm>
            <a:off x="4086225" y="4390468"/>
            <a:ext cx="4870999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Example: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USN, Sections, </a:t>
            </a:r>
            <a:r>
              <a:rPr lang="en-US" sz="2600" i="1" dirty="0">
                <a:solidFill>
                  <a:srgbClr val="FF0000"/>
                </a:solidFill>
              </a:rPr>
              <a:t>max(CGPA)</a:t>
            </a:r>
            <a:br>
              <a:rPr lang="en-US" sz="2600" i="1" dirty="0">
                <a:solidFill>
                  <a:srgbClr val="FF0000"/>
                </a:solidFill>
              </a:rPr>
            </a:b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student_details</a:t>
            </a:r>
            <a:br>
              <a:rPr lang="en-US" sz="2600" dirty="0"/>
            </a:br>
            <a:r>
              <a:rPr lang="en-US" sz="2600" b="0" i="0" dirty="0">
                <a:solidFill>
                  <a:srgbClr val="FF0000"/>
                </a:solidFill>
                <a:effectLst/>
              </a:rPr>
              <a:t>GROUP BY 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 USN, </a:t>
            </a:r>
            <a:r>
              <a:rPr lang="en-US" sz="2600" i="1" dirty="0">
                <a:solidFill>
                  <a:srgbClr val="FF0000"/>
                </a:solidFill>
              </a:rPr>
              <a:t>Sections</a:t>
            </a:r>
          </a:p>
          <a:p>
            <a:pPr marL="114300" indent="0">
              <a:buNone/>
            </a:pPr>
            <a:r>
              <a:rPr lang="en-US" sz="2600" i="1" dirty="0">
                <a:solidFill>
                  <a:schemeClr val="accent6">
                    <a:lumMod val="75000"/>
                  </a:schemeClr>
                </a:solidFill>
              </a:rPr>
              <a:t>HAVING max(CGPA) &gt; 7.5</a:t>
            </a:r>
            <a:r>
              <a:rPr lang="en-US" sz="2600" i="1" dirty="0">
                <a:solidFill>
                  <a:srgbClr val="FF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2849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265942" y="1888606"/>
            <a:ext cx="4787839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DDL statements are used to build and modify the structure of tables in the database.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When you execute a DDL statement, it takes effect immediately.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600" dirty="0"/>
              <a:t>It is also known as data descriptive language.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50CADA0-4C5F-0474-2349-A18908F2BE08}"/>
              </a:ext>
            </a:extLst>
          </p:cNvPr>
          <p:cNvGrpSpPr/>
          <p:nvPr/>
        </p:nvGrpSpPr>
        <p:grpSpPr>
          <a:xfrm>
            <a:off x="4928417" y="2181492"/>
            <a:ext cx="3586933" cy="4018648"/>
            <a:chOff x="4572000" y="2016392"/>
            <a:chExt cx="3586933" cy="4018648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9AF4AED5-7DD3-B5D7-FC23-75B9E9BB2FD4}"/>
                </a:ext>
              </a:extLst>
            </p:cNvPr>
            <p:cNvGraphicFramePr/>
            <p:nvPr/>
          </p:nvGraphicFramePr>
          <p:xfrm>
            <a:off x="4572000" y="2016392"/>
            <a:ext cx="3586933" cy="40186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C483608-5F8F-9AD5-B43E-0CA1D729EA9B}"/>
                </a:ext>
              </a:extLst>
            </p:cNvPr>
            <p:cNvSpPr/>
            <p:nvPr/>
          </p:nvSpPr>
          <p:spPr>
            <a:xfrm>
              <a:off x="4781550" y="2386013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1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5668DA2-E621-E0D3-0E6F-1151184AB30E}"/>
                </a:ext>
              </a:extLst>
            </p:cNvPr>
            <p:cNvSpPr/>
            <p:nvPr/>
          </p:nvSpPr>
          <p:spPr>
            <a:xfrm>
              <a:off x="5124450" y="3319463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2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BEA5D4E-C933-40D6-9766-EDC348213841}"/>
                </a:ext>
              </a:extLst>
            </p:cNvPr>
            <p:cNvSpPr/>
            <p:nvPr/>
          </p:nvSpPr>
          <p:spPr>
            <a:xfrm>
              <a:off x="5123835" y="4243081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3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E2B9EC3-CEE4-8DC5-B849-2BB89A4F9EA0}"/>
                </a:ext>
              </a:extLst>
            </p:cNvPr>
            <p:cNvSpPr/>
            <p:nvPr/>
          </p:nvSpPr>
          <p:spPr>
            <a:xfrm>
              <a:off x="4771717" y="5166699"/>
              <a:ext cx="500063" cy="490537"/>
            </a:xfrm>
            <a:prstGeom prst="ellipse">
              <a:avLst/>
            </a:prstGeom>
            <a:solidFill>
              <a:srgbClr val="2F55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4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7EECE5B-D578-40C9-1A89-F1309A1CE94E}"/>
              </a:ext>
            </a:extLst>
          </p:cNvPr>
          <p:cNvSpPr txBox="1"/>
          <p:nvPr/>
        </p:nvSpPr>
        <p:spPr>
          <a:xfrm>
            <a:off x="4928416" y="1645545"/>
            <a:ext cx="274238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DDL Commands</a:t>
            </a:r>
          </a:p>
        </p:txBody>
      </p:sp>
    </p:spTree>
    <p:extLst>
      <p:ext uri="{BB962C8B-B14F-4D97-AF65-F5344CB8AC3E}">
        <p14:creationId xmlns:p14="http://schemas.microsoft.com/office/powerpoint/2010/main" val="35293757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ORDER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Sorting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B616DD-E41D-5A8D-5993-DFD169F91FD7}"/>
              </a:ext>
            </a:extLst>
          </p:cNvPr>
          <p:cNvSpPr txBox="1"/>
          <p:nvPr/>
        </p:nvSpPr>
        <p:spPr>
          <a:xfrm>
            <a:off x="301623" y="2064791"/>
            <a:ext cx="850900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dirty="0"/>
              <a:t>The ORDER BY keyword is used to sort the result-set in ascending or descending order.</a:t>
            </a:r>
          </a:p>
          <a:p>
            <a:pPr marL="114300" indent="0">
              <a:buNone/>
            </a:pPr>
            <a:endParaRPr lang="en-US" sz="2600" dirty="0"/>
          </a:p>
          <a:p>
            <a:pPr marL="114300" indent="0">
              <a:buNone/>
            </a:pPr>
            <a:r>
              <a:rPr lang="en-US" sz="2600" dirty="0"/>
              <a:t>The ORDER BY keyword sorts the records in ascending order by default. To sort the records in descending order, use the DESC keyword.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92D70-4DEA-6D13-E6EF-153D9EAF5D21}"/>
              </a:ext>
            </a:extLst>
          </p:cNvPr>
          <p:cNvSpPr txBox="1"/>
          <p:nvPr/>
        </p:nvSpPr>
        <p:spPr>
          <a:xfrm>
            <a:off x="2870404" y="4266840"/>
            <a:ext cx="5838826" cy="249299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1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114300" indent="0">
              <a:buNone/>
            </a:pPr>
            <a:r>
              <a:rPr lang="en-US" sz="2600" dirty="0">
                <a:solidFill>
                  <a:srgbClr val="000000"/>
                </a:solidFill>
              </a:rPr>
              <a:t>		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,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 column2, column3,...</a:t>
            </a:r>
            <a:br>
              <a:rPr lang="en-US" sz="2600" dirty="0"/>
            </a:br>
            <a:r>
              <a:rPr lang="en-US" sz="2600" dirty="0"/>
              <a:t>	</a:t>
            </a:r>
            <a:r>
              <a:rPr lang="en-US" sz="2600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table_name</a:t>
            </a:r>
            <a:endParaRPr lang="en-US" sz="2600" b="0" i="1" dirty="0"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i="1" dirty="0">
                <a:solidFill>
                  <a:srgbClr val="000000"/>
                </a:solidFill>
              </a:rPr>
              <a:t>	</a:t>
            </a:r>
            <a:r>
              <a:rPr lang="en-US" sz="2600" b="1" dirty="0">
                <a:solidFill>
                  <a:srgbClr val="0000CD"/>
                </a:solidFill>
              </a:rPr>
              <a:t>ORDER BY</a:t>
            </a:r>
            <a:r>
              <a:rPr lang="en-US" sz="2600" dirty="0">
                <a:solidFill>
                  <a:srgbClr val="000000"/>
                </a:solidFill>
              </a:rPr>
              <a:t> col-1, col-2…</a:t>
            </a:r>
            <a:r>
              <a:rPr lang="en-US" sz="2600" b="1" dirty="0">
                <a:solidFill>
                  <a:srgbClr val="0000CD"/>
                </a:solidFill>
              </a:rPr>
              <a:t>ASC|DESC</a:t>
            </a:r>
            <a:r>
              <a:rPr lang="en-US" sz="2600" i="0" dirty="0">
                <a:solidFill>
                  <a:srgbClr val="000000"/>
                </a:solidFill>
                <a:effectLst/>
              </a:rPr>
              <a:t>;</a:t>
            </a:r>
          </a:p>
          <a:p>
            <a:pPr marL="11430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532779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ORDER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Sorting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9792D70-4DEA-6D13-E6EF-153D9EAF5D21}"/>
              </a:ext>
            </a:extLst>
          </p:cNvPr>
          <p:cNvSpPr txBox="1"/>
          <p:nvPr/>
        </p:nvSpPr>
        <p:spPr>
          <a:xfrm>
            <a:off x="4896465" y="2213123"/>
            <a:ext cx="3935638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</a:rPr>
              <a:t>	</a:t>
            </a:r>
            <a:r>
              <a:rPr lang="en-US" b="1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b="1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</a:rPr>
              <a:t>		</a:t>
            </a:r>
            <a:r>
              <a:rPr lang="en-US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</a:rPr>
              <a:t> column2,,...</a:t>
            </a:r>
            <a:br>
              <a:rPr lang="en-US" dirty="0"/>
            </a:br>
            <a:r>
              <a:rPr lang="en-US" dirty="0"/>
              <a:t>	</a:t>
            </a:r>
            <a:r>
              <a:rPr lang="en-US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</a:rPr>
              <a:t>table_name</a:t>
            </a:r>
            <a:endParaRPr lang="en-US" b="0" i="1" dirty="0"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i="1" dirty="0">
                <a:solidFill>
                  <a:srgbClr val="000000"/>
                </a:solidFill>
              </a:rPr>
              <a:t>	</a:t>
            </a:r>
            <a:r>
              <a:rPr lang="en-US" b="1" dirty="0">
                <a:solidFill>
                  <a:srgbClr val="0000CD"/>
                </a:solidFill>
              </a:rPr>
              <a:t>ORDER BY</a:t>
            </a:r>
            <a:r>
              <a:rPr lang="en-US" dirty="0">
                <a:solidFill>
                  <a:srgbClr val="000000"/>
                </a:solidFill>
              </a:rPr>
              <a:t> col-1, col-2…</a:t>
            </a:r>
            <a:r>
              <a:rPr lang="en-US" b="1" dirty="0">
                <a:solidFill>
                  <a:srgbClr val="0000CD"/>
                </a:solidFill>
              </a:rPr>
              <a:t>ASC|DESC</a:t>
            </a:r>
            <a:r>
              <a:rPr lang="en-US" i="0" dirty="0">
                <a:solidFill>
                  <a:srgbClr val="000000"/>
                </a:solidFill>
                <a:effectLst/>
              </a:rPr>
              <a:t>;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85DBA-03CC-1430-BB8E-65B3996612B7}"/>
              </a:ext>
            </a:extLst>
          </p:cNvPr>
          <p:cNvSpPr txBox="1"/>
          <p:nvPr/>
        </p:nvSpPr>
        <p:spPr>
          <a:xfrm>
            <a:off x="311897" y="2370341"/>
            <a:ext cx="507126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Example: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* </a:t>
            </a: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student_details</a:t>
            </a:r>
            <a:br>
              <a:rPr lang="en-US" sz="2600" dirty="0"/>
            </a:br>
            <a:r>
              <a:rPr lang="en-US" sz="2600" dirty="0">
                <a:solidFill>
                  <a:srgbClr val="0000CD"/>
                </a:solidFill>
              </a:rPr>
              <a:t>ORDER BY </a:t>
            </a:r>
            <a:r>
              <a:rPr lang="en-US" sz="2600" dirty="0"/>
              <a:t>USN </a:t>
            </a:r>
            <a:r>
              <a:rPr lang="en-US" sz="2600" dirty="0">
                <a:solidFill>
                  <a:srgbClr val="0000CD"/>
                </a:solidFill>
              </a:rPr>
              <a:t>ASC;</a:t>
            </a:r>
          </a:p>
        </p:txBody>
      </p:sp>
    </p:spTree>
    <p:extLst>
      <p:ext uri="{BB962C8B-B14F-4D97-AF65-F5344CB8AC3E}">
        <p14:creationId xmlns:p14="http://schemas.microsoft.com/office/powerpoint/2010/main" val="24324576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ORDER BY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3566073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Sorting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9792D70-4DEA-6D13-E6EF-153D9EAF5D21}"/>
              </a:ext>
            </a:extLst>
          </p:cNvPr>
          <p:cNvSpPr txBox="1"/>
          <p:nvPr/>
        </p:nvSpPr>
        <p:spPr>
          <a:xfrm>
            <a:off x="4896465" y="2213123"/>
            <a:ext cx="3935638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b="0" i="0" u="sng" dirty="0">
                <a:solidFill>
                  <a:srgbClr val="000000"/>
                </a:solidFill>
                <a:effectLst/>
              </a:rPr>
              <a:t>Syntax:</a:t>
            </a:r>
          </a:p>
          <a:p>
            <a:pPr marL="11430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</a:rPr>
              <a:t>	</a:t>
            </a:r>
            <a:r>
              <a:rPr lang="en-US" b="1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b="1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</a:rPr>
              <a:t>		</a:t>
            </a:r>
            <a:r>
              <a:rPr lang="en-US" b="0" i="1" dirty="0">
                <a:solidFill>
                  <a:srgbClr val="000000"/>
                </a:solidFill>
                <a:effectLst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</a:rPr>
              <a:t> column2,,...</a:t>
            </a:r>
            <a:br>
              <a:rPr lang="en-US" dirty="0"/>
            </a:br>
            <a:r>
              <a:rPr lang="en-US" dirty="0"/>
              <a:t>	</a:t>
            </a:r>
            <a:r>
              <a:rPr lang="en-US" b="1" i="0" dirty="0">
                <a:solidFill>
                  <a:srgbClr val="0000CD"/>
                </a:solidFill>
                <a:effectLst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</a:rPr>
              <a:t>table_name</a:t>
            </a:r>
            <a:endParaRPr lang="en-US" b="0" i="1" dirty="0"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i="1" dirty="0">
                <a:solidFill>
                  <a:srgbClr val="000000"/>
                </a:solidFill>
              </a:rPr>
              <a:t>	</a:t>
            </a:r>
            <a:r>
              <a:rPr lang="en-US" b="1" dirty="0">
                <a:solidFill>
                  <a:srgbClr val="0000CD"/>
                </a:solidFill>
              </a:rPr>
              <a:t>ORDER BY</a:t>
            </a:r>
            <a:r>
              <a:rPr lang="en-US" dirty="0">
                <a:solidFill>
                  <a:srgbClr val="000000"/>
                </a:solidFill>
              </a:rPr>
              <a:t> col-1, col-2…</a:t>
            </a:r>
            <a:r>
              <a:rPr lang="en-US" b="1" dirty="0">
                <a:solidFill>
                  <a:srgbClr val="0000CD"/>
                </a:solidFill>
              </a:rPr>
              <a:t>ASC|DESC</a:t>
            </a:r>
            <a:r>
              <a:rPr lang="en-US" i="0" dirty="0">
                <a:solidFill>
                  <a:srgbClr val="000000"/>
                </a:solidFill>
                <a:effectLst/>
              </a:rPr>
              <a:t>;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8E5FAE-6487-0F78-FA88-4E16B62893BC}"/>
              </a:ext>
            </a:extLst>
          </p:cNvPr>
          <p:cNvSpPr txBox="1"/>
          <p:nvPr/>
        </p:nvSpPr>
        <p:spPr>
          <a:xfrm>
            <a:off x="311897" y="4271894"/>
            <a:ext cx="507126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Example-2: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* </a:t>
            </a: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student_details</a:t>
            </a:r>
            <a:br>
              <a:rPr lang="en-US" sz="2600" dirty="0"/>
            </a:br>
            <a:r>
              <a:rPr lang="en-US" sz="2600" dirty="0">
                <a:solidFill>
                  <a:srgbClr val="0000CD"/>
                </a:solidFill>
              </a:rPr>
              <a:t>ORDER BY </a:t>
            </a:r>
            <a:r>
              <a:rPr lang="en-US" sz="2600" dirty="0"/>
              <a:t>USN </a:t>
            </a:r>
            <a:r>
              <a:rPr lang="en-US" sz="2600" dirty="0">
                <a:solidFill>
                  <a:srgbClr val="0000CD"/>
                </a:solidFill>
              </a:rPr>
              <a:t>ASC, </a:t>
            </a:r>
            <a:r>
              <a:rPr lang="en-US" sz="2600" dirty="0"/>
              <a:t>CGPA</a:t>
            </a:r>
            <a:r>
              <a:rPr lang="en-US" sz="2600" dirty="0">
                <a:solidFill>
                  <a:srgbClr val="0000CD"/>
                </a:solidFill>
              </a:rPr>
              <a:t> DESC 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85DBA-03CC-1430-BB8E-65B3996612B7}"/>
              </a:ext>
            </a:extLst>
          </p:cNvPr>
          <p:cNvSpPr txBox="1"/>
          <p:nvPr/>
        </p:nvSpPr>
        <p:spPr>
          <a:xfrm>
            <a:off x="311897" y="2370341"/>
            <a:ext cx="507126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600" b="1" dirty="0"/>
              <a:t>Example-1: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14300" indent="0">
              <a:buNone/>
            </a:pPr>
            <a:r>
              <a:rPr lang="en-US" sz="2600" b="0" i="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* </a:t>
            </a:r>
            <a:r>
              <a:rPr lang="en-US" sz="2600" b="0" i="0" dirty="0">
                <a:solidFill>
                  <a:srgbClr val="0000CD"/>
                </a:solidFill>
                <a:effectLst/>
              </a:rPr>
              <a:t>FROM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600" b="0" i="1" dirty="0" err="1">
                <a:solidFill>
                  <a:srgbClr val="000000"/>
                </a:solidFill>
                <a:effectLst/>
              </a:rPr>
              <a:t>student_details</a:t>
            </a:r>
            <a:br>
              <a:rPr lang="en-US" sz="2600" dirty="0"/>
            </a:br>
            <a:r>
              <a:rPr lang="en-US" sz="2600" dirty="0">
                <a:solidFill>
                  <a:srgbClr val="0000CD"/>
                </a:solidFill>
              </a:rPr>
              <a:t>ORDER BY </a:t>
            </a:r>
            <a:r>
              <a:rPr lang="en-US" sz="2600" dirty="0"/>
              <a:t>USN </a:t>
            </a:r>
            <a:r>
              <a:rPr lang="en-US" sz="2600" dirty="0">
                <a:solidFill>
                  <a:srgbClr val="0000CD"/>
                </a:solidFill>
              </a:rPr>
              <a:t>ASC;</a:t>
            </a:r>
          </a:p>
        </p:txBody>
      </p:sp>
    </p:spTree>
    <p:extLst>
      <p:ext uri="{BB962C8B-B14F-4D97-AF65-F5344CB8AC3E}">
        <p14:creationId xmlns:p14="http://schemas.microsoft.com/office/powerpoint/2010/main" val="30348936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Recap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1357809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MySQL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0247172-38FC-2D4D-E438-7DD4F3AF550D}"/>
              </a:ext>
            </a:extLst>
          </p:cNvPr>
          <p:cNvSpPr txBox="1"/>
          <p:nvPr/>
        </p:nvSpPr>
        <p:spPr>
          <a:xfrm>
            <a:off x="520152" y="2172929"/>
            <a:ext cx="405184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DDL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CREATE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600" dirty="0"/>
              <a:t>DATA TYPE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/>
              <a:t>String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/>
              <a:t>Numeric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 err="1"/>
              <a:t>DateTime</a:t>
            </a:r>
            <a:endParaRPr lang="en-US" sz="2400" dirty="0"/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600" dirty="0"/>
              <a:t>CONSTRAINTS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/>
              <a:t>NOT NULL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/>
              <a:t>UNIQUE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/>
              <a:t>PRIMARY KEY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sz="2400" dirty="0"/>
              <a:t>DEFAULT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1496AF-7A91-2B5C-DF33-0CB7D629273C}"/>
              </a:ext>
            </a:extLst>
          </p:cNvPr>
          <p:cNvSpPr txBox="1"/>
          <p:nvPr/>
        </p:nvSpPr>
        <p:spPr>
          <a:xfrm>
            <a:off x="4572000" y="2205255"/>
            <a:ext cx="40518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DROP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TRUNCATE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ALTER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77357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52" y="374651"/>
            <a:ext cx="8108951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Recap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520152" y="1544719"/>
            <a:ext cx="1357809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MySQL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520152" y="2035277"/>
            <a:ext cx="799519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0247172-38FC-2D4D-E438-7DD4F3AF550D}"/>
              </a:ext>
            </a:extLst>
          </p:cNvPr>
          <p:cNvSpPr txBox="1"/>
          <p:nvPr/>
        </p:nvSpPr>
        <p:spPr>
          <a:xfrm>
            <a:off x="520150" y="2172929"/>
            <a:ext cx="593964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DML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INSERT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SELECT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SELECT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SELECT WITH WHERE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US" sz="2400" dirty="0"/>
              <a:t>OPERATORS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SELECT WITH GROUP BY</a:t>
            </a: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US" sz="2400" dirty="0"/>
              <a:t>AGGREGATE FUNCTION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SELECT WITH ORDER BY</a:t>
            </a:r>
          </a:p>
        </p:txBody>
      </p:sp>
    </p:spTree>
    <p:extLst>
      <p:ext uri="{BB962C8B-B14F-4D97-AF65-F5344CB8AC3E}">
        <p14:creationId xmlns:p14="http://schemas.microsoft.com/office/powerpoint/2010/main" val="219850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-177800" y="1690689"/>
            <a:ext cx="90297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Data Manipulation Language commands it allow you to manage the data stored in the database.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DML Command is used by the database user/ application programs to retrieve, add, remove or update the information in the database.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47118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FF75-4868-2BF1-9AC8-230C30F8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manipulation language (DML)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C2393-C535-0D3C-19A6-099F5FEDDA45}"/>
              </a:ext>
            </a:extLst>
          </p:cNvPr>
          <p:cNvSpPr txBox="1"/>
          <p:nvPr/>
        </p:nvSpPr>
        <p:spPr>
          <a:xfrm>
            <a:off x="-177800" y="1690689"/>
            <a:ext cx="4749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Data Manipulation Language commands it allow you to manage the data stored in the database.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sz="26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/>
              <a:t>DML Command is used by the database user/ application programs to retrieve, add, remove or update the information in the database.</a:t>
            </a:r>
            <a:endParaRPr lang="en-IN" sz="2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B3FE03-52C3-1F8C-BE73-B0B2E9665DA7}"/>
              </a:ext>
            </a:extLst>
          </p:cNvPr>
          <p:cNvGrpSpPr/>
          <p:nvPr/>
        </p:nvGrpSpPr>
        <p:grpSpPr>
          <a:xfrm>
            <a:off x="4489453" y="1850619"/>
            <a:ext cx="4394200" cy="4333608"/>
            <a:chOff x="4572000" y="1965592"/>
            <a:chExt cx="4394200" cy="4333608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9AF4AED5-7DD3-B5D7-FC23-75B9E9BB2FD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98290315"/>
                </p:ext>
              </p:extLst>
            </p:nvPr>
          </p:nvGraphicFramePr>
          <p:xfrm>
            <a:off x="4572000" y="1965592"/>
            <a:ext cx="4394200" cy="43336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A8F0E31-BD55-119F-E71A-B111213F8EA5}"/>
                </a:ext>
              </a:extLst>
            </p:cNvPr>
            <p:cNvSpPr txBox="1"/>
            <p:nvPr/>
          </p:nvSpPr>
          <p:spPr>
            <a:xfrm>
              <a:off x="4572000" y="2036229"/>
              <a:ext cx="4358517" cy="5232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+mj-lt"/>
                </a:rPr>
                <a:t>DML Commands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9715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1760589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AE2663-2FEE-A4FC-35BD-8BDBE74BE3D0}"/>
              </a:ext>
            </a:extLst>
          </p:cNvPr>
          <p:cNvSpPr txBox="1"/>
          <p:nvPr/>
        </p:nvSpPr>
        <p:spPr>
          <a:xfrm>
            <a:off x="638481" y="2104553"/>
            <a:ext cx="765011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600" dirty="0"/>
              <a:t>Create command is a DDL command used to create a table or a database some objects like tables, Views, indexes, functions.</a:t>
            </a:r>
          </a:p>
          <a:p>
            <a:endParaRPr lang="en-IN" sz="2600" dirty="0"/>
          </a:p>
          <a:p>
            <a:r>
              <a:rPr lang="en-IN" sz="2600" u="sng" dirty="0"/>
              <a:t>Syntax :</a:t>
            </a:r>
            <a:endParaRPr lang="en-US" sz="2600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5347B5-1250-A841-7450-DAE64206C281}"/>
              </a:ext>
            </a:extLst>
          </p:cNvPr>
          <p:cNvSpPr txBox="1"/>
          <p:nvPr/>
        </p:nvSpPr>
        <p:spPr>
          <a:xfrm>
            <a:off x="1981199" y="3815218"/>
            <a:ext cx="6218904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rgbClr val="FF0000"/>
                </a:solidFill>
              </a:rPr>
              <a:t>	CREATE TABLE </a:t>
            </a:r>
            <a:r>
              <a:rPr lang="en-IN" sz="2800" dirty="0" err="1"/>
              <a:t>table_name</a:t>
            </a:r>
            <a:r>
              <a:rPr lang="en-IN" sz="2800" dirty="0"/>
              <a:t> </a:t>
            </a:r>
            <a:r>
              <a:rPr lang="en-IN" sz="2800" dirty="0">
                <a:solidFill>
                  <a:srgbClr val="FF0000"/>
                </a:solidFill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		col-name-1 	data-type </a:t>
            </a:r>
            <a:r>
              <a:rPr lang="en-IN" sz="28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		col-name-2 	data-type </a:t>
            </a:r>
            <a:r>
              <a:rPr lang="en-IN" sz="28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		col-name-3 	data-type </a:t>
            </a:r>
            <a:r>
              <a:rPr lang="en-IN" sz="2800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		….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	</a:t>
            </a:r>
            <a:r>
              <a:rPr lang="en-IN" sz="28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9880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7528-F0A1-EE48-D3FD-F2F7E075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Data definition language (DDL)</a:t>
            </a:r>
            <a:endParaRPr lang="en-US" sz="4000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7B8CC30-D7B0-36B7-EE92-26AC5FA2CAF4}"/>
              </a:ext>
            </a:extLst>
          </p:cNvPr>
          <p:cNvSpPr/>
          <p:nvPr/>
        </p:nvSpPr>
        <p:spPr>
          <a:xfrm>
            <a:off x="756469" y="1533832"/>
            <a:ext cx="1760589" cy="501445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CREATE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25CC20-A767-84DD-7C43-FC175E2AF493}"/>
              </a:ext>
            </a:extLst>
          </p:cNvPr>
          <p:cNvCxnSpPr>
            <a:cxnSpLocks/>
          </p:cNvCxnSpPr>
          <p:nvPr/>
        </p:nvCxnSpPr>
        <p:spPr>
          <a:xfrm>
            <a:off x="756469" y="2035277"/>
            <a:ext cx="744363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C5347B5-1250-A841-7450-DAE64206C281}"/>
              </a:ext>
            </a:extLst>
          </p:cNvPr>
          <p:cNvSpPr txBox="1"/>
          <p:nvPr/>
        </p:nvSpPr>
        <p:spPr>
          <a:xfrm>
            <a:off x="756469" y="2235655"/>
            <a:ext cx="3815531" cy="1795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CREATE TABLE </a:t>
            </a:r>
            <a:r>
              <a:rPr lang="en-IN" dirty="0" err="1"/>
              <a:t>table_name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	col-name-1 	data-type </a:t>
            </a:r>
            <a:r>
              <a:rPr lang="en-IN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	col-name-2 	data-type </a:t>
            </a:r>
            <a:r>
              <a:rPr lang="en-IN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	col-name-3 	data-type </a:t>
            </a:r>
            <a:r>
              <a:rPr lang="en-IN" dirty="0">
                <a:solidFill>
                  <a:srgbClr val="FF0000"/>
                </a:solidFill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	….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11182D-9BFF-4157-B155-B2E1725558CA}"/>
              </a:ext>
            </a:extLst>
          </p:cNvPr>
          <p:cNvSpPr txBox="1"/>
          <p:nvPr/>
        </p:nvSpPr>
        <p:spPr>
          <a:xfrm>
            <a:off x="2777613" y="4511762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CREATE TABLE </a:t>
            </a:r>
            <a:r>
              <a:rPr lang="en-US" sz="2800" dirty="0" err="1">
                <a:solidFill>
                  <a:srgbClr val="2F5597"/>
                </a:solidFill>
              </a:rPr>
              <a:t>emp_details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</a:p>
          <a:p>
            <a:r>
              <a:rPr lang="en-US" sz="2800" dirty="0"/>
              <a:t>	       EMP_ID 	  TEXT</a:t>
            </a:r>
            <a:r>
              <a:rPr lang="en-US" sz="2800" dirty="0">
                <a:solidFill>
                  <a:srgbClr val="FF0000"/>
                </a:solidFill>
              </a:rPr>
              <a:t>,</a:t>
            </a:r>
          </a:p>
          <a:p>
            <a:r>
              <a:rPr lang="en-US" sz="2800" dirty="0"/>
              <a:t>	EMP_NAME   TEXT</a:t>
            </a:r>
            <a:r>
              <a:rPr lang="en-US" sz="2800" dirty="0">
                <a:solidFill>
                  <a:srgbClr val="FF0000"/>
                </a:solidFill>
              </a:rPr>
              <a:t>,</a:t>
            </a:r>
          </a:p>
          <a:p>
            <a:r>
              <a:rPr lang="en-US" sz="2800" dirty="0"/>
              <a:t>	  EMP_POST   TEXT</a:t>
            </a:r>
          </a:p>
          <a:p>
            <a:r>
              <a:rPr lang="en-US" sz="2800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35817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</TotalTime>
  <Words>2879</Words>
  <Application>Microsoft Office PowerPoint</Application>
  <PresentationFormat>On-screen Show (4:3)</PresentationFormat>
  <Paragraphs>611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Wingdings</vt:lpstr>
      <vt:lpstr>Office Theme</vt:lpstr>
      <vt:lpstr>PowerPoint Presentation</vt:lpstr>
      <vt:lpstr>SQL- Structured Query Language</vt:lpstr>
      <vt:lpstr>SQL- Structured Query Language</vt:lpstr>
      <vt:lpstr>Data definition language (DDL)</vt:lpstr>
      <vt:lpstr>Data definition language (DDL)</vt:lpstr>
      <vt:lpstr>Data manipulation language (DML)</vt:lpstr>
      <vt:lpstr>Data manipulation language (DML)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definition language (DDL)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Data manipulation language (DML)</vt:lpstr>
      <vt:lpstr>SQL Operators</vt:lpstr>
      <vt:lpstr>SQL Operators</vt:lpstr>
      <vt:lpstr>SQL Operators</vt:lpstr>
      <vt:lpstr>GROUP BY</vt:lpstr>
      <vt:lpstr>GROUP BY</vt:lpstr>
      <vt:lpstr>GROUP BY with HAVING</vt:lpstr>
      <vt:lpstr>GROUP BY</vt:lpstr>
      <vt:lpstr>ORDER BY</vt:lpstr>
      <vt:lpstr>ORDER BY</vt:lpstr>
      <vt:lpstr>ORDER BY</vt:lpstr>
      <vt:lpstr>Recap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Velani, Ankitkumar</dc:creator>
  <cp:lastModifiedBy>Velani, Ankitkumar</cp:lastModifiedBy>
  <cp:revision>288</cp:revision>
  <dcterms:created xsi:type="dcterms:W3CDTF">2023-08-03T06:24:42Z</dcterms:created>
  <dcterms:modified xsi:type="dcterms:W3CDTF">2023-08-04T05:31:13Z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2023-08-03T06:24:42Z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01602415-ce8f-46ad-ac2a-bddcdd310c98</vt:lpwstr>
  </property>
  <property fmtid="{D5CDD505-2E9C-101B-9397-08002B2CF9AE}" pid="8" name="MSIP_Label_ea60d57e-af5b-4752-ac57-3e4f28ca11dc_ContentBits">
    <vt:lpwstr>0</vt:lpwstr>
  </property>
</Properties>
</file>