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57" r:id="rId6"/>
    <p:sldId id="748" r:id="rId7"/>
    <p:sldId id="750" r:id="rId8"/>
    <p:sldId id="751" r:id="rId9"/>
    <p:sldId id="736" r:id="rId10"/>
    <p:sldId id="737" r:id="rId11"/>
    <p:sldId id="756" r:id="rId12"/>
    <p:sldId id="738" r:id="rId13"/>
    <p:sldId id="732" r:id="rId14"/>
    <p:sldId id="734" r:id="rId15"/>
    <p:sldId id="735" r:id="rId16"/>
    <p:sldId id="758" r:id="rId17"/>
    <p:sldId id="740" r:id="rId18"/>
    <p:sldId id="767" r:id="rId19"/>
    <p:sldId id="742" r:id="rId20"/>
    <p:sldId id="754" r:id="rId21"/>
    <p:sldId id="763" r:id="rId22"/>
    <p:sldId id="766" r:id="rId23"/>
    <p:sldId id="753" r:id="rId24"/>
    <p:sldId id="755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047"/>
    <a:srgbClr val="585858"/>
    <a:srgbClr val="F59F26"/>
    <a:srgbClr val="0D8295"/>
    <a:srgbClr val="F2F2F2"/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8" d="100"/>
          <a:sy n="78" d="100"/>
        </p:scale>
        <p:origin x="806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A81-4F01-A0B1-CDBDFD63B74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A81-4F01-A0B1-CDBDFD63B74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8A81-4F01-A0B1-CDBDFD63B747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8A81-4F01-A0B1-CDBDFD63B74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81-4F01-A0B1-CDBDFD63B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8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3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0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7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2E62-0F00-4529-9BA3-F13F2CE6B353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6B-8499-485C-A60B-137EB052C61D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E85-3967-4C4D-8752-BB32D6331725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C262EB60-1C3D-4E59-A42F-7E78E91CA4C8}" type="datetime1">
              <a:rPr lang="en-US" smtClean="0"/>
              <a:t>7/12/2023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b="0"/>
              <a:t>BDTM (N2MBA07), Dept of MBA, SIT - Tumkuru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84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5F0FC3A4-20F6-CB48-A9EC-E1459CB390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52935" y="2929930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EF92D5-A43F-9B45-9958-F9115CD72BC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1378"/>
            <a:ext cx="0" cy="51224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70339F28-F75C-5047-A612-0C9932459F2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052905" y="2316769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9CC3D31-4155-0B43-921E-25C89570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03"/>
            <a:ext cx="10515600" cy="1055661"/>
          </a:xfrm>
        </p:spPr>
        <p:txBody>
          <a:bodyPr>
            <a:normAutofit/>
          </a:bodyPr>
          <a:lstStyle>
            <a:lvl1pPr algn="ctr">
              <a:defRPr sz="4400" cap="all" spc="3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76A75253-0A35-E24D-87F7-BA5C2B646A1C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3375630" y="2080932"/>
            <a:ext cx="2506635" cy="147263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38" name="Text Placeholder 40">
            <a:extLst>
              <a:ext uri="{FF2B5EF4-FFF2-40B4-BE49-F238E27FC236}">
                <a16:creationId xmlns:a16="http://schemas.microsoft.com/office/drawing/2014/main" id="{BAFE3664-F243-3B41-A26C-CDB95F4B52D0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11462" y="2707599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B7EE3AE0-FE64-1C44-A68C-234C0A7C812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11432" y="2105051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6AF4EB-4BD0-FE43-8BF0-7B776FA1E75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66846"/>
            <a:ext cx="2962464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08838C-6044-6E42-BFDD-6F3031D59B00}"/>
              </a:ext>
            </a:extLst>
          </p:cNvPr>
          <p:cNvCxnSpPr>
            <a:cxnSpLocks/>
          </p:cNvCxnSpPr>
          <p:nvPr userDrawn="1"/>
        </p:nvCxnSpPr>
        <p:spPr>
          <a:xfrm flipH="1">
            <a:off x="3125817" y="1835876"/>
            <a:ext cx="297018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12">
            <a:extLst>
              <a:ext uri="{FF2B5EF4-FFF2-40B4-BE49-F238E27FC236}">
                <a16:creationId xmlns:a16="http://schemas.microsoft.com/office/drawing/2014/main" id="{72A387A9-AC3F-3845-BBD9-8D027A722DBF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6332565" y="4970650"/>
            <a:ext cx="2506635" cy="147263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139459-9B1C-B64E-A534-8A309D4FD08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736834"/>
            <a:ext cx="2962464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A0CCCA6A-C016-2C49-ACB9-92F25ED6BE24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9052935" y="5572659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7C8A0FC1-E3C2-5E45-A226-19ABF3B6ED05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052905" y="4959498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909EBA13-A1D2-3244-9DDF-0677957A1C7B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11462" y="4635134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0">
            <a:extLst>
              <a:ext uri="{FF2B5EF4-FFF2-40B4-BE49-F238E27FC236}">
                <a16:creationId xmlns:a16="http://schemas.microsoft.com/office/drawing/2014/main" id="{74EB9678-8126-704A-962E-DF557C4F5D6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11432" y="4032586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1B5E4C-15D9-3948-BBE9-435CE6224C64}"/>
              </a:ext>
            </a:extLst>
          </p:cNvPr>
          <p:cNvCxnSpPr>
            <a:cxnSpLocks/>
          </p:cNvCxnSpPr>
          <p:nvPr userDrawn="1"/>
        </p:nvCxnSpPr>
        <p:spPr>
          <a:xfrm flipH="1">
            <a:off x="3143856" y="3787378"/>
            <a:ext cx="29521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icture Placeholder 12">
            <a:extLst>
              <a:ext uri="{FF2B5EF4-FFF2-40B4-BE49-F238E27FC236}">
                <a16:creationId xmlns:a16="http://schemas.microsoft.com/office/drawing/2014/main" id="{EB136DCA-54DC-0F4F-9C14-D5ED2FEF128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3355189" y="4021194"/>
            <a:ext cx="2506635" cy="2200551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54" name="Picture Placeholder 12">
            <a:extLst>
              <a:ext uri="{FF2B5EF4-FFF2-40B4-BE49-F238E27FC236}">
                <a16:creationId xmlns:a16="http://schemas.microsoft.com/office/drawing/2014/main" id="{B2C8A6A7-A4EA-9B43-A92B-7F738401E3A9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6321414" y="2302467"/>
            <a:ext cx="2506635" cy="2200551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654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4F4-43E0-4C4F-ACD0-1D59F5B81ADD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A3E3-A237-4CC5-9E95-94BCC0BD828A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10E2-2F96-4036-AB64-BF3C5E95D24F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299-D5FB-4419-934F-C390CD6F283F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ED31-5ED1-4077-BC7F-F15CBA1914C3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DE2C-17B3-4C5E-995C-E3D7FF7204A3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1E33-6AAF-4CEE-B135-BBCA1189C8BA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F82E-FA24-49F3-A699-39C4B7ABB727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7401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BIG DATA TOOLS FOR MANAGERS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(N2MBA07)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Teardrop 38">
            <a:extLst>
              <a:ext uri="{FF2B5EF4-FFF2-40B4-BE49-F238E27FC236}">
                <a16:creationId xmlns:a16="http://schemas.microsoft.com/office/drawing/2014/main" id="{A5E098E3-9E5F-2DD1-2E70-5ABECB45391C}"/>
              </a:ext>
            </a:extLst>
          </p:cNvPr>
          <p:cNvSpPr/>
          <p:nvPr/>
        </p:nvSpPr>
        <p:spPr>
          <a:xfrm rot="11700000">
            <a:off x="4591656" y="3939021"/>
            <a:ext cx="822960" cy="822960"/>
          </a:xfrm>
          <a:prstGeom prst="teardrop">
            <a:avLst/>
          </a:prstGeom>
          <a:solidFill>
            <a:srgbClr val="FFC000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38B1B3-B839-2EFF-38CD-86623949BDE8}"/>
              </a:ext>
            </a:extLst>
          </p:cNvPr>
          <p:cNvSpPr/>
          <p:nvPr/>
        </p:nvSpPr>
        <p:spPr>
          <a:xfrm rot="11700000">
            <a:off x="4622200" y="3974803"/>
            <a:ext cx="754756" cy="754756"/>
          </a:xfrm>
          <a:prstGeom prst="ellipse">
            <a:avLst/>
          </a:prstGeom>
          <a:solidFill>
            <a:srgbClr val="F59F2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45" name="Rounded Rectangle 122">
            <a:extLst>
              <a:ext uri="{FF2B5EF4-FFF2-40B4-BE49-F238E27FC236}">
                <a16:creationId xmlns:a16="http://schemas.microsoft.com/office/drawing/2014/main" id="{517552F1-725F-484D-A17F-B5C00816A66E}"/>
              </a:ext>
            </a:extLst>
          </p:cNvPr>
          <p:cNvSpPr/>
          <p:nvPr/>
        </p:nvSpPr>
        <p:spPr>
          <a:xfrm>
            <a:off x="1132885" y="4092270"/>
            <a:ext cx="3373818" cy="1097280"/>
          </a:xfrm>
          <a:prstGeom prst="roundRect">
            <a:avLst>
              <a:gd name="adj" fmla="val 10178"/>
            </a:avLst>
          </a:prstGeom>
          <a:solidFill>
            <a:srgbClr val="F59F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Unstructured data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" name="Group 989">
            <a:extLst>
              <a:ext uri="{FF2B5EF4-FFF2-40B4-BE49-F238E27FC236}">
                <a16:creationId xmlns:a16="http://schemas.microsoft.com/office/drawing/2014/main" id="{B077B990-662F-496E-E0C7-579FABBB48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1882" y="4062805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8" name="Line 990">
              <a:extLst>
                <a:ext uri="{FF2B5EF4-FFF2-40B4-BE49-F238E27FC236}">
                  <a16:creationId xmlns:a16="http://schemas.microsoft.com/office/drawing/2014/main" id="{22F8720E-DD91-A1AB-8881-8B31C71C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991">
              <a:extLst>
                <a:ext uri="{FF2B5EF4-FFF2-40B4-BE49-F238E27FC236}">
                  <a16:creationId xmlns:a16="http://schemas.microsoft.com/office/drawing/2014/main" id="{A3A631B4-1574-F73C-3BBE-6668D9F3B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992">
              <a:extLst>
                <a:ext uri="{FF2B5EF4-FFF2-40B4-BE49-F238E27FC236}">
                  <a16:creationId xmlns:a16="http://schemas.microsoft.com/office/drawing/2014/main" id="{93553D7F-2C45-C4BB-AFD0-A7F853A05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9FBEE-A424-E285-6061-105A51FC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7118-2601-468F-90BB-FEB10CBA665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25A21-7749-57EE-A940-9D72832E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D5AE-71F7-0543-D041-5D4135E0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7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Teardrop 38">
            <a:extLst>
              <a:ext uri="{FF2B5EF4-FFF2-40B4-BE49-F238E27FC236}">
                <a16:creationId xmlns:a16="http://schemas.microsoft.com/office/drawing/2014/main" id="{A5E098E3-9E5F-2DD1-2E70-5ABECB45391C}"/>
              </a:ext>
            </a:extLst>
          </p:cNvPr>
          <p:cNvSpPr/>
          <p:nvPr/>
        </p:nvSpPr>
        <p:spPr>
          <a:xfrm rot="11700000">
            <a:off x="4591656" y="3939021"/>
            <a:ext cx="822960" cy="822960"/>
          </a:xfrm>
          <a:prstGeom prst="teardrop">
            <a:avLst/>
          </a:prstGeom>
          <a:solidFill>
            <a:srgbClr val="FFC000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38B1B3-B839-2EFF-38CD-86623949BDE8}"/>
              </a:ext>
            </a:extLst>
          </p:cNvPr>
          <p:cNvSpPr/>
          <p:nvPr/>
        </p:nvSpPr>
        <p:spPr>
          <a:xfrm rot="11700000">
            <a:off x="4622200" y="3974803"/>
            <a:ext cx="754756" cy="754756"/>
          </a:xfrm>
          <a:prstGeom prst="ellipse">
            <a:avLst/>
          </a:prstGeom>
          <a:solidFill>
            <a:srgbClr val="F59F2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45" name="Rounded Rectangle 122">
            <a:extLst>
              <a:ext uri="{FF2B5EF4-FFF2-40B4-BE49-F238E27FC236}">
                <a16:creationId xmlns:a16="http://schemas.microsoft.com/office/drawing/2014/main" id="{517552F1-725F-484D-A17F-B5C00816A66E}"/>
              </a:ext>
            </a:extLst>
          </p:cNvPr>
          <p:cNvSpPr/>
          <p:nvPr/>
        </p:nvSpPr>
        <p:spPr>
          <a:xfrm>
            <a:off x="1132885" y="4092270"/>
            <a:ext cx="3373818" cy="1097280"/>
          </a:xfrm>
          <a:prstGeom prst="roundRect">
            <a:avLst>
              <a:gd name="adj" fmla="val 10178"/>
            </a:avLst>
          </a:prstGeom>
          <a:solidFill>
            <a:srgbClr val="F59F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Unstructured data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" name="Group 989">
            <a:extLst>
              <a:ext uri="{FF2B5EF4-FFF2-40B4-BE49-F238E27FC236}">
                <a16:creationId xmlns:a16="http://schemas.microsoft.com/office/drawing/2014/main" id="{B077B990-662F-496E-E0C7-579FABBB48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1882" y="4062805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8" name="Line 990">
              <a:extLst>
                <a:ext uri="{FF2B5EF4-FFF2-40B4-BE49-F238E27FC236}">
                  <a16:creationId xmlns:a16="http://schemas.microsoft.com/office/drawing/2014/main" id="{22F8720E-DD91-A1AB-8881-8B31C71C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991">
              <a:extLst>
                <a:ext uri="{FF2B5EF4-FFF2-40B4-BE49-F238E27FC236}">
                  <a16:creationId xmlns:a16="http://schemas.microsoft.com/office/drawing/2014/main" id="{A3A631B4-1574-F73C-3BBE-6668D9F3B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992">
              <a:extLst>
                <a:ext uri="{FF2B5EF4-FFF2-40B4-BE49-F238E27FC236}">
                  <a16:creationId xmlns:a16="http://schemas.microsoft.com/office/drawing/2014/main" id="{93553D7F-2C45-C4BB-AFD0-A7F853A05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BEF0B7-7D2C-230A-5B8F-D7B6946B7B3F}"/>
              </a:ext>
            </a:extLst>
          </p:cNvPr>
          <p:cNvSpPr txBox="1"/>
          <p:nvPr/>
        </p:nvSpPr>
        <p:spPr>
          <a:xfrm>
            <a:off x="9157610" y="2361461"/>
            <a:ext cx="30343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b="1" dirty="0">
                <a:solidFill>
                  <a:srgbClr val="EB6047"/>
                </a:solidFill>
                <a:latin typeface="+mj-lt"/>
              </a:rPr>
              <a:t>~2</a:t>
            </a:r>
            <a:r>
              <a:rPr lang="en-GB" sz="5400" b="1" dirty="0">
                <a:solidFill>
                  <a:schemeClr val="accent3"/>
                </a:solidFill>
                <a:latin typeface="+mj-lt"/>
              </a:rPr>
              <a:t>0%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72BF707-5B08-913C-7AC6-E5072BA79E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861503" y="1270727"/>
            <a:ext cx="1447596" cy="1120891"/>
          </a:xfrm>
          <a:prstGeom prst="curvedConnector3">
            <a:avLst>
              <a:gd name="adj1" fmla="val 99130"/>
            </a:avLst>
          </a:prstGeom>
          <a:ln w="57150">
            <a:solidFill>
              <a:srgbClr val="EB60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49E8B1-83A5-C814-BFE5-55EDEAD5DE1E}"/>
              </a:ext>
            </a:extLst>
          </p:cNvPr>
          <p:cNvSpPr txBox="1"/>
          <p:nvPr/>
        </p:nvSpPr>
        <p:spPr>
          <a:xfrm>
            <a:off x="8355070" y="2003976"/>
            <a:ext cx="193345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EB6047"/>
                </a:solidFill>
              </a:rPr>
              <a:t>+  </a:t>
            </a:r>
            <a:endParaRPr lang="en-GB" sz="8800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FEA8D-125F-B13B-6A4B-1455A536707C}"/>
              </a:ext>
            </a:extLst>
          </p:cNvPr>
          <p:cNvCxnSpPr/>
          <p:nvPr/>
        </p:nvCxnSpPr>
        <p:spPr>
          <a:xfrm flipV="1">
            <a:off x="9309100" y="3162300"/>
            <a:ext cx="0" cy="925905"/>
          </a:xfrm>
          <a:prstGeom prst="straightConnector1">
            <a:avLst/>
          </a:prstGeom>
          <a:ln w="57150" cmpd="sng">
            <a:solidFill>
              <a:srgbClr val="11AE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D3301B-B20D-9283-19A2-F17C07EF164B}"/>
              </a:ext>
            </a:extLst>
          </p:cNvPr>
          <p:cNvSpPr txBox="1"/>
          <p:nvPr/>
        </p:nvSpPr>
        <p:spPr>
          <a:xfrm>
            <a:off x="1282137" y="2380617"/>
            <a:ext cx="30343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b="1" dirty="0">
                <a:solidFill>
                  <a:srgbClr val="F59F26"/>
                </a:solidFill>
                <a:latin typeface="+mj-lt"/>
              </a:rPr>
              <a:t>~80%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031F47-28B7-D7CE-A5F1-D3D0A12F32E0}"/>
              </a:ext>
            </a:extLst>
          </p:cNvPr>
          <p:cNvCxnSpPr/>
          <p:nvPr/>
        </p:nvCxnSpPr>
        <p:spPr>
          <a:xfrm flipV="1">
            <a:off x="2807094" y="3187139"/>
            <a:ext cx="0" cy="925905"/>
          </a:xfrm>
          <a:prstGeom prst="straightConnector1">
            <a:avLst/>
          </a:prstGeom>
          <a:ln w="57150" cmpd="sng">
            <a:solidFill>
              <a:srgbClr val="F59F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DD776-262B-A6A7-F07F-0D201591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F7A2-DFB8-45DD-ABFC-8A7A6016797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586C3-A2BC-9AC3-0785-9F437DA5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40A2-723B-1FA1-FFDD-D15138F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6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98261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Structured data can be defined as the data that has a defined repeating pattern. 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This pattern makes it easier for any program to sort, read, and process the data. 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Processing structured data is much easier and faster than processing data without any specific repeating patterns.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Example:</a:t>
            </a:r>
            <a:endParaRPr lang="en-US" sz="2200" dirty="0">
              <a:latin typeface="+mj-lt"/>
              <a:cs typeface="Segoe UI" panose="020B05020402040202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3780996-3E21-4876-4D16-ACF7BC17F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92737"/>
              </p:ext>
            </p:extLst>
          </p:nvPr>
        </p:nvGraphicFramePr>
        <p:xfrm>
          <a:off x="830960" y="4300401"/>
          <a:ext cx="10883900" cy="21325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8299">
                  <a:extLst>
                    <a:ext uri="{9D8B030D-6E8A-4147-A177-3AD203B41FA5}">
                      <a16:colId xmlns:a16="http://schemas.microsoft.com/office/drawing/2014/main" val="3959682781"/>
                    </a:ext>
                  </a:extLst>
                </a:gridCol>
                <a:gridCol w="2699991">
                  <a:extLst>
                    <a:ext uri="{9D8B030D-6E8A-4147-A177-3AD203B41FA5}">
                      <a16:colId xmlns:a16="http://schemas.microsoft.com/office/drawing/2014/main" val="1893838372"/>
                    </a:ext>
                  </a:extLst>
                </a:gridCol>
                <a:gridCol w="2011870">
                  <a:extLst>
                    <a:ext uri="{9D8B030D-6E8A-4147-A177-3AD203B41FA5}">
                      <a16:colId xmlns:a16="http://schemas.microsoft.com/office/drawing/2014/main" val="109950365"/>
                    </a:ext>
                  </a:extLst>
                </a:gridCol>
                <a:gridCol w="2011870">
                  <a:extLst>
                    <a:ext uri="{9D8B030D-6E8A-4147-A177-3AD203B41FA5}">
                      <a16:colId xmlns:a16="http://schemas.microsoft.com/office/drawing/2014/main" val="351773829"/>
                    </a:ext>
                  </a:extLst>
                </a:gridCol>
                <a:gridCol w="2011870">
                  <a:extLst>
                    <a:ext uri="{9D8B030D-6E8A-4147-A177-3AD203B41FA5}">
                      <a16:colId xmlns:a16="http://schemas.microsoft.com/office/drawing/2014/main" val="533022172"/>
                    </a:ext>
                  </a:extLst>
                </a:gridCol>
              </a:tblGrid>
              <a:tr h="426509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6454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72578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14682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2975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Tamil Nadu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1182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5AA75-9F54-3836-780A-88C5A68E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BB3A-B0D1-47B1-9ACA-1D5666F10CB7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10980-C761-B4A1-D13C-CE167D52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41BA-3DB8-3652-DB64-1206DAB7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3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Semi-Structured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4747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Semi-structured data, also known as having a schema-less or self describing structure, refers to a form of structured data that contains tags or markup elements in order to separate out the elements and generate hierarchies of records and fields in the given data.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Example: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9EA6C2D-36C6-0F43-2BB9-EFAC55C0A076}"/>
              </a:ext>
            </a:extLst>
          </p:cNvPr>
          <p:cNvGraphicFramePr>
            <a:graphicFrameLocks noGrp="1"/>
          </p:cNvGraphicFramePr>
          <p:nvPr/>
        </p:nvGraphicFramePr>
        <p:xfrm>
          <a:off x="796478" y="3347124"/>
          <a:ext cx="10785922" cy="3030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9074">
                  <a:extLst>
                    <a:ext uri="{9D8B030D-6E8A-4147-A177-3AD203B41FA5}">
                      <a16:colId xmlns:a16="http://schemas.microsoft.com/office/drawing/2014/main" val="3959682781"/>
                    </a:ext>
                  </a:extLst>
                </a:gridCol>
                <a:gridCol w="4605748">
                  <a:extLst>
                    <a:ext uri="{9D8B030D-6E8A-4147-A177-3AD203B41FA5}">
                      <a16:colId xmlns:a16="http://schemas.microsoft.com/office/drawing/2014/main" val="1893838372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109950365"/>
                    </a:ext>
                  </a:extLst>
                </a:gridCol>
              </a:tblGrid>
              <a:tr h="418168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#No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6454"/>
                  </a:ext>
                </a:extLst>
              </a:tr>
              <a:tr h="41816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Sam </a:t>
                      </a:r>
                      <a:r>
                        <a:rPr lang="en-US" b="1" dirty="0" err="1">
                          <a:latin typeface="+mj-lt"/>
                        </a:rPr>
                        <a:t>Jocabs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smj@xyz.com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72578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First Name : David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Last Name :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davidb@xyz.com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14682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Nick Sagar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Email-1: nick.sager@xyz.com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Email-2: nicksager@gmail.com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2975"/>
                  </a:ext>
                </a:extLst>
              </a:tr>
              <a:tr h="89651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First Name        : John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Middle Name  : P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Last Name        : 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Personal Email: johntodd@gmail.com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Business Email: john@xycompany.com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1182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11EFB-106F-921F-319A-1D006581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ABF6-029F-4D7A-B3FF-8A5D26B344CD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7FC7B-81F3-2082-F512-27D6D78E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085C8-D0C7-0692-3080-4E23D15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2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Unstructured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4747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Unstructured data is a set of data that might or might not have any logical or repeating patterns. About 80% of enterprise data consist of unstructured content.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What are the unstructured data ?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endParaRPr lang="en-IN" sz="2200" dirty="0"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D485D8E-8DE6-42D3-065D-3FC6DB256DD2}"/>
              </a:ext>
            </a:extLst>
          </p:cNvPr>
          <p:cNvGrpSpPr/>
          <p:nvPr/>
        </p:nvGrpSpPr>
        <p:grpSpPr>
          <a:xfrm>
            <a:off x="538196" y="3299677"/>
            <a:ext cx="11234705" cy="2647627"/>
            <a:chOff x="673126" y="4019873"/>
            <a:chExt cx="11234705" cy="264762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2D837AF-F3CA-89F7-6034-4E9E6600D5B4}"/>
                </a:ext>
              </a:extLst>
            </p:cNvPr>
            <p:cNvGrpSpPr/>
            <p:nvPr/>
          </p:nvGrpSpPr>
          <p:grpSpPr>
            <a:xfrm>
              <a:off x="9794912" y="4019873"/>
              <a:ext cx="2112919" cy="2647626"/>
              <a:chOff x="673126" y="4019874"/>
              <a:chExt cx="2112919" cy="2647626"/>
            </a:xfrm>
          </p:grpSpPr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E12EB66D-F20F-BED3-A219-988640827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615B737-61A4-354F-8A1F-F6F0200D32C2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Maps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E532F-F51C-CD92-8DDF-E6D84E365486}"/>
                </a:ext>
              </a:extLst>
            </p:cNvPr>
            <p:cNvGrpSpPr/>
            <p:nvPr/>
          </p:nvGrpSpPr>
          <p:grpSpPr>
            <a:xfrm>
              <a:off x="7509404" y="4019873"/>
              <a:ext cx="2112919" cy="2647626"/>
              <a:chOff x="673126" y="4019874"/>
              <a:chExt cx="2112919" cy="2647626"/>
            </a:xfrm>
          </p:grpSpPr>
          <p:sp>
            <p:nvSpPr>
              <p:cNvPr id="96" name="Trapezoid 95">
                <a:extLst>
                  <a:ext uri="{FF2B5EF4-FFF2-40B4-BE49-F238E27FC236}">
                    <a16:creationId xmlns:a16="http://schemas.microsoft.com/office/drawing/2014/main" id="{FB195CB3-9AF2-758B-EB5E-D8339D5FF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rgbClr val="F59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2A2DA00-CEED-7BDF-2F42-A833B9927369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Social media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979594D-F6B4-B496-D07F-8EAFBE7E673A}"/>
                </a:ext>
              </a:extLst>
            </p:cNvPr>
            <p:cNvGrpSpPr/>
            <p:nvPr/>
          </p:nvGrpSpPr>
          <p:grpSpPr>
            <a:xfrm>
              <a:off x="5223896" y="4019873"/>
              <a:ext cx="2112919" cy="2647626"/>
              <a:chOff x="673126" y="4019874"/>
              <a:chExt cx="2112919" cy="2647626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A8F2EB42-4BCB-6E6F-8EE9-D2DCFD82F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4C39ABF-2E58-1DE7-EEBC-A6CE13835389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Emails</a:t>
                </a:r>
              </a:p>
            </p:txBody>
          </p:sp>
        </p:grp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E951BC43-8503-C2D4-FBD3-7F2C19459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681158" y="4287226"/>
              <a:ext cx="2647626" cy="2112919"/>
            </a:xfrm>
            <a:prstGeom prst="trapezoid">
              <a:avLst>
                <a:gd name="adj" fmla="val 0"/>
              </a:avLst>
            </a:prstGeom>
            <a:solidFill>
              <a:srgbClr val="F59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644">
              <a:extLst>
                <a:ext uri="{FF2B5EF4-FFF2-40B4-BE49-F238E27FC236}">
                  <a16:creationId xmlns:a16="http://schemas.microsoft.com/office/drawing/2014/main" id="{EFDB7FC3-D9FD-3126-FBDA-E4C5BA7F7C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86822" y="4923419"/>
              <a:ext cx="1248983" cy="1252659"/>
              <a:chOff x="5834" y="2368"/>
              <a:chExt cx="340" cy="341"/>
            </a:xfrm>
            <a:solidFill>
              <a:schemeClr val="bg1"/>
            </a:solidFill>
          </p:grpSpPr>
          <p:sp>
            <p:nvSpPr>
              <p:cNvPr id="23" name="Freeform 645">
                <a:extLst>
                  <a:ext uri="{FF2B5EF4-FFF2-40B4-BE49-F238E27FC236}">
                    <a16:creationId xmlns:a16="http://schemas.microsoft.com/office/drawing/2014/main" id="{11C4832A-F408-ED02-B165-EF61E743DC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6" y="2432"/>
                <a:ext cx="156" cy="213"/>
              </a:xfrm>
              <a:custGeom>
                <a:avLst/>
                <a:gdLst>
                  <a:gd name="T0" fmla="*/ 234 w 235"/>
                  <a:gd name="T1" fmla="*/ 81 h 320"/>
                  <a:gd name="T2" fmla="*/ 232 w 235"/>
                  <a:gd name="T3" fmla="*/ 77 h 320"/>
                  <a:gd name="T4" fmla="*/ 157 w 235"/>
                  <a:gd name="T5" fmla="*/ 3 h 320"/>
                  <a:gd name="T6" fmla="*/ 154 w 235"/>
                  <a:gd name="T7" fmla="*/ 0 h 320"/>
                  <a:gd name="T8" fmla="*/ 150 w 235"/>
                  <a:gd name="T9" fmla="*/ 0 h 320"/>
                  <a:gd name="T10" fmla="*/ 11 w 235"/>
                  <a:gd name="T11" fmla="*/ 0 h 320"/>
                  <a:gd name="T12" fmla="*/ 0 w 235"/>
                  <a:gd name="T13" fmla="*/ 10 h 320"/>
                  <a:gd name="T14" fmla="*/ 0 w 235"/>
                  <a:gd name="T15" fmla="*/ 309 h 320"/>
                  <a:gd name="T16" fmla="*/ 11 w 235"/>
                  <a:gd name="T17" fmla="*/ 320 h 320"/>
                  <a:gd name="T18" fmla="*/ 224 w 235"/>
                  <a:gd name="T19" fmla="*/ 320 h 320"/>
                  <a:gd name="T20" fmla="*/ 235 w 235"/>
                  <a:gd name="T21" fmla="*/ 309 h 320"/>
                  <a:gd name="T22" fmla="*/ 235 w 235"/>
                  <a:gd name="T23" fmla="*/ 85 h 320"/>
                  <a:gd name="T24" fmla="*/ 234 w 235"/>
                  <a:gd name="T25" fmla="*/ 81 h 320"/>
                  <a:gd name="T26" fmla="*/ 160 w 235"/>
                  <a:gd name="T27" fmla="*/ 36 h 320"/>
                  <a:gd name="T28" fmla="*/ 199 w 235"/>
                  <a:gd name="T29" fmla="*/ 74 h 320"/>
                  <a:gd name="T30" fmla="*/ 160 w 235"/>
                  <a:gd name="T31" fmla="*/ 74 h 320"/>
                  <a:gd name="T32" fmla="*/ 160 w 235"/>
                  <a:gd name="T33" fmla="*/ 36 h 320"/>
                  <a:gd name="T34" fmla="*/ 214 w 235"/>
                  <a:gd name="T35" fmla="*/ 298 h 320"/>
                  <a:gd name="T36" fmla="*/ 22 w 235"/>
                  <a:gd name="T37" fmla="*/ 298 h 320"/>
                  <a:gd name="T38" fmla="*/ 22 w 235"/>
                  <a:gd name="T39" fmla="*/ 21 h 320"/>
                  <a:gd name="T40" fmla="*/ 139 w 235"/>
                  <a:gd name="T41" fmla="*/ 21 h 320"/>
                  <a:gd name="T42" fmla="*/ 139 w 235"/>
                  <a:gd name="T43" fmla="*/ 85 h 320"/>
                  <a:gd name="T44" fmla="*/ 150 w 235"/>
                  <a:gd name="T45" fmla="*/ 96 h 320"/>
                  <a:gd name="T46" fmla="*/ 214 w 235"/>
                  <a:gd name="T47" fmla="*/ 96 h 320"/>
                  <a:gd name="T48" fmla="*/ 214 w 235"/>
                  <a:gd name="T49" fmla="*/ 29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5" h="320">
                    <a:moveTo>
                      <a:pt x="234" y="81"/>
                    </a:moveTo>
                    <a:cubicBezTo>
                      <a:pt x="234" y="80"/>
                      <a:pt x="233" y="78"/>
                      <a:pt x="232" y="77"/>
                    </a:cubicBezTo>
                    <a:cubicBezTo>
                      <a:pt x="157" y="3"/>
                      <a:pt x="157" y="3"/>
                      <a:pt x="157" y="3"/>
                    </a:cubicBezTo>
                    <a:cubicBezTo>
                      <a:pt x="156" y="2"/>
                      <a:pt x="155" y="1"/>
                      <a:pt x="154" y="0"/>
                    </a:cubicBezTo>
                    <a:cubicBezTo>
                      <a:pt x="152" y="0"/>
                      <a:pt x="151" y="0"/>
                      <a:pt x="15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0" y="315"/>
                      <a:pt x="5" y="320"/>
                      <a:pt x="11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5" y="315"/>
                      <a:pt x="235" y="309"/>
                    </a:cubicBezTo>
                    <a:cubicBezTo>
                      <a:pt x="235" y="85"/>
                      <a:pt x="235" y="85"/>
                      <a:pt x="235" y="85"/>
                    </a:cubicBezTo>
                    <a:cubicBezTo>
                      <a:pt x="235" y="84"/>
                      <a:pt x="235" y="82"/>
                      <a:pt x="234" y="81"/>
                    </a:cubicBezTo>
                    <a:close/>
                    <a:moveTo>
                      <a:pt x="160" y="36"/>
                    </a:moveTo>
                    <a:cubicBezTo>
                      <a:pt x="199" y="74"/>
                      <a:pt x="199" y="74"/>
                      <a:pt x="199" y="74"/>
                    </a:cubicBezTo>
                    <a:cubicBezTo>
                      <a:pt x="160" y="74"/>
                      <a:pt x="160" y="74"/>
                      <a:pt x="160" y="74"/>
                    </a:cubicBezTo>
                    <a:lnTo>
                      <a:pt x="160" y="36"/>
                    </a:lnTo>
                    <a:close/>
                    <a:moveTo>
                      <a:pt x="214" y="298"/>
                    </a:moveTo>
                    <a:cubicBezTo>
                      <a:pt x="22" y="298"/>
                      <a:pt x="22" y="298"/>
                      <a:pt x="22" y="298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39" y="21"/>
                      <a:pt x="139" y="21"/>
                      <a:pt x="139" y="21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91"/>
                      <a:pt x="144" y="96"/>
                      <a:pt x="150" y="96"/>
                    </a:cubicBezTo>
                    <a:cubicBezTo>
                      <a:pt x="214" y="96"/>
                      <a:pt x="214" y="96"/>
                      <a:pt x="214" y="96"/>
                    </a:cubicBezTo>
                    <a:lnTo>
                      <a:pt x="214" y="2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646">
                <a:extLst>
                  <a:ext uri="{FF2B5EF4-FFF2-40B4-BE49-F238E27FC236}">
                    <a16:creationId xmlns:a16="http://schemas.microsoft.com/office/drawing/2014/main" id="{0560B195-E66A-BA01-5E1F-00C7B28E7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54" y="2517"/>
                <a:ext cx="99" cy="99"/>
              </a:xfrm>
              <a:custGeom>
                <a:avLst/>
                <a:gdLst>
                  <a:gd name="T0" fmla="*/ 43 w 149"/>
                  <a:gd name="T1" fmla="*/ 33 h 150"/>
                  <a:gd name="T2" fmla="*/ 43 w 149"/>
                  <a:gd name="T3" fmla="*/ 88 h 150"/>
                  <a:gd name="T4" fmla="*/ 32 w 149"/>
                  <a:gd name="T5" fmla="*/ 86 h 150"/>
                  <a:gd name="T6" fmla="*/ 0 w 149"/>
                  <a:gd name="T7" fmla="*/ 118 h 150"/>
                  <a:gd name="T8" fmla="*/ 32 w 149"/>
                  <a:gd name="T9" fmla="*/ 150 h 150"/>
                  <a:gd name="T10" fmla="*/ 64 w 149"/>
                  <a:gd name="T11" fmla="*/ 118 h 150"/>
                  <a:gd name="T12" fmla="*/ 64 w 149"/>
                  <a:gd name="T13" fmla="*/ 41 h 150"/>
                  <a:gd name="T14" fmla="*/ 128 w 149"/>
                  <a:gd name="T15" fmla="*/ 25 h 150"/>
                  <a:gd name="T16" fmla="*/ 128 w 149"/>
                  <a:gd name="T17" fmla="*/ 77 h 150"/>
                  <a:gd name="T18" fmla="*/ 117 w 149"/>
                  <a:gd name="T19" fmla="*/ 75 h 150"/>
                  <a:gd name="T20" fmla="*/ 85 w 149"/>
                  <a:gd name="T21" fmla="*/ 107 h 150"/>
                  <a:gd name="T22" fmla="*/ 117 w 149"/>
                  <a:gd name="T23" fmla="*/ 139 h 150"/>
                  <a:gd name="T24" fmla="*/ 149 w 149"/>
                  <a:gd name="T25" fmla="*/ 107 h 150"/>
                  <a:gd name="T26" fmla="*/ 149 w 149"/>
                  <a:gd name="T27" fmla="*/ 11 h 150"/>
                  <a:gd name="T28" fmla="*/ 149 w 149"/>
                  <a:gd name="T29" fmla="*/ 9 h 150"/>
                  <a:gd name="T30" fmla="*/ 136 w 149"/>
                  <a:gd name="T31" fmla="*/ 1 h 150"/>
                  <a:gd name="T32" fmla="*/ 51 w 149"/>
                  <a:gd name="T33" fmla="*/ 22 h 150"/>
                  <a:gd name="T34" fmla="*/ 43 w 149"/>
                  <a:gd name="T35" fmla="*/ 33 h 150"/>
                  <a:gd name="T36" fmla="*/ 32 w 149"/>
                  <a:gd name="T37" fmla="*/ 129 h 150"/>
                  <a:gd name="T38" fmla="*/ 21 w 149"/>
                  <a:gd name="T39" fmla="*/ 118 h 150"/>
                  <a:gd name="T40" fmla="*/ 32 w 149"/>
                  <a:gd name="T41" fmla="*/ 107 h 150"/>
                  <a:gd name="T42" fmla="*/ 43 w 149"/>
                  <a:gd name="T43" fmla="*/ 118 h 150"/>
                  <a:gd name="T44" fmla="*/ 32 w 149"/>
                  <a:gd name="T45" fmla="*/ 129 h 150"/>
                  <a:gd name="T46" fmla="*/ 117 w 149"/>
                  <a:gd name="T47" fmla="*/ 118 h 150"/>
                  <a:gd name="T48" fmla="*/ 107 w 149"/>
                  <a:gd name="T49" fmla="*/ 107 h 150"/>
                  <a:gd name="T50" fmla="*/ 117 w 149"/>
                  <a:gd name="T51" fmla="*/ 97 h 150"/>
                  <a:gd name="T52" fmla="*/ 128 w 149"/>
                  <a:gd name="T53" fmla="*/ 107 h 150"/>
                  <a:gd name="T54" fmla="*/ 117 w 149"/>
                  <a:gd name="T55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9" h="150">
                    <a:moveTo>
                      <a:pt x="43" y="33"/>
                    </a:moveTo>
                    <a:cubicBezTo>
                      <a:pt x="43" y="88"/>
                      <a:pt x="43" y="88"/>
                      <a:pt x="43" y="88"/>
                    </a:cubicBezTo>
                    <a:cubicBezTo>
                      <a:pt x="39" y="87"/>
                      <a:pt x="36" y="86"/>
                      <a:pt x="32" y="86"/>
                    </a:cubicBezTo>
                    <a:cubicBezTo>
                      <a:pt x="14" y="86"/>
                      <a:pt x="0" y="100"/>
                      <a:pt x="0" y="118"/>
                    </a:cubicBezTo>
                    <a:cubicBezTo>
                      <a:pt x="0" y="136"/>
                      <a:pt x="14" y="150"/>
                      <a:pt x="32" y="150"/>
                    </a:cubicBezTo>
                    <a:cubicBezTo>
                      <a:pt x="50" y="150"/>
                      <a:pt x="64" y="136"/>
                      <a:pt x="64" y="118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25" y="76"/>
                      <a:pt x="121" y="75"/>
                      <a:pt x="117" y="75"/>
                    </a:cubicBezTo>
                    <a:cubicBezTo>
                      <a:pt x="100" y="75"/>
                      <a:pt x="85" y="90"/>
                      <a:pt x="85" y="107"/>
                    </a:cubicBezTo>
                    <a:cubicBezTo>
                      <a:pt x="85" y="125"/>
                      <a:pt x="100" y="139"/>
                      <a:pt x="117" y="139"/>
                    </a:cubicBezTo>
                    <a:cubicBezTo>
                      <a:pt x="135" y="139"/>
                      <a:pt x="149" y="125"/>
                      <a:pt x="149" y="107"/>
                    </a:cubicBezTo>
                    <a:cubicBezTo>
                      <a:pt x="149" y="11"/>
                      <a:pt x="149" y="11"/>
                      <a:pt x="149" y="11"/>
                    </a:cubicBezTo>
                    <a:cubicBezTo>
                      <a:pt x="149" y="10"/>
                      <a:pt x="149" y="10"/>
                      <a:pt x="149" y="9"/>
                    </a:cubicBezTo>
                    <a:cubicBezTo>
                      <a:pt x="148" y="3"/>
                      <a:pt x="142" y="0"/>
                      <a:pt x="136" y="1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46" y="24"/>
                      <a:pt x="43" y="28"/>
                      <a:pt x="43" y="33"/>
                    </a:cubicBezTo>
                    <a:close/>
                    <a:moveTo>
                      <a:pt x="32" y="129"/>
                    </a:moveTo>
                    <a:cubicBezTo>
                      <a:pt x="26" y="129"/>
                      <a:pt x="21" y="124"/>
                      <a:pt x="21" y="118"/>
                    </a:cubicBezTo>
                    <a:cubicBezTo>
                      <a:pt x="21" y="112"/>
                      <a:pt x="26" y="107"/>
                      <a:pt x="32" y="107"/>
                    </a:cubicBezTo>
                    <a:cubicBezTo>
                      <a:pt x="38" y="107"/>
                      <a:pt x="43" y="112"/>
                      <a:pt x="43" y="118"/>
                    </a:cubicBezTo>
                    <a:cubicBezTo>
                      <a:pt x="43" y="124"/>
                      <a:pt x="38" y="129"/>
                      <a:pt x="32" y="129"/>
                    </a:cubicBezTo>
                    <a:close/>
                    <a:moveTo>
                      <a:pt x="117" y="118"/>
                    </a:moveTo>
                    <a:cubicBezTo>
                      <a:pt x="111" y="118"/>
                      <a:pt x="107" y="113"/>
                      <a:pt x="107" y="107"/>
                    </a:cubicBezTo>
                    <a:cubicBezTo>
                      <a:pt x="107" y="101"/>
                      <a:pt x="111" y="97"/>
                      <a:pt x="117" y="97"/>
                    </a:cubicBezTo>
                    <a:cubicBezTo>
                      <a:pt x="123" y="97"/>
                      <a:pt x="128" y="101"/>
                      <a:pt x="128" y="107"/>
                    </a:cubicBezTo>
                    <a:cubicBezTo>
                      <a:pt x="128" y="113"/>
                      <a:pt x="123" y="118"/>
                      <a:pt x="117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647">
                <a:extLst>
                  <a:ext uri="{FF2B5EF4-FFF2-40B4-BE49-F238E27FC236}">
                    <a16:creationId xmlns:a16="http://schemas.microsoft.com/office/drawing/2014/main" id="{4B72F3AD-A9E9-3638-4605-681AE10CFB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4" y="2368"/>
                <a:ext cx="340" cy="341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9" name="Group 713">
              <a:extLst>
                <a:ext uri="{FF2B5EF4-FFF2-40B4-BE49-F238E27FC236}">
                  <a16:creationId xmlns:a16="http://schemas.microsoft.com/office/drawing/2014/main" id="{09F4764E-D1EC-EAEC-1098-D03DE5C1E3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54026" y="4919792"/>
              <a:ext cx="1252659" cy="1252659"/>
              <a:chOff x="3986" y="3055"/>
              <a:chExt cx="340" cy="340"/>
            </a:xfrm>
            <a:solidFill>
              <a:schemeClr val="accent2"/>
            </a:solidFill>
          </p:grpSpPr>
          <p:sp>
            <p:nvSpPr>
              <p:cNvPr id="30" name="Freeform 714">
                <a:extLst>
                  <a:ext uri="{FF2B5EF4-FFF2-40B4-BE49-F238E27FC236}">
                    <a16:creationId xmlns:a16="http://schemas.microsoft.com/office/drawing/2014/main" id="{98EDBA09-C252-51AE-B2DA-D4A1A6F59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6" y="305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" name="Freeform 715">
                <a:extLst>
                  <a:ext uri="{FF2B5EF4-FFF2-40B4-BE49-F238E27FC236}">
                    <a16:creationId xmlns:a16="http://schemas.microsoft.com/office/drawing/2014/main" id="{0B6A671A-05B3-1528-8D39-7B22B4C892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50" y="3147"/>
                <a:ext cx="212" cy="156"/>
              </a:xfrm>
              <a:custGeom>
                <a:avLst/>
                <a:gdLst>
                  <a:gd name="T0" fmla="*/ 309 w 320"/>
                  <a:gd name="T1" fmla="*/ 0 h 235"/>
                  <a:gd name="T2" fmla="*/ 10 w 320"/>
                  <a:gd name="T3" fmla="*/ 0 h 235"/>
                  <a:gd name="T4" fmla="*/ 0 w 320"/>
                  <a:gd name="T5" fmla="*/ 11 h 235"/>
                  <a:gd name="T6" fmla="*/ 0 w 320"/>
                  <a:gd name="T7" fmla="*/ 224 h 235"/>
                  <a:gd name="T8" fmla="*/ 10 w 320"/>
                  <a:gd name="T9" fmla="*/ 235 h 235"/>
                  <a:gd name="T10" fmla="*/ 309 w 320"/>
                  <a:gd name="T11" fmla="*/ 235 h 235"/>
                  <a:gd name="T12" fmla="*/ 320 w 320"/>
                  <a:gd name="T13" fmla="*/ 224 h 235"/>
                  <a:gd name="T14" fmla="*/ 320 w 320"/>
                  <a:gd name="T15" fmla="*/ 11 h 235"/>
                  <a:gd name="T16" fmla="*/ 309 w 320"/>
                  <a:gd name="T17" fmla="*/ 0 h 235"/>
                  <a:gd name="T18" fmla="*/ 298 w 320"/>
                  <a:gd name="T19" fmla="*/ 199 h 235"/>
                  <a:gd name="T20" fmla="*/ 214 w 320"/>
                  <a:gd name="T21" fmla="*/ 114 h 235"/>
                  <a:gd name="T22" fmla="*/ 298 w 320"/>
                  <a:gd name="T23" fmla="*/ 35 h 235"/>
                  <a:gd name="T24" fmla="*/ 298 w 320"/>
                  <a:gd name="T25" fmla="*/ 199 h 235"/>
                  <a:gd name="T26" fmla="*/ 282 w 320"/>
                  <a:gd name="T27" fmla="*/ 22 h 235"/>
                  <a:gd name="T28" fmla="*/ 160 w 320"/>
                  <a:gd name="T29" fmla="*/ 135 h 235"/>
                  <a:gd name="T30" fmla="*/ 37 w 320"/>
                  <a:gd name="T31" fmla="*/ 22 h 235"/>
                  <a:gd name="T32" fmla="*/ 282 w 320"/>
                  <a:gd name="T33" fmla="*/ 22 h 235"/>
                  <a:gd name="T34" fmla="*/ 21 w 320"/>
                  <a:gd name="T35" fmla="*/ 35 h 235"/>
                  <a:gd name="T36" fmla="*/ 106 w 320"/>
                  <a:gd name="T37" fmla="*/ 114 h 235"/>
                  <a:gd name="T38" fmla="*/ 21 w 320"/>
                  <a:gd name="T39" fmla="*/ 199 h 235"/>
                  <a:gd name="T40" fmla="*/ 21 w 320"/>
                  <a:gd name="T41" fmla="*/ 35 h 235"/>
                  <a:gd name="T42" fmla="*/ 121 w 320"/>
                  <a:gd name="T43" fmla="*/ 129 h 235"/>
                  <a:gd name="T44" fmla="*/ 152 w 320"/>
                  <a:gd name="T45" fmla="*/ 157 h 235"/>
                  <a:gd name="T46" fmla="*/ 160 w 320"/>
                  <a:gd name="T47" fmla="*/ 160 h 235"/>
                  <a:gd name="T48" fmla="*/ 167 w 320"/>
                  <a:gd name="T49" fmla="*/ 157 h 235"/>
                  <a:gd name="T50" fmla="*/ 198 w 320"/>
                  <a:gd name="T51" fmla="*/ 129 h 235"/>
                  <a:gd name="T52" fmla="*/ 283 w 320"/>
                  <a:gd name="T53" fmla="*/ 214 h 235"/>
                  <a:gd name="T54" fmla="*/ 36 w 320"/>
                  <a:gd name="T55" fmla="*/ 214 h 235"/>
                  <a:gd name="T56" fmla="*/ 121 w 320"/>
                  <a:gd name="T57" fmla="*/ 12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0" h="235">
                    <a:moveTo>
                      <a:pt x="309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0"/>
                      <a:pt x="4" y="235"/>
                      <a:pt x="10" y="235"/>
                    </a:cubicBezTo>
                    <a:cubicBezTo>
                      <a:pt x="309" y="235"/>
                      <a:pt x="309" y="235"/>
                      <a:pt x="309" y="235"/>
                    </a:cubicBezTo>
                    <a:cubicBezTo>
                      <a:pt x="315" y="235"/>
                      <a:pt x="320" y="230"/>
                      <a:pt x="320" y="224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15" y="0"/>
                      <a:pt x="309" y="0"/>
                    </a:cubicBezTo>
                    <a:close/>
                    <a:moveTo>
                      <a:pt x="298" y="199"/>
                    </a:moveTo>
                    <a:cubicBezTo>
                      <a:pt x="214" y="114"/>
                      <a:pt x="214" y="114"/>
                      <a:pt x="214" y="114"/>
                    </a:cubicBezTo>
                    <a:cubicBezTo>
                      <a:pt x="298" y="35"/>
                      <a:pt x="298" y="35"/>
                      <a:pt x="298" y="35"/>
                    </a:cubicBezTo>
                    <a:lnTo>
                      <a:pt x="298" y="199"/>
                    </a:lnTo>
                    <a:close/>
                    <a:moveTo>
                      <a:pt x="282" y="22"/>
                    </a:moveTo>
                    <a:cubicBezTo>
                      <a:pt x="160" y="135"/>
                      <a:pt x="160" y="135"/>
                      <a:pt x="160" y="135"/>
                    </a:cubicBezTo>
                    <a:cubicBezTo>
                      <a:pt x="37" y="22"/>
                      <a:pt x="37" y="22"/>
                      <a:pt x="37" y="22"/>
                    </a:cubicBezTo>
                    <a:lnTo>
                      <a:pt x="282" y="22"/>
                    </a:lnTo>
                    <a:close/>
                    <a:moveTo>
                      <a:pt x="21" y="35"/>
                    </a:moveTo>
                    <a:cubicBezTo>
                      <a:pt x="106" y="114"/>
                      <a:pt x="106" y="114"/>
                      <a:pt x="106" y="114"/>
                    </a:cubicBezTo>
                    <a:cubicBezTo>
                      <a:pt x="21" y="199"/>
                      <a:pt x="21" y="199"/>
                      <a:pt x="21" y="199"/>
                    </a:cubicBezTo>
                    <a:lnTo>
                      <a:pt x="21" y="35"/>
                    </a:lnTo>
                    <a:close/>
                    <a:moveTo>
                      <a:pt x="121" y="129"/>
                    </a:moveTo>
                    <a:cubicBezTo>
                      <a:pt x="152" y="157"/>
                      <a:pt x="152" y="157"/>
                      <a:pt x="152" y="157"/>
                    </a:cubicBezTo>
                    <a:cubicBezTo>
                      <a:pt x="154" y="159"/>
                      <a:pt x="157" y="160"/>
                      <a:pt x="160" y="160"/>
                    </a:cubicBezTo>
                    <a:cubicBezTo>
                      <a:pt x="162" y="160"/>
                      <a:pt x="165" y="159"/>
                      <a:pt x="167" y="157"/>
                    </a:cubicBezTo>
                    <a:cubicBezTo>
                      <a:pt x="198" y="129"/>
                      <a:pt x="198" y="129"/>
                      <a:pt x="198" y="129"/>
                    </a:cubicBezTo>
                    <a:cubicBezTo>
                      <a:pt x="283" y="214"/>
                      <a:pt x="283" y="214"/>
                      <a:pt x="283" y="214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121" y="12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2" name="Group 749">
              <a:extLst>
                <a:ext uri="{FF2B5EF4-FFF2-40B4-BE49-F238E27FC236}">
                  <a16:creationId xmlns:a16="http://schemas.microsoft.com/office/drawing/2014/main" id="{A245F030-8D0E-6334-E3B7-CCCE153D2BB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34754" y="4919792"/>
              <a:ext cx="1248982" cy="1248982"/>
              <a:chOff x="3520" y="2686"/>
              <a:chExt cx="340" cy="340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Freeform 750">
                <a:extLst>
                  <a:ext uri="{FF2B5EF4-FFF2-40B4-BE49-F238E27FC236}">
                    <a16:creationId xmlns:a16="http://schemas.microsoft.com/office/drawing/2014/main" id="{E37B9CB3-6ECA-B7FA-F57A-E8E795F558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0" y="2686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751">
                <a:extLst>
                  <a:ext uri="{FF2B5EF4-FFF2-40B4-BE49-F238E27FC236}">
                    <a16:creationId xmlns:a16="http://schemas.microsoft.com/office/drawing/2014/main" id="{A7EFDB27-9A84-9CD5-B91E-891A813EB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" y="2789"/>
                <a:ext cx="144" cy="137"/>
              </a:xfrm>
              <a:custGeom>
                <a:avLst/>
                <a:gdLst>
                  <a:gd name="T0" fmla="*/ 209 w 216"/>
                  <a:gd name="T1" fmla="*/ 187 h 207"/>
                  <a:gd name="T2" fmla="*/ 171 w 216"/>
                  <a:gd name="T3" fmla="*/ 179 h 207"/>
                  <a:gd name="T4" fmla="*/ 156 w 216"/>
                  <a:gd name="T5" fmla="*/ 177 h 207"/>
                  <a:gd name="T6" fmla="*/ 145 w 216"/>
                  <a:gd name="T7" fmla="*/ 147 h 207"/>
                  <a:gd name="T8" fmla="*/ 167 w 216"/>
                  <a:gd name="T9" fmla="*/ 96 h 207"/>
                  <a:gd name="T10" fmla="*/ 157 w 216"/>
                  <a:gd name="T11" fmla="*/ 22 h 207"/>
                  <a:gd name="T12" fmla="*/ 108 w 216"/>
                  <a:gd name="T13" fmla="*/ 0 h 207"/>
                  <a:gd name="T14" fmla="*/ 59 w 216"/>
                  <a:gd name="T15" fmla="*/ 22 h 207"/>
                  <a:gd name="T16" fmla="*/ 50 w 216"/>
                  <a:gd name="T17" fmla="*/ 96 h 207"/>
                  <a:gd name="T18" fmla="*/ 72 w 216"/>
                  <a:gd name="T19" fmla="*/ 147 h 207"/>
                  <a:gd name="T20" fmla="*/ 61 w 216"/>
                  <a:gd name="T21" fmla="*/ 177 h 207"/>
                  <a:gd name="T22" fmla="*/ 45 w 216"/>
                  <a:gd name="T23" fmla="*/ 179 h 207"/>
                  <a:gd name="T24" fmla="*/ 8 w 216"/>
                  <a:gd name="T25" fmla="*/ 187 h 207"/>
                  <a:gd name="T26" fmla="*/ 3 w 216"/>
                  <a:gd name="T27" fmla="*/ 201 h 207"/>
                  <a:gd name="T28" fmla="*/ 12 w 216"/>
                  <a:gd name="T29" fmla="*/ 207 h 207"/>
                  <a:gd name="T30" fmla="*/ 17 w 216"/>
                  <a:gd name="T31" fmla="*/ 206 h 207"/>
                  <a:gd name="T32" fmla="*/ 46 w 216"/>
                  <a:gd name="T33" fmla="*/ 200 h 207"/>
                  <a:gd name="T34" fmla="*/ 71 w 216"/>
                  <a:gd name="T35" fmla="*/ 195 h 207"/>
                  <a:gd name="T36" fmla="*/ 91 w 216"/>
                  <a:gd name="T37" fmla="*/ 162 h 207"/>
                  <a:gd name="T38" fmla="*/ 90 w 216"/>
                  <a:gd name="T39" fmla="*/ 135 h 207"/>
                  <a:gd name="T40" fmla="*/ 71 w 216"/>
                  <a:gd name="T41" fmla="*/ 91 h 207"/>
                  <a:gd name="T42" fmla="*/ 76 w 216"/>
                  <a:gd name="T43" fmla="*/ 36 h 207"/>
                  <a:gd name="T44" fmla="*/ 108 w 216"/>
                  <a:gd name="T45" fmla="*/ 22 h 207"/>
                  <a:gd name="T46" fmla="*/ 108 w 216"/>
                  <a:gd name="T47" fmla="*/ 21 h 207"/>
                  <a:gd name="T48" fmla="*/ 109 w 216"/>
                  <a:gd name="T49" fmla="*/ 22 h 207"/>
                  <a:gd name="T50" fmla="*/ 141 w 216"/>
                  <a:gd name="T51" fmla="*/ 36 h 207"/>
                  <a:gd name="T52" fmla="*/ 146 w 216"/>
                  <a:gd name="T53" fmla="*/ 91 h 207"/>
                  <a:gd name="T54" fmla="*/ 127 w 216"/>
                  <a:gd name="T55" fmla="*/ 135 h 207"/>
                  <a:gd name="T56" fmla="*/ 125 w 216"/>
                  <a:gd name="T57" fmla="*/ 162 h 207"/>
                  <a:gd name="T58" fmla="*/ 146 w 216"/>
                  <a:gd name="T59" fmla="*/ 195 h 207"/>
                  <a:gd name="T60" fmla="*/ 170 w 216"/>
                  <a:gd name="T61" fmla="*/ 200 h 207"/>
                  <a:gd name="T62" fmla="*/ 200 w 216"/>
                  <a:gd name="T63" fmla="*/ 206 h 207"/>
                  <a:gd name="T64" fmla="*/ 204 w 216"/>
                  <a:gd name="T65" fmla="*/ 207 h 207"/>
                  <a:gd name="T66" fmla="*/ 214 w 216"/>
                  <a:gd name="T67" fmla="*/ 201 h 207"/>
                  <a:gd name="T68" fmla="*/ 209 w 216"/>
                  <a:gd name="T69" fmla="*/ 18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6" h="207">
                    <a:moveTo>
                      <a:pt x="209" y="187"/>
                    </a:moveTo>
                    <a:cubicBezTo>
                      <a:pt x="194" y="180"/>
                      <a:pt x="182" y="180"/>
                      <a:pt x="171" y="179"/>
                    </a:cubicBezTo>
                    <a:cubicBezTo>
                      <a:pt x="165" y="179"/>
                      <a:pt x="159" y="179"/>
                      <a:pt x="156" y="177"/>
                    </a:cubicBezTo>
                    <a:cubicBezTo>
                      <a:pt x="149" y="173"/>
                      <a:pt x="143" y="153"/>
                      <a:pt x="145" y="147"/>
                    </a:cubicBezTo>
                    <a:cubicBezTo>
                      <a:pt x="153" y="134"/>
                      <a:pt x="162" y="114"/>
                      <a:pt x="167" y="96"/>
                    </a:cubicBezTo>
                    <a:cubicBezTo>
                      <a:pt x="174" y="64"/>
                      <a:pt x="171" y="39"/>
                      <a:pt x="157" y="22"/>
                    </a:cubicBezTo>
                    <a:cubicBezTo>
                      <a:pt x="139" y="0"/>
                      <a:pt x="111" y="0"/>
                      <a:pt x="108" y="0"/>
                    </a:cubicBezTo>
                    <a:cubicBezTo>
                      <a:pt x="106" y="0"/>
                      <a:pt x="77" y="0"/>
                      <a:pt x="59" y="22"/>
                    </a:cubicBezTo>
                    <a:cubicBezTo>
                      <a:pt x="45" y="39"/>
                      <a:pt x="42" y="64"/>
                      <a:pt x="50" y="96"/>
                    </a:cubicBezTo>
                    <a:cubicBezTo>
                      <a:pt x="54" y="114"/>
                      <a:pt x="63" y="134"/>
                      <a:pt x="72" y="147"/>
                    </a:cubicBezTo>
                    <a:cubicBezTo>
                      <a:pt x="73" y="153"/>
                      <a:pt x="67" y="173"/>
                      <a:pt x="61" y="177"/>
                    </a:cubicBezTo>
                    <a:cubicBezTo>
                      <a:pt x="57" y="179"/>
                      <a:pt x="52" y="179"/>
                      <a:pt x="45" y="179"/>
                    </a:cubicBezTo>
                    <a:cubicBezTo>
                      <a:pt x="35" y="180"/>
                      <a:pt x="22" y="180"/>
                      <a:pt x="8" y="187"/>
                    </a:cubicBezTo>
                    <a:cubicBezTo>
                      <a:pt x="2" y="189"/>
                      <a:pt x="0" y="196"/>
                      <a:pt x="3" y="201"/>
                    </a:cubicBezTo>
                    <a:cubicBezTo>
                      <a:pt x="4" y="205"/>
                      <a:pt x="8" y="207"/>
                      <a:pt x="12" y="207"/>
                    </a:cubicBezTo>
                    <a:cubicBezTo>
                      <a:pt x="14" y="207"/>
                      <a:pt x="15" y="207"/>
                      <a:pt x="17" y="206"/>
                    </a:cubicBezTo>
                    <a:cubicBezTo>
                      <a:pt x="28" y="201"/>
                      <a:pt x="37" y="201"/>
                      <a:pt x="46" y="200"/>
                    </a:cubicBezTo>
                    <a:cubicBezTo>
                      <a:pt x="55" y="200"/>
                      <a:pt x="63" y="200"/>
                      <a:pt x="71" y="195"/>
                    </a:cubicBezTo>
                    <a:cubicBezTo>
                      <a:pt x="85" y="188"/>
                      <a:pt x="90" y="168"/>
                      <a:pt x="91" y="162"/>
                    </a:cubicBezTo>
                    <a:cubicBezTo>
                      <a:pt x="93" y="153"/>
                      <a:pt x="95" y="142"/>
                      <a:pt x="90" y="135"/>
                    </a:cubicBezTo>
                    <a:cubicBezTo>
                      <a:pt x="82" y="125"/>
                      <a:pt x="74" y="106"/>
                      <a:pt x="71" y="91"/>
                    </a:cubicBezTo>
                    <a:cubicBezTo>
                      <a:pt x="65" y="66"/>
                      <a:pt x="66" y="47"/>
                      <a:pt x="76" y="36"/>
                    </a:cubicBezTo>
                    <a:cubicBezTo>
                      <a:pt x="87" y="21"/>
                      <a:pt x="108" y="22"/>
                      <a:pt x="108" y="22"/>
                    </a:cubicBezTo>
                    <a:cubicBezTo>
                      <a:pt x="108" y="22"/>
                      <a:pt x="108" y="21"/>
                      <a:pt x="108" y="21"/>
                    </a:cubicBezTo>
                    <a:cubicBezTo>
                      <a:pt x="108" y="21"/>
                      <a:pt x="108" y="22"/>
                      <a:pt x="109" y="22"/>
                    </a:cubicBezTo>
                    <a:cubicBezTo>
                      <a:pt x="109" y="22"/>
                      <a:pt x="129" y="21"/>
                      <a:pt x="141" y="36"/>
                    </a:cubicBezTo>
                    <a:cubicBezTo>
                      <a:pt x="150" y="47"/>
                      <a:pt x="152" y="66"/>
                      <a:pt x="146" y="91"/>
                    </a:cubicBezTo>
                    <a:cubicBezTo>
                      <a:pt x="142" y="106"/>
                      <a:pt x="134" y="125"/>
                      <a:pt x="127" y="135"/>
                    </a:cubicBezTo>
                    <a:cubicBezTo>
                      <a:pt x="122" y="142"/>
                      <a:pt x="123" y="153"/>
                      <a:pt x="125" y="162"/>
                    </a:cubicBezTo>
                    <a:cubicBezTo>
                      <a:pt x="126" y="168"/>
                      <a:pt x="132" y="188"/>
                      <a:pt x="146" y="195"/>
                    </a:cubicBezTo>
                    <a:cubicBezTo>
                      <a:pt x="154" y="200"/>
                      <a:pt x="162" y="200"/>
                      <a:pt x="170" y="200"/>
                    </a:cubicBezTo>
                    <a:cubicBezTo>
                      <a:pt x="179" y="201"/>
                      <a:pt x="189" y="201"/>
                      <a:pt x="200" y="206"/>
                    </a:cubicBezTo>
                    <a:cubicBezTo>
                      <a:pt x="201" y="207"/>
                      <a:pt x="203" y="207"/>
                      <a:pt x="204" y="207"/>
                    </a:cubicBezTo>
                    <a:cubicBezTo>
                      <a:pt x="208" y="207"/>
                      <a:pt x="212" y="205"/>
                      <a:pt x="214" y="201"/>
                    </a:cubicBezTo>
                    <a:cubicBezTo>
                      <a:pt x="216" y="196"/>
                      <a:pt x="214" y="189"/>
                      <a:pt x="209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752">
                <a:extLst>
                  <a:ext uri="{FF2B5EF4-FFF2-40B4-BE49-F238E27FC236}">
                    <a16:creationId xmlns:a16="http://schemas.microsoft.com/office/drawing/2014/main" id="{093D233E-5DE5-73D8-6FBD-F9E0CC075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2802"/>
                <a:ext cx="95" cy="111"/>
              </a:xfrm>
              <a:custGeom>
                <a:avLst/>
                <a:gdLst>
                  <a:gd name="T0" fmla="*/ 136 w 143"/>
                  <a:gd name="T1" fmla="*/ 147 h 167"/>
                  <a:gd name="T2" fmla="*/ 109 w 143"/>
                  <a:gd name="T3" fmla="*/ 139 h 167"/>
                  <a:gd name="T4" fmla="*/ 95 w 143"/>
                  <a:gd name="T5" fmla="*/ 136 h 167"/>
                  <a:gd name="T6" fmla="*/ 89 w 143"/>
                  <a:gd name="T7" fmla="*/ 118 h 167"/>
                  <a:gd name="T8" fmla="*/ 106 w 143"/>
                  <a:gd name="T9" fmla="*/ 78 h 167"/>
                  <a:gd name="T10" fmla="*/ 99 w 143"/>
                  <a:gd name="T11" fmla="*/ 20 h 167"/>
                  <a:gd name="T12" fmla="*/ 56 w 143"/>
                  <a:gd name="T13" fmla="*/ 1 h 167"/>
                  <a:gd name="T14" fmla="*/ 14 w 143"/>
                  <a:gd name="T15" fmla="*/ 20 h 167"/>
                  <a:gd name="T16" fmla="*/ 6 w 143"/>
                  <a:gd name="T17" fmla="*/ 78 h 167"/>
                  <a:gd name="T18" fmla="*/ 24 w 143"/>
                  <a:gd name="T19" fmla="*/ 118 h 167"/>
                  <a:gd name="T20" fmla="*/ 18 w 143"/>
                  <a:gd name="T21" fmla="*/ 136 h 167"/>
                  <a:gd name="T22" fmla="*/ 16 w 143"/>
                  <a:gd name="T23" fmla="*/ 151 h 167"/>
                  <a:gd name="T24" fmla="*/ 24 w 143"/>
                  <a:gd name="T25" fmla="*/ 155 h 167"/>
                  <a:gd name="T26" fmla="*/ 31 w 143"/>
                  <a:gd name="T27" fmla="*/ 153 h 167"/>
                  <a:gd name="T28" fmla="*/ 41 w 143"/>
                  <a:gd name="T29" fmla="*/ 107 h 167"/>
                  <a:gd name="T30" fmla="*/ 27 w 143"/>
                  <a:gd name="T31" fmla="*/ 73 h 167"/>
                  <a:gd name="T32" fmla="*/ 31 w 143"/>
                  <a:gd name="T33" fmla="*/ 33 h 167"/>
                  <a:gd name="T34" fmla="*/ 56 w 143"/>
                  <a:gd name="T35" fmla="*/ 22 h 167"/>
                  <a:gd name="T36" fmla="*/ 82 w 143"/>
                  <a:gd name="T37" fmla="*/ 33 h 167"/>
                  <a:gd name="T38" fmla="*/ 86 w 143"/>
                  <a:gd name="T39" fmla="*/ 73 h 167"/>
                  <a:gd name="T40" fmla="*/ 71 w 143"/>
                  <a:gd name="T41" fmla="*/ 107 h 167"/>
                  <a:gd name="T42" fmla="*/ 82 w 143"/>
                  <a:gd name="T43" fmla="*/ 153 h 167"/>
                  <a:gd name="T44" fmla="*/ 83 w 143"/>
                  <a:gd name="T45" fmla="*/ 154 h 167"/>
                  <a:gd name="T46" fmla="*/ 106 w 143"/>
                  <a:gd name="T47" fmla="*/ 160 h 167"/>
                  <a:gd name="T48" fmla="*/ 125 w 143"/>
                  <a:gd name="T49" fmla="*/ 165 h 167"/>
                  <a:gd name="T50" fmla="*/ 131 w 143"/>
                  <a:gd name="T51" fmla="*/ 167 h 167"/>
                  <a:gd name="T52" fmla="*/ 140 w 143"/>
                  <a:gd name="T53" fmla="*/ 162 h 167"/>
                  <a:gd name="T54" fmla="*/ 136 w 143"/>
                  <a:gd name="T55" fmla="*/ 14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" h="167">
                    <a:moveTo>
                      <a:pt x="136" y="147"/>
                    </a:moveTo>
                    <a:cubicBezTo>
                      <a:pt x="128" y="142"/>
                      <a:pt x="118" y="140"/>
                      <a:pt x="109" y="139"/>
                    </a:cubicBezTo>
                    <a:cubicBezTo>
                      <a:pt x="104" y="138"/>
                      <a:pt x="98" y="137"/>
                      <a:pt x="95" y="136"/>
                    </a:cubicBezTo>
                    <a:cubicBezTo>
                      <a:pt x="89" y="131"/>
                      <a:pt x="88" y="121"/>
                      <a:pt x="89" y="118"/>
                    </a:cubicBezTo>
                    <a:cubicBezTo>
                      <a:pt x="96" y="109"/>
                      <a:pt x="103" y="93"/>
                      <a:pt x="106" y="78"/>
                    </a:cubicBezTo>
                    <a:cubicBezTo>
                      <a:pt x="112" y="53"/>
                      <a:pt x="110" y="34"/>
                      <a:pt x="99" y="20"/>
                    </a:cubicBezTo>
                    <a:cubicBezTo>
                      <a:pt x="83" y="0"/>
                      <a:pt x="58" y="1"/>
                      <a:pt x="56" y="1"/>
                    </a:cubicBezTo>
                    <a:cubicBezTo>
                      <a:pt x="54" y="1"/>
                      <a:pt x="30" y="0"/>
                      <a:pt x="14" y="20"/>
                    </a:cubicBezTo>
                    <a:cubicBezTo>
                      <a:pt x="3" y="34"/>
                      <a:pt x="0" y="53"/>
                      <a:pt x="6" y="78"/>
                    </a:cubicBezTo>
                    <a:cubicBezTo>
                      <a:pt x="10" y="93"/>
                      <a:pt x="17" y="109"/>
                      <a:pt x="24" y="118"/>
                    </a:cubicBezTo>
                    <a:cubicBezTo>
                      <a:pt x="25" y="121"/>
                      <a:pt x="24" y="132"/>
                      <a:pt x="18" y="136"/>
                    </a:cubicBezTo>
                    <a:cubicBezTo>
                      <a:pt x="13" y="140"/>
                      <a:pt x="12" y="146"/>
                      <a:pt x="16" y="151"/>
                    </a:cubicBezTo>
                    <a:cubicBezTo>
                      <a:pt x="18" y="154"/>
                      <a:pt x="21" y="155"/>
                      <a:pt x="24" y="155"/>
                    </a:cubicBezTo>
                    <a:cubicBezTo>
                      <a:pt x="26" y="155"/>
                      <a:pt x="29" y="155"/>
                      <a:pt x="31" y="153"/>
                    </a:cubicBezTo>
                    <a:cubicBezTo>
                      <a:pt x="45" y="142"/>
                      <a:pt x="49" y="118"/>
                      <a:pt x="41" y="107"/>
                    </a:cubicBezTo>
                    <a:cubicBezTo>
                      <a:pt x="36" y="99"/>
                      <a:pt x="30" y="85"/>
                      <a:pt x="27" y="73"/>
                    </a:cubicBezTo>
                    <a:cubicBezTo>
                      <a:pt x="23" y="55"/>
                      <a:pt x="24" y="42"/>
                      <a:pt x="31" y="33"/>
                    </a:cubicBezTo>
                    <a:cubicBezTo>
                      <a:pt x="39" y="22"/>
                      <a:pt x="55" y="22"/>
                      <a:pt x="56" y="22"/>
                    </a:cubicBezTo>
                    <a:cubicBezTo>
                      <a:pt x="58" y="22"/>
                      <a:pt x="73" y="22"/>
                      <a:pt x="82" y="33"/>
                    </a:cubicBezTo>
                    <a:cubicBezTo>
                      <a:pt x="89" y="42"/>
                      <a:pt x="90" y="55"/>
                      <a:pt x="86" y="73"/>
                    </a:cubicBezTo>
                    <a:cubicBezTo>
                      <a:pt x="83" y="85"/>
                      <a:pt x="77" y="99"/>
                      <a:pt x="71" y="107"/>
                    </a:cubicBezTo>
                    <a:cubicBezTo>
                      <a:pt x="63" y="118"/>
                      <a:pt x="67" y="142"/>
                      <a:pt x="82" y="153"/>
                    </a:cubicBezTo>
                    <a:cubicBezTo>
                      <a:pt x="82" y="153"/>
                      <a:pt x="83" y="154"/>
                      <a:pt x="83" y="154"/>
                    </a:cubicBezTo>
                    <a:cubicBezTo>
                      <a:pt x="90" y="158"/>
                      <a:pt x="98" y="159"/>
                      <a:pt x="106" y="160"/>
                    </a:cubicBezTo>
                    <a:cubicBezTo>
                      <a:pt x="113" y="161"/>
                      <a:pt x="121" y="162"/>
                      <a:pt x="125" y="165"/>
                    </a:cubicBezTo>
                    <a:cubicBezTo>
                      <a:pt x="127" y="166"/>
                      <a:pt x="129" y="167"/>
                      <a:pt x="131" y="167"/>
                    </a:cubicBezTo>
                    <a:cubicBezTo>
                      <a:pt x="134" y="167"/>
                      <a:pt x="138" y="165"/>
                      <a:pt x="140" y="162"/>
                    </a:cubicBezTo>
                    <a:cubicBezTo>
                      <a:pt x="143" y="157"/>
                      <a:pt x="141" y="150"/>
                      <a:pt x="136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3" name="Group 784">
              <a:extLst>
                <a:ext uri="{FF2B5EF4-FFF2-40B4-BE49-F238E27FC236}">
                  <a16:creationId xmlns:a16="http://schemas.microsoft.com/office/drawing/2014/main" id="{3C54378C-55FE-0F4C-C357-E765F58F7B8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193077" y="4927096"/>
              <a:ext cx="1248982" cy="1248982"/>
              <a:chOff x="2657" y="3361"/>
              <a:chExt cx="340" cy="340"/>
            </a:xfrm>
            <a:solidFill>
              <a:schemeClr val="bg1"/>
            </a:solidFill>
          </p:grpSpPr>
          <p:sp>
            <p:nvSpPr>
              <p:cNvPr id="44" name="Freeform 785">
                <a:extLst>
                  <a:ext uri="{FF2B5EF4-FFF2-40B4-BE49-F238E27FC236}">
                    <a16:creationId xmlns:a16="http://schemas.microsoft.com/office/drawing/2014/main" id="{ECC515A2-88E7-8C04-E42A-0576751324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1" y="3439"/>
                <a:ext cx="212" cy="170"/>
              </a:xfrm>
              <a:custGeom>
                <a:avLst/>
                <a:gdLst>
                  <a:gd name="T0" fmla="*/ 313 w 320"/>
                  <a:gd name="T1" fmla="*/ 33 h 257"/>
                  <a:gd name="T2" fmla="*/ 239 w 320"/>
                  <a:gd name="T3" fmla="*/ 1 h 257"/>
                  <a:gd name="T4" fmla="*/ 230 w 320"/>
                  <a:gd name="T5" fmla="*/ 1 h 257"/>
                  <a:gd name="T6" fmla="*/ 160 w 320"/>
                  <a:gd name="T7" fmla="*/ 31 h 257"/>
                  <a:gd name="T8" fmla="*/ 89 w 320"/>
                  <a:gd name="T9" fmla="*/ 1 h 257"/>
                  <a:gd name="T10" fmla="*/ 81 w 320"/>
                  <a:gd name="T11" fmla="*/ 1 h 257"/>
                  <a:gd name="T12" fmla="*/ 6 w 320"/>
                  <a:gd name="T13" fmla="*/ 33 h 257"/>
                  <a:gd name="T14" fmla="*/ 0 w 320"/>
                  <a:gd name="T15" fmla="*/ 43 h 257"/>
                  <a:gd name="T16" fmla="*/ 0 w 320"/>
                  <a:gd name="T17" fmla="*/ 245 h 257"/>
                  <a:gd name="T18" fmla="*/ 4 w 320"/>
                  <a:gd name="T19" fmla="*/ 254 h 257"/>
                  <a:gd name="T20" fmla="*/ 15 w 320"/>
                  <a:gd name="T21" fmla="*/ 255 h 257"/>
                  <a:gd name="T22" fmla="*/ 85 w 320"/>
                  <a:gd name="T23" fmla="*/ 225 h 257"/>
                  <a:gd name="T24" fmla="*/ 155 w 320"/>
                  <a:gd name="T25" fmla="*/ 255 h 257"/>
                  <a:gd name="T26" fmla="*/ 164 w 320"/>
                  <a:gd name="T27" fmla="*/ 255 h 257"/>
                  <a:gd name="T28" fmla="*/ 234 w 320"/>
                  <a:gd name="T29" fmla="*/ 225 h 257"/>
                  <a:gd name="T30" fmla="*/ 305 w 320"/>
                  <a:gd name="T31" fmla="*/ 255 h 257"/>
                  <a:gd name="T32" fmla="*/ 309 w 320"/>
                  <a:gd name="T33" fmla="*/ 256 h 257"/>
                  <a:gd name="T34" fmla="*/ 315 w 320"/>
                  <a:gd name="T35" fmla="*/ 254 h 257"/>
                  <a:gd name="T36" fmla="*/ 320 w 320"/>
                  <a:gd name="T37" fmla="*/ 245 h 257"/>
                  <a:gd name="T38" fmla="*/ 320 w 320"/>
                  <a:gd name="T39" fmla="*/ 43 h 257"/>
                  <a:gd name="T40" fmla="*/ 313 w 320"/>
                  <a:gd name="T41" fmla="*/ 33 h 257"/>
                  <a:gd name="T42" fmla="*/ 96 w 320"/>
                  <a:gd name="T43" fmla="*/ 27 h 257"/>
                  <a:gd name="T44" fmla="*/ 149 w 320"/>
                  <a:gd name="T45" fmla="*/ 50 h 257"/>
                  <a:gd name="T46" fmla="*/ 149 w 320"/>
                  <a:gd name="T47" fmla="*/ 229 h 257"/>
                  <a:gd name="T48" fmla="*/ 96 w 320"/>
                  <a:gd name="T49" fmla="*/ 206 h 257"/>
                  <a:gd name="T50" fmla="*/ 96 w 320"/>
                  <a:gd name="T51" fmla="*/ 27 h 257"/>
                  <a:gd name="T52" fmla="*/ 170 w 320"/>
                  <a:gd name="T53" fmla="*/ 50 h 257"/>
                  <a:gd name="T54" fmla="*/ 224 w 320"/>
                  <a:gd name="T55" fmla="*/ 27 h 257"/>
                  <a:gd name="T56" fmla="*/ 224 w 320"/>
                  <a:gd name="T57" fmla="*/ 206 h 257"/>
                  <a:gd name="T58" fmla="*/ 170 w 320"/>
                  <a:gd name="T59" fmla="*/ 229 h 257"/>
                  <a:gd name="T60" fmla="*/ 170 w 320"/>
                  <a:gd name="T61" fmla="*/ 50 h 257"/>
                  <a:gd name="T62" fmla="*/ 21 w 320"/>
                  <a:gd name="T63" fmla="*/ 50 h 257"/>
                  <a:gd name="T64" fmla="*/ 74 w 320"/>
                  <a:gd name="T65" fmla="*/ 27 h 257"/>
                  <a:gd name="T66" fmla="*/ 74 w 320"/>
                  <a:gd name="T67" fmla="*/ 206 h 257"/>
                  <a:gd name="T68" fmla="*/ 21 w 320"/>
                  <a:gd name="T69" fmla="*/ 229 h 257"/>
                  <a:gd name="T70" fmla="*/ 21 w 320"/>
                  <a:gd name="T71" fmla="*/ 50 h 257"/>
                  <a:gd name="T72" fmla="*/ 298 w 320"/>
                  <a:gd name="T73" fmla="*/ 229 h 257"/>
                  <a:gd name="T74" fmla="*/ 245 w 320"/>
                  <a:gd name="T75" fmla="*/ 206 h 257"/>
                  <a:gd name="T76" fmla="*/ 245 w 320"/>
                  <a:gd name="T77" fmla="*/ 27 h 257"/>
                  <a:gd name="T78" fmla="*/ 298 w 320"/>
                  <a:gd name="T79" fmla="*/ 50 h 257"/>
                  <a:gd name="T80" fmla="*/ 298 w 320"/>
                  <a:gd name="T81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257">
                    <a:moveTo>
                      <a:pt x="313" y="33"/>
                    </a:moveTo>
                    <a:cubicBezTo>
                      <a:pt x="239" y="1"/>
                      <a:pt x="239" y="1"/>
                      <a:pt x="239" y="1"/>
                    </a:cubicBezTo>
                    <a:cubicBezTo>
                      <a:pt x="236" y="0"/>
                      <a:pt x="233" y="0"/>
                      <a:pt x="230" y="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7" y="0"/>
                      <a:pt x="83" y="0"/>
                      <a:pt x="81" y="1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" y="35"/>
                      <a:pt x="0" y="38"/>
                      <a:pt x="0" y="43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9"/>
                      <a:pt x="1" y="252"/>
                      <a:pt x="4" y="254"/>
                    </a:cubicBezTo>
                    <a:cubicBezTo>
                      <a:pt x="7" y="256"/>
                      <a:pt x="11" y="257"/>
                      <a:pt x="15" y="255"/>
                    </a:cubicBezTo>
                    <a:cubicBezTo>
                      <a:pt x="85" y="225"/>
                      <a:pt x="85" y="225"/>
                      <a:pt x="85" y="225"/>
                    </a:cubicBezTo>
                    <a:cubicBezTo>
                      <a:pt x="155" y="255"/>
                      <a:pt x="155" y="255"/>
                      <a:pt x="155" y="255"/>
                    </a:cubicBezTo>
                    <a:cubicBezTo>
                      <a:pt x="158" y="256"/>
                      <a:pt x="161" y="256"/>
                      <a:pt x="164" y="255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305" y="255"/>
                      <a:pt x="305" y="255"/>
                      <a:pt x="305" y="255"/>
                    </a:cubicBezTo>
                    <a:cubicBezTo>
                      <a:pt x="306" y="256"/>
                      <a:pt x="308" y="256"/>
                      <a:pt x="309" y="256"/>
                    </a:cubicBezTo>
                    <a:cubicBezTo>
                      <a:pt x="311" y="256"/>
                      <a:pt x="313" y="255"/>
                      <a:pt x="315" y="254"/>
                    </a:cubicBezTo>
                    <a:cubicBezTo>
                      <a:pt x="318" y="252"/>
                      <a:pt x="320" y="249"/>
                      <a:pt x="320" y="245"/>
                    </a:cubicBezTo>
                    <a:cubicBezTo>
                      <a:pt x="320" y="43"/>
                      <a:pt x="320" y="43"/>
                      <a:pt x="320" y="43"/>
                    </a:cubicBezTo>
                    <a:cubicBezTo>
                      <a:pt x="320" y="38"/>
                      <a:pt x="317" y="35"/>
                      <a:pt x="313" y="33"/>
                    </a:cubicBezTo>
                    <a:close/>
                    <a:moveTo>
                      <a:pt x="96" y="27"/>
                    </a:moveTo>
                    <a:cubicBezTo>
                      <a:pt x="149" y="50"/>
                      <a:pt x="149" y="50"/>
                      <a:pt x="149" y="50"/>
                    </a:cubicBezTo>
                    <a:cubicBezTo>
                      <a:pt x="149" y="229"/>
                      <a:pt x="149" y="229"/>
                      <a:pt x="149" y="229"/>
                    </a:cubicBezTo>
                    <a:cubicBezTo>
                      <a:pt x="96" y="206"/>
                      <a:pt x="96" y="206"/>
                      <a:pt x="96" y="206"/>
                    </a:cubicBezTo>
                    <a:lnTo>
                      <a:pt x="96" y="27"/>
                    </a:lnTo>
                    <a:close/>
                    <a:moveTo>
                      <a:pt x="170" y="50"/>
                    </a:moveTo>
                    <a:cubicBezTo>
                      <a:pt x="224" y="27"/>
                      <a:pt x="224" y="27"/>
                      <a:pt x="224" y="27"/>
                    </a:cubicBezTo>
                    <a:cubicBezTo>
                      <a:pt x="224" y="206"/>
                      <a:pt x="224" y="206"/>
                      <a:pt x="224" y="206"/>
                    </a:cubicBezTo>
                    <a:cubicBezTo>
                      <a:pt x="170" y="229"/>
                      <a:pt x="170" y="229"/>
                      <a:pt x="170" y="229"/>
                    </a:cubicBezTo>
                    <a:lnTo>
                      <a:pt x="170" y="50"/>
                    </a:lnTo>
                    <a:close/>
                    <a:moveTo>
                      <a:pt x="21" y="50"/>
                    </a:move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06"/>
                      <a:pt x="74" y="206"/>
                      <a:pt x="74" y="206"/>
                    </a:cubicBezTo>
                    <a:cubicBezTo>
                      <a:pt x="21" y="229"/>
                      <a:pt x="21" y="229"/>
                      <a:pt x="21" y="229"/>
                    </a:cubicBezTo>
                    <a:lnTo>
                      <a:pt x="21" y="50"/>
                    </a:lnTo>
                    <a:close/>
                    <a:moveTo>
                      <a:pt x="298" y="229"/>
                    </a:moveTo>
                    <a:cubicBezTo>
                      <a:pt x="245" y="206"/>
                      <a:pt x="245" y="206"/>
                      <a:pt x="245" y="206"/>
                    </a:cubicBezTo>
                    <a:cubicBezTo>
                      <a:pt x="245" y="27"/>
                      <a:pt x="245" y="27"/>
                      <a:pt x="245" y="27"/>
                    </a:cubicBezTo>
                    <a:cubicBezTo>
                      <a:pt x="298" y="50"/>
                      <a:pt x="298" y="50"/>
                      <a:pt x="298" y="50"/>
                    </a:cubicBezTo>
                    <a:lnTo>
                      <a:pt x="298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786">
                <a:extLst>
                  <a:ext uri="{FF2B5EF4-FFF2-40B4-BE49-F238E27FC236}">
                    <a16:creationId xmlns:a16="http://schemas.microsoft.com/office/drawing/2014/main" id="{49954143-160C-8B1E-9BC5-B72A4E8DE4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57" y="3361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A94A6D9-701F-AAF2-CE75-5B18DE0DF89D}"/>
                </a:ext>
              </a:extLst>
            </p:cNvPr>
            <p:cNvGrpSpPr/>
            <p:nvPr/>
          </p:nvGrpSpPr>
          <p:grpSpPr>
            <a:xfrm>
              <a:off x="673126" y="4019874"/>
              <a:ext cx="2112919" cy="2647626"/>
              <a:chOff x="673126" y="4019874"/>
              <a:chExt cx="2112919" cy="2647626"/>
            </a:xfrm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3C9DF570-A57D-857B-73C3-85E08D8766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740">
                <a:extLst>
                  <a:ext uri="{FF2B5EF4-FFF2-40B4-BE49-F238E27FC236}">
                    <a16:creationId xmlns:a16="http://schemas.microsoft.com/office/drawing/2014/main" id="{B23BEA0F-5E22-8699-1E72-F216A44B5B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9329" y="4921630"/>
                <a:ext cx="1248986" cy="1252659"/>
                <a:chOff x="4293" y="2651"/>
                <a:chExt cx="340" cy="341"/>
              </a:xfrm>
              <a:solidFill>
                <a:schemeClr val="accent2"/>
              </a:solidFill>
            </p:grpSpPr>
            <p:sp>
              <p:nvSpPr>
                <p:cNvPr id="9" name="Freeform 741">
                  <a:extLst>
                    <a:ext uri="{FF2B5EF4-FFF2-40B4-BE49-F238E27FC236}">
                      <a16:creationId xmlns:a16="http://schemas.microsoft.com/office/drawing/2014/main" id="{0F5B4B56-AE6A-02DC-250E-0B71E41E92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3" y="2651"/>
                  <a:ext cx="340" cy="341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" name="Freeform 742">
                  <a:extLst>
                    <a:ext uri="{FF2B5EF4-FFF2-40B4-BE49-F238E27FC236}">
                      <a16:creationId xmlns:a16="http://schemas.microsoft.com/office/drawing/2014/main" id="{D7E069A2-C357-1056-13A8-D969103512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57" y="2743"/>
                  <a:ext cx="212" cy="156"/>
                </a:xfrm>
                <a:custGeom>
                  <a:avLst/>
                  <a:gdLst>
                    <a:gd name="T0" fmla="*/ 224 w 320"/>
                    <a:gd name="T1" fmla="*/ 235 h 235"/>
                    <a:gd name="T2" fmla="*/ 10 w 320"/>
                    <a:gd name="T3" fmla="*/ 235 h 235"/>
                    <a:gd name="T4" fmla="*/ 0 w 320"/>
                    <a:gd name="T5" fmla="*/ 224 h 235"/>
                    <a:gd name="T6" fmla="*/ 0 w 320"/>
                    <a:gd name="T7" fmla="*/ 11 h 235"/>
                    <a:gd name="T8" fmla="*/ 10 w 320"/>
                    <a:gd name="T9" fmla="*/ 0 h 235"/>
                    <a:gd name="T10" fmla="*/ 224 w 320"/>
                    <a:gd name="T11" fmla="*/ 0 h 235"/>
                    <a:gd name="T12" fmla="*/ 234 w 320"/>
                    <a:gd name="T13" fmla="*/ 11 h 235"/>
                    <a:gd name="T14" fmla="*/ 234 w 320"/>
                    <a:gd name="T15" fmla="*/ 58 h 235"/>
                    <a:gd name="T16" fmla="*/ 304 w 320"/>
                    <a:gd name="T17" fmla="*/ 23 h 235"/>
                    <a:gd name="T18" fmla="*/ 315 w 320"/>
                    <a:gd name="T19" fmla="*/ 23 h 235"/>
                    <a:gd name="T20" fmla="*/ 320 w 320"/>
                    <a:gd name="T21" fmla="*/ 32 h 235"/>
                    <a:gd name="T22" fmla="*/ 320 w 320"/>
                    <a:gd name="T23" fmla="*/ 203 h 235"/>
                    <a:gd name="T24" fmla="*/ 315 w 320"/>
                    <a:gd name="T25" fmla="*/ 212 h 235"/>
                    <a:gd name="T26" fmla="*/ 304 w 320"/>
                    <a:gd name="T27" fmla="*/ 213 h 235"/>
                    <a:gd name="T28" fmla="*/ 234 w 320"/>
                    <a:gd name="T29" fmla="*/ 178 h 235"/>
                    <a:gd name="T30" fmla="*/ 234 w 320"/>
                    <a:gd name="T31" fmla="*/ 224 h 235"/>
                    <a:gd name="T32" fmla="*/ 224 w 320"/>
                    <a:gd name="T33" fmla="*/ 235 h 235"/>
                    <a:gd name="T34" fmla="*/ 21 w 320"/>
                    <a:gd name="T35" fmla="*/ 214 h 235"/>
                    <a:gd name="T36" fmla="*/ 213 w 320"/>
                    <a:gd name="T37" fmla="*/ 214 h 235"/>
                    <a:gd name="T38" fmla="*/ 213 w 320"/>
                    <a:gd name="T39" fmla="*/ 160 h 235"/>
                    <a:gd name="T40" fmla="*/ 218 w 320"/>
                    <a:gd name="T41" fmla="*/ 151 h 235"/>
                    <a:gd name="T42" fmla="*/ 228 w 320"/>
                    <a:gd name="T43" fmla="*/ 151 h 235"/>
                    <a:gd name="T44" fmla="*/ 298 w 320"/>
                    <a:gd name="T45" fmla="*/ 186 h 235"/>
                    <a:gd name="T46" fmla="*/ 298 w 320"/>
                    <a:gd name="T47" fmla="*/ 50 h 235"/>
                    <a:gd name="T48" fmla="*/ 228 w 320"/>
                    <a:gd name="T49" fmla="*/ 85 h 235"/>
                    <a:gd name="T50" fmla="*/ 218 w 320"/>
                    <a:gd name="T51" fmla="*/ 84 h 235"/>
                    <a:gd name="T52" fmla="*/ 213 w 320"/>
                    <a:gd name="T53" fmla="*/ 75 h 235"/>
                    <a:gd name="T54" fmla="*/ 213 w 320"/>
                    <a:gd name="T55" fmla="*/ 22 h 235"/>
                    <a:gd name="T56" fmla="*/ 21 w 320"/>
                    <a:gd name="T57" fmla="*/ 22 h 235"/>
                    <a:gd name="T58" fmla="*/ 21 w 320"/>
                    <a:gd name="T59" fmla="*/ 214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20" h="235">
                      <a:moveTo>
                        <a:pt x="224" y="235"/>
                      </a:moveTo>
                      <a:cubicBezTo>
                        <a:pt x="10" y="235"/>
                        <a:pt x="10" y="235"/>
                        <a:pt x="10" y="235"/>
                      </a:cubicBezTo>
                      <a:cubicBezTo>
                        <a:pt x="4" y="235"/>
                        <a:pt x="0" y="230"/>
                        <a:pt x="0" y="22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224" y="0"/>
                        <a:pt x="224" y="0"/>
                        <a:pt x="224" y="0"/>
                      </a:cubicBezTo>
                      <a:cubicBezTo>
                        <a:pt x="230" y="0"/>
                        <a:pt x="234" y="5"/>
                        <a:pt x="234" y="11"/>
                      </a:cubicBezTo>
                      <a:cubicBezTo>
                        <a:pt x="234" y="58"/>
                        <a:pt x="234" y="58"/>
                        <a:pt x="234" y="58"/>
                      </a:cubicBezTo>
                      <a:cubicBezTo>
                        <a:pt x="304" y="23"/>
                        <a:pt x="304" y="23"/>
                        <a:pt x="304" y="23"/>
                      </a:cubicBezTo>
                      <a:cubicBezTo>
                        <a:pt x="308" y="21"/>
                        <a:pt x="311" y="21"/>
                        <a:pt x="315" y="23"/>
                      </a:cubicBezTo>
                      <a:cubicBezTo>
                        <a:pt x="318" y="25"/>
                        <a:pt x="320" y="29"/>
                        <a:pt x="320" y="32"/>
                      </a:cubicBezTo>
                      <a:cubicBezTo>
                        <a:pt x="320" y="203"/>
                        <a:pt x="320" y="203"/>
                        <a:pt x="320" y="203"/>
                      </a:cubicBezTo>
                      <a:cubicBezTo>
                        <a:pt x="320" y="207"/>
                        <a:pt x="318" y="210"/>
                        <a:pt x="315" y="212"/>
                      </a:cubicBezTo>
                      <a:cubicBezTo>
                        <a:pt x="311" y="214"/>
                        <a:pt x="308" y="214"/>
                        <a:pt x="304" y="213"/>
                      </a:cubicBezTo>
                      <a:cubicBezTo>
                        <a:pt x="234" y="178"/>
                        <a:pt x="234" y="178"/>
                        <a:pt x="234" y="178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34" y="230"/>
                        <a:pt x="230" y="235"/>
                        <a:pt x="224" y="235"/>
                      </a:cubicBezTo>
                      <a:close/>
                      <a:moveTo>
                        <a:pt x="21" y="214"/>
                      </a:moveTo>
                      <a:cubicBezTo>
                        <a:pt x="213" y="214"/>
                        <a:pt x="213" y="214"/>
                        <a:pt x="213" y="214"/>
                      </a:cubicBez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213" y="157"/>
                        <a:pt x="215" y="153"/>
                        <a:pt x="218" y="151"/>
                      </a:cubicBezTo>
                      <a:cubicBezTo>
                        <a:pt x="221" y="149"/>
                        <a:pt x="225" y="149"/>
                        <a:pt x="228" y="151"/>
                      </a:cubicBezTo>
                      <a:cubicBezTo>
                        <a:pt x="298" y="186"/>
                        <a:pt x="298" y="186"/>
                        <a:pt x="298" y="186"/>
                      </a:cubicBezTo>
                      <a:cubicBezTo>
                        <a:pt x="298" y="50"/>
                        <a:pt x="298" y="50"/>
                        <a:pt x="298" y="50"/>
                      </a:cubicBezTo>
                      <a:cubicBezTo>
                        <a:pt x="228" y="85"/>
                        <a:pt x="228" y="85"/>
                        <a:pt x="228" y="85"/>
                      </a:cubicBezTo>
                      <a:cubicBezTo>
                        <a:pt x="225" y="86"/>
                        <a:pt x="221" y="86"/>
                        <a:pt x="218" y="84"/>
                      </a:cubicBezTo>
                      <a:cubicBezTo>
                        <a:pt x="215" y="82"/>
                        <a:pt x="213" y="79"/>
                        <a:pt x="213" y="75"/>
                      </a:cubicBezTo>
                      <a:cubicBezTo>
                        <a:pt x="213" y="22"/>
                        <a:pt x="213" y="22"/>
                        <a:pt x="213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lnTo>
                        <a:pt x="21" y="2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403561A-9D4C-DF5C-C44A-0DCDBD082969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Videos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D5ED3F-584D-CDA3-89D5-8625C22B8A58}"/>
                </a:ext>
              </a:extLst>
            </p:cNvPr>
            <p:cNvSpPr/>
            <p:nvPr/>
          </p:nvSpPr>
          <p:spPr>
            <a:xfrm>
              <a:off x="3289666" y="4475284"/>
              <a:ext cx="141737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Audio/Music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1ED04-F628-1213-2945-688588EE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7-EF55-4ABD-B240-CD66E124DD4B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822A2-D746-90EC-0A2E-43838784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F68D-8B68-2E27-0281-14A1BB9D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F4E3A5-AA4C-D1D9-C898-EED10F3D902B}"/>
              </a:ext>
            </a:extLst>
          </p:cNvPr>
          <p:cNvGrpSpPr/>
          <p:nvPr/>
        </p:nvGrpSpPr>
        <p:grpSpPr>
          <a:xfrm>
            <a:off x="2828132" y="1368377"/>
            <a:ext cx="1845468" cy="1597212"/>
            <a:chOff x="1723232" y="1786303"/>
            <a:chExt cx="1845468" cy="159721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A7C500D-95E0-3D75-12E6-0EA476FBB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845468" cy="15972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1E7410-44AD-CAF2-D420-68D3D81B3087}"/>
                </a:ext>
              </a:extLst>
            </p:cNvPr>
            <p:cNvSpPr/>
            <p:nvPr/>
          </p:nvSpPr>
          <p:spPr>
            <a:xfrm>
              <a:off x="1907382" y="2241501"/>
              <a:ext cx="1371600" cy="67710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+mj-lt"/>
                </a:rPr>
                <a:t>Structured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065366-E81C-0641-12C0-672FDB73384F}"/>
              </a:ext>
            </a:extLst>
          </p:cNvPr>
          <p:cNvGrpSpPr/>
          <p:nvPr/>
        </p:nvGrpSpPr>
        <p:grpSpPr>
          <a:xfrm>
            <a:off x="2828131" y="4747602"/>
            <a:ext cx="1845469" cy="1608748"/>
            <a:chOff x="1723232" y="4071326"/>
            <a:chExt cx="1587500" cy="1587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5FC0D1F-7243-54E9-B579-3C3BBC2E7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E17F7B-D34C-DC58-842F-AE82A66B0A70}"/>
                </a:ext>
              </a:extLst>
            </p:cNvPr>
            <p:cNvSpPr/>
            <p:nvPr/>
          </p:nvSpPr>
          <p:spPr>
            <a:xfrm>
              <a:off x="1723232" y="4526522"/>
              <a:ext cx="1587500" cy="69835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+mj-lt"/>
                </a:rPr>
                <a:t>Unstructured data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3BBB7-7C36-AE08-3084-26A4C71BA104}"/>
              </a:ext>
            </a:extLst>
          </p:cNvPr>
          <p:cNvGrpSpPr/>
          <p:nvPr/>
        </p:nvGrpSpPr>
        <p:grpSpPr>
          <a:xfrm>
            <a:off x="2828132" y="3052222"/>
            <a:ext cx="1845468" cy="1608747"/>
            <a:chOff x="4109244" y="2928814"/>
            <a:chExt cx="1587500" cy="1587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0C0E00-00B6-1A6C-F0FF-2917DC27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rgbClr val="11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7BDE4D-777E-D0C2-87B6-A3CB8DA2A47E}"/>
                </a:ext>
              </a:extLst>
            </p:cNvPr>
            <p:cNvSpPr/>
            <p:nvPr/>
          </p:nvSpPr>
          <p:spPr>
            <a:xfrm>
              <a:off x="4217194" y="3214734"/>
              <a:ext cx="1371600" cy="101566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+mj-lt"/>
                </a:rPr>
                <a:t>Semi-Structured data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AF32C62-C052-757A-075D-FE6D563F7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6725" y="2364125"/>
            <a:ext cx="2578100" cy="251644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+mj-lt"/>
              </a:rPr>
              <a:t>Big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if it gets combine?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onal Stripe 23">
            <a:extLst>
              <a:ext uri="{FF2B5EF4-FFF2-40B4-BE49-F238E27FC236}">
                <a16:creationId xmlns:a16="http://schemas.microsoft.com/office/drawing/2014/main" id="{D2F6FB2D-8969-4C44-5567-C735BD98FFDE}"/>
              </a:ext>
            </a:extLst>
          </p:cNvPr>
          <p:cNvSpPr/>
          <p:nvPr/>
        </p:nvSpPr>
        <p:spPr>
          <a:xfrm>
            <a:off x="4908211" y="3690023"/>
            <a:ext cx="1512168" cy="1512168"/>
          </a:xfrm>
          <a:prstGeom prst="diagStripe">
            <a:avLst/>
          </a:prstGeom>
          <a:solidFill>
            <a:srgbClr val="11AEC7"/>
          </a:solidFill>
          <a:ln w="12700"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25" name="Diagonal Stripe 24">
            <a:extLst>
              <a:ext uri="{FF2B5EF4-FFF2-40B4-BE49-F238E27FC236}">
                <a16:creationId xmlns:a16="http://schemas.microsoft.com/office/drawing/2014/main" id="{DA0B6467-7870-5207-459F-E037A92E1E72}"/>
              </a:ext>
            </a:extLst>
          </p:cNvPr>
          <p:cNvSpPr/>
          <p:nvPr/>
        </p:nvSpPr>
        <p:spPr>
          <a:xfrm flipV="1">
            <a:off x="4908211" y="2110179"/>
            <a:ext cx="1512168" cy="1512168"/>
          </a:xfrm>
          <a:prstGeom prst="diagStripe">
            <a:avLst/>
          </a:prstGeom>
          <a:solidFill>
            <a:srgbClr val="11AEC7"/>
          </a:solidFill>
          <a:ln w="12700"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E5DAD-A0CE-639A-7689-7EB1680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5BCD-E926-471B-9449-9A4F743FBCA5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537C-9B09-D4FC-D1A2-7609A81E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3EA1D2-B111-FBB8-126F-DB91D7B3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0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is a Big Data?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E28CF4-FE02-D4DF-E592-8FF0EF179E68}"/>
              </a:ext>
            </a:extLst>
          </p:cNvPr>
          <p:cNvSpPr txBox="1">
            <a:spLocks/>
          </p:cNvSpPr>
          <p:nvPr/>
        </p:nvSpPr>
        <p:spPr>
          <a:xfrm>
            <a:off x="579120" y="1558131"/>
            <a:ext cx="1138428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+mj-lt"/>
              </a:rPr>
              <a:t>Big data refers to the datasets that are too large or complex to be manage by traditional data-processing software.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1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b="1" dirty="0">
                <a:latin typeface="+mj-lt"/>
              </a:rPr>
              <a:t>Big data is structured, semi-structured and unstructured or heterogeneous in nature. It becomes difficult for computing system to manage “Big Data” because of the extreme speed and volume at which it is generated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17A4-4A04-96F9-4C17-6986C7D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65A-D93E-4A27-AF77-13318BA94AC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F55C9-D842-5AB5-B2C7-FF05FE3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DF71-8001-664D-00BF-4A46932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060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Characteristics of Big Data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17A4-4A04-96F9-4C17-6986C7D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65A-D93E-4A27-AF77-13318BA94AC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F55C9-D842-5AB5-B2C7-FF05FE3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DF71-8001-664D-00BF-4A46932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cxnSp>
        <p:nvCxnSpPr>
          <p:cNvPr id="6" name="AutoShape 9">
            <a:extLst>
              <a:ext uri="{FF2B5EF4-FFF2-40B4-BE49-F238E27FC236}">
                <a16:creationId xmlns:a16="http://schemas.microsoft.com/office/drawing/2014/main" id="{15448D41-FEBE-35DB-75D1-73A8D15467CE}"/>
              </a:ext>
            </a:extLst>
          </p:cNvPr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4070107" y="1058389"/>
            <a:ext cx="178556" cy="3668119"/>
          </a:xfrm>
          <a:prstGeom prst="bentConnector2">
            <a:avLst/>
          </a:prstGeom>
          <a:noFill/>
          <a:ln w="6350">
            <a:solidFill>
              <a:srgbClr val="BBBCBC"/>
            </a:solidFill>
            <a:miter lim="800000"/>
            <a:headEnd/>
            <a:tailEnd/>
          </a:ln>
        </p:spPr>
      </p:cxnSp>
      <p:cxnSp>
        <p:nvCxnSpPr>
          <p:cNvPr id="8" name="AutoShape 17">
            <a:extLst>
              <a:ext uri="{FF2B5EF4-FFF2-40B4-BE49-F238E27FC236}">
                <a16:creationId xmlns:a16="http://schemas.microsoft.com/office/drawing/2014/main" id="{015FCF27-A173-58F9-3ED3-1B8A9143ED3A}"/>
              </a:ext>
            </a:extLst>
          </p:cNvPr>
          <p:cNvCxnSpPr>
            <a:cxnSpLocks noChangeShapeType="1"/>
          </p:cNvCxnSpPr>
          <p:nvPr/>
        </p:nvCxnSpPr>
        <p:spPr bwMode="gray">
          <a:xfrm flipV="1">
            <a:off x="5982563" y="2245351"/>
            <a:ext cx="0" cy="736375"/>
          </a:xfrm>
          <a:prstGeom prst="straightConnector1">
            <a:avLst/>
          </a:prstGeom>
          <a:noFill/>
          <a:ln w="6350">
            <a:solidFill>
              <a:srgbClr val="BBBCBC"/>
            </a:solidFill>
            <a:round/>
            <a:headEnd/>
            <a:tailEnd/>
          </a:ln>
        </p:spPr>
      </p:cxnSp>
      <p:sp>
        <p:nvSpPr>
          <p:cNvPr id="10" name="Text Box 10">
            <a:extLst>
              <a:ext uri="{FF2B5EF4-FFF2-40B4-BE49-F238E27FC236}">
                <a16:creationId xmlns:a16="http://schemas.microsoft.com/office/drawing/2014/main" id="{0C56D44C-4042-C027-7480-B3EB99FD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627" y="1653735"/>
            <a:ext cx="2475637" cy="563406"/>
          </a:xfrm>
          <a:prstGeom prst="rect">
            <a:avLst/>
          </a:prstGeom>
          <a:solidFill>
            <a:srgbClr val="0D8295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US" sz="3200" b="1" dirty="0">
                <a:solidFill>
                  <a:schemeClr val="bg1"/>
                </a:solidFill>
                <a:latin typeface="+mj-lt"/>
              </a:rPr>
              <a:t>Big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D81543-7D7E-955D-9BA0-11CCA277A786}"/>
              </a:ext>
            </a:extLst>
          </p:cNvPr>
          <p:cNvGrpSpPr/>
          <p:nvPr/>
        </p:nvGrpSpPr>
        <p:grpSpPr>
          <a:xfrm>
            <a:off x="304797" y="2981726"/>
            <a:ext cx="4041057" cy="2209800"/>
            <a:chOff x="489859" y="2710543"/>
            <a:chExt cx="3907970" cy="2209800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97765127-B81F-AAAA-60EC-E999C1681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59" y="2710543"/>
              <a:ext cx="3907970" cy="563407"/>
            </a:xfrm>
            <a:prstGeom prst="rect">
              <a:avLst/>
            </a:prstGeom>
            <a:solidFill>
              <a:srgbClr val="EB6047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88900" tIns="88900" rIns="88900" bIns="88900" anchor="ctr" anchorCtr="1"/>
            <a:lstStyle/>
            <a:p>
              <a:pPr defTabSz="957263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Challenge with existing system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785AFC-9DE7-230D-FA0F-B656E0FC5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59" y="3274441"/>
              <a:ext cx="3907970" cy="1645902"/>
            </a:xfrm>
            <a:prstGeom prst="rect">
              <a:avLst/>
            </a:prstGeom>
            <a:solidFill>
              <a:srgbClr val="F2F2F2"/>
            </a:solidFill>
            <a:ln w="12700" algn="ctr">
              <a:noFill/>
              <a:miter lim="800000"/>
              <a:headEnd/>
              <a:tailEnd/>
            </a:ln>
          </p:spPr>
          <p:txBody>
            <a:bodyPr lIns="88900" tIns="88900" rIns="88900" bIns="88900" anchor="t"/>
            <a:lstStyle/>
            <a:p>
              <a:pPr marL="359623" indent="-359623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  <a:cs typeface="+mn-cs"/>
                </a:rPr>
                <a:t>Is a new data challenge</a:t>
              </a:r>
            </a:p>
            <a:p>
              <a:pPr marL="359623" indent="-359623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</a:rPr>
                <a:t>t</a:t>
              </a:r>
              <a:r>
                <a:rPr lang="en-US" sz="2400" b="1" dirty="0">
                  <a:latin typeface="+mj-lt"/>
                  <a:cs typeface="+mn-cs"/>
                </a:rPr>
                <a:t>hat</a:t>
              </a:r>
              <a:r>
                <a:rPr lang="en-US" sz="2400" b="1" dirty="0">
                  <a:latin typeface="+mj-lt"/>
                </a:rPr>
                <a:t> </a:t>
              </a:r>
              <a:r>
                <a:rPr lang="en-US" sz="2400" b="1" dirty="0">
                  <a:latin typeface="+mj-lt"/>
                  <a:cs typeface="+mn-cs"/>
                </a:rPr>
                <a:t>requires leveraging</a:t>
              </a:r>
            </a:p>
            <a:p>
              <a:pPr marL="359623" indent="-359623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</a:rPr>
                <a:t>e</a:t>
              </a:r>
              <a:r>
                <a:rPr lang="en-US" sz="2400" b="1" dirty="0">
                  <a:latin typeface="+mj-lt"/>
                  <a:cs typeface="+mn-cs"/>
                </a:rPr>
                <a:t>xisting</a:t>
              </a:r>
              <a:r>
                <a:rPr lang="en-US" sz="2400" b="1" dirty="0">
                  <a:latin typeface="+mj-lt"/>
                </a:rPr>
                <a:t> </a:t>
              </a:r>
              <a:r>
                <a:rPr lang="en-US" sz="2400" b="1" dirty="0">
                  <a:latin typeface="+mj-lt"/>
                  <a:cs typeface="+mn-cs"/>
                </a:rPr>
                <a:t>system differently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8DD126-1015-3E26-F7F3-F244AC000805}"/>
              </a:ext>
            </a:extLst>
          </p:cNvPr>
          <p:cNvGrpSpPr/>
          <p:nvPr/>
        </p:nvGrpSpPr>
        <p:grpSpPr>
          <a:xfrm>
            <a:off x="4468532" y="2994275"/>
            <a:ext cx="3238554" cy="2209800"/>
            <a:chOff x="489859" y="2710543"/>
            <a:chExt cx="3907970" cy="2209800"/>
          </a:xfrm>
        </p:grpSpPr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D836C437-EC30-DC08-6D3A-D66AB79E6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59" y="2710543"/>
              <a:ext cx="3907970" cy="563407"/>
            </a:xfrm>
            <a:prstGeom prst="rect">
              <a:avLst/>
            </a:prstGeom>
            <a:solidFill>
              <a:srgbClr val="585858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88900" tIns="88900" rIns="88900" bIns="88900" anchor="ctr" anchorCtr="1"/>
            <a:lstStyle/>
            <a:p>
              <a:pPr defTabSz="957263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Classified into 4Vs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ABAF19-6538-B57B-0E49-5228FC87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59" y="3274441"/>
              <a:ext cx="3907970" cy="1645902"/>
            </a:xfrm>
            <a:prstGeom prst="rect">
              <a:avLst/>
            </a:prstGeom>
            <a:solidFill>
              <a:srgbClr val="F2F2F2"/>
            </a:solidFill>
            <a:ln w="12700" algn="ctr">
              <a:noFill/>
              <a:miter lim="800000"/>
              <a:headEnd/>
              <a:tailEnd/>
            </a:ln>
          </p:spPr>
          <p:txBody>
            <a:bodyPr lIns="88900" tIns="88900" rIns="88900" bIns="88900" anchor="t"/>
            <a:lstStyle/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  <a:cs typeface="+mn-cs"/>
                </a:rPr>
                <a:t>Volume</a:t>
              </a:r>
              <a:endParaRPr lang="en-US" sz="2400" b="1" dirty="0">
                <a:latin typeface="+mj-lt"/>
              </a:endParaRPr>
            </a:p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  <a:cs typeface="+mn-cs"/>
                </a:rPr>
                <a:t>Velocity</a:t>
              </a:r>
            </a:p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</a:rPr>
                <a:t>Variety</a:t>
              </a:r>
              <a:endParaRPr lang="en-US" sz="2400" b="1" dirty="0">
                <a:latin typeface="+mj-lt"/>
                <a:cs typeface="+mn-cs"/>
              </a:endParaRPr>
            </a:p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</a:rPr>
                <a:t>Veracity</a:t>
              </a:r>
              <a:endParaRPr lang="en-US" sz="2400" b="1" dirty="0">
                <a:latin typeface="+mj-lt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9639BF-64E6-95B5-79FF-EE246AB3CF10}"/>
              </a:ext>
            </a:extLst>
          </p:cNvPr>
          <p:cNvGrpSpPr/>
          <p:nvPr/>
        </p:nvGrpSpPr>
        <p:grpSpPr>
          <a:xfrm>
            <a:off x="7962850" y="2994275"/>
            <a:ext cx="3907970" cy="2209800"/>
            <a:chOff x="489859" y="2710543"/>
            <a:chExt cx="3907970" cy="2209800"/>
          </a:xfrm>
        </p:grpSpPr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02D88CA9-7373-88C8-44EC-33F5E2982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59" y="2710543"/>
              <a:ext cx="3907970" cy="563407"/>
            </a:xfrm>
            <a:prstGeom prst="rect">
              <a:avLst/>
            </a:prstGeom>
            <a:solidFill>
              <a:srgbClr val="F59F26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88900" tIns="88900" rIns="88900" bIns="88900" anchor="ctr" anchorCtr="1"/>
            <a:lstStyle/>
            <a:p>
              <a:pPr defTabSz="957263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Complex data ?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3AE0CF-6942-EEC3-172C-6724CB9DA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59" y="3274441"/>
              <a:ext cx="3907970" cy="1645902"/>
            </a:xfrm>
            <a:prstGeom prst="rect">
              <a:avLst/>
            </a:prstGeom>
            <a:solidFill>
              <a:srgbClr val="F2F2F2"/>
            </a:solidFill>
            <a:ln w="12700" algn="ctr">
              <a:noFill/>
              <a:miter lim="800000"/>
              <a:headEnd/>
              <a:tailEnd/>
            </a:ln>
          </p:spPr>
          <p:txBody>
            <a:bodyPr lIns="88900" tIns="88900" rIns="88900" bIns="88900" anchor="t"/>
            <a:lstStyle/>
            <a:p>
              <a:pPr marL="359623" indent="-359623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  <a:cs typeface="+mn-cs"/>
                </a:rPr>
                <a:t>Is usually unstructured</a:t>
              </a:r>
            </a:p>
            <a:p>
              <a:pPr marL="359623" indent="-359623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  <a:cs typeface="+mn-cs"/>
                </a:rPr>
                <a:t>and qualitative in nature</a:t>
              </a:r>
            </a:p>
          </p:txBody>
        </p:sp>
      </p:grpSp>
      <p:cxnSp>
        <p:nvCxnSpPr>
          <p:cNvPr id="36" name="AutoShape 9">
            <a:extLst>
              <a:ext uri="{FF2B5EF4-FFF2-40B4-BE49-F238E27FC236}">
                <a16:creationId xmlns:a16="http://schemas.microsoft.com/office/drawing/2014/main" id="{CB2566B2-BC08-7E7A-A9BD-21786EEF3FB3}"/>
              </a:ext>
            </a:extLst>
          </p:cNvPr>
          <p:cNvCxnSpPr>
            <a:cxnSpLocks noChangeShapeType="1"/>
            <a:stCxn id="30" idx="0"/>
          </p:cNvCxnSpPr>
          <p:nvPr/>
        </p:nvCxnSpPr>
        <p:spPr bwMode="auto">
          <a:xfrm rot="16200000" flipV="1">
            <a:off x="7863942" y="941381"/>
            <a:ext cx="182399" cy="3923389"/>
          </a:xfrm>
          <a:prstGeom prst="bentConnector2">
            <a:avLst/>
          </a:prstGeom>
          <a:noFill/>
          <a:ln w="6350">
            <a:solidFill>
              <a:srgbClr val="BBBCBC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6549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1F4798-BBFD-EEDD-3419-EC2DDB6F0FC5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solidFill>
            <a:srgbClr val="F2F2F2"/>
          </a:solidFill>
        </p:spPr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F24BCC-E9BD-3646-AD1D-A6CBC0635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52935" y="2929930"/>
            <a:ext cx="2978431" cy="8537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Every minute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~5 lacs comments,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~3 lacs status update,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~1.5 lacs photos 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48A70-2733-A848-89A3-504906B2D873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b="1" dirty="0"/>
              <a:t>Facebook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CD8262-57B8-AA4F-ABFA-376B3D23E83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Every second ~6000 tweets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B47109-DB23-2144-9C7F-D649DC0EF4C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b="1" dirty="0"/>
              <a:t>Tweets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67B87F-F0A1-1445-99E7-6C66DCA2CB4D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9052935" y="5572659"/>
            <a:ext cx="2796283" cy="8537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Every day approximate 1.6 million shipment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D56B1C-4A0F-1142-8ABA-5B7768243AC8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9052904" y="4959498"/>
            <a:ext cx="2978431" cy="532359"/>
          </a:xfrm>
        </p:spPr>
        <p:txBody>
          <a:bodyPr/>
          <a:lstStyle/>
          <a:p>
            <a:r>
              <a:rPr lang="en-US" b="1" dirty="0"/>
              <a:t>E-Commerce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D8E0BC-E410-B140-B079-BA68764E95E0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11462" y="4635134"/>
            <a:ext cx="2734619" cy="853771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Every day around </a:t>
            </a:r>
          </a:p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~6.5 billion transactions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EB6699-DB17-174B-9340-16FAA3BCEB11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b="1" dirty="0"/>
              <a:t>UPI</a:t>
            </a:r>
          </a:p>
        </p:txBody>
      </p:sp>
      <p:sp>
        <p:nvSpPr>
          <p:cNvPr id="15" name="Title 41">
            <a:extLst>
              <a:ext uri="{FF2B5EF4-FFF2-40B4-BE49-F238E27FC236}">
                <a16:creationId xmlns:a16="http://schemas.microsoft.com/office/drawing/2014/main" id="{C1326BF2-2958-6541-9B4E-ED9CDED6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18"/>
            <a:ext cx="10515600" cy="105566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BIG DATA</a:t>
            </a:r>
          </a:p>
        </p:txBody>
      </p:sp>
      <p:pic>
        <p:nvPicPr>
          <p:cNvPr id="4" name="Picture 3" descr="Twitter Logo, symbol, meaning, history, PNG">
            <a:extLst>
              <a:ext uri="{FF2B5EF4-FFF2-40B4-BE49-F238E27FC236}">
                <a16:creationId xmlns:a16="http://schemas.microsoft.com/office/drawing/2014/main" id="{345A9BB6-61C2-1745-2A99-74397032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21" y="2185142"/>
            <a:ext cx="2391103" cy="13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 into Facebook | Facebook">
            <a:extLst>
              <a:ext uri="{FF2B5EF4-FFF2-40B4-BE49-F238E27FC236}">
                <a16:creationId xmlns:a16="http://schemas.microsoft.com/office/drawing/2014/main" id="{CA734F78-25BC-A0EB-7D33-1E8352F1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29" y="2979586"/>
            <a:ext cx="2405305" cy="8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cebook rebrands to Meta and adopts infinity loop logo">
            <a:extLst>
              <a:ext uri="{FF2B5EF4-FFF2-40B4-BE49-F238E27FC236}">
                <a16:creationId xmlns:a16="http://schemas.microsoft.com/office/drawing/2014/main" id="{D857B5DB-4051-5FEB-7EE5-7F970B19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37" y="2894996"/>
            <a:ext cx="2529463" cy="10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UPI PIN: How to Generate and Change It">
            <a:extLst>
              <a:ext uri="{FF2B5EF4-FFF2-40B4-BE49-F238E27FC236}">
                <a16:creationId xmlns:a16="http://schemas.microsoft.com/office/drawing/2014/main" id="{B97413E2-0AF6-A062-8BC3-52BD35B1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81" y="4183760"/>
            <a:ext cx="2565732" cy="174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mazon down? Current status and problems | Downdetector">
            <a:extLst>
              <a:ext uri="{FF2B5EF4-FFF2-40B4-BE49-F238E27FC236}">
                <a16:creationId xmlns:a16="http://schemas.microsoft.com/office/drawing/2014/main" id="{B3AE4BBC-27AC-9C4F-43E7-2A15E0FC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22" y="5054639"/>
            <a:ext cx="1906317" cy="5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How To Sell On Flipkart - Ultimate Guide For Beginners In 2022">
            <a:extLst>
              <a:ext uri="{FF2B5EF4-FFF2-40B4-BE49-F238E27FC236}">
                <a16:creationId xmlns:a16="http://schemas.microsoft.com/office/drawing/2014/main" id="{E163CC13-A7F1-7778-546D-F7B80EC4E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35837" r="8289" b="32797"/>
          <a:stretch/>
        </p:blipFill>
        <p:spPr bwMode="auto">
          <a:xfrm>
            <a:off x="6187878" y="5554157"/>
            <a:ext cx="2796283" cy="74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4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CD8262-57B8-AA4F-ABFA-376B3D23E83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2754083" y="2458833"/>
            <a:ext cx="2937281" cy="853771"/>
          </a:xfrm>
        </p:spPr>
        <p:txBody>
          <a:bodyPr/>
          <a:lstStyle/>
          <a:p>
            <a:pPr algn="r"/>
            <a:r>
              <a:rPr lang="en-IN" sz="1800" b="1" dirty="0">
                <a:solidFill>
                  <a:srgbClr val="00B0F0"/>
                </a:solidFill>
                <a:effectLst/>
                <a:latin typeface="+mj-lt"/>
                <a:ea typeface="Times New Roman" panose="02020603050405020304" pitchFamily="18" charset="0"/>
              </a:rPr>
              <a:t>Volume is the amount of data generated by organizations or individuals.</a:t>
            </a:r>
            <a:endParaRPr lang="en-US" sz="18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B47109-DB23-2144-9C7F-D649DC0EF4C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3953375" y="1828161"/>
            <a:ext cx="1892252" cy="53235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Volume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C82656-0E72-3F37-81E6-6E3D2F1A7CC0}"/>
              </a:ext>
            </a:extLst>
          </p:cNvPr>
          <p:cNvSpPr txBox="1"/>
          <p:nvPr/>
        </p:nvSpPr>
        <p:spPr>
          <a:xfrm>
            <a:off x="468085" y="817417"/>
            <a:ext cx="112340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0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According to Gartner, data is growing at the rate of 59% every year. This growth can be depicted in terms of the following four Vs.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06CBF4-D967-26A0-4D57-6981764C99C0}"/>
              </a:ext>
            </a:extLst>
          </p:cNvPr>
          <p:cNvGrpSpPr/>
          <p:nvPr/>
        </p:nvGrpSpPr>
        <p:grpSpPr>
          <a:xfrm>
            <a:off x="2841172" y="4045270"/>
            <a:ext cx="2861080" cy="1499064"/>
            <a:chOff x="6117774" y="2357498"/>
            <a:chExt cx="2861080" cy="1499064"/>
          </a:xfrm>
        </p:grpSpPr>
        <p:sp>
          <p:nvSpPr>
            <p:cNvPr id="30" name="Text Placeholder 6">
              <a:extLst>
                <a:ext uri="{FF2B5EF4-FFF2-40B4-BE49-F238E27FC236}">
                  <a16:creationId xmlns:a16="http://schemas.microsoft.com/office/drawing/2014/main" id="{7AB2A679-192C-AC50-520C-582A149E50E7}"/>
                </a:ext>
              </a:extLst>
            </p:cNvPr>
            <p:cNvSpPr txBox="1">
              <a:spLocks/>
            </p:cNvSpPr>
            <p:nvPr/>
          </p:nvSpPr>
          <p:spPr>
            <a:xfrm>
              <a:off x="6487458" y="2357498"/>
              <a:ext cx="2491396" cy="53235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36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>
                  <a:solidFill>
                    <a:srgbClr val="F59F26"/>
                  </a:solidFill>
                </a:rPr>
                <a:t>Velocity</a:t>
              </a:r>
            </a:p>
          </p:txBody>
        </p:sp>
        <p:sp>
          <p:nvSpPr>
            <p:cNvPr id="33" name="Text Placeholder 5">
              <a:extLst>
                <a:ext uri="{FF2B5EF4-FFF2-40B4-BE49-F238E27FC236}">
                  <a16:creationId xmlns:a16="http://schemas.microsoft.com/office/drawing/2014/main" id="{4C7C6F24-190A-0399-3607-28C710795A83}"/>
                </a:ext>
              </a:extLst>
            </p:cNvPr>
            <p:cNvSpPr txBox="1">
              <a:spLocks/>
            </p:cNvSpPr>
            <p:nvPr/>
          </p:nvSpPr>
          <p:spPr>
            <a:xfrm>
              <a:off x="6117774" y="3002791"/>
              <a:ext cx="2861080" cy="853771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Quire Sans" panose="020B05020404000200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1" dirty="0">
                  <a:solidFill>
                    <a:srgbClr val="F59F26"/>
                  </a:solidFill>
                  <a:latin typeface="+mj-lt"/>
                  <a:ea typeface="Times New Roman" panose="02020603050405020304" pitchFamily="18" charset="0"/>
                </a:rPr>
                <a:t>Velocity describes the rate at which data is generated, captured, and shared</a:t>
              </a:r>
              <a:endParaRPr lang="en-US" sz="1800" b="1" dirty="0">
                <a:solidFill>
                  <a:srgbClr val="F59F26"/>
                </a:solidFill>
                <a:latin typeface="+mj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E3DA05-DA03-5E21-4305-1872975A1090}"/>
              </a:ext>
            </a:extLst>
          </p:cNvPr>
          <p:cNvGrpSpPr/>
          <p:nvPr/>
        </p:nvGrpSpPr>
        <p:grpSpPr>
          <a:xfrm>
            <a:off x="6587720" y="2189624"/>
            <a:ext cx="2686908" cy="1438807"/>
            <a:chOff x="3304960" y="4057689"/>
            <a:chExt cx="2686908" cy="1438807"/>
          </a:xfrm>
        </p:grpSpPr>
        <p:sp>
          <p:nvSpPr>
            <p:cNvPr id="31" name="Text Placeholder 6">
              <a:extLst>
                <a:ext uri="{FF2B5EF4-FFF2-40B4-BE49-F238E27FC236}">
                  <a16:creationId xmlns:a16="http://schemas.microsoft.com/office/drawing/2014/main" id="{F52145D5-CDCD-4061-CA68-7FE3F52EE019}"/>
                </a:ext>
              </a:extLst>
            </p:cNvPr>
            <p:cNvSpPr txBox="1">
              <a:spLocks/>
            </p:cNvSpPr>
            <p:nvPr/>
          </p:nvSpPr>
          <p:spPr>
            <a:xfrm>
              <a:off x="3304960" y="4057689"/>
              <a:ext cx="2491396" cy="53235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36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Variety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9FD5BB6D-E7A3-F95E-E1F8-E89A8EE6A706}"/>
                </a:ext>
              </a:extLst>
            </p:cNvPr>
            <p:cNvSpPr txBox="1">
              <a:spLocks/>
            </p:cNvSpPr>
            <p:nvPr/>
          </p:nvSpPr>
          <p:spPr>
            <a:xfrm>
              <a:off x="3304960" y="4642725"/>
              <a:ext cx="2686908" cy="853771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Quire Sans" panose="020B05020404000200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</a:rPr>
                <a:t>Variety describe the different formats for data such as images, text, video, audio, GPS.</a:t>
              </a:r>
              <a:endParaRPr lang="en-US" sz="1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FA31FA-E8A9-E70A-3B1C-82AA35A04AFD}"/>
              </a:ext>
            </a:extLst>
          </p:cNvPr>
          <p:cNvGrpSpPr/>
          <p:nvPr/>
        </p:nvGrpSpPr>
        <p:grpSpPr>
          <a:xfrm>
            <a:off x="6511520" y="4690563"/>
            <a:ext cx="2763108" cy="1461750"/>
            <a:chOff x="6587720" y="4770215"/>
            <a:chExt cx="2763108" cy="1461750"/>
          </a:xfrm>
        </p:grpSpPr>
        <p:sp>
          <p:nvSpPr>
            <p:cNvPr id="32" name="Text Placeholder 6">
              <a:extLst>
                <a:ext uri="{FF2B5EF4-FFF2-40B4-BE49-F238E27FC236}">
                  <a16:creationId xmlns:a16="http://schemas.microsoft.com/office/drawing/2014/main" id="{BDDE572F-5D9A-50AA-4495-09AB65631B80}"/>
                </a:ext>
              </a:extLst>
            </p:cNvPr>
            <p:cNvSpPr txBox="1">
              <a:spLocks/>
            </p:cNvSpPr>
            <p:nvPr/>
          </p:nvSpPr>
          <p:spPr>
            <a:xfrm>
              <a:off x="6587720" y="4770215"/>
              <a:ext cx="2491396" cy="53235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36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EB6047"/>
                  </a:solidFill>
                </a:rPr>
                <a:t>Veracity</a:t>
              </a:r>
            </a:p>
          </p:txBody>
        </p:sp>
        <p:sp>
          <p:nvSpPr>
            <p:cNvPr id="36" name="Text Placeholder 5">
              <a:extLst>
                <a:ext uri="{FF2B5EF4-FFF2-40B4-BE49-F238E27FC236}">
                  <a16:creationId xmlns:a16="http://schemas.microsoft.com/office/drawing/2014/main" id="{9B098997-4696-8B08-0E35-DA173A28C5AB}"/>
                </a:ext>
              </a:extLst>
            </p:cNvPr>
            <p:cNvSpPr txBox="1">
              <a:spLocks/>
            </p:cNvSpPr>
            <p:nvPr/>
          </p:nvSpPr>
          <p:spPr>
            <a:xfrm>
              <a:off x="6663920" y="5378194"/>
              <a:ext cx="2686908" cy="853771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Quire Sans" panose="020B05020404000200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EB6047"/>
                  </a:solidFill>
                  <a:latin typeface="+mj-lt"/>
                  <a:ea typeface="Times New Roman" panose="02020603050405020304" pitchFamily="18" charset="0"/>
                </a:rPr>
                <a:t>Veracity generally refers to the uncertainty of data. Whether the obtained data is correct or consistent. </a:t>
              </a:r>
              <a:endParaRPr lang="en-US" sz="1800" b="1" dirty="0">
                <a:solidFill>
                  <a:srgbClr val="EB6047"/>
                </a:solidFill>
                <a:latin typeface="+mj-lt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87D4F1-8CE1-8B40-DE97-E031BF9D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060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356958A3-5D5C-7D27-5ED7-270EEC1A3A0E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Big Data - 4Vs</a:t>
            </a:r>
            <a:endParaRPr lang="en-US" sz="2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E9129A0-D3D9-E516-A670-135EE2AEA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7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9733" y="522898"/>
            <a:ext cx="5012267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Syllabus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2073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3C0F1-7F9F-5B3D-C2B6-8B88666CB699}"/>
              </a:ext>
            </a:extLst>
          </p:cNvPr>
          <p:cNvSpPr txBox="1"/>
          <p:nvPr/>
        </p:nvSpPr>
        <p:spPr>
          <a:xfrm>
            <a:off x="566056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Unit-1: Big Data, Database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83576-96D0-5524-919F-143644B53153}"/>
              </a:ext>
            </a:extLst>
          </p:cNvPr>
          <p:cNvCxnSpPr>
            <a:cxnSpLocks/>
          </p:cNvCxnSpPr>
          <p:nvPr/>
        </p:nvCxnSpPr>
        <p:spPr>
          <a:xfrm>
            <a:off x="653142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86B07-4187-56EB-3608-E2790ADA019D}"/>
              </a:ext>
            </a:extLst>
          </p:cNvPr>
          <p:cNvCxnSpPr>
            <a:cxnSpLocks/>
          </p:cNvCxnSpPr>
          <p:nvPr/>
        </p:nvCxnSpPr>
        <p:spPr>
          <a:xfrm>
            <a:off x="4484914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CF3975-43EB-9022-82F4-1C93AEC6A4F3}"/>
              </a:ext>
            </a:extLst>
          </p:cNvPr>
          <p:cNvCxnSpPr>
            <a:cxnSpLocks/>
          </p:cNvCxnSpPr>
          <p:nvPr/>
        </p:nvCxnSpPr>
        <p:spPr>
          <a:xfrm>
            <a:off x="8360229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4898FD-4ADE-6D93-4B42-1590AB1A2DF2}"/>
              </a:ext>
            </a:extLst>
          </p:cNvPr>
          <p:cNvSpPr txBox="1"/>
          <p:nvPr/>
        </p:nvSpPr>
        <p:spPr>
          <a:xfrm>
            <a:off x="4386941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Unit-2: SQL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C32BD-63DF-CB31-C75A-0F339BB99C67}"/>
              </a:ext>
            </a:extLst>
          </p:cNvPr>
          <p:cNvSpPr txBox="1"/>
          <p:nvPr/>
        </p:nvSpPr>
        <p:spPr>
          <a:xfrm>
            <a:off x="8240484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Unit-3: R Programming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D5BE7-D32E-D650-70C0-86D1E9653314}"/>
              </a:ext>
            </a:extLst>
          </p:cNvPr>
          <p:cNvCxnSpPr>
            <a:cxnSpLocks/>
          </p:cNvCxnSpPr>
          <p:nvPr/>
        </p:nvCxnSpPr>
        <p:spPr>
          <a:xfrm>
            <a:off x="2510366" y="4501770"/>
            <a:ext cx="6971091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512C34-C752-DDF3-3288-9B75E2E0C8EC}"/>
              </a:ext>
            </a:extLst>
          </p:cNvPr>
          <p:cNvSpPr txBox="1"/>
          <p:nvPr/>
        </p:nvSpPr>
        <p:spPr>
          <a:xfrm>
            <a:off x="4865914" y="453068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Unit-4, 5: Python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ADD9B1-76B3-215A-8B10-7A89CBE57E34}"/>
              </a:ext>
            </a:extLst>
          </p:cNvPr>
          <p:cNvSpPr txBox="1"/>
          <p:nvPr/>
        </p:nvSpPr>
        <p:spPr>
          <a:xfrm>
            <a:off x="566056" y="2250318"/>
            <a:ext cx="3439887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Overview of 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Data, Information,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0C93C4-535D-5383-FCD7-E889E955D005}"/>
              </a:ext>
            </a:extLst>
          </p:cNvPr>
          <p:cNvSpPr txBox="1"/>
          <p:nvPr/>
        </p:nvSpPr>
        <p:spPr>
          <a:xfrm>
            <a:off x="4386941" y="2250318"/>
            <a:ext cx="315685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Introduction to SQL, 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 retrieval using MySQL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BDFD7-7E35-21DF-90A1-7C3AF284C99E}"/>
              </a:ext>
            </a:extLst>
          </p:cNvPr>
          <p:cNvSpPr txBox="1"/>
          <p:nvPr/>
        </p:nvSpPr>
        <p:spPr>
          <a:xfrm>
            <a:off x="8311242" y="2250133"/>
            <a:ext cx="3227615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Introduction to R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 Manipulation, Graph, Regression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A40598-51C4-76AD-9291-B28C74D97DFC}"/>
              </a:ext>
            </a:extLst>
          </p:cNvPr>
          <p:cNvSpPr txBox="1"/>
          <p:nvPr/>
        </p:nvSpPr>
        <p:spPr>
          <a:xfrm>
            <a:off x="3265712" y="4870917"/>
            <a:ext cx="5540829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Introduction to Python Programming Concept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 Manipulation, Time Series &amp; Text Analytics using Python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89B7F-664F-5891-8E70-15378403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031-8334-4249-BF05-67B893B5FF5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EB806-6241-E834-36C5-41ED4401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67345-2544-1340-216D-9AEDC056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mage">
            <a:extLst>
              <a:ext uri="{FF2B5EF4-FFF2-40B4-BE49-F238E27FC236}">
                <a16:creationId xmlns:a16="http://schemas.microsoft.com/office/drawing/2014/main" id="{275EEA52-36BC-3B82-84E5-94303CDA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429" y="12699"/>
            <a:ext cx="11732342" cy="683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Future of Big Data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E28CF4-FE02-D4DF-E592-8FF0EF179E68}"/>
              </a:ext>
            </a:extLst>
          </p:cNvPr>
          <p:cNvSpPr txBox="1">
            <a:spLocks/>
          </p:cNvSpPr>
          <p:nvPr/>
        </p:nvSpPr>
        <p:spPr>
          <a:xfrm>
            <a:off x="348343" y="879930"/>
            <a:ext cx="11615057" cy="49188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b="1" dirty="0">
              <a:latin typeface="+mj-lt"/>
            </a:endParaRPr>
          </a:p>
          <a:p>
            <a:pPr marL="285750" indent="-285750"/>
            <a:r>
              <a:rPr lang="en-IN" b="1" dirty="0">
                <a:latin typeface="+mj-lt"/>
              </a:rPr>
              <a:t>Most organizations today consider data and information to be their most valuable assets, that </a:t>
            </a:r>
            <a:r>
              <a:rPr lang="en-US" b="1" dirty="0">
                <a:latin typeface="+mj-lt"/>
              </a:rPr>
              <a:t>big data can unlock significant value by making information transparent.</a:t>
            </a:r>
            <a:endParaRPr lang="en-IN" b="1" dirty="0">
              <a:latin typeface="+mj-lt"/>
            </a:endParaRPr>
          </a:p>
          <a:p>
            <a:pPr marL="285750" indent="-285750"/>
            <a:endParaRPr lang="en-IN" b="1" dirty="0">
              <a:latin typeface="+mj-lt"/>
            </a:endParaRPr>
          </a:p>
          <a:p>
            <a:pPr marL="285750" indent="-285750"/>
            <a:r>
              <a:rPr lang="en-US" b="1" dirty="0">
                <a:latin typeface="+mj-lt"/>
              </a:rPr>
              <a:t>Sophisticated analytics can improve decision-making, minimize risks, and actionable insights that would otherwise remain hidden.</a:t>
            </a:r>
            <a:endParaRPr lang="en-IN" b="1" dirty="0">
              <a:latin typeface="+mj-lt"/>
            </a:endParaRPr>
          </a:p>
          <a:p>
            <a:pPr marL="285750" indent="-285750"/>
            <a:endParaRPr lang="en-IN" b="1" dirty="0">
              <a:latin typeface="+mj-lt"/>
            </a:endParaRPr>
          </a:p>
          <a:p>
            <a:pPr marL="285750" indent="-285750"/>
            <a:r>
              <a:rPr lang="en-IN" b="1" dirty="0">
                <a:latin typeface="+mj-lt"/>
              </a:rPr>
              <a:t>At the same time, the volume and variety of data is also increasing at the immense rate every day, so </a:t>
            </a:r>
            <a:r>
              <a:rPr lang="en-US" b="1" dirty="0">
                <a:latin typeface="+mj-lt"/>
              </a:rPr>
              <a:t>big data can be used to develop the next generation of products and services.</a:t>
            </a:r>
            <a:endParaRPr lang="en-IN" b="1" dirty="0">
              <a:latin typeface="+mj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17A4-4A04-96F9-4C17-6986C7D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65A-D93E-4A27-AF77-13318BA94AC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F55C9-D842-5AB5-B2C7-FF05FE3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DF71-8001-664D-00BF-4A46932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65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554F1-EA6D-950D-9DCB-1C249981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AA772-0B93-339C-BCA9-01112DE5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AB03-BDEA-64E5-EF42-B282A00B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Placeholder 10" descr="Man and woman sitting outdoors on bean bags on lawn, woman typing on laptop, man reading tablet">
            <a:extLst>
              <a:ext uri="{FF2B5EF4-FFF2-40B4-BE49-F238E27FC236}">
                <a16:creationId xmlns:a16="http://schemas.microsoft.com/office/drawing/2014/main" id="{82A4261D-8E5B-6B90-EF8F-7BB470EA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" r="217"/>
          <a:stretch/>
        </p:blipFill>
        <p:spPr>
          <a:xfrm>
            <a:off x="0" y="0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29E2F1-461C-D18E-9DE8-93DF39E13C22}"/>
              </a:ext>
            </a:extLst>
          </p:cNvPr>
          <p:cNvSpPr txBox="1">
            <a:spLocks/>
          </p:cNvSpPr>
          <p:nvPr/>
        </p:nvSpPr>
        <p:spPr>
          <a:xfrm>
            <a:off x="90948" y="93977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Examination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78749E-46FA-60A6-6B19-F2FEBB3523A5}"/>
              </a:ext>
            </a:extLst>
          </p:cNvPr>
          <p:cNvSpPr txBox="1">
            <a:spLocks/>
          </p:cNvSpPr>
          <p:nvPr/>
        </p:nvSpPr>
        <p:spPr>
          <a:xfrm>
            <a:off x="838200" y="2852595"/>
            <a:ext cx="4736592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  <a:ea typeface="Verdana" panose="020B0604030504040204" pitchFamily="34" charset="0"/>
              </a:rPr>
              <a:t>Internal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  <a:ea typeface="Verdana" panose="020B0604030504040204" pitchFamily="34" charset="0"/>
              </a:rPr>
              <a:t>assessment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FB4FA0-8B79-104C-4BFD-73E8534B21F8}"/>
              </a:ext>
            </a:extLst>
          </p:cNvPr>
          <p:cNvSpPr txBox="1">
            <a:spLocks/>
          </p:cNvSpPr>
          <p:nvPr/>
        </p:nvSpPr>
        <p:spPr>
          <a:xfrm>
            <a:off x="838200" y="3607685"/>
            <a:ext cx="4736592" cy="190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50 Marks Question Paper</a:t>
            </a:r>
          </a:p>
          <a:p>
            <a:r>
              <a:rPr lang="en-US" sz="2400" dirty="0">
                <a:latin typeface="+mj-lt"/>
              </a:rPr>
              <a:t>Practical Exam</a:t>
            </a:r>
          </a:p>
          <a:p>
            <a:r>
              <a:rPr lang="en-US" sz="2400" dirty="0">
                <a:latin typeface="+mj-lt"/>
              </a:rPr>
              <a:t>Write SQL/R/Python code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221766E-8F36-022D-198C-689B6E2F0621}"/>
              </a:ext>
            </a:extLst>
          </p:cNvPr>
          <p:cNvSpPr txBox="1">
            <a:spLocks/>
          </p:cNvSpPr>
          <p:nvPr/>
        </p:nvSpPr>
        <p:spPr>
          <a:xfrm>
            <a:off x="6617208" y="2839837"/>
            <a:ext cx="4736592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+mj-lt"/>
                <a:ea typeface="Verdana" panose="020B0604030504040204" pitchFamily="34" charset="0"/>
              </a:rPr>
              <a:t>Semester end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+mj-lt"/>
                <a:ea typeface="Verdana" panose="020B0604030504040204" pitchFamily="34" charset="0"/>
              </a:rPr>
              <a:t>assessment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E8820D2-E298-1EB6-8B46-A71C9245C195}"/>
              </a:ext>
            </a:extLst>
          </p:cNvPr>
          <p:cNvSpPr txBox="1">
            <a:spLocks/>
          </p:cNvSpPr>
          <p:nvPr/>
        </p:nvSpPr>
        <p:spPr>
          <a:xfrm>
            <a:off x="6617208" y="3594927"/>
            <a:ext cx="5132340" cy="190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50 Marks MCQ paper</a:t>
            </a:r>
          </a:p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50 questions with multiple choice option</a:t>
            </a:r>
          </a:p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1.5 hrs</a:t>
            </a:r>
          </a:p>
        </p:txBody>
      </p:sp>
    </p:spTree>
    <p:extLst>
      <p:ext uri="{BB962C8B-B14F-4D97-AF65-F5344CB8AC3E}">
        <p14:creationId xmlns:p14="http://schemas.microsoft.com/office/powerpoint/2010/main" val="40373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5EBB-2363-47CB-7E64-1D484DE3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2698D-C95C-0172-79E7-E0A434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E8D4-2321-37F9-0D15-74137DF1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23" name="Title 70">
            <a:extLst>
              <a:ext uri="{FF2B5EF4-FFF2-40B4-BE49-F238E27FC236}">
                <a16:creationId xmlns:a16="http://schemas.microsoft.com/office/drawing/2014/main" id="{9614A389-B294-49E0-2A7A-2A38108237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98DDA5-AC5F-4BB9-5AAF-BD94DF27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51174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2F817D-D0B6-9059-1A4A-D970D29AAAAC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Class timings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DAC389-8462-F2B4-BD5C-55301AD37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95E8CD4-D406-C995-1357-CE1B31EEBC20}"/>
              </a:ext>
            </a:extLst>
          </p:cNvPr>
          <p:cNvSpPr/>
          <p:nvPr/>
        </p:nvSpPr>
        <p:spPr bwMode="gray">
          <a:xfrm>
            <a:off x="5024138" y="2649973"/>
            <a:ext cx="1875332" cy="1823613"/>
          </a:xfrm>
          <a:prstGeom prst="ellipse">
            <a:avLst/>
          </a:prstGeom>
          <a:solidFill>
            <a:srgbClr val="11AEC7"/>
          </a:solidFill>
          <a:ln w="19050" algn="ctr">
            <a:solidFill>
              <a:srgbClr val="11AEC7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2600" b="1" dirty="0">
                <a:solidFill>
                  <a:schemeClr val="bg1"/>
                </a:solidFill>
                <a:latin typeface="+mj-lt"/>
              </a:rPr>
              <a:t>~3 hrs</a:t>
            </a:r>
          </a:p>
        </p:txBody>
      </p:sp>
      <p:sp>
        <p:nvSpPr>
          <p:cNvPr id="33" name="Text Placeholder 71">
            <a:extLst>
              <a:ext uri="{FF2B5EF4-FFF2-40B4-BE49-F238E27FC236}">
                <a16:creationId xmlns:a16="http://schemas.microsoft.com/office/drawing/2014/main" id="{6CCBD392-CDFA-9F41-EB0E-202D5E8A6392}"/>
              </a:ext>
            </a:extLst>
          </p:cNvPr>
          <p:cNvSpPr txBox="1">
            <a:spLocks/>
          </p:cNvSpPr>
          <p:nvPr/>
        </p:nvSpPr>
        <p:spPr>
          <a:xfrm>
            <a:off x="2371298" y="1671946"/>
            <a:ext cx="6958584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Source Sans Pro Light" panose="020B0403030403020204" pitchFamily="34" charset="0"/>
                <a:ea typeface="+mn-lt"/>
                <a:cs typeface="+mn-lt"/>
              </a:rPr>
              <a:t>Weekly once (on Saturday)</a:t>
            </a:r>
            <a:endParaRPr lang="en-US" sz="2400" b="1" dirty="0">
              <a:latin typeface="Source Sans Pro Light" panose="020B0403030403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E929B1-8930-CA7B-D3E3-AA8A6F54FF77}"/>
              </a:ext>
            </a:extLst>
          </p:cNvPr>
          <p:cNvGrpSpPr/>
          <p:nvPr/>
        </p:nvGrpSpPr>
        <p:grpSpPr>
          <a:xfrm>
            <a:off x="386478" y="2668723"/>
            <a:ext cx="4798511" cy="1809458"/>
            <a:chOff x="432615" y="3618742"/>
            <a:chExt cx="4798511" cy="180945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5AD4879-C5E4-E91E-A69D-4291906E3526}"/>
                </a:ext>
              </a:extLst>
            </p:cNvPr>
            <p:cNvSpPr/>
            <p:nvPr/>
          </p:nvSpPr>
          <p:spPr>
            <a:xfrm>
              <a:off x="432615" y="3618742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09:00AM – 10:10AM</a:t>
              </a:r>
            </a:p>
          </p:txBody>
        </p:sp>
        <p:sp>
          <p:nvSpPr>
            <p:cNvPr id="36" name="Text Placeholder 71">
              <a:extLst>
                <a:ext uri="{FF2B5EF4-FFF2-40B4-BE49-F238E27FC236}">
                  <a16:creationId xmlns:a16="http://schemas.microsoft.com/office/drawing/2014/main" id="{B4AFAADA-600B-C365-7C6E-13F54677170B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3698748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Theory Sessions</a:t>
              </a:r>
            </a:p>
          </p:txBody>
        </p:sp>
        <p:sp>
          <p:nvSpPr>
            <p:cNvPr id="37" name="Text Placeholder 71">
              <a:extLst>
                <a:ext uri="{FF2B5EF4-FFF2-40B4-BE49-F238E27FC236}">
                  <a16:creationId xmlns:a16="http://schemas.microsoft.com/office/drawing/2014/main" id="{8E5D378C-75C3-DC3C-5A7F-A78829F3F01E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4316444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Break</a:t>
              </a:r>
            </a:p>
          </p:txBody>
        </p:sp>
        <p:sp>
          <p:nvSpPr>
            <p:cNvPr id="38" name="Text Placeholder 71">
              <a:extLst>
                <a:ext uri="{FF2B5EF4-FFF2-40B4-BE49-F238E27FC236}">
                  <a16:creationId xmlns:a16="http://schemas.microsoft.com/office/drawing/2014/main" id="{C96FB2C7-A923-8D61-DDF8-68CF7D2D20B4}"/>
                </a:ext>
              </a:extLst>
            </p:cNvPr>
            <p:cNvSpPr txBox="1">
              <a:spLocks/>
            </p:cNvSpPr>
            <p:nvPr/>
          </p:nvSpPr>
          <p:spPr>
            <a:xfrm>
              <a:off x="2873723" y="4934140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Practical Sessions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323424-1903-3E81-E218-1E5DE3719AA5}"/>
                </a:ext>
              </a:extLst>
            </p:cNvPr>
            <p:cNvSpPr/>
            <p:nvPr/>
          </p:nvSpPr>
          <p:spPr>
            <a:xfrm>
              <a:off x="257531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8F407F-88BA-9742-00B3-9D503EDECB90}"/>
                </a:ext>
              </a:extLst>
            </p:cNvPr>
            <p:cNvSpPr/>
            <p:nvPr/>
          </p:nvSpPr>
          <p:spPr>
            <a:xfrm>
              <a:off x="51029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26036D9-B089-E74A-3955-C7573288376C}"/>
                </a:ext>
              </a:extLst>
            </p:cNvPr>
            <p:cNvSpPr/>
            <p:nvPr/>
          </p:nvSpPr>
          <p:spPr>
            <a:xfrm>
              <a:off x="432615" y="4264154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10:10AM – 10:30AM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B87F5B-EEBF-DD78-88A9-28D5DD74379F}"/>
                </a:ext>
              </a:extLst>
            </p:cNvPr>
            <p:cNvSpPr/>
            <p:nvPr/>
          </p:nvSpPr>
          <p:spPr>
            <a:xfrm>
              <a:off x="257531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6BDDEF-7A5C-C89F-9A40-3ED5DEC36ACF}"/>
                </a:ext>
              </a:extLst>
            </p:cNvPr>
            <p:cNvSpPr/>
            <p:nvPr/>
          </p:nvSpPr>
          <p:spPr>
            <a:xfrm>
              <a:off x="51029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E4BAFC7-8310-D65B-6EA7-6EDADDEDCE3C}"/>
                </a:ext>
              </a:extLst>
            </p:cNvPr>
            <p:cNvSpPr/>
            <p:nvPr/>
          </p:nvSpPr>
          <p:spPr>
            <a:xfrm>
              <a:off x="432615" y="4909566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10:30AM – 12:00PM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3D679B-74AF-039C-E6D8-A5726A9920B2}"/>
                </a:ext>
              </a:extLst>
            </p:cNvPr>
            <p:cNvSpPr/>
            <p:nvPr/>
          </p:nvSpPr>
          <p:spPr>
            <a:xfrm>
              <a:off x="257531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0E215F-4F79-3CB9-8A43-0E8BBDD843C9}"/>
                </a:ext>
              </a:extLst>
            </p:cNvPr>
            <p:cNvSpPr/>
            <p:nvPr/>
          </p:nvSpPr>
          <p:spPr>
            <a:xfrm>
              <a:off x="51029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D34014-414B-D068-EED4-D2B885704813}"/>
              </a:ext>
            </a:extLst>
          </p:cNvPr>
          <p:cNvGrpSpPr/>
          <p:nvPr/>
        </p:nvGrpSpPr>
        <p:grpSpPr>
          <a:xfrm>
            <a:off x="7150441" y="2649973"/>
            <a:ext cx="4655081" cy="1749783"/>
            <a:chOff x="4804490" y="4749245"/>
            <a:chExt cx="4655081" cy="1749783"/>
          </a:xfrm>
        </p:grpSpPr>
        <p:sp>
          <p:nvSpPr>
            <p:cNvPr id="65" name="Text Placeholder 71">
              <a:extLst>
                <a:ext uri="{FF2B5EF4-FFF2-40B4-BE49-F238E27FC236}">
                  <a16:creationId xmlns:a16="http://schemas.microsoft.com/office/drawing/2014/main" id="{C6665B67-4C36-46E2-87D0-8A7CD0DC1DAF}"/>
                </a:ext>
              </a:extLst>
            </p:cNvPr>
            <p:cNvSpPr txBox="1">
              <a:spLocks/>
            </p:cNvSpPr>
            <p:nvPr/>
          </p:nvSpPr>
          <p:spPr>
            <a:xfrm>
              <a:off x="4832139" y="4797292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Theory Sessions</a:t>
              </a:r>
            </a:p>
          </p:txBody>
        </p:sp>
        <p:sp>
          <p:nvSpPr>
            <p:cNvPr id="66" name="Text Placeholder 71">
              <a:extLst>
                <a:ext uri="{FF2B5EF4-FFF2-40B4-BE49-F238E27FC236}">
                  <a16:creationId xmlns:a16="http://schemas.microsoft.com/office/drawing/2014/main" id="{29FF8225-F5CE-7A78-138E-D0B3BDE4AC30}"/>
                </a:ext>
              </a:extLst>
            </p:cNvPr>
            <p:cNvSpPr txBox="1">
              <a:spLocks/>
            </p:cNvSpPr>
            <p:nvPr/>
          </p:nvSpPr>
          <p:spPr>
            <a:xfrm>
              <a:off x="4832139" y="5414988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Break</a:t>
              </a:r>
            </a:p>
          </p:txBody>
        </p:sp>
        <p:sp>
          <p:nvSpPr>
            <p:cNvPr id="67" name="Text Placeholder 71">
              <a:extLst>
                <a:ext uri="{FF2B5EF4-FFF2-40B4-BE49-F238E27FC236}">
                  <a16:creationId xmlns:a16="http://schemas.microsoft.com/office/drawing/2014/main" id="{D63236DE-B0FF-8FC4-95F1-B2DE7AFD22EB}"/>
                </a:ext>
              </a:extLst>
            </p:cNvPr>
            <p:cNvSpPr txBox="1">
              <a:spLocks/>
            </p:cNvSpPr>
            <p:nvPr/>
          </p:nvSpPr>
          <p:spPr>
            <a:xfrm>
              <a:off x="4804490" y="6032684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Practical Session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366B645-4408-E13F-22AC-62EB278C851E}"/>
                </a:ext>
              </a:extLst>
            </p:cNvPr>
            <p:cNvGrpSpPr/>
            <p:nvPr/>
          </p:nvGrpSpPr>
          <p:grpSpPr>
            <a:xfrm>
              <a:off x="7096141" y="4749245"/>
              <a:ext cx="2363430" cy="518634"/>
              <a:chOff x="2363382" y="4717286"/>
              <a:chExt cx="2363430" cy="518634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881FEE4-3AB6-776E-8720-074E4EBE1649}"/>
                  </a:ext>
                </a:extLst>
              </p:cNvPr>
              <p:cNvSpPr/>
              <p:nvPr/>
            </p:nvSpPr>
            <p:spPr>
              <a:xfrm>
                <a:off x="2363382" y="4717286"/>
                <a:ext cx="2363430" cy="518634"/>
              </a:xfrm>
              <a:prstGeom prst="roundRect">
                <a:avLst>
                  <a:gd name="adj" fmla="val 50000"/>
                </a:avLst>
              </a:prstGeom>
              <a:solidFill>
                <a:srgbClr val="58585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+mj-lt"/>
                  </a:rPr>
                  <a:t>01:00PM – 02:10PM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C46B1BD-82A8-C5F7-EA7A-1CFDB79BA082}"/>
                  </a:ext>
                </a:extLst>
              </p:cNvPr>
              <p:cNvSpPr/>
              <p:nvPr/>
            </p:nvSpPr>
            <p:spPr>
              <a:xfrm>
                <a:off x="4506080" y="4912759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BB23A85-9E8A-6976-562B-53BE81E48784}"/>
                  </a:ext>
                </a:extLst>
              </p:cNvPr>
              <p:cNvSpPr/>
              <p:nvPr/>
            </p:nvSpPr>
            <p:spPr>
              <a:xfrm>
                <a:off x="2441060" y="4912759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EFEDB-A092-4ECF-F680-D8781AF83539}"/>
                </a:ext>
              </a:extLst>
            </p:cNvPr>
            <p:cNvGrpSpPr/>
            <p:nvPr/>
          </p:nvGrpSpPr>
          <p:grpSpPr>
            <a:xfrm>
              <a:off x="7096141" y="5373947"/>
              <a:ext cx="2363430" cy="518634"/>
              <a:chOff x="2363382" y="5362698"/>
              <a:chExt cx="2363430" cy="518634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E801884-D355-3004-7767-9170C132A8D5}"/>
                  </a:ext>
                </a:extLst>
              </p:cNvPr>
              <p:cNvSpPr/>
              <p:nvPr/>
            </p:nvSpPr>
            <p:spPr>
              <a:xfrm>
                <a:off x="2363382" y="5362698"/>
                <a:ext cx="2363430" cy="518634"/>
              </a:xfrm>
              <a:prstGeom prst="roundRect">
                <a:avLst>
                  <a:gd name="adj" fmla="val 50000"/>
                </a:avLst>
              </a:prstGeom>
              <a:solidFill>
                <a:srgbClr val="58585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+mj-lt"/>
                  </a:rPr>
                  <a:t>02:10PM – 02:30PM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9EE3B12-191B-FA48-EEB1-DEA32DB469B2}"/>
                  </a:ext>
                </a:extLst>
              </p:cNvPr>
              <p:cNvSpPr/>
              <p:nvPr/>
            </p:nvSpPr>
            <p:spPr>
              <a:xfrm>
                <a:off x="4506080" y="5558171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E52AA27-2506-468C-CD4C-430886BF6E47}"/>
                  </a:ext>
                </a:extLst>
              </p:cNvPr>
              <p:cNvSpPr/>
              <p:nvPr/>
            </p:nvSpPr>
            <p:spPr>
              <a:xfrm>
                <a:off x="2441060" y="5558171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13D0113-BE15-E6B1-F97D-1EF50C6E5C34}"/>
                </a:ext>
              </a:extLst>
            </p:cNvPr>
            <p:cNvGrpSpPr/>
            <p:nvPr/>
          </p:nvGrpSpPr>
          <p:grpSpPr>
            <a:xfrm>
              <a:off x="7096141" y="5980287"/>
              <a:ext cx="2363430" cy="518634"/>
              <a:chOff x="2363382" y="6008110"/>
              <a:chExt cx="2363430" cy="51863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010EF677-85EF-3C31-F24E-2928C0589038}"/>
                  </a:ext>
                </a:extLst>
              </p:cNvPr>
              <p:cNvSpPr/>
              <p:nvPr/>
            </p:nvSpPr>
            <p:spPr>
              <a:xfrm>
                <a:off x="2363382" y="6008110"/>
                <a:ext cx="2363430" cy="518634"/>
              </a:xfrm>
              <a:prstGeom prst="roundRect">
                <a:avLst>
                  <a:gd name="adj" fmla="val 50000"/>
                </a:avLst>
              </a:prstGeom>
              <a:solidFill>
                <a:srgbClr val="58585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+mj-lt"/>
                  </a:rPr>
                  <a:t>02:30PM – 04:00PM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4A6753A-3F57-FB08-C647-5DCC6A05882A}"/>
                  </a:ext>
                </a:extLst>
              </p:cNvPr>
              <p:cNvSpPr/>
              <p:nvPr/>
            </p:nvSpPr>
            <p:spPr>
              <a:xfrm>
                <a:off x="4506080" y="6203583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0BF7D11-BACF-063E-EA81-C9E0717B3D16}"/>
                  </a:ext>
                </a:extLst>
              </p:cNvPr>
              <p:cNvSpPr/>
              <p:nvPr/>
            </p:nvSpPr>
            <p:spPr>
              <a:xfrm>
                <a:off x="2441060" y="6203583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36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5EBB-2363-47CB-7E64-1D484DE3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2698D-C95C-0172-79E7-E0A434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E8D4-2321-37F9-0D15-74137DF1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23" name="Title 70">
            <a:extLst>
              <a:ext uri="{FF2B5EF4-FFF2-40B4-BE49-F238E27FC236}">
                <a16:creationId xmlns:a16="http://schemas.microsoft.com/office/drawing/2014/main" id="{9614A389-B294-49E0-2A7A-2A38108237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98DDA5-AC5F-4BB9-5AAF-BD94DF27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6429" y="522898"/>
            <a:ext cx="3755571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2F817D-D0B6-9059-1A4A-D970D29AAAAC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Software Tools for BDTM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DAC389-8462-F2B4-BD5C-55301AD37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0114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CE1E3-FE46-C100-EC61-F8FBC9EF3ADE}"/>
              </a:ext>
            </a:extLst>
          </p:cNvPr>
          <p:cNvGrpSpPr/>
          <p:nvPr/>
        </p:nvGrpSpPr>
        <p:grpSpPr>
          <a:xfrm>
            <a:off x="1144230" y="1896086"/>
            <a:ext cx="9903540" cy="2389249"/>
            <a:chOff x="1025730" y="1513117"/>
            <a:chExt cx="9903540" cy="238924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A1FBEC7-EFB0-B81B-18C9-5DAE604BA3B3}"/>
                </a:ext>
              </a:extLst>
            </p:cNvPr>
            <p:cNvGrpSpPr/>
            <p:nvPr/>
          </p:nvGrpSpPr>
          <p:grpSpPr>
            <a:xfrm>
              <a:off x="1025730" y="1513118"/>
              <a:ext cx="2112920" cy="2389248"/>
              <a:chOff x="1003959" y="2449289"/>
              <a:chExt cx="2112920" cy="2389248"/>
            </a:xfrm>
          </p:grpSpPr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04D45ACC-30D8-B3AC-3DE3-DFF716352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865795" y="2587453"/>
                <a:ext cx="2389248" cy="2112920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5B4E4E0-919B-F914-1014-85B2CA487CF7}"/>
                  </a:ext>
                </a:extLst>
              </p:cNvPr>
              <p:cNvSpPr/>
              <p:nvPr/>
            </p:nvSpPr>
            <p:spPr>
              <a:xfrm>
                <a:off x="1153340" y="3307339"/>
                <a:ext cx="1851117" cy="58477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XAMPP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5E9947E-B2D6-D06F-534A-A92EB7CDAFE2}"/>
                </a:ext>
              </a:extLst>
            </p:cNvPr>
            <p:cNvGrpSpPr/>
            <p:nvPr/>
          </p:nvGrpSpPr>
          <p:grpSpPr>
            <a:xfrm>
              <a:off x="3788233" y="1513118"/>
              <a:ext cx="2112919" cy="2389248"/>
              <a:chOff x="3820615" y="1612393"/>
              <a:chExt cx="2112919" cy="2647626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34333A06-B47B-C030-5DB6-C46527CF6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3553262" y="1879746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rgbClr val="F59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57B39F8-85BF-DFAC-97A3-8CF43A35FFA5}"/>
                  </a:ext>
                </a:extLst>
              </p:cNvPr>
              <p:cNvSpPr/>
              <p:nvPr/>
            </p:nvSpPr>
            <p:spPr>
              <a:xfrm>
                <a:off x="4182752" y="2563233"/>
                <a:ext cx="1417372" cy="64801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R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CAD8275-C96E-0A1D-7676-AE7975DFC29D}"/>
                </a:ext>
              </a:extLst>
            </p:cNvPr>
            <p:cNvGrpSpPr/>
            <p:nvPr/>
          </p:nvGrpSpPr>
          <p:grpSpPr>
            <a:xfrm>
              <a:off x="8816351" y="1513117"/>
              <a:ext cx="2112919" cy="2389248"/>
              <a:chOff x="3820615" y="1612393"/>
              <a:chExt cx="2112919" cy="2647626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47337CDF-4D21-B1CE-D08B-D8450C992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3553262" y="1879746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rgbClr val="0D8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CA38DC8-8868-FE49-64C2-D350A6A913CD}"/>
                  </a:ext>
                </a:extLst>
              </p:cNvPr>
              <p:cNvSpPr/>
              <p:nvPr/>
            </p:nvSpPr>
            <p:spPr>
              <a:xfrm>
                <a:off x="4070440" y="2563235"/>
                <a:ext cx="1657105" cy="64801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Python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25EECE3-B277-50AC-375B-1AA0F8E4C43E}"/>
                </a:ext>
              </a:extLst>
            </p:cNvPr>
            <p:cNvGrpSpPr/>
            <p:nvPr/>
          </p:nvGrpSpPr>
          <p:grpSpPr>
            <a:xfrm>
              <a:off x="5976263" y="1513118"/>
              <a:ext cx="2112920" cy="2389248"/>
              <a:chOff x="1003959" y="2449289"/>
              <a:chExt cx="2112920" cy="2389248"/>
            </a:xfrm>
            <a:solidFill>
              <a:srgbClr val="F59F26"/>
            </a:solidFill>
          </p:grpSpPr>
          <p:sp>
            <p:nvSpPr>
              <p:cNvPr id="103" name="Trapezoid 102">
                <a:extLst>
                  <a:ext uri="{FF2B5EF4-FFF2-40B4-BE49-F238E27FC236}">
                    <a16:creationId xmlns:a16="http://schemas.microsoft.com/office/drawing/2014/main" id="{95430BF3-D547-50E7-0F06-B252DD712D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865795" y="2587453"/>
                <a:ext cx="2389248" cy="211292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18DBED9-84BB-4F30-31B6-0DD292ABCD7B}"/>
                  </a:ext>
                </a:extLst>
              </p:cNvPr>
              <p:cNvSpPr/>
              <p:nvPr/>
            </p:nvSpPr>
            <p:spPr>
              <a:xfrm>
                <a:off x="1187939" y="3307337"/>
                <a:ext cx="1851117" cy="584775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R Studio</a:t>
                </a: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DCA39-9B45-72EC-2752-8352A0514767}"/>
              </a:ext>
            </a:extLst>
          </p:cNvPr>
          <p:cNvSpPr txBox="1"/>
          <p:nvPr/>
        </p:nvSpPr>
        <p:spPr>
          <a:xfrm>
            <a:off x="1697467" y="4361536"/>
            <a:ext cx="1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Verdana" panose="020B0604030504040204" pitchFamily="34" charset="0"/>
              </a:rPr>
              <a:t>Unit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5DD0A8-09F5-B77D-DA29-C257176B7395}"/>
              </a:ext>
            </a:extLst>
          </p:cNvPr>
          <p:cNvSpPr txBox="1"/>
          <p:nvPr/>
        </p:nvSpPr>
        <p:spPr>
          <a:xfrm>
            <a:off x="5499520" y="4373083"/>
            <a:ext cx="1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Verdana" panose="020B0604030504040204" pitchFamily="34" charset="0"/>
              </a:rPr>
              <a:t>Unit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C474F0-F55A-31A3-65C3-494ECB8DCA68}"/>
              </a:ext>
            </a:extLst>
          </p:cNvPr>
          <p:cNvSpPr txBox="1"/>
          <p:nvPr/>
        </p:nvSpPr>
        <p:spPr>
          <a:xfrm>
            <a:off x="9301573" y="4361536"/>
            <a:ext cx="1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Verdana" panose="020B0604030504040204" pitchFamily="34" charset="0"/>
              </a:rPr>
              <a:t>Unit 4 &amp; 5</a:t>
            </a:r>
          </a:p>
        </p:txBody>
      </p:sp>
    </p:spTree>
    <p:extLst>
      <p:ext uri="{BB962C8B-B14F-4D97-AF65-F5344CB8AC3E}">
        <p14:creationId xmlns:p14="http://schemas.microsoft.com/office/powerpoint/2010/main" val="5857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is a Data ?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6736CF-73AA-1C67-3DAE-A211D67EA1E4}"/>
              </a:ext>
            </a:extLst>
          </p:cNvPr>
          <p:cNvSpPr txBox="1">
            <a:spLocks/>
          </p:cNvSpPr>
          <p:nvPr/>
        </p:nvSpPr>
        <p:spPr>
          <a:xfrm>
            <a:off x="228600" y="910696"/>
            <a:ext cx="112395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Data is a collection of information gathered by observations, measurements, research or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It consists of facts, numbers, names, figures or even description of things.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Data can be organized in the form of free text, images, graphs, tables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Example 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406555-3934-A3F3-6628-8C27DAD2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9391"/>
              </p:ext>
            </p:extLst>
          </p:nvPr>
        </p:nvGraphicFramePr>
        <p:xfrm>
          <a:off x="2343225" y="3679804"/>
          <a:ext cx="8879947" cy="24083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5913">
                  <a:extLst>
                    <a:ext uri="{9D8B030D-6E8A-4147-A177-3AD203B41FA5}">
                      <a16:colId xmlns:a16="http://schemas.microsoft.com/office/drawing/2014/main" val="1469012882"/>
                    </a:ext>
                  </a:extLst>
                </a:gridCol>
                <a:gridCol w="2641671">
                  <a:extLst>
                    <a:ext uri="{9D8B030D-6E8A-4147-A177-3AD203B41FA5}">
                      <a16:colId xmlns:a16="http://schemas.microsoft.com/office/drawing/2014/main" val="2279713840"/>
                    </a:ext>
                  </a:extLst>
                </a:gridCol>
                <a:gridCol w="2724462">
                  <a:extLst>
                    <a:ext uri="{9D8B030D-6E8A-4147-A177-3AD203B41FA5}">
                      <a16:colId xmlns:a16="http://schemas.microsoft.com/office/drawing/2014/main" val="526974827"/>
                    </a:ext>
                  </a:extLst>
                </a:gridCol>
                <a:gridCol w="1917901">
                  <a:extLst>
                    <a:ext uri="{9D8B030D-6E8A-4147-A177-3AD203B41FA5}">
                      <a16:colId xmlns:a16="http://schemas.microsoft.com/office/drawing/2014/main" val="2036288002"/>
                    </a:ext>
                  </a:extLst>
                </a:gridCol>
              </a:tblGrid>
              <a:tr h="640469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  <a:latin typeface="+mj-lt"/>
                        </a:rPr>
                        <a:t>City</a:t>
                      </a:r>
                      <a:endParaRPr lang="en-US" sz="1700" dirty="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  <a:latin typeface="+mj-lt"/>
                        </a:rPr>
                        <a:t>Min. Temp. (in Degrees)</a:t>
                      </a:r>
                      <a:endParaRPr lang="en-US" sz="1700" dirty="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  <a:latin typeface="+mj-lt"/>
                        </a:rPr>
                        <a:t>Max. Temp. (in Degrees)</a:t>
                      </a:r>
                      <a:endParaRPr lang="en-US" sz="170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  <a:latin typeface="+mj-lt"/>
                        </a:rPr>
                        <a:t>Rain</a:t>
                      </a:r>
                      <a:endParaRPr lang="en-US" sz="170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3996611816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Mumbai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1125155957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Delhi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182577564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Bangalore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1114529102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Chennai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363618683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AA84-C26C-0A9A-B2ED-0F7D4C6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471-A7AF-4F58-8F4D-E554B140F4BE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D2B41-076A-1EEE-6EF0-810B8C0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5D4D-B268-0DED-8DCB-CAA48F0D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5800" y="522898"/>
            <a:ext cx="38862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is a Digital Data ?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89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6736CF-73AA-1C67-3DAE-A211D67EA1E4}"/>
              </a:ext>
            </a:extLst>
          </p:cNvPr>
          <p:cNvSpPr txBox="1">
            <a:spLocks/>
          </p:cNvSpPr>
          <p:nvPr/>
        </p:nvSpPr>
        <p:spPr>
          <a:xfrm>
            <a:off x="228600" y="1253331"/>
            <a:ext cx="11823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Digital data is data that represents other forms of data using specific machine language systems that can be interpreted by various technologies.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The most fundamental of these systems is a binary system, which simply stores complex audio, video or text information in a series of binary characters, traditionally ones and zeros, or "on" and "off" values.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83E36-0768-91A7-B56E-8CAD155C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EF54-4FED-432E-8A77-D1A635AF7D5E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01182-0395-06EF-2D61-635EA062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EAFE-BFC1-85F1-EF7F-C8D09B47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Data Sources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4434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endParaRPr lang="en-IN" sz="22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32237-8254-D9D7-E075-CC72BE83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4938-1DD1-4976-B0BD-B489DE1FC3B6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71231-5805-C12E-8631-4BC1DE82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8AB0D-1522-4B3A-1454-DB1BAFF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6858CCB-3DF1-A6DD-076F-48CA5F8B8FAE}"/>
              </a:ext>
            </a:extLst>
          </p:cNvPr>
          <p:cNvSpPr txBox="1">
            <a:spLocks/>
          </p:cNvSpPr>
          <p:nvPr/>
        </p:nvSpPr>
        <p:spPr>
          <a:xfrm>
            <a:off x="419098" y="1938558"/>
            <a:ext cx="5361215" cy="3586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91440" tIns="91440" rIns="91440" bIns="9144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Information that comes directly from the company’s systems and are specific to the company in question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Example: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Sales, Cash Flow, Production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Customer Relationship Management(CRM)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Enterprise Resource Planning(ERP) system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OLTP and operation data</a:t>
            </a:r>
            <a:r>
              <a:rPr lang="en-IN" sz="180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endParaRPr lang="en-IN" sz="1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141E2B38-B518-A2BB-4EF7-A6645B64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8" y="1417383"/>
            <a:ext cx="5361215" cy="521175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91440" tIns="91440" rIns="91440" bIns="91440" anchor="ctr" anchorCtr="0"/>
          <a:lstStyle/>
          <a:p>
            <a:pPr defTabSz="957263"/>
            <a:r>
              <a:rPr lang="en-US" sz="2400" b="1" dirty="0">
                <a:solidFill>
                  <a:schemeClr val="bg1"/>
                </a:solidFill>
                <a:latin typeface="+mj-lt"/>
              </a:rPr>
              <a:t>Internal data sources</a:t>
            </a: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71E93B2E-AEAD-69FA-F667-13709A4D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7" y="5525091"/>
            <a:ext cx="5361215" cy="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F9E6BFE7-54AA-8771-4CB9-57EB11A1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645" y="1417383"/>
            <a:ext cx="5361215" cy="521175"/>
          </a:xfrm>
          <a:prstGeom prst="rect">
            <a:avLst/>
          </a:prstGeom>
          <a:solidFill>
            <a:srgbClr val="F59F2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91440" tIns="91440" rIns="91440" bIns="91440" anchor="ctr" anchorCtr="0"/>
          <a:lstStyle/>
          <a:p>
            <a:pPr defTabSz="957263"/>
            <a:r>
              <a:rPr lang="en-US" sz="2400" b="1" dirty="0">
                <a:solidFill>
                  <a:schemeClr val="bg1"/>
                </a:solidFill>
                <a:latin typeface="+mj-lt"/>
              </a:rPr>
              <a:t>External data sources</a:t>
            </a: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C698EB61-167A-8B49-4F70-12D984F7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644" y="5525091"/>
            <a:ext cx="5361215" cy="0"/>
          </a:xfrm>
          <a:prstGeom prst="line">
            <a:avLst/>
          </a:prstGeom>
          <a:noFill/>
          <a:ln w="57150">
            <a:solidFill>
              <a:srgbClr val="F59F26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71D3ADB-9BD5-3328-3810-1633D95E6059}"/>
              </a:ext>
            </a:extLst>
          </p:cNvPr>
          <p:cNvSpPr txBox="1">
            <a:spLocks/>
          </p:cNvSpPr>
          <p:nvPr/>
        </p:nvSpPr>
        <p:spPr>
          <a:xfrm>
            <a:off x="6353644" y="1902471"/>
            <a:ext cx="5361215" cy="3586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91440" tIns="91440" rIns="91440" bIns="9144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Information that comes from outside of company’s or provided 3</a:t>
            </a:r>
            <a:r>
              <a:rPr lang="en-US" sz="2000" b="1" baseline="30000" dirty="0">
                <a:solidFill>
                  <a:schemeClr val="tx1"/>
                </a:solidFill>
                <a:latin typeface="+mj-lt"/>
              </a:rPr>
              <a:t>rd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party vendor.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Example: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Internet, Social Media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Government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Market Research Organization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Business Partners** </a:t>
            </a:r>
            <a:endParaRPr lang="en-IN" sz="18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5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5800" y="522898"/>
            <a:ext cx="38862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Types of Digital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89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94E4E57-6E5B-0971-3543-909C4775EB63}"/>
              </a:ext>
            </a:extLst>
          </p:cNvPr>
          <p:cNvGrpSpPr/>
          <p:nvPr/>
        </p:nvGrpSpPr>
        <p:grpSpPr>
          <a:xfrm>
            <a:off x="3416300" y="1765300"/>
            <a:ext cx="5384799" cy="3708400"/>
            <a:chOff x="3416300" y="1765300"/>
            <a:chExt cx="5384799" cy="37084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3CE230D-9678-557B-3ECE-D7765340C8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3177469"/>
                </p:ext>
              </p:extLst>
            </p:nvPr>
          </p:nvGraphicFramePr>
          <p:xfrm>
            <a:off x="3416300" y="1765300"/>
            <a:ext cx="5384799" cy="3708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42773D-592A-0875-80CA-7ACF1039851E}"/>
                </a:ext>
              </a:extLst>
            </p:cNvPr>
            <p:cNvSpPr txBox="1"/>
            <p:nvPr/>
          </p:nvSpPr>
          <p:spPr>
            <a:xfrm>
              <a:off x="5189299" y="2930437"/>
              <a:ext cx="18134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Types of </a:t>
              </a:r>
            </a:p>
            <a:p>
              <a:pPr algn="ctr"/>
              <a:r>
                <a:rPr lang="en-US" sz="2800" b="1" dirty="0">
                  <a:latin typeface="+mj-lt"/>
                </a:rPr>
                <a:t>Digital data 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5CF48-3873-8E2B-76C9-4C8E021B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428-3440-4849-A544-320D10C32760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306-E75F-86C6-E5CF-3F389EE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4B8667-4579-3A85-298D-520F2525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8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564</TotalTime>
  <Words>1295</Words>
  <Application>Microsoft Office PowerPoint</Application>
  <PresentationFormat>Widescreen</PresentationFormat>
  <Paragraphs>293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Segoe UI Light</vt:lpstr>
      <vt:lpstr>Source Sans Pro Light</vt:lpstr>
      <vt:lpstr>Wingdings</vt:lpstr>
      <vt:lpstr>Wingdings 2</vt:lpstr>
      <vt:lpstr>Office Theme</vt:lpstr>
      <vt:lpstr>BIG DATA TOOLS FOR MANAGERS (N2MBA07)</vt:lpstr>
      <vt:lpstr>Project analysis slide 6</vt:lpstr>
      <vt:lpstr>PowerPoint Presentation</vt:lpstr>
      <vt:lpstr>PowerPoint Presentation</vt:lpstr>
      <vt:lpstr>PowerPoint Presentation</vt:lpstr>
      <vt:lpstr>Project analysis slide 8</vt:lpstr>
      <vt:lpstr>Project analysis slide 8</vt:lpstr>
      <vt:lpstr>Project analysis slide 8</vt:lpstr>
      <vt:lpstr>Project analysis slide 8</vt:lpstr>
      <vt:lpstr>PowerPoint Presentation</vt:lpstr>
      <vt:lpstr>PowerPoint Presentation</vt:lpstr>
      <vt:lpstr>Project analysis slide 8</vt:lpstr>
      <vt:lpstr>Project analysis slide 8</vt:lpstr>
      <vt:lpstr>Project analysis slide 8</vt:lpstr>
      <vt:lpstr>PowerPoint Presentation</vt:lpstr>
      <vt:lpstr>PowerPoint Presentation</vt:lpstr>
      <vt:lpstr>PowerPoint Presentation</vt:lpstr>
      <vt:lpstr>BIG DATA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Velani, Ankitkumar</dc:creator>
  <cp:lastModifiedBy>Velani, Ankitkumar</cp:lastModifiedBy>
  <cp:revision>276</cp:revision>
  <cp:lastPrinted>2023-07-07T06:31:50Z</cp:lastPrinted>
  <dcterms:created xsi:type="dcterms:W3CDTF">2023-07-06T16:36:48Z</dcterms:created>
  <dcterms:modified xsi:type="dcterms:W3CDTF">2023-07-12T13:58:37Z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2023-07-06T16:36:49Z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17c705a5-7286-412b-9701-fd22e4fcaf63</vt:lpwstr>
  </property>
  <property fmtid="{D5CDD505-2E9C-101B-9397-08002B2CF9AE}" pid="9" name="MSIP_Label_ea60d57e-af5b-4752-ac57-3e4f28ca11dc_ContentBits">
    <vt:lpwstr>0</vt:lpwstr>
  </property>
</Properties>
</file>