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8"/>
  </p:notesMasterIdLst>
  <p:handoutMasterIdLst>
    <p:handoutMasterId r:id="rId59"/>
  </p:handoutMasterIdLst>
  <p:sldIdLst>
    <p:sldId id="256" r:id="rId5"/>
    <p:sldId id="289" r:id="rId6"/>
    <p:sldId id="304" r:id="rId7"/>
    <p:sldId id="324" r:id="rId8"/>
    <p:sldId id="306" r:id="rId9"/>
    <p:sldId id="307" r:id="rId10"/>
    <p:sldId id="290" r:id="rId11"/>
    <p:sldId id="308" r:id="rId12"/>
    <p:sldId id="309" r:id="rId13"/>
    <p:sldId id="310" r:id="rId14"/>
    <p:sldId id="313" r:id="rId15"/>
    <p:sldId id="329" r:id="rId16"/>
    <p:sldId id="321" r:id="rId17"/>
    <p:sldId id="328" r:id="rId18"/>
    <p:sldId id="327" r:id="rId19"/>
    <p:sldId id="326" r:id="rId20"/>
    <p:sldId id="293" r:id="rId21"/>
    <p:sldId id="302" r:id="rId22"/>
    <p:sldId id="330" r:id="rId23"/>
    <p:sldId id="331" r:id="rId24"/>
    <p:sldId id="297" r:id="rId25"/>
    <p:sldId id="325" r:id="rId26"/>
    <p:sldId id="333" r:id="rId27"/>
    <p:sldId id="334" r:id="rId28"/>
    <p:sldId id="335" r:id="rId29"/>
    <p:sldId id="336" r:id="rId30"/>
    <p:sldId id="340" r:id="rId31"/>
    <p:sldId id="337" r:id="rId32"/>
    <p:sldId id="338" r:id="rId33"/>
    <p:sldId id="339" r:id="rId34"/>
    <p:sldId id="341" r:id="rId35"/>
    <p:sldId id="343" r:id="rId36"/>
    <p:sldId id="344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  <p:sldId id="353" r:id="rId46"/>
    <p:sldId id="358" r:id="rId47"/>
    <p:sldId id="354" r:id="rId48"/>
    <p:sldId id="355" r:id="rId49"/>
    <p:sldId id="356" r:id="rId50"/>
    <p:sldId id="357" r:id="rId51"/>
    <p:sldId id="359" r:id="rId52"/>
    <p:sldId id="360" r:id="rId53"/>
    <p:sldId id="361" r:id="rId54"/>
    <p:sldId id="362" r:id="rId55"/>
    <p:sldId id="363" r:id="rId56"/>
    <p:sldId id="364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432" userDrawn="1">
          <p15:clr>
            <a:srgbClr val="A4A3A4"/>
          </p15:clr>
        </p15:guide>
        <p15:guide id="8" orient="horz" pos="3744" userDrawn="1">
          <p15:clr>
            <a:srgbClr val="A4A3A4"/>
          </p15:clr>
        </p15:guide>
        <p15:guide id="9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5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2" autoAdjust="0"/>
    <p:restoredTop sz="93725" autoAdjust="0"/>
  </p:normalViewPr>
  <p:slideViewPr>
    <p:cSldViewPr snapToGrid="0" showGuides="1">
      <p:cViewPr>
        <p:scale>
          <a:sx n="110" d="100"/>
          <a:sy n="110" d="100"/>
        </p:scale>
        <p:origin x="1824" y="1424"/>
      </p:cViewPr>
      <p:guideLst>
        <p:guide orient="horz" pos="1344"/>
        <p:guide pos="432"/>
        <p:guide orient="horz" pos="3744"/>
        <p:guide pos="2880"/>
      </p:guideLst>
    </p:cSldViewPr>
  </p:slideViewPr>
  <p:outlineViewPr>
    <p:cViewPr>
      <p:scale>
        <a:sx n="33" d="100"/>
        <a:sy n="33" d="100"/>
      </p:scale>
      <p:origin x="0" y="-59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29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svg"/><Relationship Id="rId1" Type="http://schemas.openxmlformats.org/officeDocument/2006/relationships/image" Target="../media/image2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0.svg"/><Relationship Id="rId9" Type="http://schemas.openxmlformats.org/officeDocument/2006/relationships/image" Target="../media/image36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svg"/><Relationship Id="rId1" Type="http://schemas.openxmlformats.org/officeDocument/2006/relationships/image" Target="../media/image2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0.svg"/><Relationship Id="rId9" Type="http://schemas.openxmlformats.org/officeDocument/2006/relationships/image" Target="../media/image3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4FCEE8-7D99-4186-B203-7CD242CB7F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BBDC406-5EB6-4B0A-83AF-BB358CBE003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u="sng" dirty="0">
              <a:latin typeface="Calibri" panose="020F0502020204030204" pitchFamily="34" charset="0"/>
              <a:cs typeface="Calibri" panose="020F0502020204030204" pitchFamily="34" charset="0"/>
            </a:rPr>
            <a:t>Attribute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Attributes are properties that define the relational database.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Eg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EMP_ID, NAME etc</a:t>
          </a:r>
        </a:p>
      </dgm:t>
    </dgm:pt>
    <dgm:pt modelId="{561CBDE0-A73A-46B6-B436-C721A65A6BE3}" type="parTrans" cxnId="{C28E8386-0D61-4579-99AA-E5E8874552FF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BF49996-6F7D-4BEC-94BA-669B4B7153A3}" type="sibTrans" cxnId="{C28E8386-0D61-4579-99AA-E5E8874552FF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31A1F0D-2D3F-49AB-983C-2C8E1EEECD57}" type="pres">
      <dgm:prSet presAssocID="{CE4FCEE8-7D99-4186-B203-7CD242CB7F1C}" presName="root" presStyleCnt="0">
        <dgm:presLayoutVars>
          <dgm:dir/>
          <dgm:resizeHandles val="exact"/>
        </dgm:presLayoutVars>
      </dgm:prSet>
      <dgm:spPr/>
    </dgm:pt>
    <dgm:pt modelId="{0FF2C293-AB9A-40E2-A15B-F4D0F92473B3}" type="pres">
      <dgm:prSet presAssocID="{DBBDC406-5EB6-4B0A-83AF-BB358CBE0038}" presName="compNode" presStyleCnt="0"/>
      <dgm:spPr/>
    </dgm:pt>
    <dgm:pt modelId="{8F9FCAC3-1AD7-4C44-B2A3-90D98C16CDF5}" type="pres">
      <dgm:prSet presAssocID="{DBBDC406-5EB6-4B0A-83AF-BB358CBE0038}" presName="bgRect" presStyleLbl="bgShp" presStyleIdx="0" presStyleCnt="1"/>
      <dgm:spPr>
        <a:solidFill>
          <a:schemeClr val="accent2">
            <a:lumMod val="50000"/>
          </a:schemeClr>
        </a:solidFill>
      </dgm:spPr>
    </dgm:pt>
    <dgm:pt modelId="{C8E4C178-58C8-453D-9CC5-36167D70D3E3}" type="pres">
      <dgm:prSet presAssocID="{DBBDC406-5EB6-4B0A-83AF-BB358CBE0038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D1E7BDE-E5B5-419E-BEEA-D5CA342C5CE4}" type="pres">
      <dgm:prSet presAssocID="{DBBDC406-5EB6-4B0A-83AF-BB358CBE0038}" presName="spaceRect" presStyleCnt="0"/>
      <dgm:spPr/>
    </dgm:pt>
    <dgm:pt modelId="{6E263582-22EB-48D2-AF36-EE8B2F838E93}" type="pres">
      <dgm:prSet presAssocID="{DBBDC406-5EB6-4B0A-83AF-BB358CBE0038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28E8386-0D61-4579-99AA-E5E8874552FF}" srcId="{CE4FCEE8-7D99-4186-B203-7CD242CB7F1C}" destId="{DBBDC406-5EB6-4B0A-83AF-BB358CBE0038}" srcOrd="0" destOrd="0" parTransId="{561CBDE0-A73A-46B6-B436-C721A65A6BE3}" sibTransId="{3BF49996-6F7D-4BEC-94BA-669B4B7153A3}"/>
    <dgm:cxn modelId="{6102F69E-3E41-4A4C-A44E-35E34FB58DDE}" type="presOf" srcId="{CE4FCEE8-7D99-4186-B203-7CD242CB7F1C}" destId="{631A1F0D-2D3F-49AB-983C-2C8E1EEECD57}" srcOrd="0" destOrd="0" presId="urn:microsoft.com/office/officeart/2018/2/layout/IconVerticalSolidList"/>
    <dgm:cxn modelId="{C5C034A9-F8E2-488D-B0A3-1B0D239A5F48}" type="presOf" srcId="{DBBDC406-5EB6-4B0A-83AF-BB358CBE0038}" destId="{6E263582-22EB-48D2-AF36-EE8B2F838E93}" srcOrd="0" destOrd="0" presId="urn:microsoft.com/office/officeart/2018/2/layout/IconVerticalSolidList"/>
    <dgm:cxn modelId="{32DA4E0C-5257-4D79-AA43-FB99DA6FE49C}" type="presParOf" srcId="{631A1F0D-2D3F-49AB-983C-2C8E1EEECD57}" destId="{0FF2C293-AB9A-40E2-A15B-F4D0F92473B3}" srcOrd="0" destOrd="0" presId="urn:microsoft.com/office/officeart/2018/2/layout/IconVerticalSolidList"/>
    <dgm:cxn modelId="{67790B15-41C0-407A-B7DF-CA399384EBC4}" type="presParOf" srcId="{0FF2C293-AB9A-40E2-A15B-F4D0F92473B3}" destId="{8F9FCAC3-1AD7-4C44-B2A3-90D98C16CDF5}" srcOrd="0" destOrd="0" presId="urn:microsoft.com/office/officeart/2018/2/layout/IconVerticalSolidList"/>
    <dgm:cxn modelId="{8FEFD884-1234-4AC3-B1C9-77438EC2AC5A}" type="presParOf" srcId="{0FF2C293-AB9A-40E2-A15B-F4D0F92473B3}" destId="{C8E4C178-58C8-453D-9CC5-36167D70D3E3}" srcOrd="1" destOrd="0" presId="urn:microsoft.com/office/officeart/2018/2/layout/IconVerticalSolidList"/>
    <dgm:cxn modelId="{7A3573CC-0623-4201-ADE0-30F37DB59CA6}" type="presParOf" srcId="{0FF2C293-AB9A-40E2-A15B-F4D0F92473B3}" destId="{ED1E7BDE-E5B5-419E-BEEA-D5CA342C5CE4}" srcOrd="2" destOrd="0" presId="urn:microsoft.com/office/officeart/2018/2/layout/IconVerticalSolidList"/>
    <dgm:cxn modelId="{EF34FCED-DD6C-4707-A405-3485C8C463CD}" type="presParOf" srcId="{0FF2C293-AB9A-40E2-A15B-F4D0F92473B3}" destId="{6E263582-22EB-48D2-AF36-EE8B2F838E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4FCEE8-7D99-4186-B203-7CD242CB7F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BBDC406-5EB6-4B0A-83AF-BB358CBE003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u="sng" dirty="0">
              <a:latin typeface="Calibri" panose="020F0502020204030204" pitchFamily="34" charset="0"/>
              <a:cs typeface="Calibri" panose="020F0502020204030204" pitchFamily="34" charset="0"/>
            </a:rPr>
            <a:t>Attribute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Attributes are properties that define the relational database.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Eg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EMP_ID, NAME etc</a:t>
          </a:r>
        </a:p>
      </dgm:t>
    </dgm:pt>
    <dgm:pt modelId="{561CBDE0-A73A-46B6-B436-C721A65A6BE3}" type="parTrans" cxnId="{C28E8386-0D61-4579-99AA-E5E8874552FF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BF49996-6F7D-4BEC-94BA-669B4B7153A3}" type="sibTrans" cxnId="{C28E8386-0D61-4579-99AA-E5E8874552FF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5E2DF42-C3F6-44F3-A1B5-DA59188D386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u="sng" dirty="0">
              <a:latin typeface="Calibri" panose="020F0502020204030204" pitchFamily="34" charset="0"/>
              <a:cs typeface="Calibri" panose="020F0502020204030204" pitchFamily="34" charset="0"/>
            </a:rPr>
            <a:t>Relation Schema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A relational schema defines its relationship with other attributes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alltogether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. E.g., EMPLOYEE (EMP_ID, NAME, ADDRESS, AGE)</a:t>
          </a:r>
        </a:p>
      </dgm:t>
    </dgm:pt>
    <dgm:pt modelId="{35DADDDF-5D26-4200-87E4-A3F66D118AAC}" type="parTrans" cxnId="{E42F2C39-C1F4-4AF3-A076-A5EE351ECD15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5E13E11-B512-4609-8445-1070DCECC0B7}" type="sibTrans" cxnId="{E42F2C39-C1F4-4AF3-A076-A5EE351ECD15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31A1F0D-2D3F-49AB-983C-2C8E1EEECD57}" type="pres">
      <dgm:prSet presAssocID="{CE4FCEE8-7D99-4186-B203-7CD242CB7F1C}" presName="root" presStyleCnt="0">
        <dgm:presLayoutVars>
          <dgm:dir/>
          <dgm:resizeHandles val="exact"/>
        </dgm:presLayoutVars>
      </dgm:prSet>
      <dgm:spPr/>
    </dgm:pt>
    <dgm:pt modelId="{0FF2C293-AB9A-40E2-A15B-F4D0F92473B3}" type="pres">
      <dgm:prSet presAssocID="{DBBDC406-5EB6-4B0A-83AF-BB358CBE0038}" presName="compNode" presStyleCnt="0"/>
      <dgm:spPr/>
    </dgm:pt>
    <dgm:pt modelId="{8F9FCAC3-1AD7-4C44-B2A3-90D98C16CDF5}" type="pres">
      <dgm:prSet presAssocID="{DBBDC406-5EB6-4B0A-83AF-BB358CBE0038}" presName="bgRect" presStyleLbl="bgShp" presStyleIdx="0" presStyleCnt="2"/>
      <dgm:spPr>
        <a:solidFill>
          <a:schemeClr val="accent2">
            <a:lumMod val="50000"/>
          </a:schemeClr>
        </a:solidFill>
      </dgm:spPr>
    </dgm:pt>
    <dgm:pt modelId="{C8E4C178-58C8-453D-9CC5-36167D70D3E3}" type="pres">
      <dgm:prSet presAssocID="{DBBDC406-5EB6-4B0A-83AF-BB358CBE003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D1E7BDE-E5B5-419E-BEEA-D5CA342C5CE4}" type="pres">
      <dgm:prSet presAssocID="{DBBDC406-5EB6-4B0A-83AF-BB358CBE0038}" presName="spaceRect" presStyleCnt="0"/>
      <dgm:spPr/>
    </dgm:pt>
    <dgm:pt modelId="{6E263582-22EB-48D2-AF36-EE8B2F838E93}" type="pres">
      <dgm:prSet presAssocID="{DBBDC406-5EB6-4B0A-83AF-BB358CBE0038}" presName="parTx" presStyleLbl="revTx" presStyleIdx="0" presStyleCnt="2">
        <dgm:presLayoutVars>
          <dgm:chMax val="0"/>
          <dgm:chPref val="0"/>
        </dgm:presLayoutVars>
      </dgm:prSet>
      <dgm:spPr/>
    </dgm:pt>
    <dgm:pt modelId="{6A831B59-87D3-4EEA-AA6B-6FB20DEE227D}" type="pres">
      <dgm:prSet presAssocID="{3BF49996-6F7D-4BEC-94BA-669B4B7153A3}" presName="sibTrans" presStyleCnt="0"/>
      <dgm:spPr/>
    </dgm:pt>
    <dgm:pt modelId="{991A364C-0BA2-4EF1-B3B5-EAB685F869B1}" type="pres">
      <dgm:prSet presAssocID="{E5E2DF42-C3F6-44F3-A1B5-DA59188D386D}" presName="compNode" presStyleCnt="0"/>
      <dgm:spPr/>
    </dgm:pt>
    <dgm:pt modelId="{02B95015-E461-4AF7-86F3-AB75F02EED12}" type="pres">
      <dgm:prSet presAssocID="{E5E2DF42-C3F6-44F3-A1B5-DA59188D386D}" presName="bgRect" presStyleLbl="bgShp" presStyleIdx="1" presStyleCnt="2"/>
      <dgm:spPr>
        <a:solidFill>
          <a:schemeClr val="accent3">
            <a:lumMod val="50000"/>
          </a:schemeClr>
        </a:solidFill>
      </dgm:spPr>
    </dgm:pt>
    <dgm:pt modelId="{CD7DE577-A3FC-41D4-AFEB-B5CD728E8103}" type="pres">
      <dgm:prSet presAssocID="{E5E2DF42-C3F6-44F3-A1B5-DA59188D386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0460CE84-8A1D-440F-8352-261818F846C6}" type="pres">
      <dgm:prSet presAssocID="{E5E2DF42-C3F6-44F3-A1B5-DA59188D386D}" presName="spaceRect" presStyleCnt="0"/>
      <dgm:spPr/>
    </dgm:pt>
    <dgm:pt modelId="{405032EB-E303-4D4E-833D-2B0268D7AB15}" type="pres">
      <dgm:prSet presAssocID="{E5E2DF42-C3F6-44F3-A1B5-DA59188D386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0EB2131-F41B-4086-89C6-B14D1D917B48}" type="presOf" srcId="{E5E2DF42-C3F6-44F3-A1B5-DA59188D386D}" destId="{405032EB-E303-4D4E-833D-2B0268D7AB15}" srcOrd="0" destOrd="0" presId="urn:microsoft.com/office/officeart/2018/2/layout/IconVerticalSolidList"/>
    <dgm:cxn modelId="{E42F2C39-C1F4-4AF3-A076-A5EE351ECD15}" srcId="{CE4FCEE8-7D99-4186-B203-7CD242CB7F1C}" destId="{E5E2DF42-C3F6-44F3-A1B5-DA59188D386D}" srcOrd="1" destOrd="0" parTransId="{35DADDDF-5D26-4200-87E4-A3F66D118AAC}" sibTransId="{85E13E11-B512-4609-8445-1070DCECC0B7}"/>
    <dgm:cxn modelId="{C28E8386-0D61-4579-99AA-E5E8874552FF}" srcId="{CE4FCEE8-7D99-4186-B203-7CD242CB7F1C}" destId="{DBBDC406-5EB6-4B0A-83AF-BB358CBE0038}" srcOrd="0" destOrd="0" parTransId="{561CBDE0-A73A-46B6-B436-C721A65A6BE3}" sibTransId="{3BF49996-6F7D-4BEC-94BA-669B4B7153A3}"/>
    <dgm:cxn modelId="{6102F69E-3E41-4A4C-A44E-35E34FB58DDE}" type="presOf" srcId="{CE4FCEE8-7D99-4186-B203-7CD242CB7F1C}" destId="{631A1F0D-2D3F-49AB-983C-2C8E1EEECD57}" srcOrd="0" destOrd="0" presId="urn:microsoft.com/office/officeart/2018/2/layout/IconVerticalSolidList"/>
    <dgm:cxn modelId="{C5C034A9-F8E2-488D-B0A3-1B0D239A5F48}" type="presOf" srcId="{DBBDC406-5EB6-4B0A-83AF-BB358CBE0038}" destId="{6E263582-22EB-48D2-AF36-EE8B2F838E93}" srcOrd="0" destOrd="0" presId="urn:microsoft.com/office/officeart/2018/2/layout/IconVerticalSolidList"/>
    <dgm:cxn modelId="{32DA4E0C-5257-4D79-AA43-FB99DA6FE49C}" type="presParOf" srcId="{631A1F0D-2D3F-49AB-983C-2C8E1EEECD57}" destId="{0FF2C293-AB9A-40E2-A15B-F4D0F92473B3}" srcOrd="0" destOrd="0" presId="urn:microsoft.com/office/officeart/2018/2/layout/IconVerticalSolidList"/>
    <dgm:cxn modelId="{67790B15-41C0-407A-B7DF-CA399384EBC4}" type="presParOf" srcId="{0FF2C293-AB9A-40E2-A15B-F4D0F92473B3}" destId="{8F9FCAC3-1AD7-4C44-B2A3-90D98C16CDF5}" srcOrd="0" destOrd="0" presId="urn:microsoft.com/office/officeart/2018/2/layout/IconVerticalSolidList"/>
    <dgm:cxn modelId="{8FEFD884-1234-4AC3-B1C9-77438EC2AC5A}" type="presParOf" srcId="{0FF2C293-AB9A-40E2-A15B-F4D0F92473B3}" destId="{C8E4C178-58C8-453D-9CC5-36167D70D3E3}" srcOrd="1" destOrd="0" presId="urn:microsoft.com/office/officeart/2018/2/layout/IconVerticalSolidList"/>
    <dgm:cxn modelId="{7A3573CC-0623-4201-ADE0-30F37DB59CA6}" type="presParOf" srcId="{0FF2C293-AB9A-40E2-A15B-F4D0F92473B3}" destId="{ED1E7BDE-E5B5-419E-BEEA-D5CA342C5CE4}" srcOrd="2" destOrd="0" presId="urn:microsoft.com/office/officeart/2018/2/layout/IconVerticalSolidList"/>
    <dgm:cxn modelId="{EF34FCED-DD6C-4707-A405-3485C8C463CD}" type="presParOf" srcId="{0FF2C293-AB9A-40E2-A15B-F4D0F92473B3}" destId="{6E263582-22EB-48D2-AF36-EE8B2F838E93}" srcOrd="3" destOrd="0" presId="urn:microsoft.com/office/officeart/2018/2/layout/IconVerticalSolidList"/>
    <dgm:cxn modelId="{D05B5719-E098-49CC-B3E2-7680F477B7A2}" type="presParOf" srcId="{631A1F0D-2D3F-49AB-983C-2C8E1EEECD57}" destId="{6A831B59-87D3-4EEA-AA6B-6FB20DEE227D}" srcOrd="1" destOrd="0" presId="urn:microsoft.com/office/officeart/2018/2/layout/IconVerticalSolidList"/>
    <dgm:cxn modelId="{54B30D5B-C34A-43B8-A524-471874ABB56B}" type="presParOf" srcId="{631A1F0D-2D3F-49AB-983C-2C8E1EEECD57}" destId="{991A364C-0BA2-4EF1-B3B5-EAB685F869B1}" srcOrd="2" destOrd="0" presId="urn:microsoft.com/office/officeart/2018/2/layout/IconVerticalSolidList"/>
    <dgm:cxn modelId="{6F87B5BD-B955-4949-AB6A-44D80A5621AE}" type="presParOf" srcId="{991A364C-0BA2-4EF1-B3B5-EAB685F869B1}" destId="{02B95015-E461-4AF7-86F3-AB75F02EED12}" srcOrd="0" destOrd="0" presId="urn:microsoft.com/office/officeart/2018/2/layout/IconVerticalSolidList"/>
    <dgm:cxn modelId="{E0B5C25A-2437-483D-BEF1-93023276FBBA}" type="presParOf" srcId="{991A364C-0BA2-4EF1-B3B5-EAB685F869B1}" destId="{CD7DE577-A3FC-41D4-AFEB-B5CD728E8103}" srcOrd="1" destOrd="0" presId="urn:microsoft.com/office/officeart/2018/2/layout/IconVerticalSolidList"/>
    <dgm:cxn modelId="{DF830165-C916-4672-81A3-6D50021EFB49}" type="presParOf" srcId="{991A364C-0BA2-4EF1-B3B5-EAB685F869B1}" destId="{0460CE84-8A1D-440F-8352-261818F846C6}" srcOrd="2" destOrd="0" presId="urn:microsoft.com/office/officeart/2018/2/layout/IconVerticalSolidList"/>
    <dgm:cxn modelId="{F7FFB00F-00F7-4F64-9792-6CE38B2B75BA}" type="presParOf" srcId="{991A364C-0BA2-4EF1-B3B5-EAB685F869B1}" destId="{405032EB-E303-4D4E-833D-2B0268D7AB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4FCEE8-7D99-4186-B203-7CD242CB7F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BBDC406-5EB6-4B0A-83AF-BB358CBE003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u="sng" dirty="0">
              <a:latin typeface="Calibri" panose="020F0502020204030204" pitchFamily="34" charset="0"/>
              <a:cs typeface="Calibri" panose="020F0502020204030204" pitchFamily="34" charset="0"/>
            </a:rPr>
            <a:t>Attribute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Attributes are properties that define the relational database.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Eg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EMP_ID, NAME etc</a:t>
          </a:r>
        </a:p>
      </dgm:t>
    </dgm:pt>
    <dgm:pt modelId="{561CBDE0-A73A-46B6-B436-C721A65A6BE3}" type="parTrans" cxnId="{C28E8386-0D61-4579-99AA-E5E8874552FF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BF49996-6F7D-4BEC-94BA-669B4B7153A3}" type="sibTrans" cxnId="{C28E8386-0D61-4579-99AA-E5E8874552FF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5E2DF42-C3F6-44F3-A1B5-DA59188D386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u="sng" dirty="0">
              <a:latin typeface="Calibri" panose="020F0502020204030204" pitchFamily="34" charset="0"/>
              <a:cs typeface="Calibri" panose="020F0502020204030204" pitchFamily="34" charset="0"/>
            </a:rPr>
            <a:t>Relation Schema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A relational schema defines its relationship with other attributes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alltogether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. E.g., EMPLOYEE (EMP_ID, NAME, ADDRESS, AGE)</a:t>
          </a:r>
        </a:p>
      </dgm:t>
    </dgm:pt>
    <dgm:pt modelId="{35DADDDF-5D26-4200-87E4-A3F66D118AAC}" type="parTrans" cxnId="{E42F2C39-C1F4-4AF3-A076-A5EE351ECD15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5E13E11-B512-4609-8445-1070DCECC0B7}" type="sibTrans" cxnId="{E42F2C39-C1F4-4AF3-A076-A5EE351ECD15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2EF3972-D693-48A8-B7D0-42F94B1108C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u="sng" dirty="0">
              <a:latin typeface="Calibri" panose="020F0502020204030204" pitchFamily="34" charset="0"/>
              <a:cs typeface="Calibri" panose="020F0502020204030204" pitchFamily="34" charset="0"/>
            </a:rPr>
            <a:t>Degree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Degree is defined by several attributes we have in a relational table. E.g., The degree of the EMPLOYEE table is 4</a:t>
          </a:r>
        </a:p>
      </dgm:t>
    </dgm:pt>
    <dgm:pt modelId="{2AE27687-AAF1-4A2B-8705-53E821C8E088}" type="parTrans" cxnId="{957CCB4E-1E33-4602-A0FD-D172275DA486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06A4D21-A84E-4845-AD83-71DD63F5907C}" type="sibTrans" cxnId="{957CCB4E-1E33-4602-A0FD-D172275DA486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31A1F0D-2D3F-49AB-983C-2C8E1EEECD57}" type="pres">
      <dgm:prSet presAssocID="{CE4FCEE8-7D99-4186-B203-7CD242CB7F1C}" presName="root" presStyleCnt="0">
        <dgm:presLayoutVars>
          <dgm:dir/>
          <dgm:resizeHandles val="exact"/>
        </dgm:presLayoutVars>
      </dgm:prSet>
      <dgm:spPr/>
    </dgm:pt>
    <dgm:pt modelId="{0FF2C293-AB9A-40E2-A15B-F4D0F92473B3}" type="pres">
      <dgm:prSet presAssocID="{DBBDC406-5EB6-4B0A-83AF-BB358CBE0038}" presName="compNode" presStyleCnt="0"/>
      <dgm:spPr/>
    </dgm:pt>
    <dgm:pt modelId="{8F9FCAC3-1AD7-4C44-B2A3-90D98C16CDF5}" type="pres">
      <dgm:prSet presAssocID="{DBBDC406-5EB6-4B0A-83AF-BB358CBE0038}" presName="bgRect" presStyleLbl="bgShp" presStyleIdx="0" presStyleCnt="3"/>
      <dgm:spPr>
        <a:solidFill>
          <a:schemeClr val="accent2">
            <a:lumMod val="50000"/>
          </a:schemeClr>
        </a:solidFill>
      </dgm:spPr>
    </dgm:pt>
    <dgm:pt modelId="{C8E4C178-58C8-453D-9CC5-36167D70D3E3}" type="pres">
      <dgm:prSet presAssocID="{DBBDC406-5EB6-4B0A-83AF-BB358CBE003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D1E7BDE-E5B5-419E-BEEA-D5CA342C5CE4}" type="pres">
      <dgm:prSet presAssocID="{DBBDC406-5EB6-4B0A-83AF-BB358CBE0038}" presName="spaceRect" presStyleCnt="0"/>
      <dgm:spPr/>
    </dgm:pt>
    <dgm:pt modelId="{6E263582-22EB-48D2-AF36-EE8B2F838E93}" type="pres">
      <dgm:prSet presAssocID="{DBBDC406-5EB6-4B0A-83AF-BB358CBE0038}" presName="parTx" presStyleLbl="revTx" presStyleIdx="0" presStyleCnt="3">
        <dgm:presLayoutVars>
          <dgm:chMax val="0"/>
          <dgm:chPref val="0"/>
        </dgm:presLayoutVars>
      </dgm:prSet>
      <dgm:spPr/>
    </dgm:pt>
    <dgm:pt modelId="{6A831B59-87D3-4EEA-AA6B-6FB20DEE227D}" type="pres">
      <dgm:prSet presAssocID="{3BF49996-6F7D-4BEC-94BA-669B4B7153A3}" presName="sibTrans" presStyleCnt="0"/>
      <dgm:spPr/>
    </dgm:pt>
    <dgm:pt modelId="{991A364C-0BA2-4EF1-B3B5-EAB685F869B1}" type="pres">
      <dgm:prSet presAssocID="{E5E2DF42-C3F6-44F3-A1B5-DA59188D386D}" presName="compNode" presStyleCnt="0"/>
      <dgm:spPr/>
    </dgm:pt>
    <dgm:pt modelId="{02B95015-E461-4AF7-86F3-AB75F02EED12}" type="pres">
      <dgm:prSet presAssocID="{E5E2DF42-C3F6-44F3-A1B5-DA59188D386D}" presName="bgRect" presStyleLbl="bgShp" presStyleIdx="1" presStyleCnt="3"/>
      <dgm:spPr>
        <a:solidFill>
          <a:schemeClr val="accent3">
            <a:lumMod val="50000"/>
          </a:schemeClr>
        </a:solidFill>
      </dgm:spPr>
    </dgm:pt>
    <dgm:pt modelId="{CD7DE577-A3FC-41D4-AFEB-B5CD728E8103}" type="pres">
      <dgm:prSet presAssocID="{E5E2DF42-C3F6-44F3-A1B5-DA59188D38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0460CE84-8A1D-440F-8352-261818F846C6}" type="pres">
      <dgm:prSet presAssocID="{E5E2DF42-C3F6-44F3-A1B5-DA59188D386D}" presName="spaceRect" presStyleCnt="0"/>
      <dgm:spPr/>
    </dgm:pt>
    <dgm:pt modelId="{405032EB-E303-4D4E-833D-2B0268D7AB15}" type="pres">
      <dgm:prSet presAssocID="{E5E2DF42-C3F6-44F3-A1B5-DA59188D386D}" presName="parTx" presStyleLbl="revTx" presStyleIdx="1" presStyleCnt="3">
        <dgm:presLayoutVars>
          <dgm:chMax val="0"/>
          <dgm:chPref val="0"/>
        </dgm:presLayoutVars>
      </dgm:prSet>
      <dgm:spPr/>
    </dgm:pt>
    <dgm:pt modelId="{9DFE43A4-CE77-47A1-ABBA-CC1DD1ACE791}" type="pres">
      <dgm:prSet presAssocID="{85E13E11-B512-4609-8445-1070DCECC0B7}" presName="sibTrans" presStyleCnt="0"/>
      <dgm:spPr/>
    </dgm:pt>
    <dgm:pt modelId="{B2563D99-6914-40C1-93FF-7872751D26E2}" type="pres">
      <dgm:prSet presAssocID="{02EF3972-D693-48A8-B7D0-42F94B1108CC}" presName="compNode" presStyleCnt="0"/>
      <dgm:spPr/>
    </dgm:pt>
    <dgm:pt modelId="{A9F1DA01-AF9C-48CF-A82C-EB076617D118}" type="pres">
      <dgm:prSet presAssocID="{02EF3972-D693-48A8-B7D0-42F94B1108CC}" presName="bgRect" presStyleLbl="bgShp" presStyleIdx="2" presStyleCnt="3"/>
      <dgm:spPr>
        <a:solidFill>
          <a:schemeClr val="accent4">
            <a:lumMod val="50000"/>
          </a:schemeClr>
        </a:solidFill>
      </dgm:spPr>
    </dgm:pt>
    <dgm:pt modelId="{481072FB-C1F7-42FB-9340-75D6D83FA526}" type="pres">
      <dgm:prSet presAssocID="{02EF3972-D693-48A8-B7D0-42F94B1108C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E39FA8FF-5614-4F2A-A131-123FDBF421E2}" type="pres">
      <dgm:prSet presAssocID="{02EF3972-D693-48A8-B7D0-42F94B1108CC}" presName="spaceRect" presStyleCnt="0"/>
      <dgm:spPr/>
    </dgm:pt>
    <dgm:pt modelId="{E6055327-18DD-4882-90D5-6A38D39A8176}" type="pres">
      <dgm:prSet presAssocID="{02EF3972-D693-48A8-B7D0-42F94B1108C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0EB2131-F41B-4086-89C6-B14D1D917B48}" type="presOf" srcId="{E5E2DF42-C3F6-44F3-A1B5-DA59188D386D}" destId="{405032EB-E303-4D4E-833D-2B0268D7AB15}" srcOrd="0" destOrd="0" presId="urn:microsoft.com/office/officeart/2018/2/layout/IconVerticalSolidList"/>
    <dgm:cxn modelId="{E42F2C39-C1F4-4AF3-A076-A5EE351ECD15}" srcId="{CE4FCEE8-7D99-4186-B203-7CD242CB7F1C}" destId="{E5E2DF42-C3F6-44F3-A1B5-DA59188D386D}" srcOrd="1" destOrd="0" parTransId="{35DADDDF-5D26-4200-87E4-A3F66D118AAC}" sibTransId="{85E13E11-B512-4609-8445-1070DCECC0B7}"/>
    <dgm:cxn modelId="{957CCB4E-1E33-4602-A0FD-D172275DA486}" srcId="{CE4FCEE8-7D99-4186-B203-7CD242CB7F1C}" destId="{02EF3972-D693-48A8-B7D0-42F94B1108CC}" srcOrd="2" destOrd="0" parTransId="{2AE27687-AAF1-4A2B-8705-53E821C8E088}" sibTransId="{B06A4D21-A84E-4845-AD83-71DD63F5907C}"/>
    <dgm:cxn modelId="{62DDCF66-440E-4375-91A8-7D192178D949}" type="presOf" srcId="{02EF3972-D693-48A8-B7D0-42F94B1108CC}" destId="{E6055327-18DD-4882-90D5-6A38D39A8176}" srcOrd="0" destOrd="0" presId="urn:microsoft.com/office/officeart/2018/2/layout/IconVerticalSolidList"/>
    <dgm:cxn modelId="{C28E8386-0D61-4579-99AA-E5E8874552FF}" srcId="{CE4FCEE8-7D99-4186-B203-7CD242CB7F1C}" destId="{DBBDC406-5EB6-4B0A-83AF-BB358CBE0038}" srcOrd="0" destOrd="0" parTransId="{561CBDE0-A73A-46B6-B436-C721A65A6BE3}" sibTransId="{3BF49996-6F7D-4BEC-94BA-669B4B7153A3}"/>
    <dgm:cxn modelId="{6102F69E-3E41-4A4C-A44E-35E34FB58DDE}" type="presOf" srcId="{CE4FCEE8-7D99-4186-B203-7CD242CB7F1C}" destId="{631A1F0D-2D3F-49AB-983C-2C8E1EEECD57}" srcOrd="0" destOrd="0" presId="urn:microsoft.com/office/officeart/2018/2/layout/IconVerticalSolidList"/>
    <dgm:cxn modelId="{C5C034A9-F8E2-488D-B0A3-1B0D239A5F48}" type="presOf" srcId="{DBBDC406-5EB6-4B0A-83AF-BB358CBE0038}" destId="{6E263582-22EB-48D2-AF36-EE8B2F838E93}" srcOrd="0" destOrd="0" presId="urn:microsoft.com/office/officeart/2018/2/layout/IconVerticalSolidList"/>
    <dgm:cxn modelId="{32DA4E0C-5257-4D79-AA43-FB99DA6FE49C}" type="presParOf" srcId="{631A1F0D-2D3F-49AB-983C-2C8E1EEECD57}" destId="{0FF2C293-AB9A-40E2-A15B-F4D0F92473B3}" srcOrd="0" destOrd="0" presId="urn:microsoft.com/office/officeart/2018/2/layout/IconVerticalSolidList"/>
    <dgm:cxn modelId="{67790B15-41C0-407A-B7DF-CA399384EBC4}" type="presParOf" srcId="{0FF2C293-AB9A-40E2-A15B-F4D0F92473B3}" destId="{8F9FCAC3-1AD7-4C44-B2A3-90D98C16CDF5}" srcOrd="0" destOrd="0" presId="urn:microsoft.com/office/officeart/2018/2/layout/IconVerticalSolidList"/>
    <dgm:cxn modelId="{8FEFD884-1234-4AC3-B1C9-77438EC2AC5A}" type="presParOf" srcId="{0FF2C293-AB9A-40E2-A15B-F4D0F92473B3}" destId="{C8E4C178-58C8-453D-9CC5-36167D70D3E3}" srcOrd="1" destOrd="0" presId="urn:microsoft.com/office/officeart/2018/2/layout/IconVerticalSolidList"/>
    <dgm:cxn modelId="{7A3573CC-0623-4201-ADE0-30F37DB59CA6}" type="presParOf" srcId="{0FF2C293-AB9A-40E2-A15B-F4D0F92473B3}" destId="{ED1E7BDE-E5B5-419E-BEEA-D5CA342C5CE4}" srcOrd="2" destOrd="0" presId="urn:microsoft.com/office/officeart/2018/2/layout/IconVerticalSolidList"/>
    <dgm:cxn modelId="{EF34FCED-DD6C-4707-A405-3485C8C463CD}" type="presParOf" srcId="{0FF2C293-AB9A-40E2-A15B-F4D0F92473B3}" destId="{6E263582-22EB-48D2-AF36-EE8B2F838E93}" srcOrd="3" destOrd="0" presId="urn:microsoft.com/office/officeart/2018/2/layout/IconVerticalSolidList"/>
    <dgm:cxn modelId="{D05B5719-E098-49CC-B3E2-7680F477B7A2}" type="presParOf" srcId="{631A1F0D-2D3F-49AB-983C-2C8E1EEECD57}" destId="{6A831B59-87D3-4EEA-AA6B-6FB20DEE227D}" srcOrd="1" destOrd="0" presId="urn:microsoft.com/office/officeart/2018/2/layout/IconVerticalSolidList"/>
    <dgm:cxn modelId="{54B30D5B-C34A-43B8-A524-471874ABB56B}" type="presParOf" srcId="{631A1F0D-2D3F-49AB-983C-2C8E1EEECD57}" destId="{991A364C-0BA2-4EF1-B3B5-EAB685F869B1}" srcOrd="2" destOrd="0" presId="urn:microsoft.com/office/officeart/2018/2/layout/IconVerticalSolidList"/>
    <dgm:cxn modelId="{6F87B5BD-B955-4949-AB6A-44D80A5621AE}" type="presParOf" srcId="{991A364C-0BA2-4EF1-B3B5-EAB685F869B1}" destId="{02B95015-E461-4AF7-86F3-AB75F02EED12}" srcOrd="0" destOrd="0" presId="urn:microsoft.com/office/officeart/2018/2/layout/IconVerticalSolidList"/>
    <dgm:cxn modelId="{E0B5C25A-2437-483D-BEF1-93023276FBBA}" type="presParOf" srcId="{991A364C-0BA2-4EF1-B3B5-EAB685F869B1}" destId="{CD7DE577-A3FC-41D4-AFEB-B5CD728E8103}" srcOrd="1" destOrd="0" presId="urn:microsoft.com/office/officeart/2018/2/layout/IconVerticalSolidList"/>
    <dgm:cxn modelId="{DF830165-C916-4672-81A3-6D50021EFB49}" type="presParOf" srcId="{991A364C-0BA2-4EF1-B3B5-EAB685F869B1}" destId="{0460CE84-8A1D-440F-8352-261818F846C6}" srcOrd="2" destOrd="0" presId="urn:microsoft.com/office/officeart/2018/2/layout/IconVerticalSolidList"/>
    <dgm:cxn modelId="{F7FFB00F-00F7-4F64-9792-6CE38B2B75BA}" type="presParOf" srcId="{991A364C-0BA2-4EF1-B3B5-EAB685F869B1}" destId="{405032EB-E303-4D4E-833D-2B0268D7AB15}" srcOrd="3" destOrd="0" presId="urn:microsoft.com/office/officeart/2018/2/layout/IconVerticalSolidList"/>
    <dgm:cxn modelId="{5DD4AEC5-6732-400F-9DAD-EA1D6978BFBE}" type="presParOf" srcId="{631A1F0D-2D3F-49AB-983C-2C8E1EEECD57}" destId="{9DFE43A4-CE77-47A1-ABBA-CC1DD1ACE791}" srcOrd="3" destOrd="0" presId="urn:microsoft.com/office/officeart/2018/2/layout/IconVerticalSolidList"/>
    <dgm:cxn modelId="{D317CA98-275E-451B-BB55-B741FBBD48C0}" type="presParOf" srcId="{631A1F0D-2D3F-49AB-983C-2C8E1EEECD57}" destId="{B2563D99-6914-40C1-93FF-7872751D26E2}" srcOrd="4" destOrd="0" presId="urn:microsoft.com/office/officeart/2018/2/layout/IconVerticalSolidList"/>
    <dgm:cxn modelId="{C7C8EEF9-31BA-4A87-971B-8201635B9214}" type="presParOf" srcId="{B2563D99-6914-40C1-93FF-7872751D26E2}" destId="{A9F1DA01-AF9C-48CF-A82C-EB076617D118}" srcOrd="0" destOrd="0" presId="urn:microsoft.com/office/officeart/2018/2/layout/IconVerticalSolidList"/>
    <dgm:cxn modelId="{923AC412-10B1-47AC-975A-810AC585EBA9}" type="presParOf" srcId="{B2563D99-6914-40C1-93FF-7872751D26E2}" destId="{481072FB-C1F7-42FB-9340-75D6D83FA526}" srcOrd="1" destOrd="0" presId="urn:microsoft.com/office/officeart/2018/2/layout/IconVerticalSolidList"/>
    <dgm:cxn modelId="{90455390-2973-4F99-B9B2-5AE9BA930F52}" type="presParOf" srcId="{B2563D99-6914-40C1-93FF-7872751D26E2}" destId="{E39FA8FF-5614-4F2A-A131-123FDBF421E2}" srcOrd="2" destOrd="0" presId="urn:microsoft.com/office/officeart/2018/2/layout/IconVerticalSolidList"/>
    <dgm:cxn modelId="{4668BA25-A845-45CF-8E1A-A506B137FAD3}" type="presParOf" srcId="{B2563D99-6914-40C1-93FF-7872751D26E2}" destId="{E6055327-18DD-4882-90D5-6A38D39A81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4FCEE8-7D99-4186-B203-7CD242CB7F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BBDC406-5EB6-4B0A-83AF-BB358CBE003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u="sng" dirty="0">
              <a:latin typeface="Calibri" panose="020F0502020204030204" pitchFamily="34" charset="0"/>
              <a:cs typeface="Calibri" panose="020F0502020204030204" pitchFamily="34" charset="0"/>
            </a:rPr>
            <a:t>Attribute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Attributes are properties that define the relational database.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Eg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EMP_ID, NAME etc</a:t>
          </a:r>
        </a:p>
      </dgm:t>
    </dgm:pt>
    <dgm:pt modelId="{561CBDE0-A73A-46B6-B436-C721A65A6BE3}" type="parTrans" cxnId="{C28E8386-0D61-4579-99AA-E5E8874552FF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BF49996-6F7D-4BEC-94BA-669B4B7153A3}" type="sibTrans" cxnId="{C28E8386-0D61-4579-99AA-E5E8874552FF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5E2DF42-C3F6-44F3-A1B5-DA59188D386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u="sng" dirty="0">
              <a:latin typeface="Calibri" panose="020F0502020204030204" pitchFamily="34" charset="0"/>
              <a:cs typeface="Calibri" panose="020F0502020204030204" pitchFamily="34" charset="0"/>
            </a:rPr>
            <a:t>Relation Schema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A relational schema defines its relationship with other attributes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alltogether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. E.g., EMPLOYEE (EMP_ID, NAME, ADDRESS, AGE)</a:t>
          </a:r>
        </a:p>
      </dgm:t>
    </dgm:pt>
    <dgm:pt modelId="{35DADDDF-5D26-4200-87E4-A3F66D118AAC}" type="parTrans" cxnId="{E42F2C39-C1F4-4AF3-A076-A5EE351ECD15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5E13E11-B512-4609-8445-1070DCECC0B7}" type="sibTrans" cxnId="{E42F2C39-C1F4-4AF3-A076-A5EE351ECD15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2EF3972-D693-48A8-B7D0-42F94B1108C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u="sng" dirty="0">
              <a:latin typeface="Calibri" panose="020F0502020204030204" pitchFamily="34" charset="0"/>
              <a:cs typeface="Calibri" panose="020F0502020204030204" pitchFamily="34" charset="0"/>
            </a:rPr>
            <a:t>Degree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Degree is defined by several attributes we have in a relational table. E.g., The degree of the EMPLOYEE table is 4</a:t>
          </a:r>
        </a:p>
      </dgm:t>
    </dgm:pt>
    <dgm:pt modelId="{2AE27687-AAF1-4A2B-8705-53E821C8E088}" type="parTrans" cxnId="{957CCB4E-1E33-4602-A0FD-D172275DA486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06A4D21-A84E-4845-AD83-71DD63F5907C}" type="sibTrans" cxnId="{957CCB4E-1E33-4602-A0FD-D172275DA486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D1C73C5-A898-479D-AEC9-DCFC0842F03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u="sng" dirty="0">
              <a:latin typeface="Calibri" panose="020F0502020204030204" pitchFamily="34" charset="0"/>
              <a:cs typeface="Calibri" panose="020F0502020204030204" pitchFamily="34" charset="0"/>
            </a:rPr>
            <a:t>Cardinality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Cardinality is defined by the number of tuples in a relation. E.g., The cardinality of the EMPLOYEE table is 3.</a:t>
          </a:r>
        </a:p>
      </dgm:t>
    </dgm:pt>
    <dgm:pt modelId="{09CBAE38-95F4-4BFB-9C2D-C318338F9092}" type="parTrans" cxnId="{14AF2CFB-2AA9-433B-83EC-CEB2FD29C4A9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721B7F9-ABD8-47B7-B834-AA458F15679E}" type="sibTrans" cxnId="{14AF2CFB-2AA9-433B-83EC-CEB2FD29C4A9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31A1F0D-2D3F-49AB-983C-2C8E1EEECD57}" type="pres">
      <dgm:prSet presAssocID="{CE4FCEE8-7D99-4186-B203-7CD242CB7F1C}" presName="root" presStyleCnt="0">
        <dgm:presLayoutVars>
          <dgm:dir/>
          <dgm:resizeHandles val="exact"/>
        </dgm:presLayoutVars>
      </dgm:prSet>
      <dgm:spPr/>
    </dgm:pt>
    <dgm:pt modelId="{0FF2C293-AB9A-40E2-A15B-F4D0F92473B3}" type="pres">
      <dgm:prSet presAssocID="{DBBDC406-5EB6-4B0A-83AF-BB358CBE0038}" presName="compNode" presStyleCnt="0"/>
      <dgm:spPr/>
    </dgm:pt>
    <dgm:pt modelId="{8F9FCAC3-1AD7-4C44-B2A3-90D98C16CDF5}" type="pres">
      <dgm:prSet presAssocID="{DBBDC406-5EB6-4B0A-83AF-BB358CBE0038}" presName="bgRect" presStyleLbl="bgShp" presStyleIdx="0" presStyleCnt="4"/>
      <dgm:spPr>
        <a:solidFill>
          <a:schemeClr val="accent2">
            <a:lumMod val="50000"/>
          </a:schemeClr>
        </a:solidFill>
      </dgm:spPr>
    </dgm:pt>
    <dgm:pt modelId="{C8E4C178-58C8-453D-9CC5-36167D70D3E3}" type="pres">
      <dgm:prSet presAssocID="{DBBDC406-5EB6-4B0A-83AF-BB358CBE003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D1E7BDE-E5B5-419E-BEEA-D5CA342C5CE4}" type="pres">
      <dgm:prSet presAssocID="{DBBDC406-5EB6-4B0A-83AF-BB358CBE0038}" presName="spaceRect" presStyleCnt="0"/>
      <dgm:spPr/>
    </dgm:pt>
    <dgm:pt modelId="{6E263582-22EB-48D2-AF36-EE8B2F838E93}" type="pres">
      <dgm:prSet presAssocID="{DBBDC406-5EB6-4B0A-83AF-BB358CBE0038}" presName="parTx" presStyleLbl="revTx" presStyleIdx="0" presStyleCnt="4">
        <dgm:presLayoutVars>
          <dgm:chMax val="0"/>
          <dgm:chPref val="0"/>
        </dgm:presLayoutVars>
      </dgm:prSet>
      <dgm:spPr/>
    </dgm:pt>
    <dgm:pt modelId="{6A831B59-87D3-4EEA-AA6B-6FB20DEE227D}" type="pres">
      <dgm:prSet presAssocID="{3BF49996-6F7D-4BEC-94BA-669B4B7153A3}" presName="sibTrans" presStyleCnt="0"/>
      <dgm:spPr/>
    </dgm:pt>
    <dgm:pt modelId="{991A364C-0BA2-4EF1-B3B5-EAB685F869B1}" type="pres">
      <dgm:prSet presAssocID="{E5E2DF42-C3F6-44F3-A1B5-DA59188D386D}" presName="compNode" presStyleCnt="0"/>
      <dgm:spPr/>
    </dgm:pt>
    <dgm:pt modelId="{02B95015-E461-4AF7-86F3-AB75F02EED12}" type="pres">
      <dgm:prSet presAssocID="{E5E2DF42-C3F6-44F3-A1B5-DA59188D386D}" presName="bgRect" presStyleLbl="bgShp" presStyleIdx="1" presStyleCnt="4"/>
      <dgm:spPr>
        <a:solidFill>
          <a:schemeClr val="accent3">
            <a:lumMod val="50000"/>
          </a:schemeClr>
        </a:solidFill>
      </dgm:spPr>
    </dgm:pt>
    <dgm:pt modelId="{CD7DE577-A3FC-41D4-AFEB-B5CD728E8103}" type="pres">
      <dgm:prSet presAssocID="{E5E2DF42-C3F6-44F3-A1B5-DA59188D386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0460CE84-8A1D-440F-8352-261818F846C6}" type="pres">
      <dgm:prSet presAssocID="{E5E2DF42-C3F6-44F3-A1B5-DA59188D386D}" presName="spaceRect" presStyleCnt="0"/>
      <dgm:spPr/>
    </dgm:pt>
    <dgm:pt modelId="{405032EB-E303-4D4E-833D-2B0268D7AB15}" type="pres">
      <dgm:prSet presAssocID="{E5E2DF42-C3F6-44F3-A1B5-DA59188D386D}" presName="parTx" presStyleLbl="revTx" presStyleIdx="1" presStyleCnt="4">
        <dgm:presLayoutVars>
          <dgm:chMax val="0"/>
          <dgm:chPref val="0"/>
        </dgm:presLayoutVars>
      </dgm:prSet>
      <dgm:spPr/>
    </dgm:pt>
    <dgm:pt modelId="{9DFE43A4-CE77-47A1-ABBA-CC1DD1ACE791}" type="pres">
      <dgm:prSet presAssocID="{85E13E11-B512-4609-8445-1070DCECC0B7}" presName="sibTrans" presStyleCnt="0"/>
      <dgm:spPr/>
    </dgm:pt>
    <dgm:pt modelId="{B2563D99-6914-40C1-93FF-7872751D26E2}" type="pres">
      <dgm:prSet presAssocID="{02EF3972-D693-48A8-B7D0-42F94B1108CC}" presName="compNode" presStyleCnt="0"/>
      <dgm:spPr/>
    </dgm:pt>
    <dgm:pt modelId="{A9F1DA01-AF9C-48CF-A82C-EB076617D118}" type="pres">
      <dgm:prSet presAssocID="{02EF3972-D693-48A8-B7D0-42F94B1108CC}" presName="bgRect" presStyleLbl="bgShp" presStyleIdx="2" presStyleCnt="4"/>
      <dgm:spPr>
        <a:solidFill>
          <a:schemeClr val="accent4">
            <a:lumMod val="50000"/>
          </a:schemeClr>
        </a:solidFill>
      </dgm:spPr>
    </dgm:pt>
    <dgm:pt modelId="{481072FB-C1F7-42FB-9340-75D6D83FA526}" type="pres">
      <dgm:prSet presAssocID="{02EF3972-D693-48A8-B7D0-42F94B1108C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E39FA8FF-5614-4F2A-A131-123FDBF421E2}" type="pres">
      <dgm:prSet presAssocID="{02EF3972-D693-48A8-B7D0-42F94B1108CC}" presName="spaceRect" presStyleCnt="0"/>
      <dgm:spPr/>
    </dgm:pt>
    <dgm:pt modelId="{E6055327-18DD-4882-90D5-6A38D39A8176}" type="pres">
      <dgm:prSet presAssocID="{02EF3972-D693-48A8-B7D0-42F94B1108CC}" presName="parTx" presStyleLbl="revTx" presStyleIdx="2" presStyleCnt="4">
        <dgm:presLayoutVars>
          <dgm:chMax val="0"/>
          <dgm:chPref val="0"/>
        </dgm:presLayoutVars>
      </dgm:prSet>
      <dgm:spPr/>
    </dgm:pt>
    <dgm:pt modelId="{B80590A2-FDC2-4C30-BE32-589146CC8ED5}" type="pres">
      <dgm:prSet presAssocID="{B06A4D21-A84E-4845-AD83-71DD63F5907C}" presName="sibTrans" presStyleCnt="0"/>
      <dgm:spPr/>
    </dgm:pt>
    <dgm:pt modelId="{CAA0661B-325E-4402-9AF5-10C7B6D2D4FB}" type="pres">
      <dgm:prSet presAssocID="{2D1C73C5-A898-479D-AEC9-DCFC0842F030}" presName="compNode" presStyleCnt="0"/>
      <dgm:spPr/>
    </dgm:pt>
    <dgm:pt modelId="{AF861473-0D8C-4ED5-A5CC-7DC81FEE0CCB}" type="pres">
      <dgm:prSet presAssocID="{2D1C73C5-A898-479D-AEC9-DCFC0842F030}" presName="bgRect" presStyleLbl="bgShp" presStyleIdx="3" presStyleCnt="4"/>
      <dgm:spPr>
        <a:solidFill>
          <a:schemeClr val="accent5">
            <a:lumMod val="50000"/>
          </a:schemeClr>
        </a:solidFill>
      </dgm:spPr>
    </dgm:pt>
    <dgm:pt modelId="{7B0CD19A-2143-4AA6-A174-6C78DACDDB8B}" type="pres">
      <dgm:prSet presAssocID="{2D1C73C5-A898-479D-AEC9-DCFC0842F03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compass"/>
        </a:ext>
      </dgm:extLst>
    </dgm:pt>
    <dgm:pt modelId="{E26B1ABF-9B38-4590-A367-B0B26F7614C5}" type="pres">
      <dgm:prSet presAssocID="{2D1C73C5-A898-479D-AEC9-DCFC0842F030}" presName="spaceRect" presStyleCnt="0"/>
      <dgm:spPr/>
    </dgm:pt>
    <dgm:pt modelId="{24434630-13F0-47BD-8F8E-038D5A4CE292}" type="pres">
      <dgm:prSet presAssocID="{2D1C73C5-A898-479D-AEC9-DCFC0842F03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2419425-9508-4170-B4FD-70E14C9A466D}" type="presOf" srcId="{2D1C73C5-A898-479D-AEC9-DCFC0842F030}" destId="{24434630-13F0-47BD-8F8E-038D5A4CE292}" srcOrd="0" destOrd="0" presId="urn:microsoft.com/office/officeart/2018/2/layout/IconVerticalSolidList"/>
    <dgm:cxn modelId="{C0EB2131-F41B-4086-89C6-B14D1D917B48}" type="presOf" srcId="{E5E2DF42-C3F6-44F3-A1B5-DA59188D386D}" destId="{405032EB-E303-4D4E-833D-2B0268D7AB15}" srcOrd="0" destOrd="0" presId="urn:microsoft.com/office/officeart/2018/2/layout/IconVerticalSolidList"/>
    <dgm:cxn modelId="{E42F2C39-C1F4-4AF3-A076-A5EE351ECD15}" srcId="{CE4FCEE8-7D99-4186-B203-7CD242CB7F1C}" destId="{E5E2DF42-C3F6-44F3-A1B5-DA59188D386D}" srcOrd="1" destOrd="0" parTransId="{35DADDDF-5D26-4200-87E4-A3F66D118AAC}" sibTransId="{85E13E11-B512-4609-8445-1070DCECC0B7}"/>
    <dgm:cxn modelId="{957CCB4E-1E33-4602-A0FD-D172275DA486}" srcId="{CE4FCEE8-7D99-4186-B203-7CD242CB7F1C}" destId="{02EF3972-D693-48A8-B7D0-42F94B1108CC}" srcOrd="2" destOrd="0" parTransId="{2AE27687-AAF1-4A2B-8705-53E821C8E088}" sibTransId="{B06A4D21-A84E-4845-AD83-71DD63F5907C}"/>
    <dgm:cxn modelId="{62DDCF66-440E-4375-91A8-7D192178D949}" type="presOf" srcId="{02EF3972-D693-48A8-B7D0-42F94B1108CC}" destId="{E6055327-18DD-4882-90D5-6A38D39A8176}" srcOrd="0" destOrd="0" presId="urn:microsoft.com/office/officeart/2018/2/layout/IconVerticalSolidList"/>
    <dgm:cxn modelId="{C28E8386-0D61-4579-99AA-E5E8874552FF}" srcId="{CE4FCEE8-7D99-4186-B203-7CD242CB7F1C}" destId="{DBBDC406-5EB6-4B0A-83AF-BB358CBE0038}" srcOrd="0" destOrd="0" parTransId="{561CBDE0-A73A-46B6-B436-C721A65A6BE3}" sibTransId="{3BF49996-6F7D-4BEC-94BA-669B4B7153A3}"/>
    <dgm:cxn modelId="{6102F69E-3E41-4A4C-A44E-35E34FB58DDE}" type="presOf" srcId="{CE4FCEE8-7D99-4186-B203-7CD242CB7F1C}" destId="{631A1F0D-2D3F-49AB-983C-2C8E1EEECD57}" srcOrd="0" destOrd="0" presId="urn:microsoft.com/office/officeart/2018/2/layout/IconVerticalSolidList"/>
    <dgm:cxn modelId="{C5C034A9-F8E2-488D-B0A3-1B0D239A5F48}" type="presOf" srcId="{DBBDC406-5EB6-4B0A-83AF-BB358CBE0038}" destId="{6E263582-22EB-48D2-AF36-EE8B2F838E93}" srcOrd="0" destOrd="0" presId="urn:microsoft.com/office/officeart/2018/2/layout/IconVerticalSolidList"/>
    <dgm:cxn modelId="{14AF2CFB-2AA9-433B-83EC-CEB2FD29C4A9}" srcId="{CE4FCEE8-7D99-4186-B203-7CD242CB7F1C}" destId="{2D1C73C5-A898-479D-AEC9-DCFC0842F030}" srcOrd="3" destOrd="0" parTransId="{09CBAE38-95F4-4BFB-9C2D-C318338F9092}" sibTransId="{7721B7F9-ABD8-47B7-B834-AA458F15679E}"/>
    <dgm:cxn modelId="{32DA4E0C-5257-4D79-AA43-FB99DA6FE49C}" type="presParOf" srcId="{631A1F0D-2D3F-49AB-983C-2C8E1EEECD57}" destId="{0FF2C293-AB9A-40E2-A15B-F4D0F92473B3}" srcOrd="0" destOrd="0" presId="urn:microsoft.com/office/officeart/2018/2/layout/IconVerticalSolidList"/>
    <dgm:cxn modelId="{67790B15-41C0-407A-B7DF-CA399384EBC4}" type="presParOf" srcId="{0FF2C293-AB9A-40E2-A15B-F4D0F92473B3}" destId="{8F9FCAC3-1AD7-4C44-B2A3-90D98C16CDF5}" srcOrd="0" destOrd="0" presId="urn:microsoft.com/office/officeart/2018/2/layout/IconVerticalSolidList"/>
    <dgm:cxn modelId="{8FEFD884-1234-4AC3-B1C9-77438EC2AC5A}" type="presParOf" srcId="{0FF2C293-AB9A-40E2-A15B-F4D0F92473B3}" destId="{C8E4C178-58C8-453D-9CC5-36167D70D3E3}" srcOrd="1" destOrd="0" presId="urn:microsoft.com/office/officeart/2018/2/layout/IconVerticalSolidList"/>
    <dgm:cxn modelId="{7A3573CC-0623-4201-ADE0-30F37DB59CA6}" type="presParOf" srcId="{0FF2C293-AB9A-40E2-A15B-F4D0F92473B3}" destId="{ED1E7BDE-E5B5-419E-BEEA-D5CA342C5CE4}" srcOrd="2" destOrd="0" presId="urn:microsoft.com/office/officeart/2018/2/layout/IconVerticalSolidList"/>
    <dgm:cxn modelId="{EF34FCED-DD6C-4707-A405-3485C8C463CD}" type="presParOf" srcId="{0FF2C293-AB9A-40E2-A15B-F4D0F92473B3}" destId="{6E263582-22EB-48D2-AF36-EE8B2F838E93}" srcOrd="3" destOrd="0" presId="urn:microsoft.com/office/officeart/2018/2/layout/IconVerticalSolidList"/>
    <dgm:cxn modelId="{D05B5719-E098-49CC-B3E2-7680F477B7A2}" type="presParOf" srcId="{631A1F0D-2D3F-49AB-983C-2C8E1EEECD57}" destId="{6A831B59-87D3-4EEA-AA6B-6FB20DEE227D}" srcOrd="1" destOrd="0" presId="urn:microsoft.com/office/officeart/2018/2/layout/IconVerticalSolidList"/>
    <dgm:cxn modelId="{54B30D5B-C34A-43B8-A524-471874ABB56B}" type="presParOf" srcId="{631A1F0D-2D3F-49AB-983C-2C8E1EEECD57}" destId="{991A364C-0BA2-4EF1-B3B5-EAB685F869B1}" srcOrd="2" destOrd="0" presId="urn:microsoft.com/office/officeart/2018/2/layout/IconVerticalSolidList"/>
    <dgm:cxn modelId="{6F87B5BD-B955-4949-AB6A-44D80A5621AE}" type="presParOf" srcId="{991A364C-0BA2-4EF1-B3B5-EAB685F869B1}" destId="{02B95015-E461-4AF7-86F3-AB75F02EED12}" srcOrd="0" destOrd="0" presId="urn:microsoft.com/office/officeart/2018/2/layout/IconVerticalSolidList"/>
    <dgm:cxn modelId="{E0B5C25A-2437-483D-BEF1-93023276FBBA}" type="presParOf" srcId="{991A364C-0BA2-4EF1-B3B5-EAB685F869B1}" destId="{CD7DE577-A3FC-41D4-AFEB-B5CD728E8103}" srcOrd="1" destOrd="0" presId="urn:microsoft.com/office/officeart/2018/2/layout/IconVerticalSolidList"/>
    <dgm:cxn modelId="{DF830165-C916-4672-81A3-6D50021EFB49}" type="presParOf" srcId="{991A364C-0BA2-4EF1-B3B5-EAB685F869B1}" destId="{0460CE84-8A1D-440F-8352-261818F846C6}" srcOrd="2" destOrd="0" presId="urn:microsoft.com/office/officeart/2018/2/layout/IconVerticalSolidList"/>
    <dgm:cxn modelId="{F7FFB00F-00F7-4F64-9792-6CE38B2B75BA}" type="presParOf" srcId="{991A364C-0BA2-4EF1-B3B5-EAB685F869B1}" destId="{405032EB-E303-4D4E-833D-2B0268D7AB15}" srcOrd="3" destOrd="0" presId="urn:microsoft.com/office/officeart/2018/2/layout/IconVerticalSolidList"/>
    <dgm:cxn modelId="{5DD4AEC5-6732-400F-9DAD-EA1D6978BFBE}" type="presParOf" srcId="{631A1F0D-2D3F-49AB-983C-2C8E1EEECD57}" destId="{9DFE43A4-CE77-47A1-ABBA-CC1DD1ACE791}" srcOrd="3" destOrd="0" presId="urn:microsoft.com/office/officeart/2018/2/layout/IconVerticalSolidList"/>
    <dgm:cxn modelId="{D317CA98-275E-451B-BB55-B741FBBD48C0}" type="presParOf" srcId="{631A1F0D-2D3F-49AB-983C-2C8E1EEECD57}" destId="{B2563D99-6914-40C1-93FF-7872751D26E2}" srcOrd="4" destOrd="0" presId="urn:microsoft.com/office/officeart/2018/2/layout/IconVerticalSolidList"/>
    <dgm:cxn modelId="{C7C8EEF9-31BA-4A87-971B-8201635B9214}" type="presParOf" srcId="{B2563D99-6914-40C1-93FF-7872751D26E2}" destId="{A9F1DA01-AF9C-48CF-A82C-EB076617D118}" srcOrd="0" destOrd="0" presId="urn:microsoft.com/office/officeart/2018/2/layout/IconVerticalSolidList"/>
    <dgm:cxn modelId="{923AC412-10B1-47AC-975A-810AC585EBA9}" type="presParOf" srcId="{B2563D99-6914-40C1-93FF-7872751D26E2}" destId="{481072FB-C1F7-42FB-9340-75D6D83FA526}" srcOrd="1" destOrd="0" presId="urn:microsoft.com/office/officeart/2018/2/layout/IconVerticalSolidList"/>
    <dgm:cxn modelId="{90455390-2973-4F99-B9B2-5AE9BA930F52}" type="presParOf" srcId="{B2563D99-6914-40C1-93FF-7872751D26E2}" destId="{E39FA8FF-5614-4F2A-A131-123FDBF421E2}" srcOrd="2" destOrd="0" presId="urn:microsoft.com/office/officeart/2018/2/layout/IconVerticalSolidList"/>
    <dgm:cxn modelId="{4668BA25-A845-45CF-8E1A-A506B137FAD3}" type="presParOf" srcId="{B2563D99-6914-40C1-93FF-7872751D26E2}" destId="{E6055327-18DD-4882-90D5-6A38D39A8176}" srcOrd="3" destOrd="0" presId="urn:microsoft.com/office/officeart/2018/2/layout/IconVerticalSolidList"/>
    <dgm:cxn modelId="{562EE336-C524-425C-A4DB-9183C7940679}" type="presParOf" srcId="{631A1F0D-2D3F-49AB-983C-2C8E1EEECD57}" destId="{B80590A2-FDC2-4C30-BE32-589146CC8ED5}" srcOrd="5" destOrd="0" presId="urn:microsoft.com/office/officeart/2018/2/layout/IconVerticalSolidList"/>
    <dgm:cxn modelId="{AB7CD049-24D4-472A-8298-0C729B08898D}" type="presParOf" srcId="{631A1F0D-2D3F-49AB-983C-2C8E1EEECD57}" destId="{CAA0661B-325E-4402-9AF5-10C7B6D2D4FB}" srcOrd="6" destOrd="0" presId="urn:microsoft.com/office/officeart/2018/2/layout/IconVerticalSolidList"/>
    <dgm:cxn modelId="{F4C9B70E-E9B4-479D-909C-B562F2306665}" type="presParOf" srcId="{CAA0661B-325E-4402-9AF5-10C7B6D2D4FB}" destId="{AF861473-0D8C-4ED5-A5CC-7DC81FEE0CCB}" srcOrd="0" destOrd="0" presId="urn:microsoft.com/office/officeart/2018/2/layout/IconVerticalSolidList"/>
    <dgm:cxn modelId="{3EBCC93F-E44B-4C19-8EE6-607A5239FBAC}" type="presParOf" srcId="{CAA0661B-325E-4402-9AF5-10C7B6D2D4FB}" destId="{7B0CD19A-2143-4AA6-A174-6C78DACDDB8B}" srcOrd="1" destOrd="0" presId="urn:microsoft.com/office/officeart/2018/2/layout/IconVerticalSolidList"/>
    <dgm:cxn modelId="{89390B63-69FF-4AE3-BE2C-31CF106CECE3}" type="presParOf" srcId="{CAA0661B-325E-4402-9AF5-10C7B6D2D4FB}" destId="{E26B1ABF-9B38-4590-A367-B0B26F7614C5}" srcOrd="2" destOrd="0" presId="urn:microsoft.com/office/officeart/2018/2/layout/IconVerticalSolidList"/>
    <dgm:cxn modelId="{3DE5D665-3606-45FD-B1BB-B932EA8B0702}" type="presParOf" srcId="{CAA0661B-325E-4402-9AF5-10C7B6D2D4FB}" destId="{24434630-13F0-47BD-8F8E-038D5A4CE2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4FCEE8-7D99-4186-B203-7CD242CB7F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BBDC406-5EB6-4B0A-83AF-BB358CBE0038}">
      <dgm:prSet custT="1"/>
      <dgm:spPr/>
      <dgm:t>
        <a:bodyPr/>
        <a:lstStyle/>
        <a:p>
          <a:r>
            <a:rPr lang="en-US" sz="1800" b="1" u="sng" dirty="0">
              <a:latin typeface="Calibri" panose="020F0502020204030204" pitchFamily="34" charset="0"/>
              <a:cs typeface="Calibri" panose="020F0502020204030204" pitchFamily="34" charset="0"/>
            </a:rPr>
            <a:t>Attribute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Attributes are properties that define the relational database.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Eg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EMP_ID, NAME etc</a:t>
          </a:r>
        </a:p>
      </dgm:t>
    </dgm:pt>
    <dgm:pt modelId="{561CBDE0-A73A-46B6-B436-C721A65A6BE3}" type="parTrans" cxnId="{C28E8386-0D61-4579-99AA-E5E8874552FF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BF49996-6F7D-4BEC-94BA-669B4B7153A3}" type="sibTrans" cxnId="{C28E8386-0D61-4579-99AA-E5E8874552FF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5E2DF42-C3F6-44F3-A1B5-DA59188D386D}">
      <dgm:prSet custT="1"/>
      <dgm:spPr/>
      <dgm:t>
        <a:bodyPr/>
        <a:lstStyle/>
        <a:p>
          <a:r>
            <a:rPr lang="en-US" sz="1800" b="1" u="sng" dirty="0">
              <a:latin typeface="Calibri" panose="020F0502020204030204" pitchFamily="34" charset="0"/>
              <a:cs typeface="Calibri" panose="020F0502020204030204" pitchFamily="34" charset="0"/>
            </a:rPr>
            <a:t>Relation Schema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A relational schema defines its relationship with other attributes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alltogether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. E.g., EMPLOYEE (EMP_ID, NAME, ADDRESS, AGE)</a:t>
          </a:r>
        </a:p>
      </dgm:t>
    </dgm:pt>
    <dgm:pt modelId="{35DADDDF-5D26-4200-87E4-A3F66D118AAC}" type="parTrans" cxnId="{E42F2C39-C1F4-4AF3-A076-A5EE351ECD15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5E13E11-B512-4609-8445-1070DCECC0B7}" type="sibTrans" cxnId="{E42F2C39-C1F4-4AF3-A076-A5EE351ECD15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2EF3972-D693-48A8-B7D0-42F94B1108CC}">
      <dgm:prSet custT="1"/>
      <dgm:spPr/>
      <dgm:t>
        <a:bodyPr/>
        <a:lstStyle/>
        <a:p>
          <a:r>
            <a:rPr lang="en-US" sz="1800" b="1" u="sng" dirty="0">
              <a:latin typeface="Calibri" panose="020F0502020204030204" pitchFamily="34" charset="0"/>
              <a:cs typeface="Calibri" panose="020F0502020204030204" pitchFamily="34" charset="0"/>
            </a:rPr>
            <a:t>Degree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Degree is defined by several attributes we have in a relational table. E.g., The degree of the EMPLOYEE table is 4</a:t>
          </a:r>
        </a:p>
      </dgm:t>
    </dgm:pt>
    <dgm:pt modelId="{2AE27687-AAF1-4A2B-8705-53E821C8E088}" type="parTrans" cxnId="{957CCB4E-1E33-4602-A0FD-D172275DA486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06A4D21-A84E-4845-AD83-71DD63F5907C}" type="sibTrans" cxnId="{957CCB4E-1E33-4602-A0FD-D172275DA486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D1C73C5-A898-479D-AEC9-DCFC0842F030}">
      <dgm:prSet custT="1"/>
      <dgm:spPr/>
      <dgm:t>
        <a:bodyPr/>
        <a:lstStyle/>
        <a:p>
          <a:r>
            <a:rPr lang="en-US" sz="1800" b="1" u="sng">
              <a:latin typeface="Calibri" panose="020F0502020204030204" pitchFamily="34" charset="0"/>
              <a:cs typeface="Calibri" panose="020F0502020204030204" pitchFamily="34" charset="0"/>
            </a:rPr>
            <a:t>Cardinality</a:t>
          </a:r>
          <a:r>
            <a:rPr lang="en-US" sz="1800">
              <a:latin typeface="Calibri" panose="020F0502020204030204" pitchFamily="34" charset="0"/>
              <a:cs typeface="Calibri" panose="020F0502020204030204" pitchFamily="34" charset="0"/>
            </a:rPr>
            <a:t>: Cardinality is defined by the number of tuples in a relation. E.g., The cardinality of the EMPLOYEE table is 3.</a:t>
          </a:r>
        </a:p>
      </dgm:t>
    </dgm:pt>
    <dgm:pt modelId="{09CBAE38-95F4-4BFB-9C2D-C318338F9092}" type="parTrans" cxnId="{14AF2CFB-2AA9-433B-83EC-CEB2FD29C4A9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721B7F9-ABD8-47B7-B834-AA458F15679E}" type="sibTrans" cxnId="{14AF2CFB-2AA9-433B-83EC-CEB2FD29C4A9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A2E4D2F-6FBA-4635-B2A9-7952F9C87392}">
      <dgm:prSet custT="1"/>
      <dgm:spPr/>
      <dgm:t>
        <a:bodyPr/>
        <a:lstStyle/>
        <a:p>
          <a:r>
            <a:rPr lang="en-US" sz="1800" b="1" u="sng">
              <a:latin typeface="Calibri" panose="020F0502020204030204" pitchFamily="34" charset="0"/>
              <a:cs typeface="Calibri" panose="020F0502020204030204" pitchFamily="34" charset="0"/>
            </a:rPr>
            <a:t>NULL Values</a:t>
          </a:r>
          <a:r>
            <a:rPr lang="en-US" sz="1800">
              <a:latin typeface="Calibri" panose="020F0502020204030204" pitchFamily="34" charset="0"/>
              <a:cs typeface="Calibri" panose="020F0502020204030204" pitchFamily="34" charset="0"/>
            </a:rPr>
            <a:t>: The values or data which are unknown are kept as NULL.</a:t>
          </a:r>
        </a:p>
      </dgm:t>
    </dgm:pt>
    <dgm:pt modelId="{1D84E426-7D06-4964-8025-CE720B036628}" type="parTrans" cxnId="{B8F8B425-53A9-4311-833A-C54DA832326B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9A6BAA9-1172-4421-A901-AA8B27481501}" type="sibTrans" cxnId="{B8F8B425-53A9-4311-833A-C54DA832326B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31A1F0D-2D3F-49AB-983C-2C8E1EEECD57}" type="pres">
      <dgm:prSet presAssocID="{CE4FCEE8-7D99-4186-B203-7CD242CB7F1C}" presName="root" presStyleCnt="0">
        <dgm:presLayoutVars>
          <dgm:dir/>
          <dgm:resizeHandles val="exact"/>
        </dgm:presLayoutVars>
      </dgm:prSet>
      <dgm:spPr/>
    </dgm:pt>
    <dgm:pt modelId="{0FF2C293-AB9A-40E2-A15B-F4D0F92473B3}" type="pres">
      <dgm:prSet presAssocID="{DBBDC406-5EB6-4B0A-83AF-BB358CBE0038}" presName="compNode" presStyleCnt="0"/>
      <dgm:spPr/>
    </dgm:pt>
    <dgm:pt modelId="{8F9FCAC3-1AD7-4C44-B2A3-90D98C16CDF5}" type="pres">
      <dgm:prSet presAssocID="{DBBDC406-5EB6-4B0A-83AF-BB358CBE0038}" presName="bgRect" presStyleLbl="bgShp" presStyleIdx="0" presStyleCnt="5"/>
      <dgm:spPr>
        <a:solidFill>
          <a:schemeClr val="accent2">
            <a:lumMod val="50000"/>
          </a:schemeClr>
        </a:solidFill>
      </dgm:spPr>
    </dgm:pt>
    <dgm:pt modelId="{C8E4C178-58C8-453D-9CC5-36167D70D3E3}" type="pres">
      <dgm:prSet presAssocID="{DBBDC406-5EB6-4B0A-83AF-BB358CBE003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D1E7BDE-E5B5-419E-BEEA-D5CA342C5CE4}" type="pres">
      <dgm:prSet presAssocID="{DBBDC406-5EB6-4B0A-83AF-BB358CBE0038}" presName="spaceRect" presStyleCnt="0"/>
      <dgm:spPr/>
    </dgm:pt>
    <dgm:pt modelId="{6E263582-22EB-48D2-AF36-EE8B2F838E93}" type="pres">
      <dgm:prSet presAssocID="{DBBDC406-5EB6-4B0A-83AF-BB358CBE0038}" presName="parTx" presStyleLbl="revTx" presStyleIdx="0" presStyleCnt="5">
        <dgm:presLayoutVars>
          <dgm:chMax val="0"/>
          <dgm:chPref val="0"/>
        </dgm:presLayoutVars>
      </dgm:prSet>
      <dgm:spPr/>
    </dgm:pt>
    <dgm:pt modelId="{6A831B59-87D3-4EEA-AA6B-6FB20DEE227D}" type="pres">
      <dgm:prSet presAssocID="{3BF49996-6F7D-4BEC-94BA-669B4B7153A3}" presName="sibTrans" presStyleCnt="0"/>
      <dgm:spPr/>
    </dgm:pt>
    <dgm:pt modelId="{991A364C-0BA2-4EF1-B3B5-EAB685F869B1}" type="pres">
      <dgm:prSet presAssocID="{E5E2DF42-C3F6-44F3-A1B5-DA59188D386D}" presName="compNode" presStyleCnt="0"/>
      <dgm:spPr/>
    </dgm:pt>
    <dgm:pt modelId="{02B95015-E461-4AF7-86F3-AB75F02EED12}" type="pres">
      <dgm:prSet presAssocID="{E5E2DF42-C3F6-44F3-A1B5-DA59188D386D}" presName="bgRect" presStyleLbl="bgShp" presStyleIdx="1" presStyleCnt="5"/>
      <dgm:spPr>
        <a:solidFill>
          <a:schemeClr val="accent3">
            <a:lumMod val="50000"/>
          </a:schemeClr>
        </a:solidFill>
      </dgm:spPr>
    </dgm:pt>
    <dgm:pt modelId="{CD7DE577-A3FC-41D4-AFEB-B5CD728E8103}" type="pres">
      <dgm:prSet presAssocID="{E5E2DF42-C3F6-44F3-A1B5-DA59188D386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0460CE84-8A1D-440F-8352-261818F846C6}" type="pres">
      <dgm:prSet presAssocID="{E5E2DF42-C3F6-44F3-A1B5-DA59188D386D}" presName="spaceRect" presStyleCnt="0"/>
      <dgm:spPr/>
    </dgm:pt>
    <dgm:pt modelId="{405032EB-E303-4D4E-833D-2B0268D7AB15}" type="pres">
      <dgm:prSet presAssocID="{E5E2DF42-C3F6-44F3-A1B5-DA59188D386D}" presName="parTx" presStyleLbl="revTx" presStyleIdx="1" presStyleCnt="5">
        <dgm:presLayoutVars>
          <dgm:chMax val="0"/>
          <dgm:chPref val="0"/>
        </dgm:presLayoutVars>
      </dgm:prSet>
      <dgm:spPr/>
    </dgm:pt>
    <dgm:pt modelId="{9DFE43A4-CE77-47A1-ABBA-CC1DD1ACE791}" type="pres">
      <dgm:prSet presAssocID="{85E13E11-B512-4609-8445-1070DCECC0B7}" presName="sibTrans" presStyleCnt="0"/>
      <dgm:spPr/>
    </dgm:pt>
    <dgm:pt modelId="{B2563D99-6914-40C1-93FF-7872751D26E2}" type="pres">
      <dgm:prSet presAssocID="{02EF3972-D693-48A8-B7D0-42F94B1108CC}" presName="compNode" presStyleCnt="0"/>
      <dgm:spPr/>
    </dgm:pt>
    <dgm:pt modelId="{A9F1DA01-AF9C-48CF-A82C-EB076617D118}" type="pres">
      <dgm:prSet presAssocID="{02EF3972-D693-48A8-B7D0-42F94B1108CC}" presName="bgRect" presStyleLbl="bgShp" presStyleIdx="2" presStyleCnt="5"/>
      <dgm:spPr>
        <a:solidFill>
          <a:schemeClr val="accent4">
            <a:lumMod val="50000"/>
          </a:schemeClr>
        </a:solidFill>
      </dgm:spPr>
    </dgm:pt>
    <dgm:pt modelId="{481072FB-C1F7-42FB-9340-75D6D83FA526}" type="pres">
      <dgm:prSet presAssocID="{02EF3972-D693-48A8-B7D0-42F94B1108C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E39FA8FF-5614-4F2A-A131-123FDBF421E2}" type="pres">
      <dgm:prSet presAssocID="{02EF3972-D693-48A8-B7D0-42F94B1108CC}" presName="spaceRect" presStyleCnt="0"/>
      <dgm:spPr/>
    </dgm:pt>
    <dgm:pt modelId="{E6055327-18DD-4882-90D5-6A38D39A8176}" type="pres">
      <dgm:prSet presAssocID="{02EF3972-D693-48A8-B7D0-42F94B1108CC}" presName="parTx" presStyleLbl="revTx" presStyleIdx="2" presStyleCnt="5">
        <dgm:presLayoutVars>
          <dgm:chMax val="0"/>
          <dgm:chPref val="0"/>
        </dgm:presLayoutVars>
      </dgm:prSet>
      <dgm:spPr/>
    </dgm:pt>
    <dgm:pt modelId="{B80590A2-FDC2-4C30-BE32-589146CC8ED5}" type="pres">
      <dgm:prSet presAssocID="{B06A4D21-A84E-4845-AD83-71DD63F5907C}" presName="sibTrans" presStyleCnt="0"/>
      <dgm:spPr/>
    </dgm:pt>
    <dgm:pt modelId="{CAA0661B-325E-4402-9AF5-10C7B6D2D4FB}" type="pres">
      <dgm:prSet presAssocID="{2D1C73C5-A898-479D-AEC9-DCFC0842F030}" presName="compNode" presStyleCnt="0"/>
      <dgm:spPr/>
    </dgm:pt>
    <dgm:pt modelId="{AF861473-0D8C-4ED5-A5CC-7DC81FEE0CCB}" type="pres">
      <dgm:prSet presAssocID="{2D1C73C5-A898-479D-AEC9-DCFC0842F030}" presName="bgRect" presStyleLbl="bgShp" presStyleIdx="3" presStyleCnt="5"/>
      <dgm:spPr>
        <a:solidFill>
          <a:schemeClr val="accent5">
            <a:lumMod val="50000"/>
          </a:schemeClr>
        </a:solidFill>
      </dgm:spPr>
    </dgm:pt>
    <dgm:pt modelId="{7B0CD19A-2143-4AA6-A174-6C78DACDDB8B}" type="pres">
      <dgm:prSet presAssocID="{2D1C73C5-A898-479D-AEC9-DCFC0842F03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compass"/>
        </a:ext>
      </dgm:extLst>
    </dgm:pt>
    <dgm:pt modelId="{E26B1ABF-9B38-4590-A367-B0B26F7614C5}" type="pres">
      <dgm:prSet presAssocID="{2D1C73C5-A898-479D-AEC9-DCFC0842F030}" presName="spaceRect" presStyleCnt="0"/>
      <dgm:spPr/>
    </dgm:pt>
    <dgm:pt modelId="{24434630-13F0-47BD-8F8E-038D5A4CE292}" type="pres">
      <dgm:prSet presAssocID="{2D1C73C5-A898-479D-AEC9-DCFC0842F030}" presName="parTx" presStyleLbl="revTx" presStyleIdx="3" presStyleCnt="5">
        <dgm:presLayoutVars>
          <dgm:chMax val="0"/>
          <dgm:chPref val="0"/>
        </dgm:presLayoutVars>
      </dgm:prSet>
      <dgm:spPr/>
    </dgm:pt>
    <dgm:pt modelId="{4AED4969-AEC8-4524-8C57-AFDBE6850992}" type="pres">
      <dgm:prSet presAssocID="{7721B7F9-ABD8-47B7-B834-AA458F15679E}" presName="sibTrans" presStyleCnt="0"/>
      <dgm:spPr/>
    </dgm:pt>
    <dgm:pt modelId="{1B00817C-FF2A-4975-9432-44C098EAB919}" type="pres">
      <dgm:prSet presAssocID="{6A2E4D2F-6FBA-4635-B2A9-7952F9C87392}" presName="compNode" presStyleCnt="0"/>
      <dgm:spPr/>
    </dgm:pt>
    <dgm:pt modelId="{97549D04-EB7B-4AAD-9C88-982873F32213}" type="pres">
      <dgm:prSet presAssocID="{6A2E4D2F-6FBA-4635-B2A9-7952F9C87392}" presName="bgRect" presStyleLbl="bgShp" presStyleIdx="4" presStyleCnt="5"/>
      <dgm:spPr>
        <a:solidFill>
          <a:schemeClr val="accent6">
            <a:lumMod val="50000"/>
          </a:schemeClr>
        </a:solidFill>
      </dgm:spPr>
    </dgm:pt>
    <dgm:pt modelId="{26424282-503F-4FE5-9B32-F45A9F3D297E}" type="pres">
      <dgm:prSet presAssocID="{6A2E4D2F-6FBA-4635-B2A9-7952F9C8739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3C4B5B3-2964-427F-A09C-4267FC7EBC5B}" type="pres">
      <dgm:prSet presAssocID="{6A2E4D2F-6FBA-4635-B2A9-7952F9C87392}" presName="spaceRect" presStyleCnt="0"/>
      <dgm:spPr/>
    </dgm:pt>
    <dgm:pt modelId="{E103181D-F579-4053-A7A6-79D17D0B15CB}" type="pres">
      <dgm:prSet presAssocID="{6A2E4D2F-6FBA-4635-B2A9-7952F9C8739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2419425-9508-4170-B4FD-70E14C9A466D}" type="presOf" srcId="{2D1C73C5-A898-479D-AEC9-DCFC0842F030}" destId="{24434630-13F0-47BD-8F8E-038D5A4CE292}" srcOrd="0" destOrd="0" presId="urn:microsoft.com/office/officeart/2018/2/layout/IconVerticalSolidList"/>
    <dgm:cxn modelId="{B8F8B425-53A9-4311-833A-C54DA832326B}" srcId="{CE4FCEE8-7D99-4186-B203-7CD242CB7F1C}" destId="{6A2E4D2F-6FBA-4635-B2A9-7952F9C87392}" srcOrd="4" destOrd="0" parTransId="{1D84E426-7D06-4964-8025-CE720B036628}" sibTransId="{A9A6BAA9-1172-4421-A901-AA8B27481501}"/>
    <dgm:cxn modelId="{C0EB2131-F41B-4086-89C6-B14D1D917B48}" type="presOf" srcId="{E5E2DF42-C3F6-44F3-A1B5-DA59188D386D}" destId="{405032EB-E303-4D4E-833D-2B0268D7AB15}" srcOrd="0" destOrd="0" presId="urn:microsoft.com/office/officeart/2018/2/layout/IconVerticalSolidList"/>
    <dgm:cxn modelId="{E42F2C39-C1F4-4AF3-A076-A5EE351ECD15}" srcId="{CE4FCEE8-7D99-4186-B203-7CD242CB7F1C}" destId="{E5E2DF42-C3F6-44F3-A1B5-DA59188D386D}" srcOrd="1" destOrd="0" parTransId="{35DADDDF-5D26-4200-87E4-A3F66D118AAC}" sibTransId="{85E13E11-B512-4609-8445-1070DCECC0B7}"/>
    <dgm:cxn modelId="{957CCB4E-1E33-4602-A0FD-D172275DA486}" srcId="{CE4FCEE8-7D99-4186-B203-7CD242CB7F1C}" destId="{02EF3972-D693-48A8-B7D0-42F94B1108CC}" srcOrd="2" destOrd="0" parTransId="{2AE27687-AAF1-4A2B-8705-53E821C8E088}" sibTransId="{B06A4D21-A84E-4845-AD83-71DD63F5907C}"/>
    <dgm:cxn modelId="{62DDCF66-440E-4375-91A8-7D192178D949}" type="presOf" srcId="{02EF3972-D693-48A8-B7D0-42F94B1108CC}" destId="{E6055327-18DD-4882-90D5-6A38D39A8176}" srcOrd="0" destOrd="0" presId="urn:microsoft.com/office/officeart/2018/2/layout/IconVerticalSolidList"/>
    <dgm:cxn modelId="{C28E8386-0D61-4579-99AA-E5E8874552FF}" srcId="{CE4FCEE8-7D99-4186-B203-7CD242CB7F1C}" destId="{DBBDC406-5EB6-4B0A-83AF-BB358CBE0038}" srcOrd="0" destOrd="0" parTransId="{561CBDE0-A73A-46B6-B436-C721A65A6BE3}" sibTransId="{3BF49996-6F7D-4BEC-94BA-669B4B7153A3}"/>
    <dgm:cxn modelId="{6102F69E-3E41-4A4C-A44E-35E34FB58DDE}" type="presOf" srcId="{CE4FCEE8-7D99-4186-B203-7CD242CB7F1C}" destId="{631A1F0D-2D3F-49AB-983C-2C8E1EEECD57}" srcOrd="0" destOrd="0" presId="urn:microsoft.com/office/officeart/2018/2/layout/IconVerticalSolidList"/>
    <dgm:cxn modelId="{C5C034A9-F8E2-488D-B0A3-1B0D239A5F48}" type="presOf" srcId="{DBBDC406-5EB6-4B0A-83AF-BB358CBE0038}" destId="{6E263582-22EB-48D2-AF36-EE8B2F838E93}" srcOrd="0" destOrd="0" presId="urn:microsoft.com/office/officeart/2018/2/layout/IconVerticalSolidList"/>
    <dgm:cxn modelId="{DA9F2EE3-817D-4B54-8FED-43A5E162029A}" type="presOf" srcId="{6A2E4D2F-6FBA-4635-B2A9-7952F9C87392}" destId="{E103181D-F579-4053-A7A6-79D17D0B15CB}" srcOrd="0" destOrd="0" presId="urn:microsoft.com/office/officeart/2018/2/layout/IconVerticalSolidList"/>
    <dgm:cxn modelId="{14AF2CFB-2AA9-433B-83EC-CEB2FD29C4A9}" srcId="{CE4FCEE8-7D99-4186-B203-7CD242CB7F1C}" destId="{2D1C73C5-A898-479D-AEC9-DCFC0842F030}" srcOrd="3" destOrd="0" parTransId="{09CBAE38-95F4-4BFB-9C2D-C318338F9092}" sibTransId="{7721B7F9-ABD8-47B7-B834-AA458F15679E}"/>
    <dgm:cxn modelId="{32DA4E0C-5257-4D79-AA43-FB99DA6FE49C}" type="presParOf" srcId="{631A1F0D-2D3F-49AB-983C-2C8E1EEECD57}" destId="{0FF2C293-AB9A-40E2-A15B-F4D0F92473B3}" srcOrd="0" destOrd="0" presId="urn:microsoft.com/office/officeart/2018/2/layout/IconVerticalSolidList"/>
    <dgm:cxn modelId="{67790B15-41C0-407A-B7DF-CA399384EBC4}" type="presParOf" srcId="{0FF2C293-AB9A-40E2-A15B-F4D0F92473B3}" destId="{8F9FCAC3-1AD7-4C44-B2A3-90D98C16CDF5}" srcOrd="0" destOrd="0" presId="urn:microsoft.com/office/officeart/2018/2/layout/IconVerticalSolidList"/>
    <dgm:cxn modelId="{8FEFD884-1234-4AC3-B1C9-77438EC2AC5A}" type="presParOf" srcId="{0FF2C293-AB9A-40E2-A15B-F4D0F92473B3}" destId="{C8E4C178-58C8-453D-9CC5-36167D70D3E3}" srcOrd="1" destOrd="0" presId="urn:microsoft.com/office/officeart/2018/2/layout/IconVerticalSolidList"/>
    <dgm:cxn modelId="{7A3573CC-0623-4201-ADE0-30F37DB59CA6}" type="presParOf" srcId="{0FF2C293-AB9A-40E2-A15B-F4D0F92473B3}" destId="{ED1E7BDE-E5B5-419E-BEEA-D5CA342C5CE4}" srcOrd="2" destOrd="0" presId="urn:microsoft.com/office/officeart/2018/2/layout/IconVerticalSolidList"/>
    <dgm:cxn modelId="{EF34FCED-DD6C-4707-A405-3485C8C463CD}" type="presParOf" srcId="{0FF2C293-AB9A-40E2-A15B-F4D0F92473B3}" destId="{6E263582-22EB-48D2-AF36-EE8B2F838E93}" srcOrd="3" destOrd="0" presId="urn:microsoft.com/office/officeart/2018/2/layout/IconVerticalSolidList"/>
    <dgm:cxn modelId="{D05B5719-E098-49CC-B3E2-7680F477B7A2}" type="presParOf" srcId="{631A1F0D-2D3F-49AB-983C-2C8E1EEECD57}" destId="{6A831B59-87D3-4EEA-AA6B-6FB20DEE227D}" srcOrd="1" destOrd="0" presId="urn:microsoft.com/office/officeart/2018/2/layout/IconVerticalSolidList"/>
    <dgm:cxn modelId="{54B30D5B-C34A-43B8-A524-471874ABB56B}" type="presParOf" srcId="{631A1F0D-2D3F-49AB-983C-2C8E1EEECD57}" destId="{991A364C-0BA2-4EF1-B3B5-EAB685F869B1}" srcOrd="2" destOrd="0" presId="urn:microsoft.com/office/officeart/2018/2/layout/IconVerticalSolidList"/>
    <dgm:cxn modelId="{6F87B5BD-B955-4949-AB6A-44D80A5621AE}" type="presParOf" srcId="{991A364C-0BA2-4EF1-B3B5-EAB685F869B1}" destId="{02B95015-E461-4AF7-86F3-AB75F02EED12}" srcOrd="0" destOrd="0" presId="urn:microsoft.com/office/officeart/2018/2/layout/IconVerticalSolidList"/>
    <dgm:cxn modelId="{E0B5C25A-2437-483D-BEF1-93023276FBBA}" type="presParOf" srcId="{991A364C-0BA2-4EF1-B3B5-EAB685F869B1}" destId="{CD7DE577-A3FC-41D4-AFEB-B5CD728E8103}" srcOrd="1" destOrd="0" presId="urn:microsoft.com/office/officeart/2018/2/layout/IconVerticalSolidList"/>
    <dgm:cxn modelId="{DF830165-C916-4672-81A3-6D50021EFB49}" type="presParOf" srcId="{991A364C-0BA2-4EF1-B3B5-EAB685F869B1}" destId="{0460CE84-8A1D-440F-8352-261818F846C6}" srcOrd="2" destOrd="0" presId="urn:microsoft.com/office/officeart/2018/2/layout/IconVerticalSolidList"/>
    <dgm:cxn modelId="{F7FFB00F-00F7-4F64-9792-6CE38B2B75BA}" type="presParOf" srcId="{991A364C-0BA2-4EF1-B3B5-EAB685F869B1}" destId="{405032EB-E303-4D4E-833D-2B0268D7AB15}" srcOrd="3" destOrd="0" presId="urn:microsoft.com/office/officeart/2018/2/layout/IconVerticalSolidList"/>
    <dgm:cxn modelId="{5DD4AEC5-6732-400F-9DAD-EA1D6978BFBE}" type="presParOf" srcId="{631A1F0D-2D3F-49AB-983C-2C8E1EEECD57}" destId="{9DFE43A4-CE77-47A1-ABBA-CC1DD1ACE791}" srcOrd="3" destOrd="0" presId="urn:microsoft.com/office/officeart/2018/2/layout/IconVerticalSolidList"/>
    <dgm:cxn modelId="{D317CA98-275E-451B-BB55-B741FBBD48C0}" type="presParOf" srcId="{631A1F0D-2D3F-49AB-983C-2C8E1EEECD57}" destId="{B2563D99-6914-40C1-93FF-7872751D26E2}" srcOrd="4" destOrd="0" presId="urn:microsoft.com/office/officeart/2018/2/layout/IconVerticalSolidList"/>
    <dgm:cxn modelId="{C7C8EEF9-31BA-4A87-971B-8201635B9214}" type="presParOf" srcId="{B2563D99-6914-40C1-93FF-7872751D26E2}" destId="{A9F1DA01-AF9C-48CF-A82C-EB076617D118}" srcOrd="0" destOrd="0" presId="urn:microsoft.com/office/officeart/2018/2/layout/IconVerticalSolidList"/>
    <dgm:cxn modelId="{923AC412-10B1-47AC-975A-810AC585EBA9}" type="presParOf" srcId="{B2563D99-6914-40C1-93FF-7872751D26E2}" destId="{481072FB-C1F7-42FB-9340-75D6D83FA526}" srcOrd="1" destOrd="0" presId="urn:microsoft.com/office/officeart/2018/2/layout/IconVerticalSolidList"/>
    <dgm:cxn modelId="{90455390-2973-4F99-B9B2-5AE9BA930F52}" type="presParOf" srcId="{B2563D99-6914-40C1-93FF-7872751D26E2}" destId="{E39FA8FF-5614-4F2A-A131-123FDBF421E2}" srcOrd="2" destOrd="0" presId="urn:microsoft.com/office/officeart/2018/2/layout/IconVerticalSolidList"/>
    <dgm:cxn modelId="{4668BA25-A845-45CF-8E1A-A506B137FAD3}" type="presParOf" srcId="{B2563D99-6914-40C1-93FF-7872751D26E2}" destId="{E6055327-18DD-4882-90D5-6A38D39A8176}" srcOrd="3" destOrd="0" presId="urn:microsoft.com/office/officeart/2018/2/layout/IconVerticalSolidList"/>
    <dgm:cxn modelId="{562EE336-C524-425C-A4DB-9183C7940679}" type="presParOf" srcId="{631A1F0D-2D3F-49AB-983C-2C8E1EEECD57}" destId="{B80590A2-FDC2-4C30-BE32-589146CC8ED5}" srcOrd="5" destOrd="0" presId="urn:microsoft.com/office/officeart/2018/2/layout/IconVerticalSolidList"/>
    <dgm:cxn modelId="{AB7CD049-24D4-472A-8298-0C729B08898D}" type="presParOf" srcId="{631A1F0D-2D3F-49AB-983C-2C8E1EEECD57}" destId="{CAA0661B-325E-4402-9AF5-10C7B6D2D4FB}" srcOrd="6" destOrd="0" presId="urn:microsoft.com/office/officeart/2018/2/layout/IconVerticalSolidList"/>
    <dgm:cxn modelId="{F4C9B70E-E9B4-479D-909C-B562F2306665}" type="presParOf" srcId="{CAA0661B-325E-4402-9AF5-10C7B6D2D4FB}" destId="{AF861473-0D8C-4ED5-A5CC-7DC81FEE0CCB}" srcOrd="0" destOrd="0" presId="urn:microsoft.com/office/officeart/2018/2/layout/IconVerticalSolidList"/>
    <dgm:cxn modelId="{3EBCC93F-E44B-4C19-8EE6-607A5239FBAC}" type="presParOf" srcId="{CAA0661B-325E-4402-9AF5-10C7B6D2D4FB}" destId="{7B0CD19A-2143-4AA6-A174-6C78DACDDB8B}" srcOrd="1" destOrd="0" presId="urn:microsoft.com/office/officeart/2018/2/layout/IconVerticalSolidList"/>
    <dgm:cxn modelId="{89390B63-69FF-4AE3-BE2C-31CF106CECE3}" type="presParOf" srcId="{CAA0661B-325E-4402-9AF5-10C7B6D2D4FB}" destId="{E26B1ABF-9B38-4590-A367-B0B26F7614C5}" srcOrd="2" destOrd="0" presId="urn:microsoft.com/office/officeart/2018/2/layout/IconVerticalSolidList"/>
    <dgm:cxn modelId="{3DE5D665-3606-45FD-B1BB-B932EA8B0702}" type="presParOf" srcId="{CAA0661B-325E-4402-9AF5-10C7B6D2D4FB}" destId="{24434630-13F0-47BD-8F8E-038D5A4CE292}" srcOrd="3" destOrd="0" presId="urn:microsoft.com/office/officeart/2018/2/layout/IconVerticalSolidList"/>
    <dgm:cxn modelId="{2E57C85F-ED93-4265-B027-4104B477A7ED}" type="presParOf" srcId="{631A1F0D-2D3F-49AB-983C-2C8E1EEECD57}" destId="{4AED4969-AEC8-4524-8C57-AFDBE6850992}" srcOrd="7" destOrd="0" presId="urn:microsoft.com/office/officeart/2018/2/layout/IconVerticalSolidList"/>
    <dgm:cxn modelId="{B4F183CD-E98C-4625-A31B-B2CB312A7039}" type="presParOf" srcId="{631A1F0D-2D3F-49AB-983C-2C8E1EEECD57}" destId="{1B00817C-FF2A-4975-9432-44C098EAB919}" srcOrd="8" destOrd="0" presId="urn:microsoft.com/office/officeart/2018/2/layout/IconVerticalSolidList"/>
    <dgm:cxn modelId="{009F5E7A-176D-49F1-9FC4-BCE14AF72B37}" type="presParOf" srcId="{1B00817C-FF2A-4975-9432-44C098EAB919}" destId="{97549D04-EB7B-4AAD-9C88-982873F32213}" srcOrd="0" destOrd="0" presId="urn:microsoft.com/office/officeart/2018/2/layout/IconVerticalSolidList"/>
    <dgm:cxn modelId="{8F5D77E3-3BAE-43D9-9E51-4AC3FD3B35F2}" type="presParOf" srcId="{1B00817C-FF2A-4975-9432-44C098EAB919}" destId="{26424282-503F-4FE5-9B32-F45A9F3D297E}" srcOrd="1" destOrd="0" presId="urn:microsoft.com/office/officeart/2018/2/layout/IconVerticalSolidList"/>
    <dgm:cxn modelId="{55FFB8BB-A630-4CF9-ABF1-FFF1723630DA}" type="presParOf" srcId="{1B00817C-FF2A-4975-9432-44C098EAB919}" destId="{33C4B5B3-2964-427F-A09C-4267FC7EBC5B}" srcOrd="2" destOrd="0" presId="urn:microsoft.com/office/officeart/2018/2/layout/IconVerticalSolidList"/>
    <dgm:cxn modelId="{458F010C-08C2-42AD-90DE-0E8735D5D222}" type="presParOf" srcId="{1B00817C-FF2A-4975-9432-44C098EAB919}" destId="{E103181D-F579-4053-A7A6-79D17D0B15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FCAC3-1AD7-4C44-B2A3-90D98C16CDF5}">
      <dsp:nvSpPr>
        <dsp:cNvPr id="0" name=""/>
        <dsp:cNvSpPr/>
      </dsp:nvSpPr>
      <dsp:spPr>
        <a:xfrm>
          <a:off x="0" y="1525133"/>
          <a:ext cx="7886700" cy="1307257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E4C178-58C8-453D-9CC5-36167D70D3E3}">
      <dsp:nvSpPr>
        <dsp:cNvPr id="0" name=""/>
        <dsp:cNvSpPr/>
      </dsp:nvSpPr>
      <dsp:spPr>
        <a:xfrm>
          <a:off x="395445" y="1819266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63582-22EB-48D2-AF36-EE8B2F838E93}">
      <dsp:nvSpPr>
        <dsp:cNvPr id="0" name=""/>
        <dsp:cNvSpPr/>
      </dsp:nvSpPr>
      <dsp:spPr>
        <a:xfrm>
          <a:off x="1509882" y="1525133"/>
          <a:ext cx="63768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Attribute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Attributes are properties that define the relational database.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Eg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EMP_ID, NAME etc</a:t>
          </a:r>
        </a:p>
      </dsp:txBody>
      <dsp:txXfrm>
        <a:off x="1509882" y="1525133"/>
        <a:ext cx="6376817" cy="1307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FCAC3-1AD7-4C44-B2A3-90D98C16CDF5}">
      <dsp:nvSpPr>
        <dsp:cNvPr id="0" name=""/>
        <dsp:cNvSpPr/>
      </dsp:nvSpPr>
      <dsp:spPr>
        <a:xfrm>
          <a:off x="0" y="708097"/>
          <a:ext cx="7886700" cy="1307257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E4C178-58C8-453D-9CC5-36167D70D3E3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63582-22EB-48D2-AF36-EE8B2F838E93}">
      <dsp:nvSpPr>
        <dsp:cNvPr id="0" name=""/>
        <dsp:cNvSpPr/>
      </dsp:nvSpPr>
      <dsp:spPr>
        <a:xfrm>
          <a:off x="1509882" y="708097"/>
          <a:ext cx="63768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Attribute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Attributes are properties that define the relational database.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Eg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EMP_ID, NAME etc</a:t>
          </a:r>
        </a:p>
      </dsp:txBody>
      <dsp:txXfrm>
        <a:off x="1509882" y="708097"/>
        <a:ext cx="6376817" cy="1307257"/>
      </dsp:txXfrm>
    </dsp:sp>
    <dsp:sp modelId="{02B95015-E461-4AF7-86F3-AB75F02EED12}">
      <dsp:nvSpPr>
        <dsp:cNvPr id="0" name=""/>
        <dsp:cNvSpPr/>
      </dsp:nvSpPr>
      <dsp:spPr>
        <a:xfrm>
          <a:off x="0" y="2342169"/>
          <a:ext cx="7886700" cy="1307257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7DE577-A3FC-41D4-AFEB-B5CD728E8103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032EB-E303-4D4E-833D-2B0268D7AB15}">
      <dsp:nvSpPr>
        <dsp:cNvPr id="0" name=""/>
        <dsp:cNvSpPr/>
      </dsp:nvSpPr>
      <dsp:spPr>
        <a:xfrm>
          <a:off x="1509882" y="2342169"/>
          <a:ext cx="63768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Relation Schema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A relational schema defines its relationship with other attributes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alltogether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. E.g., EMPLOYEE (EMP_ID, NAME, ADDRESS, AGE)</a:t>
          </a:r>
        </a:p>
      </dsp:txBody>
      <dsp:txXfrm>
        <a:off x="1509882" y="2342169"/>
        <a:ext cx="6376817" cy="1307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FCAC3-1AD7-4C44-B2A3-90D98C16CDF5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E4C178-58C8-453D-9CC5-36167D70D3E3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63582-22EB-48D2-AF36-EE8B2F838E93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Attribute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Attributes are properties that define the relational database.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Eg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EMP_ID, NAME etc</a:t>
          </a:r>
        </a:p>
      </dsp:txBody>
      <dsp:txXfrm>
        <a:off x="1437631" y="531"/>
        <a:ext cx="6449068" cy="1244702"/>
      </dsp:txXfrm>
    </dsp:sp>
    <dsp:sp modelId="{02B95015-E461-4AF7-86F3-AB75F02EED12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7DE577-A3FC-41D4-AFEB-B5CD728E8103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032EB-E303-4D4E-833D-2B0268D7AB15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Relation Schema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A relational schema defines its relationship with other attributes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alltogether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. E.g., EMPLOYEE (EMP_ID, NAME, ADDRESS, AGE)</a:t>
          </a:r>
        </a:p>
      </dsp:txBody>
      <dsp:txXfrm>
        <a:off x="1437631" y="1556410"/>
        <a:ext cx="6449068" cy="1244702"/>
      </dsp:txXfrm>
    </dsp:sp>
    <dsp:sp modelId="{A9F1DA01-AF9C-48CF-A82C-EB076617D118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072FB-C1F7-42FB-9340-75D6D83FA526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055327-18DD-4882-90D5-6A38D39A8176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Degree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Degree is defined by several attributes we have in a relational table. E.g., The degree of the EMPLOYEE table is 4</a:t>
          </a:r>
        </a:p>
      </dsp:txBody>
      <dsp:txXfrm>
        <a:off x="1437631" y="3112289"/>
        <a:ext cx="6449068" cy="12447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FCAC3-1AD7-4C44-B2A3-90D98C16CDF5}">
      <dsp:nvSpPr>
        <dsp:cNvPr id="0" name=""/>
        <dsp:cNvSpPr/>
      </dsp:nvSpPr>
      <dsp:spPr>
        <a:xfrm>
          <a:off x="0" y="1808"/>
          <a:ext cx="7886700" cy="771883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E4C178-58C8-453D-9CC5-36167D70D3E3}">
      <dsp:nvSpPr>
        <dsp:cNvPr id="0" name=""/>
        <dsp:cNvSpPr/>
      </dsp:nvSpPr>
      <dsp:spPr>
        <a:xfrm>
          <a:off x="233494" y="175482"/>
          <a:ext cx="424536" cy="4245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63582-22EB-48D2-AF36-EE8B2F838E93}">
      <dsp:nvSpPr>
        <dsp:cNvPr id="0" name=""/>
        <dsp:cNvSpPr/>
      </dsp:nvSpPr>
      <dsp:spPr>
        <a:xfrm>
          <a:off x="891525" y="1808"/>
          <a:ext cx="691557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Attribute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Attributes are properties that define the relational database.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Eg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EMP_ID, NAME etc</a:t>
          </a:r>
        </a:p>
      </dsp:txBody>
      <dsp:txXfrm>
        <a:off x="891525" y="1808"/>
        <a:ext cx="6915573" cy="916611"/>
      </dsp:txXfrm>
    </dsp:sp>
    <dsp:sp modelId="{02B95015-E461-4AF7-86F3-AB75F02EED12}">
      <dsp:nvSpPr>
        <dsp:cNvPr id="0" name=""/>
        <dsp:cNvSpPr/>
      </dsp:nvSpPr>
      <dsp:spPr>
        <a:xfrm>
          <a:off x="0" y="1147573"/>
          <a:ext cx="7886700" cy="771883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7DE577-A3FC-41D4-AFEB-B5CD728E8103}">
      <dsp:nvSpPr>
        <dsp:cNvPr id="0" name=""/>
        <dsp:cNvSpPr/>
      </dsp:nvSpPr>
      <dsp:spPr>
        <a:xfrm>
          <a:off x="233494" y="1321247"/>
          <a:ext cx="424536" cy="4245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032EB-E303-4D4E-833D-2B0268D7AB15}">
      <dsp:nvSpPr>
        <dsp:cNvPr id="0" name=""/>
        <dsp:cNvSpPr/>
      </dsp:nvSpPr>
      <dsp:spPr>
        <a:xfrm>
          <a:off x="891525" y="1147573"/>
          <a:ext cx="691557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Relation Schema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A relational schema defines its relationship with other attributes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alltogether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. E.g., EMPLOYEE (EMP_ID, NAME, ADDRESS, AGE)</a:t>
          </a:r>
        </a:p>
      </dsp:txBody>
      <dsp:txXfrm>
        <a:off x="891525" y="1147573"/>
        <a:ext cx="6915573" cy="916611"/>
      </dsp:txXfrm>
    </dsp:sp>
    <dsp:sp modelId="{A9F1DA01-AF9C-48CF-A82C-EB076617D118}">
      <dsp:nvSpPr>
        <dsp:cNvPr id="0" name=""/>
        <dsp:cNvSpPr/>
      </dsp:nvSpPr>
      <dsp:spPr>
        <a:xfrm>
          <a:off x="0" y="2293338"/>
          <a:ext cx="7886700" cy="77188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072FB-C1F7-42FB-9340-75D6D83FA526}">
      <dsp:nvSpPr>
        <dsp:cNvPr id="0" name=""/>
        <dsp:cNvSpPr/>
      </dsp:nvSpPr>
      <dsp:spPr>
        <a:xfrm>
          <a:off x="233494" y="2467012"/>
          <a:ext cx="424536" cy="4245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055327-18DD-4882-90D5-6A38D39A8176}">
      <dsp:nvSpPr>
        <dsp:cNvPr id="0" name=""/>
        <dsp:cNvSpPr/>
      </dsp:nvSpPr>
      <dsp:spPr>
        <a:xfrm>
          <a:off x="891525" y="2293338"/>
          <a:ext cx="691557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Degree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Degree is defined by several attributes we have in a relational table. E.g., The degree of the EMPLOYEE table is 4</a:t>
          </a:r>
        </a:p>
      </dsp:txBody>
      <dsp:txXfrm>
        <a:off x="891525" y="2293338"/>
        <a:ext cx="6915573" cy="916611"/>
      </dsp:txXfrm>
    </dsp:sp>
    <dsp:sp modelId="{AF861473-0D8C-4ED5-A5CC-7DC81FEE0CCB}">
      <dsp:nvSpPr>
        <dsp:cNvPr id="0" name=""/>
        <dsp:cNvSpPr/>
      </dsp:nvSpPr>
      <dsp:spPr>
        <a:xfrm>
          <a:off x="0" y="3439103"/>
          <a:ext cx="7886700" cy="771883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0CD19A-2143-4AA6-A174-6C78DACDDB8B}">
      <dsp:nvSpPr>
        <dsp:cNvPr id="0" name=""/>
        <dsp:cNvSpPr/>
      </dsp:nvSpPr>
      <dsp:spPr>
        <a:xfrm>
          <a:off x="233494" y="3612777"/>
          <a:ext cx="424536" cy="4245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34630-13F0-47BD-8F8E-038D5A4CE292}">
      <dsp:nvSpPr>
        <dsp:cNvPr id="0" name=""/>
        <dsp:cNvSpPr/>
      </dsp:nvSpPr>
      <dsp:spPr>
        <a:xfrm>
          <a:off x="891525" y="3439103"/>
          <a:ext cx="691557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Cardinality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Cardinality is defined by the number of tuples in a relation. E.g., The cardinality of the EMPLOYEE table is 3.</a:t>
          </a:r>
        </a:p>
      </dsp:txBody>
      <dsp:txXfrm>
        <a:off x="891525" y="3439103"/>
        <a:ext cx="6915573" cy="9166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FCAC3-1AD7-4C44-B2A3-90D98C16CDF5}">
      <dsp:nvSpPr>
        <dsp:cNvPr id="0" name=""/>
        <dsp:cNvSpPr/>
      </dsp:nvSpPr>
      <dsp:spPr>
        <a:xfrm>
          <a:off x="0" y="3404"/>
          <a:ext cx="7886700" cy="725119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E4C178-58C8-453D-9CC5-36167D70D3E3}">
      <dsp:nvSpPr>
        <dsp:cNvPr id="0" name=""/>
        <dsp:cNvSpPr/>
      </dsp:nvSpPr>
      <dsp:spPr>
        <a:xfrm>
          <a:off x="219348" y="166556"/>
          <a:ext cx="398815" cy="398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63582-22EB-48D2-AF36-EE8B2F838E93}">
      <dsp:nvSpPr>
        <dsp:cNvPr id="0" name=""/>
        <dsp:cNvSpPr/>
      </dsp:nvSpPr>
      <dsp:spPr>
        <a:xfrm>
          <a:off x="837512" y="3404"/>
          <a:ext cx="70491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Attribute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Attributes are properties that define the relational database.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Eg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EMP_ID, NAME etc</a:t>
          </a:r>
        </a:p>
      </dsp:txBody>
      <dsp:txXfrm>
        <a:off x="837512" y="3404"/>
        <a:ext cx="7049187" cy="725119"/>
      </dsp:txXfrm>
    </dsp:sp>
    <dsp:sp modelId="{02B95015-E461-4AF7-86F3-AB75F02EED12}">
      <dsp:nvSpPr>
        <dsp:cNvPr id="0" name=""/>
        <dsp:cNvSpPr/>
      </dsp:nvSpPr>
      <dsp:spPr>
        <a:xfrm>
          <a:off x="0" y="909803"/>
          <a:ext cx="7886700" cy="725119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7DE577-A3FC-41D4-AFEB-B5CD728E8103}">
      <dsp:nvSpPr>
        <dsp:cNvPr id="0" name=""/>
        <dsp:cNvSpPr/>
      </dsp:nvSpPr>
      <dsp:spPr>
        <a:xfrm>
          <a:off x="219348" y="1072955"/>
          <a:ext cx="398815" cy="398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032EB-E303-4D4E-833D-2B0268D7AB15}">
      <dsp:nvSpPr>
        <dsp:cNvPr id="0" name=""/>
        <dsp:cNvSpPr/>
      </dsp:nvSpPr>
      <dsp:spPr>
        <a:xfrm>
          <a:off x="837512" y="909803"/>
          <a:ext cx="70491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Relation Schema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A relational schema defines its relationship with other attributes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alltogether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. E.g., EMPLOYEE (EMP_ID, NAME, ADDRESS, AGE)</a:t>
          </a:r>
        </a:p>
      </dsp:txBody>
      <dsp:txXfrm>
        <a:off x="837512" y="909803"/>
        <a:ext cx="7049187" cy="725119"/>
      </dsp:txXfrm>
    </dsp:sp>
    <dsp:sp modelId="{A9F1DA01-AF9C-48CF-A82C-EB076617D118}">
      <dsp:nvSpPr>
        <dsp:cNvPr id="0" name=""/>
        <dsp:cNvSpPr/>
      </dsp:nvSpPr>
      <dsp:spPr>
        <a:xfrm>
          <a:off x="0" y="1816202"/>
          <a:ext cx="7886700" cy="725119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072FB-C1F7-42FB-9340-75D6D83FA526}">
      <dsp:nvSpPr>
        <dsp:cNvPr id="0" name=""/>
        <dsp:cNvSpPr/>
      </dsp:nvSpPr>
      <dsp:spPr>
        <a:xfrm>
          <a:off x="219348" y="1979354"/>
          <a:ext cx="398815" cy="3988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055327-18DD-4882-90D5-6A38D39A8176}">
      <dsp:nvSpPr>
        <dsp:cNvPr id="0" name=""/>
        <dsp:cNvSpPr/>
      </dsp:nvSpPr>
      <dsp:spPr>
        <a:xfrm>
          <a:off x="837512" y="1816202"/>
          <a:ext cx="70491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Degree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Degree is defined by several attributes we have in a relational table. E.g., The degree of the EMPLOYEE table is 4</a:t>
          </a:r>
        </a:p>
      </dsp:txBody>
      <dsp:txXfrm>
        <a:off x="837512" y="1816202"/>
        <a:ext cx="7049187" cy="725119"/>
      </dsp:txXfrm>
    </dsp:sp>
    <dsp:sp modelId="{AF861473-0D8C-4ED5-A5CC-7DC81FEE0CCB}">
      <dsp:nvSpPr>
        <dsp:cNvPr id="0" name=""/>
        <dsp:cNvSpPr/>
      </dsp:nvSpPr>
      <dsp:spPr>
        <a:xfrm>
          <a:off x="0" y="2722601"/>
          <a:ext cx="7886700" cy="725119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0CD19A-2143-4AA6-A174-6C78DACDDB8B}">
      <dsp:nvSpPr>
        <dsp:cNvPr id="0" name=""/>
        <dsp:cNvSpPr/>
      </dsp:nvSpPr>
      <dsp:spPr>
        <a:xfrm>
          <a:off x="219348" y="2885753"/>
          <a:ext cx="398815" cy="3988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34630-13F0-47BD-8F8E-038D5A4CE292}">
      <dsp:nvSpPr>
        <dsp:cNvPr id="0" name=""/>
        <dsp:cNvSpPr/>
      </dsp:nvSpPr>
      <dsp:spPr>
        <a:xfrm>
          <a:off x="837512" y="2722601"/>
          <a:ext cx="70491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>
              <a:latin typeface="Calibri" panose="020F0502020204030204" pitchFamily="34" charset="0"/>
              <a:cs typeface="Calibri" panose="020F0502020204030204" pitchFamily="34" charset="0"/>
            </a:rPr>
            <a:t>Cardinality</a:t>
          </a:r>
          <a:r>
            <a:rPr lang="en-US" sz="1800" kern="1200">
              <a:latin typeface="Calibri" panose="020F0502020204030204" pitchFamily="34" charset="0"/>
              <a:cs typeface="Calibri" panose="020F0502020204030204" pitchFamily="34" charset="0"/>
            </a:rPr>
            <a:t>: Cardinality is defined by the number of tuples in a relation. E.g., The cardinality of the EMPLOYEE table is 3.</a:t>
          </a:r>
        </a:p>
      </dsp:txBody>
      <dsp:txXfrm>
        <a:off x="837512" y="2722601"/>
        <a:ext cx="7049187" cy="725119"/>
      </dsp:txXfrm>
    </dsp:sp>
    <dsp:sp modelId="{97549D04-EB7B-4AAD-9C88-982873F32213}">
      <dsp:nvSpPr>
        <dsp:cNvPr id="0" name=""/>
        <dsp:cNvSpPr/>
      </dsp:nvSpPr>
      <dsp:spPr>
        <a:xfrm>
          <a:off x="0" y="3629000"/>
          <a:ext cx="7886700" cy="725119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424282-503F-4FE5-9B32-F45A9F3D297E}">
      <dsp:nvSpPr>
        <dsp:cNvPr id="0" name=""/>
        <dsp:cNvSpPr/>
      </dsp:nvSpPr>
      <dsp:spPr>
        <a:xfrm>
          <a:off x="219348" y="3792152"/>
          <a:ext cx="398815" cy="3988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3181D-F579-4053-A7A6-79D17D0B15CB}">
      <dsp:nvSpPr>
        <dsp:cNvPr id="0" name=""/>
        <dsp:cNvSpPr/>
      </dsp:nvSpPr>
      <dsp:spPr>
        <a:xfrm>
          <a:off x="837512" y="3629000"/>
          <a:ext cx="70491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>
              <a:latin typeface="Calibri" panose="020F0502020204030204" pitchFamily="34" charset="0"/>
              <a:cs typeface="Calibri" panose="020F0502020204030204" pitchFamily="34" charset="0"/>
            </a:rPr>
            <a:t>NULL Values</a:t>
          </a:r>
          <a:r>
            <a:rPr lang="en-US" sz="1800" kern="1200">
              <a:latin typeface="Calibri" panose="020F0502020204030204" pitchFamily="34" charset="0"/>
              <a:cs typeface="Calibri" panose="020F0502020204030204" pitchFamily="34" charset="0"/>
            </a:rPr>
            <a:t>: The values or data which are unknown are kept as NULL.</a:t>
          </a:r>
        </a:p>
      </dsp:txBody>
      <dsp:txXfrm>
        <a:off x="837512" y="3629000"/>
        <a:ext cx="7049187" cy="725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5DC31D-6BBA-1E40-9A7E-1FE0A421F3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9E10C-1649-9148-9887-C4B5DF38CE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65657-3F36-724B-A332-D448C4527D30}" type="datetimeFigureOut">
              <a:t>7/20/23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9E7DC-2FE3-FA48-929A-C3D3179E1E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40692-4B9B-A444-A85B-911AF05DE3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0D8CC-6079-CB40-AF25-90B118481B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16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3649E-EE4C-4CD8-AB2A-9DCAF85D8C8A}" type="datetimeFigureOut">
              <a:rPr lang="en-US" smtClean="0"/>
              <a:t>7/20/23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F865B-CEF7-4687-AD6F-1940756F6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99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ADDF-D82C-4780-9143-87E5F529D8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3986" y="813816"/>
            <a:ext cx="4800600" cy="640080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2B550A-AB53-4D15-A89E-6EEBB5151B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31086" y="1655064"/>
            <a:ext cx="5486400" cy="1143000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DE1EB1-91FE-4CB8-81BD-5BBBFC22C6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73986" y="3027707"/>
            <a:ext cx="5143500" cy="640080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86028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E11DAB-71A2-44C9-B830-25E19DC583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14401"/>
            <a:ext cx="4800600" cy="685800"/>
          </a:xfrm>
        </p:spPr>
        <p:txBody>
          <a:bodyPr>
            <a:noAutofit/>
          </a:bodyPr>
          <a:lstStyle>
            <a:lvl1pPr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F9B5FD0-EA88-4EA1-89FF-A0346C36D9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800" y="2203704"/>
            <a:ext cx="4800600" cy="4206240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11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EE24C-B229-452F-B387-BA3429761C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91840" y="946654"/>
            <a:ext cx="5143499" cy="653547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CEFA7B-7934-4EAA-8C20-7D9B03B9E5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1840" y="1981933"/>
            <a:ext cx="5143500" cy="4233672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93050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3E35BBCA-FB90-42AF-995A-AA6CE87BD6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3643"/>
          <a:stretch>
            <a:fillRect/>
          </a:stretch>
        </p:blipFill>
        <p:spPr>
          <a:xfrm>
            <a:off x="685800" y="466648"/>
            <a:ext cx="7922795" cy="6391353"/>
          </a:xfrm>
          <a:custGeom>
            <a:avLst/>
            <a:gdLst>
              <a:gd name="connsiteX0" fmla="*/ 0 w 10563726"/>
              <a:gd name="connsiteY0" fmla="*/ 0 h 6391353"/>
              <a:gd name="connsiteX1" fmla="*/ 10563726 w 10563726"/>
              <a:gd name="connsiteY1" fmla="*/ 0 h 6391353"/>
              <a:gd name="connsiteX2" fmla="*/ 10563726 w 10563726"/>
              <a:gd name="connsiteY2" fmla="*/ 6391353 h 6391353"/>
              <a:gd name="connsiteX3" fmla="*/ 0 w 10563726"/>
              <a:gd name="connsiteY3" fmla="*/ 6391353 h 639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63726" h="6391353">
                <a:moveTo>
                  <a:pt x="0" y="0"/>
                </a:moveTo>
                <a:lnTo>
                  <a:pt x="10563726" y="0"/>
                </a:lnTo>
                <a:lnTo>
                  <a:pt x="10563726" y="6391353"/>
                </a:lnTo>
                <a:lnTo>
                  <a:pt x="0" y="639135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F399BE-6A96-4D58-AF62-861F9AE20C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48788" y="1460692"/>
            <a:ext cx="5829302" cy="68580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AE12991-70DA-442D-98F3-6739146463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8790" y="2724912"/>
            <a:ext cx="5829301" cy="3657600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F778D16-894A-4379-8B5B-DC2423451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266448" y="2240375"/>
            <a:ext cx="4611104" cy="1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5106A418-68CC-4D3D-9032-696498842F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14401"/>
            <a:ext cx="4800600" cy="685800"/>
          </a:xfrm>
        </p:spPr>
        <p:txBody>
          <a:bodyPr>
            <a:no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3C440-01C8-4E08-A98E-D76F10D08B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1913064"/>
            <a:ext cx="5143501" cy="4279392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56047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7AA20A23-A33B-4A1B-9162-707282E535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5602"/>
          <a:stretch>
            <a:fillRect/>
          </a:stretch>
        </p:blipFill>
        <p:spPr>
          <a:xfrm>
            <a:off x="800100" y="523184"/>
            <a:ext cx="7543800" cy="6334817"/>
          </a:xfrm>
          <a:custGeom>
            <a:avLst/>
            <a:gdLst>
              <a:gd name="connsiteX0" fmla="*/ 0 w 10058400"/>
              <a:gd name="connsiteY0" fmla="*/ 0 h 6334817"/>
              <a:gd name="connsiteX1" fmla="*/ 10058400 w 10058400"/>
              <a:gd name="connsiteY1" fmla="*/ 0 h 6334817"/>
              <a:gd name="connsiteX2" fmla="*/ 10058400 w 10058400"/>
              <a:gd name="connsiteY2" fmla="*/ 6334817 h 6334817"/>
              <a:gd name="connsiteX3" fmla="*/ 0 w 10058400"/>
              <a:gd name="connsiteY3" fmla="*/ 6334817 h 6334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8400" h="6334817">
                <a:moveTo>
                  <a:pt x="0" y="0"/>
                </a:moveTo>
                <a:lnTo>
                  <a:pt x="10058400" y="0"/>
                </a:lnTo>
                <a:lnTo>
                  <a:pt x="10058400" y="6334817"/>
                </a:lnTo>
                <a:lnTo>
                  <a:pt x="0" y="6334817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136F446-5EA3-48C4-AA8D-AB9850B03B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48788" y="1460692"/>
            <a:ext cx="5829302" cy="68580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B70600-CFB5-4805-BC68-5AE22166B5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8790" y="2951305"/>
            <a:ext cx="5829300" cy="3456432"/>
          </a:xfrm>
        </p:spPr>
        <p:txBody>
          <a:bodyPr/>
          <a:lstStyle>
            <a:lvl1pPr algn="l"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C8060D-32CA-4A3C-9EAF-A2D3801AB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266448" y="2240375"/>
            <a:ext cx="4611104" cy="1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22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CC92641-A8C8-41F9-8E1C-7C929693C6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91840" y="946654"/>
            <a:ext cx="5143499" cy="653547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CC55B6-E9DA-4B68-A0D8-957F46B465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1840" y="2062956"/>
            <a:ext cx="5143500" cy="4233672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63045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C6103AFC-AC4C-4756-AEEE-B0D669AC8C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4880"/>
          <a:stretch>
            <a:fillRect/>
          </a:stretch>
        </p:blipFill>
        <p:spPr>
          <a:xfrm>
            <a:off x="658727" y="469222"/>
            <a:ext cx="7818120" cy="6388778"/>
          </a:xfrm>
          <a:custGeom>
            <a:avLst/>
            <a:gdLst>
              <a:gd name="connsiteX0" fmla="*/ 0 w 10424160"/>
              <a:gd name="connsiteY0" fmla="*/ 0 h 6388778"/>
              <a:gd name="connsiteX1" fmla="*/ 10424160 w 10424160"/>
              <a:gd name="connsiteY1" fmla="*/ 0 h 6388778"/>
              <a:gd name="connsiteX2" fmla="*/ 10424160 w 10424160"/>
              <a:gd name="connsiteY2" fmla="*/ 6388778 h 6388778"/>
              <a:gd name="connsiteX3" fmla="*/ 0 w 10424160"/>
              <a:gd name="connsiteY3" fmla="*/ 6388778 h 6388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4160" h="6388778">
                <a:moveTo>
                  <a:pt x="0" y="0"/>
                </a:moveTo>
                <a:lnTo>
                  <a:pt x="10424160" y="0"/>
                </a:lnTo>
                <a:lnTo>
                  <a:pt x="10424160" y="6388778"/>
                </a:lnTo>
                <a:lnTo>
                  <a:pt x="0" y="6388778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4604EF9-570E-48F5-BA06-DEB9EB7F7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0" y="1460692"/>
            <a:ext cx="5143499" cy="68580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0B30880-FB83-4FD8-B7A4-675D68A479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3200" y="2438570"/>
            <a:ext cx="5143500" cy="3950208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38183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2E62-0F00-4529-9BA3-F13F2CE6B353}" type="datetime1">
              <a:rPr lang="en-US" smtClean="0"/>
              <a:t>7/20/23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6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775E2-26ED-4CEF-94F6-7C85D113D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46654"/>
            <a:ext cx="75438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32AB5-76E2-49F4-96EE-B419AF1F0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294860"/>
            <a:ext cx="7543800" cy="3720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8" r:id="rId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" userDrawn="1">
          <p15:clr>
            <a:srgbClr val="F26B43"/>
          </p15:clr>
        </p15:guide>
        <p15:guide id="2" pos="432" userDrawn="1">
          <p15:clr>
            <a:srgbClr val="F26B43"/>
          </p15:clr>
        </p15:guide>
        <p15:guide id="3" pos="5328" userDrawn="1">
          <p15:clr>
            <a:srgbClr val="F26B43"/>
          </p15:clr>
        </p15:guide>
        <p15:guide id="4" orient="horz" pos="3744" userDrawn="1">
          <p15:clr>
            <a:srgbClr val="F26B43"/>
          </p15:clr>
        </p15:guide>
        <p15:guide id="5" pos="2070" userDrawn="1">
          <p15:clr>
            <a:srgbClr val="F26B43"/>
          </p15:clr>
        </p15:guide>
        <p15:guide id="6" pos="3708" userDrawn="1">
          <p15:clr>
            <a:srgbClr val="F26B43"/>
          </p15:clr>
        </p15:guide>
        <p15:guide id="7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phpmyadmin" TargetMode="External"/><Relationship Id="rId2" Type="http://schemas.openxmlformats.org/officeDocument/2006/relationships/hyperlink" Target="http://localhost/phpmyadmin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hyperlink" Target="http://localhost:90/phpmyadmin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293338"/>
            <a:ext cx="6858000" cy="3274592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5800" b="1" dirty="0">
                <a:latin typeface="Verdana" panose="020B0604030504040204" pitchFamily="34" charset="0"/>
                <a:ea typeface="Verdana" panose="020B0604030504040204" pitchFamily="34" charset="0"/>
              </a:rPr>
              <a:t>BIG DATA TOOLS FOR MANAGERS</a:t>
            </a:r>
            <a:br>
              <a:rPr lang="en-US" sz="58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5800" dirty="0">
                <a:latin typeface="Verdana" panose="020B0604030504040204" pitchFamily="34" charset="0"/>
                <a:ea typeface="Verdana" panose="020B0604030504040204" pitchFamily="34" charset="0"/>
              </a:rPr>
              <a:t>(N2MBA07)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FE75EA3-B442-900D-DBF4-B1F8F74AF73D}"/>
              </a:ext>
            </a:extLst>
          </p:cNvPr>
          <p:cNvSpPr txBox="1"/>
          <p:nvPr/>
        </p:nvSpPr>
        <p:spPr>
          <a:xfrm>
            <a:off x="447348" y="5505905"/>
            <a:ext cx="83820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Verdana" panose="020B0604030504040204" pitchFamily="34" charset="0"/>
                <a:ea typeface="Verdana" panose="020B0604030504040204" pitchFamily="34" charset="0"/>
              </a:rPr>
              <a:t>Unit -1 : Overview of Database, SQL and MySQL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466184-35C3-305B-6D3E-3ADF2AC7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7537668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File Based Approach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079803-1967-E27E-FED2-4F93C09FA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180"/>
          <a:stretch/>
        </p:blipFill>
        <p:spPr>
          <a:xfrm>
            <a:off x="-3" y="1655276"/>
            <a:ext cx="9143999" cy="38213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CCBBA5-8BD3-C012-53A7-3C229A3E8220}"/>
              </a:ext>
            </a:extLst>
          </p:cNvPr>
          <p:cNvSpPr txBox="1"/>
          <p:nvPr/>
        </p:nvSpPr>
        <p:spPr>
          <a:xfrm>
            <a:off x="157311" y="5660010"/>
            <a:ext cx="8662224" cy="928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**Major drawback of file-based approach is repetition of data and wastage of resources.</a:t>
            </a:r>
          </a:p>
        </p:txBody>
      </p:sp>
    </p:spTree>
    <p:extLst>
      <p:ext uri="{BB962C8B-B14F-4D97-AF65-F5344CB8AC3E}">
        <p14:creationId xmlns:p14="http://schemas.microsoft.com/office/powerpoint/2010/main" val="3170246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1A33A2-2696-D838-D9FA-D50C58833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29" y="442192"/>
            <a:ext cx="754959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000" kern="12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 Approach</a:t>
            </a:r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5A4C6F-1DD1-A517-6164-14F0ACFD75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4526" y="1740640"/>
            <a:ext cx="8322995" cy="268205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57150" defTabSz="914400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database is used for storing and maintaining the data where data defined </a:t>
            </a:r>
            <a:r>
              <a:rPr lang="en-US" sz="2800" u="sng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once and stored in single location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it </a:t>
            </a:r>
            <a:r>
              <a:rPr lang="en-US" sz="2800" u="sng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available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for multiple users or departments.</a:t>
            </a:r>
          </a:p>
        </p:txBody>
      </p:sp>
      <p:pic>
        <p:nvPicPr>
          <p:cNvPr id="2" name="Picture 1" descr="A diagram of a student&#10;&#10;Description automatically generated">
            <a:extLst>
              <a:ext uri="{FF2B5EF4-FFF2-40B4-BE49-F238E27FC236}">
                <a16:creationId xmlns:a16="http://schemas.microsoft.com/office/drawing/2014/main" id="{BD6748B9-63A7-82D5-258C-02824BBEEC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268"/>
          <a:stretch/>
        </p:blipFill>
        <p:spPr>
          <a:xfrm>
            <a:off x="594674" y="3859923"/>
            <a:ext cx="7829254" cy="236862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15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9A17D87-2602-E985-94D4-F2EA710F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90" y="1159521"/>
            <a:ext cx="7573010" cy="799908"/>
          </a:xfrm>
        </p:spPr>
        <p:txBody>
          <a:bodyPr anchor="t">
            <a:no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Characteristics of Database approach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202C0D7-E6BA-703D-20A9-2DAF8CBEE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5490" y="2877312"/>
            <a:ext cx="7573010" cy="42854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Self-Describing Nature of a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366048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9A17D87-2602-E985-94D4-F2EA710F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90" y="1159521"/>
            <a:ext cx="7573010" cy="799908"/>
          </a:xfrm>
        </p:spPr>
        <p:txBody>
          <a:bodyPr anchor="t">
            <a:no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Characteristics of Database approach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202C0D7-E6BA-703D-20A9-2DAF8CBEE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5490" y="2877312"/>
            <a:ext cx="7573010" cy="42854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Self-Describing Nature of a Database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Insulation between Programs and Data, Data Abstraction and Multi-user Transaction Processing</a:t>
            </a:r>
          </a:p>
        </p:txBody>
      </p:sp>
    </p:spTree>
    <p:extLst>
      <p:ext uri="{BB962C8B-B14F-4D97-AF65-F5344CB8AC3E}">
        <p14:creationId xmlns:p14="http://schemas.microsoft.com/office/powerpoint/2010/main" val="3947541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9A17D87-2602-E985-94D4-F2EA710F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90" y="1159521"/>
            <a:ext cx="7573010" cy="799908"/>
          </a:xfrm>
        </p:spPr>
        <p:txBody>
          <a:bodyPr anchor="t">
            <a:no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Characteristics of Database approach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202C0D7-E6BA-703D-20A9-2DAF8CBEE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5490" y="2877312"/>
            <a:ext cx="7573010" cy="42854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Self-Describing Nature of a Database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Insulation between Programs and Data, Data Abstraction and Multi-user Transaction 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Support of Multiple Views of the Data</a:t>
            </a:r>
          </a:p>
        </p:txBody>
      </p:sp>
    </p:spTree>
    <p:extLst>
      <p:ext uri="{BB962C8B-B14F-4D97-AF65-F5344CB8AC3E}">
        <p14:creationId xmlns:p14="http://schemas.microsoft.com/office/powerpoint/2010/main" val="1364309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9A17D87-2602-E985-94D4-F2EA710F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90" y="1159521"/>
            <a:ext cx="7573010" cy="799908"/>
          </a:xfrm>
        </p:spPr>
        <p:txBody>
          <a:bodyPr anchor="t">
            <a:no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Characteristics of Database approach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202C0D7-E6BA-703D-20A9-2DAF8CBEE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5490" y="2877312"/>
            <a:ext cx="7573010" cy="42854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Self-Describing Nature of a Database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Insulation between Programs and Data, Data Abstraction and Multi-user Transaction 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Support of Multiple Views of the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182002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9A17D87-2602-E985-94D4-F2EA710F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90" y="1159521"/>
            <a:ext cx="7573010" cy="799908"/>
          </a:xfrm>
        </p:spPr>
        <p:txBody>
          <a:bodyPr anchor="t">
            <a:no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Characteristics of Database approach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202C0D7-E6BA-703D-20A9-2DAF8CBEE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5490" y="2877312"/>
            <a:ext cx="7573010" cy="42854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Self-Describing Nature of a Database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Insulation between Programs and Data, Data Abstraction and Multi-user Transaction 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Support of Multiple Views of the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Security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Supports Query Language to perform database operation effectively.</a:t>
            </a:r>
          </a:p>
        </p:txBody>
      </p:sp>
    </p:spTree>
    <p:extLst>
      <p:ext uri="{BB962C8B-B14F-4D97-AF65-F5344CB8AC3E}">
        <p14:creationId xmlns:p14="http://schemas.microsoft.com/office/powerpoint/2010/main" val="2077703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D4A52C-1616-4DE9-8F38-FB14C8732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69" y="808864"/>
            <a:ext cx="8381999" cy="685800"/>
          </a:xfrm>
        </p:spPr>
        <p:txBody>
          <a:bodyPr/>
          <a:lstStyle/>
          <a:p>
            <a:r>
              <a:rPr lang="en-US" sz="50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 management system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163D03-0474-4A43-A81C-E7FC3027F2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7569" y="2030186"/>
            <a:ext cx="6139545" cy="43869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database management system (DBMS) is a software tool that helps organize, store and retrieve data from a database.</a:t>
            </a:r>
          </a:p>
          <a:p>
            <a:pPr>
              <a:lnSpc>
                <a:spcPct val="100000"/>
              </a:lnSpc>
            </a:pPr>
            <a:endParaRPr lang="en-US" sz="2600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It involves several functions that collectively work together to ensure that the data is accurate, available and accessible.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7BBE53-AA7C-5410-9B4A-B76560B9CB9C}"/>
              </a:ext>
            </a:extLst>
          </p:cNvPr>
          <p:cNvGrpSpPr/>
          <p:nvPr/>
        </p:nvGrpSpPr>
        <p:grpSpPr>
          <a:xfrm>
            <a:off x="7043058" y="2677885"/>
            <a:ext cx="1850572" cy="1872343"/>
            <a:chOff x="7184571" y="2416628"/>
            <a:chExt cx="1850572" cy="187234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3951D9E-E401-3563-76A5-985AF81A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184571" y="2416628"/>
              <a:ext cx="1850572" cy="187234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3078" name="Picture 6" descr="DATABASE MANAGEMENT SYSTEM - Apps on Google Play">
              <a:extLst>
                <a:ext uri="{FF2B5EF4-FFF2-40B4-BE49-F238E27FC236}">
                  <a16:creationId xmlns:a16="http://schemas.microsoft.com/office/drawing/2014/main" id="{073345DA-1107-5BC1-79EC-16442E544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3942" y="2801872"/>
              <a:ext cx="994002" cy="994002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02246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61755D0-5562-4A11-BF40-227C0B57E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056" y="523480"/>
            <a:ext cx="5900058" cy="837234"/>
          </a:xfrm>
        </p:spPr>
        <p:txBody>
          <a:bodyPr>
            <a:noAutofit/>
          </a:bodyPr>
          <a:lstStyle/>
          <a:p>
            <a:r>
              <a:rPr lang="en-US" sz="5000" dirty="0"/>
              <a:t>DBMS Elements</a:t>
            </a:r>
          </a:p>
        </p:txBody>
      </p:sp>
      <p:sp>
        <p:nvSpPr>
          <p:cNvPr id="6" name="Freeform: Shape 14">
            <a:extLst>
              <a:ext uri="{FF2B5EF4-FFF2-40B4-BE49-F238E27FC236}">
                <a16:creationId xmlns:a16="http://schemas.microsoft.com/office/drawing/2014/main" id="{868E2822-F0BF-D949-B8E2-C5C9D5994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21433" y="1774370"/>
            <a:ext cx="1850233" cy="4233375"/>
          </a:xfrm>
          <a:custGeom>
            <a:avLst/>
            <a:gdLst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4367464 w 4367464"/>
              <a:gd name="connsiteY2" fmla="*/ 6858000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3981702 w 4367464"/>
              <a:gd name="connsiteY2" fmla="*/ 6843712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7" fmla="*/ 2056998 w 4367464"/>
              <a:gd name="connsiteY7" fmla="*/ 0 h 6858000"/>
              <a:gd name="connsiteX0" fmla="*/ 2056998 w 3981702"/>
              <a:gd name="connsiteY0" fmla="*/ 28575 h 6886575"/>
              <a:gd name="connsiteX1" fmla="*/ 3881689 w 3981702"/>
              <a:gd name="connsiteY1" fmla="*/ 0 h 6886575"/>
              <a:gd name="connsiteX2" fmla="*/ 3981702 w 3981702"/>
              <a:gd name="connsiteY2" fmla="*/ 6872287 h 6886575"/>
              <a:gd name="connsiteX3" fmla="*/ 2783919 w 3981702"/>
              <a:gd name="connsiteY3" fmla="*/ 6886575 h 6886575"/>
              <a:gd name="connsiteX4" fmla="*/ 2752534 w 3981702"/>
              <a:gd name="connsiteY4" fmla="*/ 6879332 h 6886575"/>
              <a:gd name="connsiteX5" fmla="*/ 0 w 3981702"/>
              <a:gd name="connsiteY5" fmla="*/ 3325229 h 6886575"/>
              <a:gd name="connsiteX6" fmla="*/ 1920467 w 3981702"/>
              <a:gd name="connsiteY6" fmla="*/ 98502 h 6886575"/>
              <a:gd name="connsiteX7" fmla="*/ 2056998 w 3981702"/>
              <a:gd name="connsiteY7" fmla="*/ 28575 h 6886575"/>
              <a:gd name="connsiteX0" fmla="*/ 2056998 w 3981702"/>
              <a:gd name="connsiteY0" fmla="*/ 14287 h 6872287"/>
              <a:gd name="connsiteX1" fmla="*/ 3967414 w 3981702"/>
              <a:gd name="connsiteY1" fmla="*/ 0 h 6872287"/>
              <a:gd name="connsiteX2" fmla="*/ 3981702 w 3981702"/>
              <a:gd name="connsiteY2" fmla="*/ 6857999 h 6872287"/>
              <a:gd name="connsiteX3" fmla="*/ 2783919 w 3981702"/>
              <a:gd name="connsiteY3" fmla="*/ 6872287 h 6872287"/>
              <a:gd name="connsiteX4" fmla="*/ 2752534 w 3981702"/>
              <a:gd name="connsiteY4" fmla="*/ 6865044 h 6872287"/>
              <a:gd name="connsiteX5" fmla="*/ 0 w 3981702"/>
              <a:gd name="connsiteY5" fmla="*/ 3310941 h 6872287"/>
              <a:gd name="connsiteX6" fmla="*/ 1920467 w 3981702"/>
              <a:gd name="connsiteY6" fmla="*/ 84214 h 6872287"/>
              <a:gd name="connsiteX7" fmla="*/ 2056998 w 3981702"/>
              <a:gd name="connsiteY7" fmla="*/ 14287 h 6872287"/>
              <a:gd name="connsiteX0" fmla="*/ 2056998 w 4039095"/>
              <a:gd name="connsiteY0" fmla="*/ 14287 h 6872287"/>
              <a:gd name="connsiteX1" fmla="*/ 4038852 w 4039095"/>
              <a:gd name="connsiteY1" fmla="*/ 0 h 6872287"/>
              <a:gd name="connsiteX2" fmla="*/ 3981702 w 4039095"/>
              <a:gd name="connsiteY2" fmla="*/ 6857999 h 6872287"/>
              <a:gd name="connsiteX3" fmla="*/ 2783919 w 4039095"/>
              <a:gd name="connsiteY3" fmla="*/ 6872287 h 6872287"/>
              <a:gd name="connsiteX4" fmla="*/ 2752534 w 4039095"/>
              <a:gd name="connsiteY4" fmla="*/ 6865044 h 6872287"/>
              <a:gd name="connsiteX5" fmla="*/ 0 w 4039095"/>
              <a:gd name="connsiteY5" fmla="*/ 3310941 h 6872287"/>
              <a:gd name="connsiteX6" fmla="*/ 1920467 w 4039095"/>
              <a:gd name="connsiteY6" fmla="*/ 84214 h 6872287"/>
              <a:gd name="connsiteX7" fmla="*/ 2056998 w 4039095"/>
              <a:gd name="connsiteY7" fmla="*/ 14287 h 6872287"/>
              <a:gd name="connsiteX0" fmla="*/ 2056998 w 3981702"/>
              <a:gd name="connsiteY0" fmla="*/ 0 h 6858000"/>
              <a:gd name="connsiteX1" fmla="*/ 3953127 w 3981702"/>
              <a:gd name="connsiteY1" fmla="*/ 0 h 6858000"/>
              <a:gd name="connsiteX2" fmla="*/ 3981702 w 3981702"/>
              <a:gd name="connsiteY2" fmla="*/ 6843712 h 6858000"/>
              <a:gd name="connsiteX3" fmla="*/ 2783919 w 3981702"/>
              <a:gd name="connsiteY3" fmla="*/ 6858000 h 6858000"/>
              <a:gd name="connsiteX4" fmla="*/ 2752534 w 3981702"/>
              <a:gd name="connsiteY4" fmla="*/ 6850757 h 6858000"/>
              <a:gd name="connsiteX5" fmla="*/ 0 w 3981702"/>
              <a:gd name="connsiteY5" fmla="*/ 3296654 h 6858000"/>
              <a:gd name="connsiteX6" fmla="*/ 1920467 w 3981702"/>
              <a:gd name="connsiteY6" fmla="*/ 69927 h 6858000"/>
              <a:gd name="connsiteX7" fmla="*/ 2056998 w 398170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1702" h="685800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6C387-AF8F-931F-157F-9FA07E32ED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26601" y="1638299"/>
            <a:ext cx="6988967" cy="431074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 management system consists of three main elements</a:t>
            </a:r>
          </a:p>
          <a:p>
            <a:endParaRPr lang="en-US" sz="28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</a:t>
            </a:r>
            <a:r>
              <a:rPr lang="en-US" sz="2800" u="sng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physical database</a:t>
            </a:r>
            <a:r>
              <a:rPr lang="en-US" sz="2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that contains the data</a:t>
            </a:r>
          </a:p>
        </p:txBody>
      </p:sp>
      <p:pic>
        <p:nvPicPr>
          <p:cNvPr id="7" name="Picture 2" descr="Organize - Free business icons">
            <a:extLst>
              <a:ext uri="{FF2B5EF4-FFF2-40B4-BE49-F238E27FC236}">
                <a16:creationId xmlns:a16="http://schemas.microsoft.com/office/drawing/2014/main" id="{EE3C531F-E8A3-F6E0-49BD-7F1EDD5CC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24200"/>
            <a:ext cx="1338942" cy="133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736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61755D0-5562-4A11-BF40-227C0B57E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056" y="523480"/>
            <a:ext cx="5900058" cy="837234"/>
          </a:xfrm>
        </p:spPr>
        <p:txBody>
          <a:bodyPr>
            <a:noAutofit/>
          </a:bodyPr>
          <a:lstStyle/>
          <a:p>
            <a:r>
              <a:rPr lang="en-US" sz="5000" dirty="0"/>
              <a:t>DBMS Elements</a:t>
            </a:r>
          </a:p>
        </p:txBody>
      </p:sp>
      <p:sp>
        <p:nvSpPr>
          <p:cNvPr id="6" name="Freeform: Shape 14">
            <a:extLst>
              <a:ext uri="{FF2B5EF4-FFF2-40B4-BE49-F238E27FC236}">
                <a16:creationId xmlns:a16="http://schemas.microsoft.com/office/drawing/2014/main" id="{868E2822-F0BF-D949-B8E2-C5C9D5994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21433" y="1774370"/>
            <a:ext cx="1850233" cy="4233375"/>
          </a:xfrm>
          <a:custGeom>
            <a:avLst/>
            <a:gdLst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4367464 w 4367464"/>
              <a:gd name="connsiteY2" fmla="*/ 6858000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3981702 w 4367464"/>
              <a:gd name="connsiteY2" fmla="*/ 6843712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7" fmla="*/ 2056998 w 4367464"/>
              <a:gd name="connsiteY7" fmla="*/ 0 h 6858000"/>
              <a:gd name="connsiteX0" fmla="*/ 2056998 w 3981702"/>
              <a:gd name="connsiteY0" fmla="*/ 28575 h 6886575"/>
              <a:gd name="connsiteX1" fmla="*/ 3881689 w 3981702"/>
              <a:gd name="connsiteY1" fmla="*/ 0 h 6886575"/>
              <a:gd name="connsiteX2" fmla="*/ 3981702 w 3981702"/>
              <a:gd name="connsiteY2" fmla="*/ 6872287 h 6886575"/>
              <a:gd name="connsiteX3" fmla="*/ 2783919 w 3981702"/>
              <a:gd name="connsiteY3" fmla="*/ 6886575 h 6886575"/>
              <a:gd name="connsiteX4" fmla="*/ 2752534 w 3981702"/>
              <a:gd name="connsiteY4" fmla="*/ 6879332 h 6886575"/>
              <a:gd name="connsiteX5" fmla="*/ 0 w 3981702"/>
              <a:gd name="connsiteY5" fmla="*/ 3325229 h 6886575"/>
              <a:gd name="connsiteX6" fmla="*/ 1920467 w 3981702"/>
              <a:gd name="connsiteY6" fmla="*/ 98502 h 6886575"/>
              <a:gd name="connsiteX7" fmla="*/ 2056998 w 3981702"/>
              <a:gd name="connsiteY7" fmla="*/ 28575 h 6886575"/>
              <a:gd name="connsiteX0" fmla="*/ 2056998 w 3981702"/>
              <a:gd name="connsiteY0" fmla="*/ 14287 h 6872287"/>
              <a:gd name="connsiteX1" fmla="*/ 3967414 w 3981702"/>
              <a:gd name="connsiteY1" fmla="*/ 0 h 6872287"/>
              <a:gd name="connsiteX2" fmla="*/ 3981702 w 3981702"/>
              <a:gd name="connsiteY2" fmla="*/ 6857999 h 6872287"/>
              <a:gd name="connsiteX3" fmla="*/ 2783919 w 3981702"/>
              <a:gd name="connsiteY3" fmla="*/ 6872287 h 6872287"/>
              <a:gd name="connsiteX4" fmla="*/ 2752534 w 3981702"/>
              <a:gd name="connsiteY4" fmla="*/ 6865044 h 6872287"/>
              <a:gd name="connsiteX5" fmla="*/ 0 w 3981702"/>
              <a:gd name="connsiteY5" fmla="*/ 3310941 h 6872287"/>
              <a:gd name="connsiteX6" fmla="*/ 1920467 w 3981702"/>
              <a:gd name="connsiteY6" fmla="*/ 84214 h 6872287"/>
              <a:gd name="connsiteX7" fmla="*/ 2056998 w 3981702"/>
              <a:gd name="connsiteY7" fmla="*/ 14287 h 6872287"/>
              <a:gd name="connsiteX0" fmla="*/ 2056998 w 4039095"/>
              <a:gd name="connsiteY0" fmla="*/ 14287 h 6872287"/>
              <a:gd name="connsiteX1" fmla="*/ 4038852 w 4039095"/>
              <a:gd name="connsiteY1" fmla="*/ 0 h 6872287"/>
              <a:gd name="connsiteX2" fmla="*/ 3981702 w 4039095"/>
              <a:gd name="connsiteY2" fmla="*/ 6857999 h 6872287"/>
              <a:gd name="connsiteX3" fmla="*/ 2783919 w 4039095"/>
              <a:gd name="connsiteY3" fmla="*/ 6872287 h 6872287"/>
              <a:gd name="connsiteX4" fmla="*/ 2752534 w 4039095"/>
              <a:gd name="connsiteY4" fmla="*/ 6865044 h 6872287"/>
              <a:gd name="connsiteX5" fmla="*/ 0 w 4039095"/>
              <a:gd name="connsiteY5" fmla="*/ 3310941 h 6872287"/>
              <a:gd name="connsiteX6" fmla="*/ 1920467 w 4039095"/>
              <a:gd name="connsiteY6" fmla="*/ 84214 h 6872287"/>
              <a:gd name="connsiteX7" fmla="*/ 2056998 w 4039095"/>
              <a:gd name="connsiteY7" fmla="*/ 14287 h 6872287"/>
              <a:gd name="connsiteX0" fmla="*/ 2056998 w 3981702"/>
              <a:gd name="connsiteY0" fmla="*/ 0 h 6858000"/>
              <a:gd name="connsiteX1" fmla="*/ 3953127 w 3981702"/>
              <a:gd name="connsiteY1" fmla="*/ 0 h 6858000"/>
              <a:gd name="connsiteX2" fmla="*/ 3981702 w 3981702"/>
              <a:gd name="connsiteY2" fmla="*/ 6843712 h 6858000"/>
              <a:gd name="connsiteX3" fmla="*/ 2783919 w 3981702"/>
              <a:gd name="connsiteY3" fmla="*/ 6858000 h 6858000"/>
              <a:gd name="connsiteX4" fmla="*/ 2752534 w 3981702"/>
              <a:gd name="connsiteY4" fmla="*/ 6850757 h 6858000"/>
              <a:gd name="connsiteX5" fmla="*/ 0 w 3981702"/>
              <a:gd name="connsiteY5" fmla="*/ 3296654 h 6858000"/>
              <a:gd name="connsiteX6" fmla="*/ 1920467 w 3981702"/>
              <a:gd name="connsiteY6" fmla="*/ 69927 h 6858000"/>
              <a:gd name="connsiteX7" fmla="*/ 2056998 w 398170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1702" h="685800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6C387-AF8F-931F-157F-9FA07E32ED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26601" y="1638299"/>
            <a:ext cx="6988967" cy="431074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 management system consists of three main elements</a:t>
            </a:r>
          </a:p>
          <a:p>
            <a:endParaRPr lang="en-US" sz="28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</a:t>
            </a:r>
            <a:r>
              <a:rPr lang="en-US" sz="2800" u="sng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physical database</a:t>
            </a:r>
            <a:r>
              <a:rPr lang="en-US" sz="2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that contains the data</a:t>
            </a: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</a:t>
            </a:r>
            <a:r>
              <a:rPr lang="en-US" sz="2800" u="sng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 engine </a:t>
            </a:r>
            <a:r>
              <a:rPr lang="en-US" sz="2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that helps to access the data and modify its contents.</a:t>
            </a:r>
          </a:p>
        </p:txBody>
      </p:sp>
      <p:pic>
        <p:nvPicPr>
          <p:cNvPr id="7" name="Picture 2" descr="Organize - Free business icons">
            <a:extLst>
              <a:ext uri="{FF2B5EF4-FFF2-40B4-BE49-F238E27FC236}">
                <a16:creationId xmlns:a16="http://schemas.microsoft.com/office/drawing/2014/main" id="{EE3C531F-E8A3-F6E0-49BD-7F1EDD5CC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24200"/>
            <a:ext cx="1338942" cy="133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56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512D6-1B42-4E1C-AEE3-478A340AC1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8800" y="416200"/>
            <a:ext cx="5486400" cy="1143000"/>
          </a:xfrm>
        </p:spPr>
        <p:txBody>
          <a:bodyPr>
            <a:normAutofit lnSpcReduction="10000"/>
          </a:bodyPr>
          <a:lstStyle/>
          <a:p>
            <a:r>
              <a:rPr lang="en-US" sz="8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</a:t>
            </a:r>
          </a:p>
        </p:txBody>
      </p:sp>
      <p:pic>
        <p:nvPicPr>
          <p:cNvPr id="12" name="Graphic 11" descr="Illustration of a pencil character ">
            <a:extLst>
              <a:ext uri="{FF2B5EF4-FFF2-40B4-BE49-F238E27FC236}">
                <a16:creationId xmlns:a16="http://schemas.microsoft.com/office/drawing/2014/main" id="{937FAC84-23F1-401F-A313-68AD63D60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077964">
            <a:off x="500668" y="4545429"/>
            <a:ext cx="866842" cy="1478732"/>
          </a:xfrm>
          <a:prstGeom prst="rect">
            <a:avLst/>
          </a:prstGeom>
        </p:spPr>
      </p:pic>
      <p:pic>
        <p:nvPicPr>
          <p:cNvPr id="8" name="Graphic 7" descr="Illustration of a blue bag of school supplies character ">
            <a:extLst>
              <a:ext uri="{FF2B5EF4-FFF2-40B4-BE49-F238E27FC236}">
                <a16:creationId xmlns:a16="http://schemas.microsoft.com/office/drawing/2014/main" id="{F3A63EAE-D921-4D74-B1C8-6D0E847DFD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28800" y="4516714"/>
            <a:ext cx="1862894" cy="1281925"/>
          </a:xfrm>
          <a:prstGeom prst="rect">
            <a:avLst/>
          </a:prstGeom>
        </p:spPr>
      </p:pic>
      <p:pic>
        <p:nvPicPr>
          <p:cNvPr id="10" name="Graphic 9" descr="Illustration of a purple book character ">
            <a:extLst>
              <a:ext uri="{FF2B5EF4-FFF2-40B4-BE49-F238E27FC236}">
                <a16:creationId xmlns:a16="http://schemas.microsoft.com/office/drawing/2014/main" id="{8A4FC9B1-AAE5-49E7-9209-B1CD7DC8CD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052735" y="4516714"/>
            <a:ext cx="1331514" cy="1544291"/>
          </a:xfrm>
          <a:prstGeom prst="rect">
            <a:avLst/>
          </a:prstGeom>
        </p:spPr>
      </p:pic>
      <p:pic>
        <p:nvPicPr>
          <p:cNvPr id="6" name="Graphic 5" descr="Illustration of a globe character ">
            <a:extLst>
              <a:ext uri="{FF2B5EF4-FFF2-40B4-BE49-F238E27FC236}">
                <a16:creationId xmlns:a16="http://schemas.microsoft.com/office/drawing/2014/main" id="{A1CF0450-3738-4D52-BF18-A90C1F16AC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15200" y="4604702"/>
            <a:ext cx="1660292" cy="1311631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728C937-5017-71BE-2430-0F738B04E6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96359" y="2020581"/>
            <a:ext cx="6151282" cy="2841382"/>
          </a:xfrm>
        </p:spPr>
        <p:txBody>
          <a:bodyPr>
            <a:normAutofit/>
          </a:bodyPr>
          <a:lstStyle/>
          <a:p>
            <a:r>
              <a:rPr lang="en-US" sz="17000" dirty="0"/>
              <a:t>?</a:t>
            </a:r>
          </a:p>
        </p:txBody>
      </p:sp>
      <p:pic>
        <p:nvPicPr>
          <p:cNvPr id="13" name="Graphic 12" descr="Illustration of a green pencil sharpener character ">
            <a:extLst>
              <a:ext uri="{FF2B5EF4-FFF2-40B4-BE49-F238E27FC236}">
                <a16:creationId xmlns:a16="http://schemas.microsoft.com/office/drawing/2014/main" id="{76B15E35-3E24-1394-E875-EECFC295C6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5926221" y="4516714"/>
            <a:ext cx="1179445" cy="154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50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61755D0-5562-4A11-BF40-227C0B57E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056" y="523480"/>
            <a:ext cx="5900058" cy="837234"/>
          </a:xfrm>
        </p:spPr>
        <p:txBody>
          <a:bodyPr>
            <a:noAutofit/>
          </a:bodyPr>
          <a:lstStyle/>
          <a:p>
            <a:r>
              <a:rPr lang="en-US" sz="5000" dirty="0"/>
              <a:t>DBMS Elements</a:t>
            </a:r>
          </a:p>
        </p:txBody>
      </p:sp>
      <p:sp>
        <p:nvSpPr>
          <p:cNvPr id="6" name="Freeform: Shape 14">
            <a:extLst>
              <a:ext uri="{FF2B5EF4-FFF2-40B4-BE49-F238E27FC236}">
                <a16:creationId xmlns:a16="http://schemas.microsoft.com/office/drawing/2014/main" id="{868E2822-F0BF-D949-B8E2-C5C9D5994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21433" y="1774370"/>
            <a:ext cx="1850233" cy="4233375"/>
          </a:xfrm>
          <a:custGeom>
            <a:avLst/>
            <a:gdLst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4367464 w 4367464"/>
              <a:gd name="connsiteY2" fmla="*/ 6858000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3981702 w 4367464"/>
              <a:gd name="connsiteY2" fmla="*/ 6843712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7" fmla="*/ 2056998 w 4367464"/>
              <a:gd name="connsiteY7" fmla="*/ 0 h 6858000"/>
              <a:gd name="connsiteX0" fmla="*/ 2056998 w 3981702"/>
              <a:gd name="connsiteY0" fmla="*/ 28575 h 6886575"/>
              <a:gd name="connsiteX1" fmla="*/ 3881689 w 3981702"/>
              <a:gd name="connsiteY1" fmla="*/ 0 h 6886575"/>
              <a:gd name="connsiteX2" fmla="*/ 3981702 w 3981702"/>
              <a:gd name="connsiteY2" fmla="*/ 6872287 h 6886575"/>
              <a:gd name="connsiteX3" fmla="*/ 2783919 w 3981702"/>
              <a:gd name="connsiteY3" fmla="*/ 6886575 h 6886575"/>
              <a:gd name="connsiteX4" fmla="*/ 2752534 w 3981702"/>
              <a:gd name="connsiteY4" fmla="*/ 6879332 h 6886575"/>
              <a:gd name="connsiteX5" fmla="*/ 0 w 3981702"/>
              <a:gd name="connsiteY5" fmla="*/ 3325229 h 6886575"/>
              <a:gd name="connsiteX6" fmla="*/ 1920467 w 3981702"/>
              <a:gd name="connsiteY6" fmla="*/ 98502 h 6886575"/>
              <a:gd name="connsiteX7" fmla="*/ 2056998 w 3981702"/>
              <a:gd name="connsiteY7" fmla="*/ 28575 h 6886575"/>
              <a:gd name="connsiteX0" fmla="*/ 2056998 w 3981702"/>
              <a:gd name="connsiteY0" fmla="*/ 14287 h 6872287"/>
              <a:gd name="connsiteX1" fmla="*/ 3967414 w 3981702"/>
              <a:gd name="connsiteY1" fmla="*/ 0 h 6872287"/>
              <a:gd name="connsiteX2" fmla="*/ 3981702 w 3981702"/>
              <a:gd name="connsiteY2" fmla="*/ 6857999 h 6872287"/>
              <a:gd name="connsiteX3" fmla="*/ 2783919 w 3981702"/>
              <a:gd name="connsiteY3" fmla="*/ 6872287 h 6872287"/>
              <a:gd name="connsiteX4" fmla="*/ 2752534 w 3981702"/>
              <a:gd name="connsiteY4" fmla="*/ 6865044 h 6872287"/>
              <a:gd name="connsiteX5" fmla="*/ 0 w 3981702"/>
              <a:gd name="connsiteY5" fmla="*/ 3310941 h 6872287"/>
              <a:gd name="connsiteX6" fmla="*/ 1920467 w 3981702"/>
              <a:gd name="connsiteY6" fmla="*/ 84214 h 6872287"/>
              <a:gd name="connsiteX7" fmla="*/ 2056998 w 3981702"/>
              <a:gd name="connsiteY7" fmla="*/ 14287 h 6872287"/>
              <a:gd name="connsiteX0" fmla="*/ 2056998 w 4039095"/>
              <a:gd name="connsiteY0" fmla="*/ 14287 h 6872287"/>
              <a:gd name="connsiteX1" fmla="*/ 4038852 w 4039095"/>
              <a:gd name="connsiteY1" fmla="*/ 0 h 6872287"/>
              <a:gd name="connsiteX2" fmla="*/ 3981702 w 4039095"/>
              <a:gd name="connsiteY2" fmla="*/ 6857999 h 6872287"/>
              <a:gd name="connsiteX3" fmla="*/ 2783919 w 4039095"/>
              <a:gd name="connsiteY3" fmla="*/ 6872287 h 6872287"/>
              <a:gd name="connsiteX4" fmla="*/ 2752534 w 4039095"/>
              <a:gd name="connsiteY4" fmla="*/ 6865044 h 6872287"/>
              <a:gd name="connsiteX5" fmla="*/ 0 w 4039095"/>
              <a:gd name="connsiteY5" fmla="*/ 3310941 h 6872287"/>
              <a:gd name="connsiteX6" fmla="*/ 1920467 w 4039095"/>
              <a:gd name="connsiteY6" fmla="*/ 84214 h 6872287"/>
              <a:gd name="connsiteX7" fmla="*/ 2056998 w 4039095"/>
              <a:gd name="connsiteY7" fmla="*/ 14287 h 6872287"/>
              <a:gd name="connsiteX0" fmla="*/ 2056998 w 3981702"/>
              <a:gd name="connsiteY0" fmla="*/ 0 h 6858000"/>
              <a:gd name="connsiteX1" fmla="*/ 3953127 w 3981702"/>
              <a:gd name="connsiteY1" fmla="*/ 0 h 6858000"/>
              <a:gd name="connsiteX2" fmla="*/ 3981702 w 3981702"/>
              <a:gd name="connsiteY2" fmla="*/ 6843712 h 6858000"/>
              <a:gd name="connsiteX3" fmla="*/ 2783919 w 3981702"/>
              <a:gd name="connsiteY3" fmla="*/ 6858000 h 6858000"/>
              <a:gd name="connsiteX4" fmla="*/ 2752534 w 3981702"/>
              <a:gd name="connsiteY4" fmla="*/ 6850757 h 6858000"/>
              <a:gd name="connsiteX5" fmla="*/ 0 w 3981702"/>
              <a:gd name="connsiteY5" fmla="*/ 3296654 h 6858000"/>
              <a:gd name="connsiteX6" fmla="*/ 1920467 w 3981702"/>
              <a:gd name="connsiteY6" fmla="*/ 69927 h 6858000"/>
              <a:gd name="connsiteX7" fmla="*/ 2056998 w 398170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1702" h="685800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6C387-AF8F-931F-157F-9FA07E32ED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26601" y="1638299"/>
            <a:ext cx="6988967" cy="431074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 management system consists of three main elements</a:t>
            </a:r>
          </a:p>
          <a:p>
            <a:endParaRPr lang="en-US" sz="28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</a:t>
            </a:r>
            <a:r>
              <a:rPr lang="en-US" sz="2800" u="sng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physical database</a:t>
            </a:r>
            <a:r>
              <a:rPr lang="en-US" sz="2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that contains the data</a:t>
            </a: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</a:t>
            </a:r>
            <a:r>
              <a:rPr lang="en-US" sz="2800" u="sng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 engine </a:t>
            </a:r>
            <a:r>
              <a:rPr lang="en-US" sz="2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that helps to access the data and modify its contents.</a:t>
            </a: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</a:t>
            </a:r>
            <a:r>
              <a:rPr lang="en-US" sz="2800" u="sng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 schema</a:t>
            </a:r>
            <a:r>
              <a:rPr lang="en-US" sz="2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which provides the logical structure of the data stored in the database.</a:t>
            </a:r>
          </a:p>
        </p:txBody>
      </p:sp>
      <p:pic>
        <p:nvPicPr>
          <p:cNvPr id="7" name="Picture 2" descr="Organize - Free business icons">
            <a:extLst>
              <a:ext uri="{FF2B5EF4-FFF2-40B4-BE49-F238E27FC236}">
                <a16:creationId xmlns:a16="http://schemas.microsoft.com/office/drawing/2014/main" id="{EE3C531F-E8A3-F6E0-49BD-7F1EDD5CC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24200"/>
            <a:ext cx="1338942" cy="133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458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16C4-8E88-4788-939C-687DC13FB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15" y="402771"/>
            <a:ext cx="8642711" cy="653547"/>
          </a:xfrm>
        </p:spPr>
        <p:txBody>
          <a:bodyPr>
            <a:noAutofit/>
          </a:bodyPr>
          <a:lstStyle/>
          <a:p>
            <a:pPr algn="ctr"/>
            <a:r>
              <a:rPr lang="en-US" sz="50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Types of Database Management System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C9A77-60CE-4D42-8E97-990157A99D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24742" y="2280962"/>
            <a:ext cx="7119258" cy="3979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600" u="sng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Relational</a:t>
            </a: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database management system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600" u="sng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Distributed</a:t>
            </a: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database management system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600" u="sng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Network</a:t>
            </a: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database management system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600" u="sng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Object-oriented</a:t>
            </a: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database management system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600" u="sng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Hierarchical</a:t>
            </a: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database management system</a:t>
            </a:r>
          </a:p>
        </p:txBody>
      </p:sp>
      <p:pic>
        <p:nvPicPr>
          <p:cNvPr id="4098" name="Picture 2" descr="Database - Free technology icons">
            <a:extLst>
              <a:ext uri="{FF2B5EF4-FFF2-40B4-BE49-F238E27FC236}">
                <a16:creationId xmlns:a16="http://schemas.microsoft.com/office/drawing/2014/main" id="{95377FB0-1251-C0FB-B80D-2F12349E6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58" y="3105442"/>
            <a:ext cx="1629844" cy="162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515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16C4-8E88-4788-939C-687DC13FB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4171"/>
            <a:ext cx="8948057" cy="653547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Relational Database Management System (RDBMS)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916BCB-384D-4A08-BEE7-8E8B4C216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0030" y="3831276"/>
            <a:ext cx="2361656" cy="23368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C9A77-60CE-4D42-8E97-990157A99D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74047" y="2584547"/>
            <a:ext cx="6760027" cy="3979539"/>
          </a:xfrm>
        </p:spPr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Does a Relational Database Work?</a:t>
            </a: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Relational Databases use tables to store data about related objects. Each column contains data attributes, whereas each row holds a record of unique data known as Key.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Relational Databases or RDBMS are managed using SQL.</a:t>
            </a:r>
          </a:p>
        </p:txBody>
      </p:sp>
      <p:pic>
        <p:nvPicPr>
          <p:cNvPr id="4098" name="Picture 2" descr="Database - Free technology icons">
            <a:extLst>
              <a:ext uri="{FF2B5EF4-FFF2-40B4-BE49-F238E27FC236}">
                <a16:creationId xmlns:a16="http://schemas.microsoft.com/office/drawing/2014/main" id="{95377FB0-1251-C0FB-B80D-2F12349E6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85" y="4248110"/>
            <a:ext cx="1489966" cy="148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3877A-8586-A4A5-7A1F-9619DE2A7401}"/>
              </a:ext>
            </a:extLst>
          </p:cNvPr>
          <p:cNvSpPr txBox="1"/>
          <p:nvPr/>
        </p:nvSpPr>
        <p:spPr>
          <a:xfrm>
            <a:off x="283029" y="1669046"/>
            <a:ext cx="8665028" cy="1357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relational database management system or RDBMS is a database system that stores and fetches data in the form of tables.</a:t>
            </a:r>
          </a:p>
        </p:txBody>
      </p:sp>
    </p:spTree>
    <p:extLst>
      <p:ext uri="{BB962C8B-B14F-4D97-AF65-F5344CB8AC3E}">
        <p14:creationId xmlns:p14="http://schemas.microsoft.com/office/powerpoint/2010/main" val="843646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1" name="Freeform: Shape 1032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4027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E16C4-8E88-4788-939C-687DC13FB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246" y="1038788"/>
            <a:ext cx="4636008" cy="1170432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914400"/>
            <a:r>
              <a:rPr lang="en-US" sz="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RDBMS</a:t>
            </a:r>
            <a:br>
              <a:rPr lang="en-US" sz="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</a:p>
        </p:txBody>
      </p:sp>
      <p:sp>
        <p:nvSpPr>
          <p:cNvPr id="1042" name="Rectangle 1036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8283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3" name="Rectangle 103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119" y="2185062"/>
            <a:ext cx="37033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91370B-9DCC-B233-814E-177B84E646F5}"/>
              </a:ext>
            </a:extLst>
          </p:cNvPr>
          <p:cNvSpPr txBox="1"/>
          <p:nvPr/>
        </p:nvSpPr>
        <p:spPr>
          <a:xfrm>
            <a:off x="61536" y="2296301"/>
            <a:ext cx="4502491" cy="36643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marR="0" indent="-457200">
              <a:lnSpc>
                <a:spcPct val="90000"/>
              </a:lnSpc>
              <a:spcBef>
                <a:spcPts val="0"/>
              </a:spcBef>
              <a:spcAft>
                <a:spcPts val="105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MySQL is currently the most popular database management system software used for managing the relational database.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indent="-457200">
              <a:lnSpc>
                <a:spcPct val="90000"/>
              </a:lnSpc>
              <a:spcBef>
                <a:spcPts val="0"/>
              </a:spcBef>
              <a:spcAft>
                <a:spcPts val="105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open-source database software, which is supported by Oracle Company.</a:t>
            </a:r>
          </a:p>
        </p:txBody>
      </p:sp>
      <p:pic>
        <p:nvPicPr>
          <p:cNvPr id="1026" name="Picture 2" descr="MySQL and Moodle - ElearningWorld.org">
            <a:extLst>
              <a:ext uri="{FF2B5EF4-FFF2-40B4-BE49-F238E27FC236}">
                <a16:creationId xmlns:a16="http://schemas.microsoft.com/office/drawing/2014/main" id="{51DB7F39-2309-A5C6-2C1B-44B7DC818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6373" y="363742"/>
            <a:ext cx="3579040" cy="238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ata Integration SQL or No SQL databases made easy">
            <a:extLst>
              <a:ext uri="{FF2B5EF4-FFF2-40B4-BE49-F238E27FC236}">
                <a16:creationId xmlns:a16="http://schemas.microsoft.com/office/drawing/2014/main" id="{D8F6DDE6-7E07-40F5-A7F1-1494164F1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6903" y="3706762"/>
            <a:ext cx="4290774" cy="268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A0BC7BA-1FC9-E844-8552-E7AF734A459A}"/>
              </a:ext>
            </a:extLst>
          </p:cNvPr>
          <p:cNvSpPr txBox="1">
            <a:spLocks/>
          </p:cNvSpPr>
          <p:nvPr/>
        </p:nvSpPr>
        <p:spPr>
          <a:xfrm>
            <a:off x="4820179" y="3429000"/>
            <a:ext cx="4107511" cy="3859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20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**Other RDBMS Software</a:t>
            </a:r>
          </a:p>
        </p:txBody>
      </p:sp>
    </p:spTree>
    <p:extLst>
      <p:ext uri="{BB962C8B-B14F-4D97-AF65-F5344CB8AC3E}">
        <p14:creationId xmlns:p14="http://schemas.microsoft.com/office/powerpoint/2010/main" val="859364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619469-BD68-B7D9-D79D-FC0C99255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74233"/>
              </p:ext>
            </p:extLst>
          </p:nvPr>
        </p:nvGraphicFramePr>
        <p:xfrm>
          <a:off x="2345176" y="2860039"/>
          <a:ext cx="5864760" cy="190860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466190">
                  <a:extLst>
                    <a:ext uri="{9D8B030D-6E8A-4147-A177-3AD203B41FA5}">
                      <a16:colId xmlns:a16="http://schemas.microsoft.com/office/drawing/2014/main" val="3676538904"/>
                    </a:ext>
                  </a:extLst>
                </a:gridCol>
                <a:gridCol w="1466190">
                  <a:extLst>
                    <a:ext uri="{9D8B030D-6E8A-4147-A177-3AD203B41FA5}">
                      <a16:colId xmlns:a16="http://schemas.microsoft.com/office/drawing/2014/main" val="2629991678"/>
                    </a:ext>
                  </a:extLst>
                </a:gridCol>
                <a:gridCol w="1466190">
                  <a:extLst>
                    <a:ext uri="{9D8B030D-6E8A-4147-A177-3AD203B41FA5}">
                      <a16:colId xmlns:a16="http://schemas.microsoft.com/office/drawing/2014/main" val="1850383534"/>
                    </a:ext>
                  </a:extLst>
                </a:gridCol>
                <a:gridCol w="1466190">
                  <a:extLst>
                    <a:ext uri="{9D8B030D-6E8A-4147-A177-3AD203B41FA5}">
                      <a16:colId xmlns:a16="http://schemas.microsoft.com/office/drawing/2014/main" val="192058382"/>
                    </a:ext>
                  </a:extLst>
                </a:gridCol>
              </a:tblGrid>
              <a:tr h="4771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EMP_ID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ADDRESS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434315"/>
                  </a:ext>
                </a:extLst>
              </a:tr>
              <a:tr h="4771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Rahul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Bengaluru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952224"/>
                  </a:ext>
                </a:extLst>
              </a:tr>
              <a:tr h="4771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Suman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Kolkata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837331"/>
                  </a:ext>
                </a:extLst>
              </a:tr>
              <a:tr h="4771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Raj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Delhi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73602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8022253-9691-AF24-721E-C58B15CF140C}"/>
              </a:ext>
            </a:extLst>
          </p:cNvPr>
          <p:cNvSpPr txBox="1"/>
          <p:nvPr/>
        </p:nvSpPr>
        <p:spPr>
          <a:xfrm>
            <a:off x="3716594" y="1907459"/>
            <a:ext cx="3565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Columns/Fields/Attributes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F46EF1-4329-975C-85FF-274460A50B51}"/>
              </a:ext>
            </a:extLst>
          </p:cNvPr>
          <p:cNvCxnSpPr>
            <a:stCxn id="7" idx="2"/>
          </p:cNvCxnSpPr>
          <p:nvPr/>
        </p:nvCxnSpPr>
        <p:spPr>
          <a:xfrm flipH="1">
            <a:off x="3028336" y="2369124"/>
            <a:ext cx="2470990" cy="6002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61695A-DB98-7811-C182-425FA1F417FC}"/>
              </a:ext>
            </a:extLst>
          </p:cNvPr>
          <p:cNvCxnSpPr>
            <a:stCxn id="7" idx="2"/>
          </p:cNvCxnSpPr>
          <p:nvPr/>
        </p:nvCxnSpPr>
        <p:spPr>
          <a:xfrm flipH="1">
            <a:off x="4660491" y="2369124"/>
            <a:ext cx="838835" cy="6002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A7B5D0-1937-485B-A833-0F1A304CA53B}"/>
              </a:ext>
            </a:extLst>
          </p:cNvPr>
          <p:cNvCxnSpPr>
            <a:stCxn id="7" idx="2"/>
          </p:cNvCxnSpPr>
          <p:nvPr/>
        </p:nvCxnSpPr>
        <p:spPr>
          <a:xfrm>
            <a:off x="5499326" y="2369124"/>
            <a:ext cx="55900" cy="6002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BE5D660-DC92-A4FE-FC9F-E397CFF767E4}"/>
              </a:ext>
            </a:extLst>
          </p:cNvPr>
          <p:cNvCxnSpPr>
            <a:stCxn id="7" idx="2"/>
          </p:cNvCxnSpPr>
          <p:nvPr/>
        </p:nvCxnSpPr>
        <p:spPr>
          <a:xfrm>
            <a:off x="5499326" y="2369124"/>
            <a:ext cx="1727384" cy="6002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4254851-BF06-74F6-C935-527974B78DD9}"/>
              </a:ext>
            </a:extLst>
          </p:cNvPr>
          <p:cNvSpPr txBox="1"/>
          <p:nvPr/>
        </p:nvSpPr>
        <p:spPr>
          <a:xfrm>
            <a:off x="196645" y="3429000"/>
            <a:ext cx="13274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Records/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Tuples/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Rows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541569-80F7-0BE1-EB89-51E1F678E2F3}"/>
              </a:ext>
            </a:extLst>
          </p:cNvPr>
          <p:cNvCxnSpPr>
            <a:cxnSpLocks/>
          </p:cNvCxnSpPr>
          <p:nvPr/>
        </p:nvCxnSpPr>
        <p:spPr>
          <a:xfrm flipV="1">
            <a:off x="1278194" y="3598606"/>
            <a:ext cx="1189703" cy="29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A69C81-AA27-908D-D296-76F4BD35E912}"/>
              </a:ext>
            </a:extLst>
          </p:cNvPr>
          <p:cNvCxnSpPr>
            <a:cxnSpLocks/>
          </p:cNvCxnSpPr>
          <p:nvPr/>
        </p:nvCxnSpPr>
        <p:spPr>
          <a:xfrm>
            <a:off x="1278194" y="3890665"/>
            <a:ext cx="1189703" cy="16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AFD7189-0E2A-B11C-B754-992F6F8D5E31}"/>
              </a:ext>
            </a:extLst>
          </p:cNvPr>
          <p:cNvCxnSpPr>
            <a:cxnSpLocks/>
          </p:cNvCxnSpPr>
          <p:nvPr/>
        </p:nvCxnSpPr>
        <p:spPr>
          <a:xfrm>
            <a:off x="1278194" y="3890665"/>
            <a:ext cx="1297858" cy="64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0EECF801-90A1-C6C5-EF82-655169E0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15" y="402771"/>
            <a:ext cx="8642711" cy="653547"/>
          </a:xfrm>
        </p:spPr>
        <p:txBody>
          <a:bodyPr>
            <a:noAutofit/>
          </a:bodyPr>
          <a:lstStyle/>
          <a:p>
            <a:r>
              <a:rPr lang="en-US" sz="50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 RDBMS terminologies </a:t>
            </a:r>
          </a:p>
        </p:txBody>
      </p:sp>
    </p:spTree>
    <p:extLst>
      <p:ext uri="{BB962C8B-B14F-4D97-AF65-F5344CB8AC3E}">
        <p14:creationId xmlns:p14="http://schemas.microsoft.com/office/powerpoint/2010/main" val="561515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0EECF801-90A1-C6C5-EF82-655169E0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28" y="821359"/>
            <a:ext cx="7443633" cy="64008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 defTabSz="914400"/>
            <a:r>
              <a:rPr lang="en-US" sz="50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RDBMS terminologies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AAA55A-DB99-E589-A013-0DC1F4A752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0" name="Subtitle 4">
            <a:extLst>
              <a:ext uri="{FF2B5EF4-FFF2-40B4-BE49-F238E27FC236}">
                <a16:creationId xmlns:a16="http://schemas.microsoft.com/office/drawing/2014/main" id="{697E1924-653B-36CF-57E7-B84B22B929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5536843"/>
              </p:ext>
            </p:extLst>
          </p:nvPr>
        </p:nvGraphicFramePr>
        <p:xfrm>
          <a:off x="628650" y="17357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0B106706-805D-2B8E-D30F-6D7C96A1DD98}"/>
              </a:ext>
            </a:extLst>
          </p:cNvPr>
          <p:cNvGrpSpPr/>
          <p:nvPr/>
        </p:nvGrpSpPr>
        <p:grpSpPr>
          <a:xfrm>
            <a:off x="628650" y="1346488"/>
            <a:ext cx="7886700" cy="114951"/>
            <a:chOff x="628650" y="1312201"/>
            <a:chExt cx="7886700" cy="114951"/>
          </a:xfrm>
          <a:solidFill>
            <a:schemeClr val="accent1">
              <a:lumMod val="75000"/>
            </a:schemeClr>
          </a:solidFill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CA9271-F9C0-5E69-5193-8E93DE31D812}"/>
                </a:ext>
              </a:extLst>
            </p:cNvPr>
            <p:cNvCxnSpPr/>
            <p:nvPr/>
          </p:nvCxnSpPr>
          <p:spPr>
            <a:xfrm>
              <a:off x="628650" y="1427152"/>
              <a:ext cx="7886700" cy="0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124FC1F-05DC-CEC6-95E2-845BB6ECD6DC}"/>
                </a:ext>
              </a:extLst>
            </p:cNvPr>
            <p:cNvSpPr/>
            <p:nvPr/>
          </p:nvSpPr>
          <p:spPr>
            <a:xfrm>
              <a:off x="1316723" y="1312201"/>
              <a:ext cx="1776997" cy="108585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3998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0EECF801-90A1-C6C5-EF82-655169E0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28" y="821359"/>
            <a:ext cx="7443633" cy="64008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 defTabSz="914400"/>
            <a:r>
              <a:rPr lang="en-US" sz="50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RDBMS terminologies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AAA55A-DB99-E589-A013-0DC1F4A752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0" name="Subtitle 4">
            <a:extLst>
              <a:ext uri="{FF2B5EF4-FFF2-40B4-BE49-F238E27FC236}">
                <a16:creationId xmlns:a16="http://schemas.microsoft.com/office/drawing/2014/main" id="{697E1924-653B-36CF-57E7-B84B22B929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6609436"/>
              </p:ext>
            </p:extLst>
          </p:nvPr>
        </p:nvGraphicFramePr>
        <p:xfrm>
          <a:off x="628650" y="17357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0B106706-805D-2B8E-D30F-6D7C96A1DD98}"/>
              </a:ext>
            </a:extLst>
          </p:cNvPr>
          <p:cNvGrpSpPr/>
          <p:nvPr/>
        </p:nvGrpSpPr>
        <p:grpSpPr>
          <a:xfrm>
            <a:off x="628650" y="1346488"/>
            <a:ext cx="7886700" cy="114951"/>
            <a:chOff x="628650" y="1312201"/>
            <a:chExt cx="7886700" cy="114951"/>
          </a:xfrm>
          <a:solidFill>
            <a:schemeClr val="accent1">
              <a:lumMod val="75000"/>
            </a:schemeClr>
          </a:solidFill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CA9271-F9C0-5E69-5193-8E93DE31D812}"/>
                </a:ext>
              </a:extLst>
            </p:cNvPr>
            <p:cNvCxnSpPr/>
            <p:nvPr/>
          </p:nvCxnSpPr>
          <p:spPr>
            <a:xfrm>
              <a:off x="628650" y="1427152"/>
              <a:ext cx="7886700" cy="0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124FC1F-05DC-CEC6-95E2-845BB6ECD6DC}"/>
                </a:ext>
              </a:extLst>
            </p:cNvPr>
            <p:cNvSpPr/>
            <p:nvPr/>
          </p:nvSpPr>
          <p:spPr>
            <a:xfrm>
              <a:off x="1316723" y="1312201"/>
              <a:ext cx="1776997" cy="108585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9794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elational databases allow you to make logical connections between related data. ">
            <a:extLst>
              <a:ext uri="{FF2B5EF4-FFF2-40B4-BE49-F238E27FC236}">
                <a16:creationId xmlns:a16="http://schemas.microsoft.com/office/drawing/2014/main" id="{67EB293C-6998-03A6-5D50-DA19885B6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8753" y="595512"/>
            <a:ext cx="5354389" cy="551998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12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0EECF801-90A1-C6C5-EF82-655169E0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28" y="821359"/>
            <a:ext cx="7443633" cy="64008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 defTabSz="914400"/>
            <a:r>
              <a:rPr lang="en-US" sz="50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RDBMS terminologies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AAA55A-DB99-E589-A013-0DC1F4A752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0" name="Subtitle 4">
            <a:extLst>
              <a:ext uri="{FF2B5EF4-FFF2-40B4-BE49-F238E27FC236}">
                <a16:creationId xmlns:a16="http://schemas.microsoft.com/office/drawing/2014/main" id="{697E1924-653B-36CF-57E7-B84B22B929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4185627"/>
              </p:ext>
            </p:extLst>
          </p:nvPr>
        </p:nvGraphicFramePr>
        <p:xfrm>
          <a:off x="628650" y="17357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0B106706-805D-2B8E-D30F-6D7C96A1DD98}"/>
              </a:ext>
            </a:extLst>
          </p:cNvPr>
          <p:cNvGrpSpPr/>
          <p:nvPr/>
        </p:nvGrpSpPr>
        <p:grpSpPr>
          <a:xfrm>
            <a:off x="628650" y="1346488"/>
            <a:ext cx="7886700" cy="114951"/>
            <a:chOff x="628650" y="1312201"/>
            <a:chExt cx="7886700" cy="114951"/>
          </a:xfrm>
          <a:solidFill>
            <a:schemeClr val="accent1">
              <a:lumMod val="75000"/>
            </a:schemeClr>
          </a:solidFill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CA9271-F9C0-5E69-5193-8E93DE31D812}"/>
                </a:ext>
              </a:extLst>
            </p:cNvPr>
            <p:cNvCxnSpPr/>
            <p:nvPr/>
          </p:nvCxnSpPr>
          <p:spPr>
            <a:xfrm>
              <a:off x="628650" y="1427152"/>
              <a:ext cx="7886700" cy="0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124FC1F-05DC-CEC6-95E2-845BB6ECD6DC}"/>
                </a:ext>
              </a:extLst>
            </p:cNvPr>
            <p:cNvSpPr/>
            <p:nvPr/>
          </p:nvSpPr>
          <p:spPr>
            <a:xfrm>
              <a:off x="1316723" y="1312201"/>
              <a:ext cx="1776997" cy="108585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5921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0EECF801-90A1-C6C5-EF82-655169E0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28" y="821359"/>
            <a:ext cx="7443633" cy="64008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 defTabSz="914400"/>
            <a:r>
              <a:rPr lang="en-US" sz="50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RDBMS terminologies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AAA55A-DB99-E589-A013-0DC1F4A752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0" name="Subtitle 4">
            <a:extLst>
              <a:ext uri="{FF2B5EF4-FFF2-40B4-BE49-F238E27FC236}">
                <a16:creationId xmlns:a16="http://schemas.microsoft.com/office/drawing/2014/main" id="{697E1924-653B-36CF-57E7-B84B22B929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6187067"/>
              </p:ext>
            </p:extLst>
          </p:nvPr>
        </p:nvGraphicFramePr>
        <p:xfrm>
          <a:off x="628650" y="17357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0B106706-805D-2B8E-D30F-6D7C96A1DD98}"/>
              </a:ext>
            </a:extLst>
          </p:cNvPr>
          <p:cNvGrpSpPr/>
          <p:nvPr/>
        </p:nvGrpSpPr>
        <p:grpSpPr>
          <a:xfrm>
            <a:off x="628650" y="1346488"/>
            <a:ext cx="7886700" cy="114951"/>
            <a:chOff x="628650" y="1312201"/>
            <a:chExt cx="7886700" cy="114951"/>
          </a:xfrm>
          <a:solidFill>
            <a:schemeClr val="accent1">
              <a:lumMod val="75000"/>
            </a:schemeClr>
          </a:solidFill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CA9271-F9C0-5E69-5193-8E93DE31D812}"/>
                </a:ext>
              </a:extLst>
            </p:cNvPr>
            <p:cNvCxnSpPr/>
            <p:nvPr/>
          </p:nvCxnSpPr>
          <p:spPr>
            <a:xfrm>
              <a:off x="628650" y="1427152"/>
              <a:ext cx="7886700" cy="0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124FC1F-05DC-CEC6-95E2-845BB6ECD6DC}"/>
                </a:ext>
              </a:extLst>
            </p:cNvPr>
            <p:cNvSpPr/>
            <p:nvPr/>
          </p:nvSpPr>
          <p:spPr>
            <a:xfrm>
              <a:off x="1316723" y="1312201"/>
              <a:ext cx="1776997" cy="108585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983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512D6-1B42-4E1C-AEE3-478A340AC1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8929" y="416200"/>
            <a:ext cx="8022065" cy="1143000"/>
          </a:xfrm>
        </p:spPr>
        <p:txBody>
          <a:bodyPr>
            <a:normAutofit/>
          </a:bodyPr>
          <a:lstStyle/>
          <a:p>
            <a:pPr algn="l"/>
            <a:r>
              <a:rPr lang="en-US" sz="5000" u="sng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76427A-7119-36BC-E026-A91605BE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05" y="1365690"/>
            <a:ext cx="8464165" cy="11809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database is an organized collection of structured information or data, typically stored electronically in a computer system.</a:t>
            </a:r>
          </a:p>
        </p:txBody>
      </p:sp>
    </p:spTree>
    <p:extLst>
      <p:ext uri="{BB962C8B-B14F-4D97-AF65-F5344CB8AC3E}">
        <p14:creationId xmlns:p14="http://schemas.microsoft.com/office/powerpoint/2010/main" val="36087621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0EECF801-90A1-C6C5-EF82-655169E0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28" y="821359"/>
            <a:ext cx="7443633" cy="64008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 defTabSz="914400"/>
            <a:r>
              <a:rPr lang="en-US" sz="50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RDBMS terminologies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AAA55A-DB99-E589-A013-0DC1F4A752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0" name="Subtitle 4">
            <a:extLst>
              <a:ext uri="{FF2B5EF4-FFF2-40B4-BE49-F238E27FC236}">
                <a16:creationId xmlns:a16="http://schemas.microsoft.com/office/drawing/2014/main" id="{697E1924-653B-36CF-57E7-B84B22B929DC}"/>
              </a:ext>
            </a:extLst>
          </p:cNvPr>
          <p:cNvGraphicFramePr/>
          <p:nvPr/>
        </p:nvGraphicFramePr>
        <p:xfrm>
          <a:off x="628650" y="17357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0B106706-805D-2B8E-D30F-6D7C96A1DD98}"/>
              </a:ext>
            </a:extLst>
          </p:cNvPr>
          <p:cNvGrpSpPr/>
          <p:nvPr/>
        </p:nvGrpSpPr>
        <p:grpSpPr>
          <a:xfrm>
            <a:off x="628650" y="1346488"/>
            <a:ext cx="7886700" cy="114951"/>
            <a:chOff x="628650" y="1312201"/>
            <a:chExt cx="7886700" cy="114951"/>
          </a:xfrm>
          <a:solidFill>
            <a:schemeClr val="accent1">
              <a:lumMod val="75000"/>
            </a:schemeClr>
          </a:solidFill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CA9271-F9C0-5E69-5193-8E93DE31D812}"/>
                </a:ext>
              </a:extLst>
            </p:cNvPr>
            <p:cNvCxnSpPr/>
            <p:nvPr/>
          </p:nvCxnSpPr>
          <p:spPr>
            <a:xfrm>
              <a:off x="628650" y="1427152"/>
              <a:ext cx="7886700" cy="0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124FC1F-05DC-CEC6-95E2-845BB6ECD6DC}"/>
                </a:ext>
              </a:extLst>
            </p:cNvPr>
            <p:cNvSpPr/>
            <p:nvPr/>
          </p:nvSpPr>
          <p:spPr>
            <a:xfrm>
              <a:off x="1316723" y="1312201"/>
              <a:ext cx="1776997" cy="108585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5860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E06CE4-080F-E09D-E626-66BA86EF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571501"/>
            <a:ext cx="4800600" cy="685800"/>
          </a:xfrm>
        </p:spPr>
        <p:txBody>
          <a:bodyPr/>
          <a:lstStyle/>
          <a:p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C5C02-C608-DA6C-B6DA-9FAC4D21D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5429" y="1404259"/>
            <a:ext cx="8458200" cy="4947556"/>
          </a:xfrm>
        </p:spPr>
        <p:txBody>
          <a:bodyPr>
            <a:no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SQL is a standard programming language used to operate Relational Databases and carry out various operations such as inserting, manipulating, updating, and retrieving data from relational databases.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SQL is not a database system, but it is a query language.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SQL is a short-form of the structured query language, and it is pronounced as </a:t>
            </a:r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S-Q-L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or sometimes as </a:t>
            </a:r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See-Quell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6540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E06CE4-080F-E09D-E626-66BA86EF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571501"/>
            <a:ext cx="4800600" cy="685800"/>
          </a:xfrm>
        </p:spPr>
        <p:txBody>
          <a:bodyPr/>
          <a:lstStyle/>
          <a:p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C5C02-C608-DA6C-B6DA-9FAC4D21D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5429" y="1404259"/>
            <a:ext cx="8458200" cy="4947556"/>
          </a:xfrm>
        </p:spPr>
        <p:txBody>
          <a:bodyPr>
            <a:no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SQL is a standard programming language used to operate Relational Databases and carry out various operations such as inserting, manipulating, updating, and retrieving data from relational databases.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SQL is not a database system, but it is a query language.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SQL is a short-form of the structured query language, and it is pronounced as </a:t>
            </a:r>
            <a:r>
              <a:rPr lang="en-US" sz="2200" b="1" u="sng" dirty="0">
                <a:latin typeface="Calibri" panose="020F0502020204030204" pitchFamily="34" charset="0"/>
                <a:cs typeface="Calibri" panose="020F0502020204030204" pitchFamily="34" charset="0"/>
              </a:rPr>
              <a:t>S-Q-L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or sometimes as </a:t>
            </a:r>
            <a:r>
              <a:rPr lang="en-US" sz="2200" b="1" u="sng" dirty="0">
                <a:latin typeface="Calibri" panose="020F0502020204030204" pitchFamily="34" charset="0"/>
                <a:cs typeface="Calibri" panose="020F0502020204030204" pitchFamily="34" charset="0"/>
              </a:rPr>
              <a:t>See-Quell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This database language is mainly designed for maintaining the data in relational database management systems.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It is a special tool used by data professionals for handling structured data (data which is stored in the form of tables)</a:t>
            </a:r>
          </a:p>
        </p:txBody>
      </p:sp>
    </p:spTree>
    <p:extLst>
      <p:ext uri="{BB962C8B-B14F-4D97-AF65-F5344CB8AC3E}">
        <p14:creationId xmlns:p14="http://schemas.microsoft.com/office/powerpoint/2010/main" val="430132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E06CE4-080F-E09D-E626-66BA86EF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571501"/>
            <a:ext cx="4800600" cy="685800"/>
          </a:xfrm>
        </p:spPr>
        <p:txBody>
          <a:bodyPr/>
          <a:lstStyle/>
          <a:p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Features of 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6E5BC-CAED-57DA-FC37-25DF3DE2A8E9}"/>
              </a:ext>
            </a:extLst>
          </p:cNvPr>
          <p:cNvSpPr txBox="1"/>
          <p:nvPr/>
        </p:nvSpPr>
        <p:spPr>
          <a:xfrm>
            <a:off x="266700" y="1691284"/>
            <a:ext cx="8610600" cy="4257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105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RDBMS only understand SQL command and instruction to perform any kind of operation.</a:t>
            </a:r>
          </a:p>
          <a:p>
            <a:pPr marL="457200" marR="0" lvl="0" indent="-457200">
              <a:spcBef>
                <a:spcPts val="0"/>
              </a:spcBef>
              <a:spcAft>
                <a:spcPts val="105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 is used to access data within the relational database.</a:t>
            </a:r>
          </a:p>
          <a:p>
            <a:pPr marL="457200" marR="0" lvl="0" indent="-457200">
              <a:spcBef>
                <a:spcPts val="0"/>
              </a:spcBef>
              <a:spcAft>
                <a:spcPts val="105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 is very fast in extracting large amounts of data very efficiently.</a:t>
            </a:r>
          </a:p>
          <a:p>
            <a:pPr marL="457200" marR="0" lvl="0" indent="-457200">
              <a:spcBef>
                <a:spcPts val="0"/>
              </a:spcBef>
              <a:spcAft>
                <a:spcPts val="105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 is flexible as it works with multiple database systems from Oracle, IBM, Microsoft, etc.</a:t>
            </a:r>
          </a:p>
          <a:p>
            <a:pPr marL="457200" marR="0" lvl="0" indent="-457200">
              <a:spcBef>
                <a:spcPts val="0"/>
              </a:spcBef>
              <a:spcAft>
                <a:spcPts val="105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 helps you manage databases without knowing a lot of coding.</a:t>
            </a:r>
          </a:p>
        </p:txBody>
      </p:sp>
    </p:spTree>
    <p:extLst>
      <p:ext uri="{BB962C8B-B14F-4D97-AF65-F5344CB8AC3E}">
        <p14:creationId xmlns:p14="http://schemas.microsoft.com/office/powerpoint/2010/main" val="2899068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E06CE4-080F-E09D-E626-66BA86EF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571501"/>
            <a:ext cx="6585856" cy="685800"/>
          </a:xfrm>
        </p:spPr>
        <p:txBody>
          <a:bodyPr/>
          <a:lstStyle/>
          <a:p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Some SQL Commands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6E5BC-CAED-57DA-FC37-25DF3DE2A8E9}"/>
              </a:ext>
            </a:extLst>
          </p:cNvPr>
          <p:cNvSpPr txBox="1"/>
          <p:nvPr/>
        </p:nvSpPr>
        <p:spPr>
          <a:xfrm>
            <a:off x="266700" y="1691284"/>
            <a:ext cx="8637814" cy="5437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50"/>
              </a:spcAft>
              <a:buSzPts val="1000"/>
              <a:tabLst>
                <a:tab pos="457200" algn="l"/>
              </a:tabLst>
            </a:pPr>
            <a:r>
              <a:rPr lang="en-US" sz="2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SQL commands help in creating and managing the database.</a:t>
            </a:r>
          </a:p>
          <a:p>
            <a:pPr>
              <a:spcAft>
                <a:spcPts val="1050"/>
              </a:spcAft>
              <a:buSzPts val="1000"/>
              <a:tabLst>
                <a:tab pos="457200" algn="l"/>
              </a:tabLst>
            </a:pPr>
            <a:r>
              <a:rPr lang="en-US" sz="2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most common SQL commands which are highly used are mentioned below:</a:t>
            </a:r>
            <a:endParaRPr lang="en-US" sz="2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spcBef>
                <a:spcPts val="30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 command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spcBef>
                <a:spcPts val="30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UPDATE command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spcBef>
                <a:spcPts val="30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DELETE command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spcBef>
                <a:spcPts val="30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SELECT command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spcBef>
                <a:spcPts val="30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DROP command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spcBef>
                <a:spcPts val="30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INSERT command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1050"/>
              </a:spcAft>
              <a:buSzPts val="1000"/>
              <a:tabLst>
                <a:tab pos="457200" algn="l"/>
              </a:tabLst>
            </a:pPr>
            <a:endParaRPr lang="en-US" sz="2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326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3E2C063-6BAB-962D-FFEF-32271DAB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81" y="255846"/>
            <a:ext cx="8378790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defTabSz="914400">
              <a:spcAft>
                <a:spcPts val="800"/>
              </a:spcAft>
            </a:pPr>
            <a:r>
              <a:rPr lang="en-US" sz="50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Working with MYSQL (XAMPP phpMyAdmin)</a:t>
            </a:r>
            <a:endParaRPr lang="en-US" sz="50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019EF-799C-6077-48DF-2494651D035F}"/>
              </a:ext>
            </a:extLst>
          </p:cNvPr>
          <p:cNvSpPr txBox="1"/>
          <p:nvPr/>
        </p:nvSpPr>
        <p:spPr>
          <a:xfrm>
            <a:off x="609457" y="2393073"/>
            <a:ext cx="3719703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R="0">
              <a:lnSpc>
                <a:spcPct val="90000"/>
              </a:lnSpc>
              <a:spcBef>
                <a:spcPts val="300"/>
              </a:spcBef>
              <a:spcAft>
                <a:spcPts val="800"/>
              </a:spcAft>
            </a:pPr>
            <a:endParaRPr lang="en-US" sz="26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>
              <a:lnSpc>
                <a:spcPct val="90000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Start XAMPP application from all programs in Windows laptop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785A1A-0970-41BD-88D9-E3CC30ADB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9160" y="1585115"/>
            <a:ext cx="4455611" cy="4355359"/>
          </a:xfrm>
          <a:prstGeom prst="rect">
            <a:avLst/>
          </a:prstGeom>
          <a:noFill/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76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3E2C063-6BAB-962D-FFEF-32271DAB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 defTabSz="914400">
              <a:spcAft>
                <a:spcPts val="800"/>
              </a:spcAft>
            </a:pPr>
            <a:r>
              <a:rPr lang="en-US" sz="35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Working with MYSQL (XAMPP phpMyAdmin)</a:t>
            </a:r>
            <a:endParaRPr lang="en-US" sz="35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019EF-799C-6077-48DF-2494651D035F}"/>
              </a:ext>
            </a:extLst>
          </p:cNvPr>
          <p:cNvSpPr txBox="1"/>
          <p:nvPr/>
        </p:nvSpPr>
        <p:spPr>
          <a:xfrm>
            <a:off x="516651" y="1178652"/>
            <a:ext cx="8202805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algn="ctr">
              <a:lnSpc>
                <a:spcPct val="90000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Start </a:t>
            </a:r>
            <a:r>
              <a:rPr lang="en-US" sz="2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Apache</a:t>
            </a:r>
            <a:r>
              <a:rPr lang="en-US" sz="2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US" sz="2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US" sz="2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services on XAMPP control panel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8DB69B-CCBF-B20B-FB14-CB3AC3D81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938" y="2122120"/>
            <a:ext cx="6022229" cy="38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537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3E2C063-6BAB-962D-FFEF-32271DAB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 defTabSz="914400">
              <a:spcAft>
                <a:spcPts val="800"/>
              </a:spcAft>
            </a:pPr>
            <a:r>
              <a:rPr lang="en-US" sz="35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Working with MYSQL (XAMPP phpMyAdmin)</a:t>
            </a:r>
            <a:endParaRPr lang="en-US" sz="35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019EF-799C-6077-48DF-2494651D035F}"/>
              </a:ext>
            </a:extLst>
          </p:cNvPr>
          <p:cNvSpPr txBox="1"/>
          <p:nvPr/>
        </p:nvSpPr>
        <p:spPr>
          <a:xfrm>
            <a:off x="516651" y="1178652"/>
            <a:ext cx="8202805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algn="ctr">
              <a:lnSpc>
                <a:spcPct val="90000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Start </a:t>
            </a:r>
            <a:r>
              <a:rPr lang="en-US" sz="2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Apache</a:t>
            </a:r>
            <a:r>
              <a:rPr lang="en-US" sz="2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US" sz="2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US" sz="2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services on XAMPP control panel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63888D-917A-2B87-7E55-2B10F9E11180}"/>
              </a:ext>
            </a:extLst>
          </p:cNvPr>
          <p:cNvSpPr txBox="1"/>
          <p:nvPr/>
        </p:nvSpPr>
        <p:spPr>
          <a:xfrm>
            <a:off x="756137" y="4616476"/>
            <a:ext cx="8104833" cy="1754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Once both services are running click on </a:t>
            </a:r>
            <a:r>
              <a:rPr lang="en-US" sz="2400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Admin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button of </a:t>
            </a:r>
            <a:r>
              <a:rPr lang="en-US" sz="2400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MySQL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services. It will take you on web browser with URL like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4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http://localhost/phpmyadmin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4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http://localhost:8080/phpmyadmin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4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http://localhost:90/phpmyadmin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C3A1D-8E1F-BB02-B453-2B2051B705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879" y="2122501"/>
            <a:ext cx="53911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52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3E2C063-6BAB-962D-FFEF-32271DAB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 defTabSz="914400">
              <a:spcAft>
                <a:spcPts val="800"/>
              </a:spcAft>
            </a:pPr>
            <a:r>
              <a:rPr lang="en-US" sz="35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Working with MYSQL (XAMPP phpMyAdmin)</a:t>
            </a:r>
            <a:endParaRPr lang="en-US" sz="35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019EF-799C-6077-48DF-2494651D035F}"/>
              </a:ext>
            </a:extLst>
          </p:cNvPr>
          <p:cNvSpPr txBox="1"/>
          <p:nvPr/>
        </p:nvSpPr>
        <p:spPr>
          <a:xfrm>
            <a:off x="516651" y="1178652"/>
            <a:ext cx="8202805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algn="ctr">
              <a:lnSpc>
                <a:spcPct val="90000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phpMyAdmin home page on web browser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045D4B-7280-1E17-583A-8107257CF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08" y="2029236"/>
            <a:ext cx="6450205" cy="437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668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3E2C063-6BAB-962D-FFEF-32271DAB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 defTabSz="914400">
              <a:spcAft>
                <a:spcPts val="800"/>
              </a:spcAft>
            </a:pPr>
            <a:r>
              <a:rPr lang="en-US" sz="35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Working with MYSQL (XAMPP phpMyAdmin)</a:t>
            </a:r>
            <a:endParaRPr lang="en-US" sz="35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019EF-799C-6077-48DF-2494651D035F}"/>
              </a:ext>
            </a:extLst>
          </p:cNvPr>
          <p:cNvSpPr txBox="1"/>
          <p:nvPr/>
        </p:nvSpPr>
        <p:spPr>
          <a:xfrm>
            <a:off x="185056" y="1239245"/>
            <a:ext cx="8556173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 left panel it contains all the database available on MySQL server.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3A3DD-C34A-4FD4-D221-FBD8FA324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38" y="2060434"/>
            <a:ext cx="6852976" cy="455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5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512D6-1B42-4E1C-AEE3-478A340AC1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8929" y="416200"/>
            <a:ext cx="8022065" cy="1143000"/>
          </a:xfrm>
        </p:spPr>
        <p:txBody>
          <a:bodyPr>
            <a:normAutofit/>
          </a:bodyPr>
          <a:lstStyle/>
          <a:p>
            <a:pPr algn="l"/>
            <a:r>
              <a:rPr lang="en-US" sz="5000" u="sng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76427A-7119-36BC-E026-A91605BE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06" y="1365690"/>
            <a:ext cx="8376026" cy="11809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database is an organized collection of structured information or data, typically stored electronically in a computer system.</a:t>
            </a:r>
            <a:br>
              <a:rPr lang="en-US" sz="36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</a:br>
            <a:br>
              <a:rPr lang="en-US" sz="3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</a:br>
            <a:r>
              <a:rPr lang="en-US" sz="3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					Or</a:t>
            </a:r>
            <a:br>
              <a:rPr lang="en-US" sz="3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</a:br>
            <a:br>
              <a:rPr lang="en-US" sz="3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</a:br>
            <a:r>
              <a:rPr lang="en-US" sz="36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The database is an organized collection of data so that it can be easily managed and accessible.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34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3678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3E2C063-6BAB-962D-FFEF-32271DAB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 defTabSz="914400">
              <a:spcAft>
                <a:spcPts val="800"/>
              </a:spcAft>
            </a:pPr>
            <a:r>
              <a:rPr lang="en-US" sz="35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Working with MYSQL (XAMPP phpMyAdmin)</a:t>
            </a:r>
            <a:endParaRPr lang="en-US" sz="35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019EF-799C-6077-48DF-2494651D035F}"/>
              </a:ext>
            </a:extLst>
          </p:cNvPr>
          <p:cNvSpPr txBox="1"/>
          <p:nvPr/>
        </p:nvSpPr>
        <p:spPr>
          <a:xfrm>
            <a:off x="200965" y="1130717"/>
            <a:ext cx="8943035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Creation of Database:   Click on database on top row of phpMyAdmin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032F76-8FEA-1B58-5C61-6F313AD498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882"/>
          <a:stretch/>
        </p:blipFill>
        <p:spPr bwMode="auto">
          <a:xfrm>
            <a:off x="674915" y="1995897"/>
            <a:ext cx="5943600" cy="9372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AC8EBA-0B54-07D2-9B54-C4AE0665D4EC}"/>
              </a:ext>
            </a:extLst>
          </p:cNvPr>
          <p:cNvSpPr txBox="1"/>
          <p:nvPr/>
        </p:nvSpPr>
        <p:spPr>
          <a:xfrm>
            <a:off x="200965" y="3113720"/>
            <a:ext cx="7081578" cy="363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Type database name and click on </a:t>
            </a:r>
            <a:r>
              <a:rPr lang="en-US" sz="2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</a:t>
            </a:r>
            <a:r>
              <a:rPr lang="en-US" sz="2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button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922738-483C-79B3-6FE5-4AC238319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14" y="3744280"/>
            <a:ext cx="6444343" cy="293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956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3E2C063-6BAB-962D-FFEF-32271DAB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 defTabSz="914400">
              <a:spcAft>
                <a:spcPts val="800"/>
              </a:spcAft>
            </a:pPr>
            <a:r>
              <a:rPr lang="en-US" sz="35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Working with MYSQL (XAMPP phpMyAdmin)</a:t>
            </a:r>
            <a:endParaRPr lang="en-US" sz="35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019EF-799C-6077-48DF-2494651D035F}"/>
              </a:ext>
            </a:extLst>
          </p:cNvPr>
          <p:cNvSpPr txBox="1"/>
          <p:nvPr/>
        </p:nvSpPr>
        <p:spPr>
          <a:xfrm>
            <a:off x="516651" y="1178652"/>
            <a:ext cx="8202805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Once database created it will show in left panel windows.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828E78-1BC3-AFCB-099E-89AA3EFC8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530"/>
          <a:stretch/>
        </p:blipFill>
        <p:spPr bwMode="auto">
          <a:xfrm>
            <a:off x="516651" y="2343149"/>
            <a:ext cx="7555690" cy="37201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192888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3E2C063-6BAB-962D-FFEF-32271DAB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 defTabSz="914400">
              <a:spcAft>
                <a:spcPts val="800"/>
              </a:spcAft>
            </a:pPr>
            <a:r>
              <a:rPr lang="en-US" sz="35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Working with MYSQL (XAMPP phpMyAdmin)</a:t>
            </a:r>
            <a:endParaRPr lang="en-US" sz="35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019EF-799C-6077-48DF-2494651D035F}"/>
              </a:ext>
            </a:extLst>
          </p:cNvPr>
          <p:cNvSpPr txBox="1"/>
          <p:nvPr/>
        </p:nvSpPr>
        <p:spPr>
          <a:xfrm>
            <a:off x="469454" y="1655850"/>
            <a:ext cx="8202805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Selecting Databases</a:t>
            </a:r>
          </a:p>
          <a:p>
            <a:pPr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Clicking on database name it will get selected for data manipulation, and display lists of tables available in selected database.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A96D78-3454-0678-FC61-19E747559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454" y="2658696"/>
            <a:ext cx="7063460" cy="389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003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3E2C063-6BAB-962D-FFEF-32271DAB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 defTabSz="914400">
              <a:spcAft>
                <a:spcPts val="800"/>
              </a:spcAft>
            </a:pPr>
            <a:r>
              <a:rPr lang="en-US" sz="35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Working with MYSQL (XAMPP phpMyAdmin)</a:t>
            </a:r>
            <a:endParaRPr lang="en-US" sz="35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019EF-799C-6077-48DF-2494651D035F}"/>
              </a:ext>
            </a:extLst>
          </p:cNvPr>
          <p:cNvSpPr txBox="1"/>
          <p:nvPr/>
        </p:nvSpPr>
        <p:spPr>
          <a:xfrm>
            <a:off x="469454" y="1655850"/>
            <a:ext cx="8202805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Drop Databases</a:t>
            </a:r>
          </a:p>
          <a:p>
            <a:pPr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Dropping database means deleting database from MySQL software.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F90E95-FB70-E258-51CA-1F649C038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265" y="2671127"/>
            <a:ext cx="5100450" cy="385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507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3E2C063-6BAB-962D-FFEF-32271DAB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 defTabSz="914400">
              <a:spcAft>
                <a:spcPts val="800"/>
              </a:spcAft>
            </a:pPr>
            <a:r>
              <a:rPr lang="en-US" sz="35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XAMPP - SQL Window</a:t>
            </a:r>
            <a:endParaRPr lang="en-US" sz="35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019EF-799C-6077-48DF-2494651D035F}"/>
              </a:ext>
            </a:extLst>
          </p:cNvPr>
          <p:cNvSpPr txBox="1"/>
          <p:nvPr/>
        </p:nvSpPr>
        <p:spPr>
          <a:xfrm>
            <a:off x="280781" y="1285875"/>
            <a:ext cx="8253619" cy="10697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algn="just">
              <a:spcBef>
                <a:spcPts val="300"/>
              </a:spcBef>
              <a:spcAft>
                <a:spcPts val="800"/>
              </a:spcAft>
            </a:pPr>
            <a:r>
              <a:rPr lang="en-US" sz="2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 top row of phpMyAdmin SQL button is available, click on SQL button gives SQL windows to write SQL commands / statements/ instructions.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A8C256-053B-BB92-3084-9E4E6895E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38" y="2612377"/>
            <a:ext cx="7379946" cy="371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503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3E2C063-6BAB-962D-FFEF-32271DAB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 defTabSz="914400">
              <a:spcAft>
                <a:spcPts val="800"/>
              </a:spcAft>
            </a:pPr>
            <a:r>
              <a:rPr lang="en-US" sz="35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XAMPP - SQL Window</a:t>
            </a:r>
            <a:endParaRPr lang="en-US" sz="35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019EF-799C-6077-48DF-2494651D035F}"/>
              </a:ext>
            </a:extLst>
          </p:cNvPr>
          <p:cNvSpPr txBox="1"/>
          <p:nvPr/>
        </p:nvSpPr>
        <p:spPr>
          <a:xfrm>
            <a:off x="215467" y="879410"/>
            <a:ext cx="8253619" cy="10697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6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SQL Statement </a:t>
            </a:r>
            <a:r>
              <a:rPr lang="en-US" sz="2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execution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028AC-C74F-D881-20AD-2CFE9C375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49" y="2062426"/>
            <a:ext cx="7497016" cy="318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105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3E2C063-6BAB-962D-FFEF-32271DAB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 defTabSz="914400">
              <a:spcAft>
                <a:spcPts val="800"/>
              </a:spcAft>
            </a:pPr>
            <a:r>
              <a:rPr lang="en-US" sz="35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XAMPP - SQL Window</a:t>
            </a:r>
            <a:endParaRPr lang="en-US" sz="35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019EF-799C-6077-48DF-2494651D035F}"/>
              </a:ext>
            </a:extLst>
          </p:cNvPr>
          <p:cNvSpPr txBox="1"/>
          <p:nvPr/>
        </p:nvSpPr>
        <p:spPr>
          <a:xfrm>
            <a:off x="215467" y="879410"/>
            <a:ext cx="8253619" cy="10697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SQL Statement – Create new database “demo” using SQL command/statement in MySQL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E5E2DA-BEC2-131C-AD90-48D4CBE2C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32" y="1991253"/>
            <a:ext cx="7245694" cy="385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946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3E2C063-6BAB-962D-FFEF-32271DAB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 defTabSz="914400">
              <a:spcAft>
                <a:spcPts val="800"/>
              </a:spcAft>
            </a:pPr>
            <a:r>
              <a:rPr lang="en-US" sz="35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XAMPP - SQL Window</a:t>
            </a:r>
            <a:endParaRPr lang="en-US" sz="35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019EF-799C-6077-48DF-2494651D035F}"/>
              </a:ext>
            </a:extLst>
          </p:cNvPr>
          <p:cNvSpPr txBox="1"/>
          <p:nvPr/>
        </p:nvSpPr>
        <p:spPr>
          <a:xfrm>
            <a:off x="215467" y="879410"/>
            <a:ext cx="8253619" cy="10697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SQL Statement – </a:t>
            </a:r>
            <a:r>
              <a:rPr lang="en-US" sz="2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Select </a:t>
            </a:r>
            <a:r>
              <a:rPr lang="en-US" sz="2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“demo” database using SQL comman</a:t>
            </a:r>
            <a:r>
              <a:rPr lang="en-US" sz="2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d/statement </a:t>
            </a:r>
            <a:r>
              <a:rPr lang="en-US" sz="2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MySQL</a:t>
            </a:r>
          </a:p>
        </p:txBody>
      </p:sp>
    </p:spTree>
    <p:extLst>
      <p:ext uri="{BB962C8B-B14F-4D97-AF65-F5344CB8AC3E}">
        <p14:creationId xmlns:p14="http://schemas.microsoft.com/office/powerpoint/2010/main" val="40394318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3E2C063-6BAB-962D-FFEF-32271DAB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 defTabSz="914400">
              <a:spcAft>
                <a:spcPts val="800"/>
              </a:spcAft>
            </a:pPr>
            <a:r>
              <a:rPr lang="en-US" sz="35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XAMPP - SQL Window</a:t>
            </a:r>
            <a:endParaRPr lang="en-US" sz="35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019EF-799C-6077-48DF-2494651D035F}"/>
              </a:ext>
            </a:extLst>
          </p:cNvPr>
          <p:cNvSpPr txBox="1"/>
          <p:nvPr/>
        </p:nvSpPr>
        <p:spPr>
          <a:xfrm>
            <a:off x="215467" y="879410"/>
            <a:ext cx="8253619" cy="10697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SQL Statement – Delete/Drop “demo” database usin</a:t>
            </a:r>
            <a:r>
              <a:rPr lang="en-US" sz="2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 SQL command in MySQL</a:t>
            </a:r>
            <a:endParaRPr lang="en-US" sz="26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E5E2DA-BEC2-131C-AD90-48D4CBE2C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32" y="1991253"/>
            <a:ext cx="7245694" cy="385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149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E06CE4-080F-E09D-E626-66BA86EF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86855"/>
            <a:ext cx="27510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6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Recap</a:t>
            </a:r>
            <a:endParaRPr lang="en-US" sz="6000" kern="12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6E5BC-CAED-57DA-FC37-25DF3DE2A8E9}"/>
              </a:ext>
            </a:extLst>
          </p:cNvPr>
          <p:cNvSpPr txBox="1"/>
          <p:nvPr/>
        </p:nvSpPr>
        <p:spPr>
          <a:xfrm>
            <a:off x="2338087" y="10134"/>
            <a:ext cx="6678592" cy="6656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914400" lvl="1" indent="-228600">
              <a:spcAft>
                <a:spcPts val="105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Getting familiar with XAMPP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MySQL (Start &amp; Stop services)</a:t>
            </a:r>
          </a:p>
          <a:p>
            <a:pPr marL="685800" lvl="1">
              <a:spcAft>
                <a:spcPts val="1050"/>
              </a:spcAft>
              <a:buSzPts val="1000"/>
              <a:tabLst>
                <a:tab pos="457200" algn="l"/>
              </a:tabLst>
            </a:pPr>
            <a:endParaRPr lang="en-US" sz="26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37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512D6-1B42-4E1C-AEE3-478A340AC1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8800" y="416200"/>
            <a:ext cx="5486400" cy="1143000"/>
          </a:xfrm>
        </p:spPr>
        <p:txBody>
          <a:bodyPr>
            <a:normAutofit lnSpcReduction="10000"/>
          </a:bodyPr>
          <a:lstStyle/>
          <a:p>
            <a:r>
              <a:rPr lang="en-US" sz="8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2BA1B-BE7A-66C4-3180-4CC3A75E02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5"/>
          <a:stretch/>
        </p:blipFill>
        <p:spPr bwMode="auto">
          <a:xfrm>
            <a:off x="1391624" y="2559698"/>
            <a:ext cx="2403627" cy="19936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FFB99C-AE7B-5E94-14DD-6235C308EF1C}"/>
              </a:ext>
            </a:extLst>
          </p:cNvPr>
          <p:cNvSpPr txBox="1"/>
          <p:nvPr/>
        </p:nvSpPr>
        <p:spPr>
          <a:xfrm>
            <a:off x="843484" y="4800287"/>
            <a:ext cx="36498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Unorganized collection of data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6689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E06CE4-080F-E09D-E626-66BA86EF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86855"/>
            <a:ext cx="27510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6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Recap</a:t>
            </a:r>
            <a:endParaRPr lang="en-US" sz="6000" kern="12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6E5BC-CAED-57DA-FC37-25DF3DE2A8E9}"/>
              </a:ext>
            </a:extLst>
          </p:cNvPr>
          <p:cNvSpPr txBox="1"/>
          <p:nvPr/>
        </p:nvSpPr>
        <p:spPr>
          <a:xfrm>
            <a:off x="2338087" y="10134"/>
            <a:ext cx="6678592" cy="6656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914400" lvl="1" indent="-228600">
              <a:spcAft>
                <a:spcPts val="105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Getting familiar with XAMPP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MySQL (Start &amp; Stop services)</a:t>
            </a:r>
          </a:p>
          <a:p>
            <a:pPr marL="914400" lvl="1" indent="-228600">
              <a:spcAft>
                <a:spcPts val="105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 marL="914400" lvl="1" indent="-228600">
              <a:spcAft>
                <a:spcPts val="105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Getting familiar with phpMyAdmin(MySQL) windows.</a:t>
            </a:r>
          </a:p>
        </p:txBody>
      </p:sp>
    </p:spTree>
    <p:extLst>
      <p:ext uri="{BB962C8B-B14F-4D97-AF65-F5344CB8AC3E}">
        <p14:creationId xmlns:p14="http://schemas.microsoft.com/office/powerpoint/2010/main" val="31296281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E06CE4-080F-E09D-E626-66BA86EF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86855"/>
            <a:ext cx="27510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6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Recap</a:t>
            </a:r>
            <a:endParaRPr lang="en-US" sz="6000" kern="12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6E5BC-CAED-57DA-FC37-25DF3DE2A8E9}"/>
              </a:ext>
            </a:extLst>
          </p:cNvPr>
          <p:cNvSpPr txBox="1"/>
          <p:nvPr/>
        </p:nvSpPr>
        <p:spPr>
          <a:xfrm>
            <a:off x="2338087" y="10134"/>
            <a:ext cx="6678592" cy="6656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914400" lvl="1" indent="-228600">
              <a:spcAft>
                <a:spcPts val="105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Getting familiar with XAMPP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MySQL (Start &amp; Stop services)</a:t>
            </a:r>
          </a:p>
          <a:p>
            <a:pPr marL="914400" lvl="1" indent="-228600">
              <a:spcAft>
                <a:spcPts val="105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 marL="914400" lvl="1" indent="-228600">
              <a:spcAft>
                <a:spcPts val="105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Getting familiar with phpMyAdmin(MySQL) windows.</a:t>
            </a:r>
          </a:p>
          <a:p>
            <a:pPr marL="914400" lvl="1" indent="-228600">
              <a:spcAft>
                <a:spcPts val="105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 marL="914400" lvl="1" indent="-228600">
              <a:spcAft>
                <a:spcPts val="105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Creating/Selecting/Deleting database using Navigation as well as SQL statement.</a:t>
            </a:r>
          </a:p>
          <a:p>
            <a:pPr marL="914400" lvl="1" indent="-228600">
              <a:spcAft>
                <a:spcPts val="105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26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933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996A-0D75-A360-C8A4-E374BF2F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97" y="694481"/>
            <a:ext cx="4800600" cy="685800"/>
          </a:xfrm>
        </p:spPr>
        <p:txBody>
          <a:bodyPr/>
          <a:lstStyle/>
          <a:p>
            <a:r>
              <a:rPr lang="en-US" sz="3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Exercises</a:t>
            </a:r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32902A-8E43-BCC5-FE28-4A808A1DD8C3}"/>
              </a:ext>
            </a:extLst>
          </p:cNvPr>
          <p:cNvSpPr txBox="1"/>
          <p:nvPr/>
        </p:nvSpPr>
        <p:spPr>
          <a:xfrm>
            <a:off x="92597" y="1507602"/>
            <a:ext cx="9178725" cy="4221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 EMPLOYEE database using SQL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Statements/Command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write all the commands in a notebook and then execute in SQL windows.</a:t>
            </a:r>
          </a:p>
          <a:p>
            <a:pPr lvl="0">
              <a:lnSpc>
                <a:spcPct val="107000"/>
              </a:lnSpc>
            </a:pPr>
            <a:endParaRPr lang="en-IN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lphaLcPeriod"/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LIST ALL the Database available in MySQL</a:t>
            </a:r>
            <a:endParaRPr lang="en-IN" sz="28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lphaLcPeriod"/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 EMPLOYEE statement</a:t>
            </a:r>
            <a:endParaRPr lang="en-IN" sz="28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lphaLcPeriod"/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LIST ALL Database available in MySQL</a:t>
            </a:r>
            <a:endParaRPr lang="en-IN" sz="28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lphaLcPeriod"/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 EMPLOYEE statement</a:t>
            </a:r>
            <a:endParaRPr lang="en-IN" sz="28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lphaLcPeriod"/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LIST ALL TABLE present in EMPLOYEE database</a:t>
            </a:r>
          </a:p>
        </p:txBody>
      </p:sp>
    </p:spTree>
    <p:extLst>
      <p:ext uri="{BB962C8B-B14F-4D97-AF65-F5344CB8AC3E}">
        <p14:creationId xmlns:p14="http://schemas.microsoft.com/office/powerpoint/2010/main" val="17952714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996A-0D75-A360-C8A4-E374BF2F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97" y="694481"/>
            <a:ext cx="4800600" cy="685800"/>
          </a:xfrm>
        </p:spPr>
        <p:txBody>
          <a:bodyPr/>
          <a:lstStyle/>
          <a:p>
            <a:r>
              <a:rPr lang="en-US" sz="3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Exercises</a:t>
            </a:r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32902A-8E43-BCC5-FE28-4A808A1DD8C3}"/>
              </a:ext>
            </a:extLst>
          </p:cNvPr>
          <p:cNvSpPr txBox="1"/>
          <p:nvPr/>
        </p:nvSpPr>
        <p:spPr>
          <a:xfrm>
            <a:off x="92598" y="1380281"/>
            <a:ext cx="8599990" cy="3299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 MOVIE database using phpMyAdmin Navigation bar, create document file and copy paste the screenshot for each point.</a:t>
            </a:r>
          </a:p>
          <a:p>
            <a:pPr lvl="0">
              <a:lnSpc>
                <a:spcPct val="107000"/>
              </a:lnSpc>
            </a:pPr>
            <a:endParaRPr lang="en-IN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lphaLcPeriod"/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 MOVIE database</a:t>
            </a:r>
            <a:endParaRPr lang="en-IN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lphaLcPeriod"/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SELECT MOVIE database </a:t>
            </a:r>
            <a:endParaRPr lang="en-IN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Check are there any tables for MOVIE database</a:t>
            </a:r>
            <a:endParaRPr lang="en-IN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303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512D6-1B42-4E1C-AEE3-478A340AC1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8800" y="416200"/>
            <a:ext cx="5486400" cy="1143000"/>
          </a:xfrm>
        </p:spPr>
        <p:txBody>
          <a:bodyPr>
            <a:normAutofit lnSpcReduction="10000"/>
          </a:bodyPr>
          <a:lstStyle/>
          <a:p>
            <a:r>
              <a:rPr lang="en-US" sz="8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2BA1B-BE7A-66C4-3180-4CC3A75E02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5"/>
          <a:stretch/>
        </p:blipFill>
        <p:spPr bwMode="auto">
          <a:xfrm>
            <a:off x="1391624" y="2559698"/>
            <a:ext cx="2403627" cy="19936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10180B-0CFA-A493-93D2-6EDD4EFCAF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55"/>
          <a:stretch/>
        </p:blipFill>
        <p:spPr bwMode="auto">
          <a:xfrm>
            <a:off x="5348749" y="2567263"/>
            <a:ext cx="2403627" cy="198610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2C693E-285E-9FFB-B0C5-7201D82BBD5D}"/>
              </a:ext>
            </a:extLst>
          </p:cNvPr>
          <p:cNvSpPr txBox="1"/>
          <p:nvPr/>
        </p:nvSpPr>
        <p:spPr>
          <a:xfrm>
            <a:off x="4769022" y="4860956"/>
            <a:ext cx="39226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Organized collection of data</a:t>
            </a:r>
            <a:endParaRPr lang="en-US" sz="2800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FFB99C-AE7B-5E94-14DD-6235C308EF1C}"/>
              </a:ext>
            </a:extLst>
          </p:cNvPr>
          <p:cNvSpPr txBox="1"/>
          <p:nvPr/>
        </p:nvSpPr>
        <p:spPr>
          <a:xfrm>
            <a:off x="843484" y="4800287"/>
            <a:ext cx="36498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Unorganized collection of data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93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96520-2640-4559-BAB1-ADE3A7386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32" y="229300"/>
            <a:ext cx="4800600" cy="6858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Database Example :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55DC304-4CC2-4AA6-99F0-241F19673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89961" y="2525486"/>
            <a:ext cx="1254039" cy="2108724"/>
          </a:xfrm>
          <a:custGeom>
            <a:avLst/>
            <a:gdLst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4367464 w 4367464"/>
              <a:gd name="connsiteY2" fmla="*/ 6858000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3981702 w 4367464"/>
              <a:gd name="connsiteY2" fmla="*/ 6843712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7" fmla="*/ 2056998 w 4367464"/>
              <a:gd name="connsiteY7" fmla="*/ 0 h 6858000"/>
              <a:gd name="connsiteX0" fmla="*/ 2056998 w 3981702"/>
              <a:gd name="connsiteY0" fmla="*/ 28575 h 6886575"/>
              <a:gd name="connsiteX1" fmla="*/ 3881689 w 3981702"/>
              <a:gd name="connsiteY1" fmla="*/ 0 h 6886575"/>
              <a:gd name="connsiteX2" fmla="*/ 3981702 w 3981702"/>
              <a:gd name="connsiteY2" fmla="*/ 6872287 h 6886575"/>
              <a:gd name="connsiteX3" fmla="*/ 2783919 w 3981702"/>
              <a:gd name="connsiteY3" fmla="*/ 6886575 h 6886575"/>
              <a:gd name="connsiteX4" fmla="*/ 2752534 w 3981702"/>
              <a:gd name="connsiteY4" fmla="*/ 6879332 h 6886575"/>
              <a:gd name="connsiteX5" fmla="*/ 0 w 3981702"/>
              <a:gd name="connsiteY5" fmla="*/ 3325229 h 6886575"/>
              <a:gd name="connsiteX6" fmla="*/ 1920467 w 3981702"/>
              <a:gd name="connsiteY6" fmla="*/ 98502 h 6886575"/>
              <a:gd name="connsiteX7" fmla="*/ 2056998 w 3981702"/>
              <a:gd name="connsiteY7" fmla="*/ 28575 h 6886575"/>
              <a:gd name="connsiteX0" fmla="*/ 2056998 w 3981702"/>
              <a:gd name="connsiteY0" fmla="*/ 14287 h 6872287"/>
              <a:gd name="connsiteX1" fmla="*/ 3967414 w 3981702"/>
              <a:gd name="connsiteY1" fmla="*/ 0 h 6872287"/>
              <a:gd name="connsiteX2" fmla="*/ 3981702 w 3981702"/>
              <a:gd name="connsiteY2" fmla="*/ 6857999 h 6872287"/>
              <a:gd name="connsiteX3" fmla="*/ 2783919 w 3981702"/>
              <a:gd name="connsiteY3" fmla="*/ 6872287 h 6872287"/>
              <a:gd name="connsiteX4" fmla="*/ 2752534 w 3981702"/>
              <a:gd name="connsiteY4" fmla="*/ 6865044 h 6872287"/>
              <a:gd name="connsiteX5" fmla="*/ 0 w 3981702"/>
              <a:gd name="connsiteY5" fmla="*/ 3310941 h 6872287"/>
              <a:gd name="connsiteX6" fmla="*/ 1920467 w 3981702"/>
              <a:gd name="connsiteY6" fmla="*/ 84214 h 6872287"/>
              <a:gd name="connsiteX7" fmla="*/ 2056998 w 3981702"/>
              <a:gd name="connsiteY7" fmla="*/ 14287 h 6872287"/>
              <a:gd name="connsiteX0" fmla="*/ 2056998 w 4039095"/>
              <a:gd name="connsiteY0" fmla="*/ 14287 h 6872287"/>
              <a:gd name="connsiteX1" fmla="*/ 4038852 w 4039095"/>
              <a:gd name="connsiteY1" fmla="*/ 0 h 6872287"/>
              <a:gd name="connsiteX2" fmla="*/ 3981702 w 4039095"/>
              <a:gd name="connsiteY2" fmla="*/ 6857999 h 6872287"/>
              <a:gd name="connsiteX3" fmla="*/ 2783919 w 4039095"/>
              <a:gd name="connsiteY3" fmla="*/ 6872287 h 6872287"/>
              <a:gd name="connsiteX4" fmla="*/ 2752534 w 4039095"/>
              <a:gd name="connsiteY4" fmla="*/ 6865044 h 6872287"/>
              <a:gd name="connsiteX5" fmla="*/ 0 w 4039095"/>
              <a:gd name="connsiteY5" fmla="*/ 3310941 h 6872287"/>
              <a:gd name="connsiteX6" fmla="*/ 1920467 w 4039095"/>
              <a:gd name="connsiteY6" fmla="*/ 84214 h 6872287"/>
              <a:gd name="connsiteX7" fmla="*/ 2056998 w 4039095"/>
              <a:gd name="connsiteY7" fmla="*/ 14287 h 6872287"/>
              <a:gd name="connsiteX0" fmla="*/ 2056998 w 3981702"/>
              <a:gd name="connsiteY0" fmla="*/ 0 h 6858000"/>
              <a:gd name="connsiteX1" fmla="*/ 3953127 w 3981702"/>
              <a:gd name="connsiteY1" fmla="*/ 0 h 6858000"/>
              <a:gd name="connsiteX2" fmla="*/ 3981702 w 3981702"/>
              <a:gd name="connsiteY2" fmla="*/ 6843712 h 6858000"/>
              <a:gd name="connsiteX3" fmla="*/ 2783919 w 3981702"/>
              <a:gd name="connsiteY3" fmla="*/ 6858000 h 6858000"/>
              <a:gd name="connsiteX4" fmla="*/ 2752534 w 3981702"/>
              <a:gd name="connsiteY4" fmla="*/ 6850757 h 6858000"/>
              <a:gd name="connsiteX5" fmla="*/ 0 w 3981702"/>
              <a:gd name="connsiteY5" fmla="*/ 3296654 h 6858000"/>
              <a:gd name="connsiteX6" fmla="*/ 1920467 w 3981702"/>
              <a:gd name="connsiteY6" fmla="*/ 69927 h 6858000"/>
              <a:gd name="connsiteX7" fmla="*/ 2056998 w 398170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1702" h="685800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B8C03-2364-2782-F742-2E4BEB1EF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031" y="936372"/>
            <a:ext cx="7764857" cy="249262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The college database organizes the data about the admin, students, libraries, faculty. Using the database, can be easy to retrieve, insert, and delete the information.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CB630E-7E13-D1F1-CD84-53C2928BC5D3}"/>
              </a:ext>
            </a:extLst>
          </p:cNvPr>
          <p:cNvGrpSpPr/>
          <p:nvPr/>
        </p:nvGrpSpPr>
        <p:grpSpPr>
          <a:xfrm>
            <a:off x="158646" y="3258271"/>
            <a:ext cx="7573545" cy="3049208"/>
            <a:chOff x="26080" y="3704585"/>
            <a:chExt cx="7573545" cy="304920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96D6E84-B3EC-C9C1-1520-9998FC30B62A}"/>
                </a:ext>
              </a:extLst>
            </p:cNvPr>
            <p:cNvGrpSpPr/>
            <p:nvPr/>
          </p:nvGrpSpPr>
          <p:grpSpPr>
            <a:xfrm>
              <a:off x="86032" y="3904021"/>
              <a:ext cx="7306844" cy="2683592"/>
              <a:chOff x="0" y="-213360"/>
              <a:chExt cx="5949745" cy="2103120"/>
            </a:xfrm>
            <a:solidFill>
              <a:schemeClr val="accent1">
                <a:lumMod val="50000"/>
              </a:schemeClr>
            </a:solidFill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F5F19D8-B701-8F32-C9A7-519D05695571}"/>
                  </a:ext>
                </a:extLst>
              </p:cNvPr>
              <p:cNvGrpSpPr/>
              <p:nvPr/>
            </p:nvGrpSpPr>
            <p:grpSpPr>
              <a:xfrm>
                <a:off x="0" y="-68580"/>
                <a:ext cx="2779325" cy="1958340"/>
                <a:chOff x="0" y="-182880"/>
                <a:chExt cx="2779325" cy="1958340"/>
              </a:xfrm>
              <a:grpFill/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73EC361-B5DB-7EA7-E32F-C18D81FD4BF1}"/>
                    </a:ext>
                  </a:extLst>
                </p:cNvPr>
                <p:cNvSpPr/>
                <p:nvPr/>
              </p:nvSpPr>
              <p:spPr>
                <a:xfrm>
                  <a:off x="0" y="594360"/>
                  <a:ext cx="975360" cy="31242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 dirty="0">
                      <a:effectLst/>
                      <a:latin typeface="Calibri" panose="020F0502020204030204" pitchFamily="34" charset="0"/>
                      <a:ea typeface="Verdana" panose="020B0604030504040204" pitchFamily="34" charset="0"/>
                      <a:cs typeface="Calibri" panose="020F0502020204030204" pitchFamily="34" charset="0"/>
                    </a:rPr>
                    <a:t>Students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165FC51A-29D5-0252-169D-CC7B62E6AB1E}"/>
                    </a:ext>
                  </a:extLst>
                </p:cNvPr>
                <p:cNvSpPr/>
                <p:nvPr/>
              </p:nvSpPr>
              <p:spPr>
                <a:xfrm>
                  <a:off x="1099294" y="-182880"/>
                  <a:ext cx="1664817" cy="31242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 dirty="0">
                      <a:effectLst/>
                      <a:latin typeface="Calibri" panose="020F0502020204030204" pitchFamily="34" charset="0"/>
                      <a:ea typeface="Verdana" panose="020B0604030504040204" pitchFamily="34" charset="0"/>
                      <a:cs typeface="Calibri" panose="020F0502020204030204" pitchFamily="34" charset="0"/>
                    </a:rPr>
                    <a:t>Students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0445E19-FBE3-BE88-B296-97BA28C02BDE}"/>
                    </a:ext>
                  </a:extLst>
                </p:cNvPr>
                <p:cNvSpPr/>
                <p:nvPr/>
              </p:nvSpPr>
              <p:spPr>
                <a:xfrm>
                  <a:off x="1099294" y="228600"/>
                  <a:ext cx="1664817" cy="31242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>
                      <a:effectLst/>
                      <a:latin typeface="Calibri" panose="020F0502020204030204" pitchFamily="34" charset="0"/>
                      <a:ea typeface="Verdana" panose="020B0604030504040204" pitchFamily="34" charset="0"/>
                      <a:cs typeface="Calibri" panose="020F0502020204030204" pitchFamily="34" charset="0"/>
                    </a:rPr>
                    <a:t>Alumnus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C78DF3D-C41B-654D-A6DD-1570568C65C8}"/>
                    </a:ext>
                  </a:extLst>
                </p:cNvPr>
                <p:cNvSpPr/>
                <p:nvPr/>
              </p:nvSpPr>
              <p:spPr>
                <a:xfrm>
                  <a:off x="1084054" y="632460"/>
                  <a:ext cx="1664817" cy="32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>
                      <a:effectLst/>
                      <a:latin typeface="Calibri" panose="020F0502020204030204" pitchFamily="34" charset="0"/>
                      <a:ea typeface="Verdana" panose="020B0604030504040204" pitchFamily="34" charset="0"/>
                      <a:cs typeface="Calibri" panose="020F0502020204030204" pitchFamily="34" charset="0"/>
                    </a:rPr>
                    <a:t>New admission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5121866-B191-3683-CD64-CF496CD471D9}"/>
                    </a:ext>
                  </a:extLst>
                </p:cNvPr>
                <p:cNvSpPr/>
                <p:nvPr/>
              </p:nvSpPr>
              <p:spPr>
                <a:xfrm>
                  <a:off x="1099294" y="1043940"/>
                  <a:ext cx="1664817" cy="32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>
                      <a:effectLst/>
                      <a:latin typeface="Calibri" panose="020F0502020204030204" pitchFamily="34" charset="0"/>
                      <a:ea typeface="Verdana" panose="020B0604030504040204" pitchFamily="34" charset="0"/>
                      <a:cs typeface="Calibri" panose="020F0502020204030204" pitchFamily="34" charset="0"/>
                    </a:rPr>
                    <a:t>Admission Inquiry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DCEC27B2-5964-3CDB-9432-00C5E11E74E9}"/>
                    </a:ext>
                  </a:extLst>
                </p:cNvPr>
                <p:cNvSpPr/>
                <p:nvPr/>
              </p:nvSpPr>
              <p:spPr>
                <a:xfrm>
                  <a:off x="1084054" y="1455420"/>
                  <a:ext cx="1695271" cy="32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>
                      <a:effectLst/>
                      <a:latin typeface="Calibri" panose="020F0502020204030204" pitchFamily="34" charset="0"/>
                      <a:ea typeface="Verdana" panose="020B0604030504040204" pitchFamily="34" charset="0"/>
                      <a:cs typeface="Calibri" panose="020F0502020204030204" pitchFamily="34" charset="0"/>
                    </a:rPr>
                    <a:t>Dropout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6B4AA0E-6865-F792-D3D3-7C930A9F16A2}"/>
                  </a:ext>
                </a:extLst>
              </p:cNvPr>
              <p:cNvGrpSpPr/>
              <p:nvPr/>
            </p:nvGrpSpPr>
            <p:grpSpPr>
              <a:xfrm>
                <a:off x="3333750" y="-213360"/>
                <a:ext cx="2615995" cy="769620"/>
                <a:chOff x="19050" y="198120"/>
                <a:chExt cx="2615995" cy="769620"/>
              </a:xfrm>
              <a:grpFill/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73796205-52C8-13E4-8FC6-3AE6B4AC601B}"/>
                    </a:ext>
                  </a:extLst>
                </p:cNvPr>
                <p:cNvSpPr/>
                <p:nvPr/>
              </p:nvSpPr>
              <p:spPr>
                <a:xfrm>
                  <a:off x="19050" y="346341"/>
                  <a:ext cx="975360" cy="31242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 dirty="0">
                      <a:effectLst/>
                      <a:latin typeface="Calibri" panose="020F0502020204030204" pitchFamily="34" charset="0"/>
                      <a:ea typeface="Verdana" panose="020B0604030504040204" pitchFamily="34" charset="0"/>
                      <a:cs typeface="Calibri" panose="020F0502020204030204" pitchFamily="34" charset="0"/>
                    </a:rPr>
                    <a:t>Faculty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3E89E6D-CF0A-543A-9A59-5384B66B1559}"/>
                    </a:ext>
                  </a:extLst>
                </p:cNvPr>
                <p:cNvSpPr/>
                <p:nvPr/>
              </p:nvSpPr>
              <p:spPr>
                <a:xfrm>
                  <a:off x="1111045" y="198120"/>
                  <a:ext cx="1516380" cy="31242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 dirty="0">
                      <a:effectLst/>
                      <a:latin typeface="Calibri" panose="020F0502020204030204" pitchFamily="34" charset="0"/>
                      <a:ea typeface="Verdana" panose="020B0604030504040204" pitchFamily="34" charset="0"/>
                      <a:cs typeface="Calibri" panose="020F0502020204030204" pitchFamily="34" charset="0"/>
                    </a:rPr>
                    <a:t>Former faculties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CEE1C98F-1655-EB18-471D-A52AB18F031B}"/>
                    </a:ext>
                  </a:extLst>
                </p:cNvPr>
                <p:cNvSpPr/>
                <p:nvPr/>
              </p:nvSpPr>
              <p:spPr>
                <a:xfrm>
                  <a:off x="1103425" y="655320"/>
                  <a:ext cx="1531620" cy="31242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 dirty="0">
                      <a:effectLst/>
                      <a:latin typeface="Calibri" panose="020F0502020204030204" pitchFamily="34" charset="0"/>
                      <a:ea typeface="Verdana" panose="020B0604030504040204" pitchFamily="34" charset="0"/>
                      <a:cs typeface="Calibri" panose="020F0502020204030204" pitchFamily="34" charset="0"/>
                    </a:rPr>
                    <a:t>Faculties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AE3F323-1B29-C14B-2BB1-2150350B7FE1}"/>
                  </a:ext>
                </a:extLst>
              </p:cNvPr>
              <p:cNvGrpSpPr/>
              <p:nvPr/>
            </p:nvGrpSpPr>
            <p:grpSpPr>
              <a:xfrm>
                <a:off x="3333750" y="845820"/>
                <a:ext cx="2615995" cy="697230"/>
                <a:chOff x="0" y="95250"/>
                <a:chExt cx="2615995" cy="697230"/>
              </a:xfrm>
              <a:grpFill/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E34D648-6A0B-E6CA-E5C7-DF7D57040650}"/>
                    </a:ext>
                  </a:extLst>
                </p:cNvPr>
                <p:cNvSpPr/>
                <p:nvPr/>
              </p:nvSpPr>
              <p:spPr>
                <a:xfrm>
                  <a:off x="0" y="317459"/>
                  <a:ext cx="975360" cy="31242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 dirty="0">
                      <a:effectLst/>
                      <a:latin typeface="Calibri" panose="020F0502020204030204" pitchFamily="34" charset="0"/>
                      <a:ea typeface="Verdana" panose="020B0604030504040204" pitchFamily="34" charset="0"/>
                      <a:cs typeface="Calibri" panose="020F0502020204030204" pitchFamily="34" charset="0"/>
                    </a:rPr>
                    <a:t>Hostel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99A48E4-CD1D-0D37-371D-D48F5D6021E3}"/>
                    </a:ext>
                  </a:extLst>
                </p:cNvPr>
                <p:cNvSpPr/>
                <p:nvPr/>
              </p:nvSpPr>
              <p:spPr>
                <a:xfrm>
                  <a:off x="1084375" y="95250"/>
                  <a:ext cx="1516380" cy="31242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>
                      <a:effectLst/>
                      <a:latin typeface="Calibri" panose="020F0502020204030204" pitchFamily="34" charset="0"/>
                      <a:ea typeface="Verdana" panose="020B0604030504040204" pitchFamily="34" charset="0"/>
                      <a:cs typeface="Calibri" panose="020F0502020204030204" pitchFamily="34" charset="0"/>
                    </a:rPr>
                    <a:t>Hostel Block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DB37961C-8A1C-3512-97BC-A6D0A05E2EFB}"/>
                    </a:ext>
                  </a:extLst>
                </p:cNvPr>
                <p:cNvSpPr/>
                <p:nvPr/>
              </p:nvSpPr>
              <p:spPr>
                <a:xfrm>
                  <a:off x="1084375" y="480060"/>
                  <a:ext cx="1531620" cy="31242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>
                      <a:effectLst/>
                      <a:latin typeface="Calibri" panose="020F0502020204030204" pitchFamily="34" charset="0"/>
                      <a:ea typeface="Verdana" panose="020B0604030504040204" pitchFamily="34" charset="0"/>
                      <a:cs typeface="Calibri" panose="020F0502020204030204" pitchFamily="34" charset="0"/>
                    </a:rPr>
                    <a:t>Hostel Staff</a:t>
                  </a: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E83A325-9E74-0F29-A041-65B87194C862}"/>
                </a:ext>
              </a:extLst>
            </p:cNvPr>
            <p:cNvGrpSpPr/>
            <p:nvPr/>
          </p:nvGrpSpPr>
          <p:grpSpPr>
            <a:xfrm>
              <a:off x="26080" y="3704585"/>
              <a:ext cx="7573545" cy="3049208"/>
              <a:chOff x="26080" y="3704585"/>
              <a:chExt cx="7573545" cy="304920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762049D-DBD2-DD56-7310-70035675067C}"/>
                  </a:ext>
                </a:extLst>
              </p:cNvPr>
              <p:cNvSpPr/>
              <p:nvPr/>
            </p:nvSpPr>
            <p:spPr>
              <a:xfrm>
                <a:off x="26080" y="3726426"/>
                <a:ext cx="7573545" cy="3027367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800670-5B4F-6F21-AB97-7A1A49309FD7}"/>
                  </a:ext>
                </a:extLst>
              </p:cNvPr>
              <p:cNvSpPr txBox="1"/>
              <p:nvPr/>
            </p:nvSpPr>
            <p:spPr>
              <a:xfrm>
                <a:off x="55307" y="3704585"/>
                <a:ext cx="4862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DF5D40"/>
                    </a:solidFill>
                    <a:latin typeface="Calibri" panose="020F0502020204030204" pitchFamily="34" charset="0"/>
                    <a:ea typeface="Verdana" panose="020B0604030504040204" pitchFamily="34" charset="0"/>
                    <a:cs typeface="Calibri" panose="020F0502020204030204" pitchFamily="34" charset="0"/>
                  </a:rPr>
                  <a:t>College Database</a:t>
                </a:r>
                <a:endParaRPr lang="en-US" b="1" dirty="0">
                  <a:solidFill>
                    <a:srgbClr val="DF5D4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pic>
        <p:nvPicPr>
          <p:cNvPr id="1026" name="Picture 2" descr="Organize - Free business icons">
            <a:extLst>
              <a:ext uri="{FF2B5EF4-FFF2-40B4-BE49-F238E27FC236}">
                <a16:creationId xmlns:a16="http://schemas.microsoft.com/office/drawing/2014/main" id="{471B0660-9149-D45F-9F1C-3D9346778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182" y="2986913"/>
            <a:ext cx="1054184" cy="105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95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1A33A2-2696-D838-D9FA-D50C58833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19" y="312812"/>
            <a:ext cx="7327490" cy="685800"/>
          </a:xfrm>
        </p:spPr>
        <p:txBody>
          <a:bodyPr/>
          <a:lstStyle/>
          <a:p>
            <a:r>
              <a:rPr lang="en-US" sz="5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File based approach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5A4C6F-1DD1-A517-6164-14F0ACFD75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651" y="1205140"/>
            <a:ext cx="8481552" cy="5340048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File base approach/File Management system used to manage data needed for a specific use case or application.</a:t>
            </a:r>
          </a:p>
          <a:p>
            <a:endParaRPr lang="en-US" sz="28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Each user stores separate data for the application even if the same data stored by another user. </a:t>
            </a:r>
            <a:endParaRPr lang="en-US" sz="24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Like College, there are multiple department such as admin, hostel, library, exam each departments are maintaining student details separately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effectLst/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If there are 100 students and 5 departments then will be storing 5x100 = 500 records</a:t>
            </a:r>
            <a:endParaRPr lang="en-US" sz="26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846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466184-35C3-305B-6D3E-3ADF2AC7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7537668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File Based Approach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079803-1967-E27E-FED2-4F93C09FA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180"/>
          <a:stretch/>
        </p:blipFill>
        <p:spPr>
          <a:xfrm>
            <a:off x="-3" y="1655276"/>
            <a:ext cx="9143999" cy="382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42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ack to school">
      <a:dk1>
        <a:sysClr val="windowText" lastClr="000000"/>
      </a:dk1>
      <a:lt1>
        <a:sysClr val="window" lastClr="FFFFFF"/>
      </a:lt1>
      <a:dk2>
        <a:srgbClr val="445EA2"/>
      </a:dk2>
      <a:lt2>
        <a:srgbClr val="EBEBEB"/>
      </a:lt2>
      <a:accent1>
        <a:srgbClr val="4495A2"/>
      </a:accent1>
      <a:accent2>
        <a:srgbClr val="7CA655"/>
      </a:accent2>
      <a:accent3>
        <a:srgbClr val="DFB240"/>
      </a:accent3>
      <a:accent4>
        <a:srgbClr val="DF8C40"/>
      </a:accent4>
      <a:accent5>
        <a:srgbClr val="DF5D40"/>
      </a:accent5>
      <a:accent6>
        <a:srgbClr val="8760AD"/>
      </a:accent6>
      <a:hlink>
        <a:srgbClr val="DF5D40"/>
      </a:hlink>
      <a:folHlink>
        <a:srgbClr val="8760AD"/>
      </a:folHlink>
    </a:clrScheme>
    <a:fontScheme name="Custom 30">
      <a:majorFont>
        <a:latin typeface="Kristen ITC"/>
        <a:ea typeface=""/>
        <a:cs typeface=""/>
      </a:majorFont>
      <a:minorFont>
        <a:latin typeface="Quir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HousePresentation_Elementary_Win32_JB_v2" id="{76CC1F8F-1616-4FD5-B5D9-5288357CAB76}" vid="{CCFA5B03-57D1-4BF3-98DD-85D1A7F0AA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04EE7CA-01E4-4C36-A155-A254FEC02701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431A9B-4B87-4F2F-AB9E-CAE6A6729B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4EED2D-C894-47C4-9CDD-55EC03B2713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0F07EB6-DDE3-49D2-9047-A171C0D29C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Open house presentation</Template>
  <TotalTime>263</TotalTime>
  <Words>1867</Words>
  <Application>Microsoft Macintosh PowerPoint</Application>
  <PresentationFormat>On-screen Show (4:3)</PresentationFormat>
  <Paragraphs>229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Courier New</vt:lpstr>
      <vt:lpstr>Kristen ITC</vt:lpstr>
      <vt:lpstr>Quire Sans</vt:lpstr>
      <vt:lpstr>Verdana</vt:lpstr>
      <vt:lpstr>Wingdings</vt:lpstr>
      <vt:lpstr>Office Theme</vt:lpstr>
      <vt:lpstr>BIG DATA TOOLS FOR MANAGERS (N2MBA07)</vt:lpstr>
      <vt:lpstr>PowerPoint Presentation</vt:lpstr>
      <vt:lpstr>A database is an organized collection of structured information or data, typically stored electronically in a computer system.</vt:lpstr>
      <vt:lpstr>A database is an organized collection of structured information or data, typically stored electronically in a computer system.       Or  The database is an organized collection of data so that it can be easily managed and accessible. </vt:lpstr>
      <vt:lpstr>PowerPoint Presentation</vt:lpstr>
      <vt:lpstr>PowerPoint Presentation</vt:lpstr>
      <vt:lpstr>Database Example : </vt:lpstr>
      <vt:lpstr>File based approach </vt:lpstr>
      <vt:lpstr>File Based Approach</vt:lpstr>
      <vt:lpstr>File Based Approach</vt:lpstr>
      <vt:lpstr>Database Approach</vt:lpstr>
      <vt:lpstr>Characteristics of Database approach</vt:lpstr>
      <vt:lpstr>Characteristics of Database approach</vt:lpstr>
      <vt:lpstr>Characteristics of Database approach</vt:lpstr>
      <vt:lpstr>Characteristics of Database approach</vt:lpstr>
      <vt:lpstr>Characteristics of Database approach</vt:lpstr>
      <vt:lpstr>Database management system</vt:lpstr>
      <vt:lpstr>DBMS Elements</vt:lpstr>
      <vt:lpstr>DBMS Elements</vt:lpstr>
      <vt:lpstr>DBMS Elements</vt:lpstr>
      <vt:lpstr>Types of Database Management System</vt:lpstr>
      <vt:lpstr>Relational Database Management System (RDBMS)</vt:lpstr>
      <vt:lpstr>RDBMS Software</vt:lpstr>
      <vt:lpstr>In RDBMS terminologies </vt:lpstr>
      <vt:lpstr>In RDBMS terminologies </vt:lpstr>
      <vt:lpstr>In RDBMS terminologies </vt:lpstr>
      <vt:lpstr>PowerPoint Presentation</vt:lpstr>
      <vt:lpstr>In RDBMS terminologies </vt:lpstr>
      <vt:lpstr>In RDBMS terminologies </vt:lpstr>
      <vt:lpstr>In RDBMS terminologies </vt:lpstr>
      <vt:lpstr>SQL</vt:lpstr>
      <vt:lpstr>SQL</vt:lpstr>
      <vt:lpstr>Features of SQL</vt:lpstr>
      <vt:lpstr>Some SQL Commands</vt:lpstr>
      <vt:lpstr>Working with MYSQL (XAMPP phpMyAdmin)</vt:lpstr>
      <vt:lpstr>Working with MYSQL (XAMPP phpMyAdmin)</vt:lpstr>
      <vt:lpstr>Working with MYSQL (XAMPP phpMyAdmin)</vt:lpstr>
      <vt:lpstr>Working with MYSQL (XAMPP phpMyAdmin)</vt:lpstr>
      <vt:lpstr>Working with MYSQL (XAMPP phpMyAdmin)</vt:lpstr>
      <vt:lpstr>Working with MYSQL (XAMPP phpMyAdmin)</vt:lpstr>
      <vt:lpstr>Working with MYSQL (XAMPP phpMyAdmin)</vt:lpstr>
      <vt:lpstr>Working with MYSQL (XAMPP phpMyAdmin)</vt:lpstr>
      <vt:lpstr>Working with MYSQL (XAMPP phpMyAdmin)</vt:lpstr>
      <vt:lpstr>XAMPP - SQL Window</vt:lpstr>
      <vt:lpstr>XAMPP - SQL Window</vt:lpstr>
      <vt:lpstr>XAMPP - SQL Window</vt:lpstr>
      <vt:lpstr>XAMPP - SQL Window</vt:lpstr>
      <vt:lpstr>XAMPP - SQL Window</vt:lpstr>
      <vt:lpstr>Recap</vt:lpstr>
      <vt:lpstr>Recap</vt:lpstr>
      <vt:lpstr>Recap</vt:lpstr>
      <vt:lpstr>Exercises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Elm Elementary School </dc:title>
  <dc:creator>Velani, Ankitkumar</dc:creator>
  <cp:lastModifiedBy>Velani, Ankit SBOBNG-PTIY/FAB</cp:lastModifiedBy>
  <cp:revision>158</cp:revision>
  <dcterms:created xsi:type="dcterms:W3CDTF">2023-07-13T16:09:47Z</dcterms:created>
  <dcterms:modified xsi:type="dcterms:W3CDTF">2023-07-20T11:06:32Z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ea60d57e-af5b-4752-ac57-3e4f28ca11dc_Enabled">
    <vt:lpwstr>true</vt:lpwstr>
  </property>
  <property fmtid="{D5CDD505-2E9C-101B-9397-08002B2CF9AE}" pid="4" name="MSIP_Label_ea60d57e-af5b-4752-ac57-3e4f28ca11dc_SetDate">
    <vt:lpwstr>2023-07-13T16:09:48Z</vt:lpwstr>
  </property>
  <property fmtid="{D5CDD505-2E9C-101B-9397-08002B2CF9AE}" pid="5" name="MSIP_Label_ea60d57e-af5b-4752-ac57-3e4f28ca11dc_Method">
    <vt:lpwstr>Standard</vt:lpwstr>
  </property>
  <property fmtid="{D5CDD505-2E9C-101B-9397-08002B2CF9AE}" pid="6" name="MSIP_Label_ea60d57e-af5b-4752-ac57-3e4f28ca11dc_Name">
    <vt:lpwstr>ea60d57e-af5b-4752-ac57-3e4f28ca11dc</vt:lpwstr>
  </property>
  <property fmtid="{D5CDD505-2E9C-101B-9397-08002B2CF9AE}" pid="7" name="MSIP_Label_ea60d57e-af5b-4752-ac57-3e4f28ca11dc_SiteId">
    <vt:lpwstr>36da45f1-dd2c-4d1f-af13-5abe46b99921</vt:lpwstr>
  </property>
  <property fmtid="{D5CDD505-2E9C-101B-9397-08002B2CF9AE}" pid="8" name="MSIP_Label_ea60d57e-af5b-4752-ac57-3e4f28ca11dc_ActionId">
    <vt:lpwstr>9643f97a-9bfa-4a7c-847a-003e831e29a1</vt:lpwstr>
  </property>
  <property fmtid="{D5CDD505-2E9C-101B-9397-08002B2CF9AE}" pid="9" name="MSIP_Label_ea60d57e-af5b-4752-ac57-3e4f28ca11dc_ContentBits">
    <vt:lpwstr>0</vt:lpwstr>
  </property>
</Properties>
</file>