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542" r:id="rId5"/>
    <p:sldId id="558" r:id="rId6"/>
    <p:sldId id="541" r:id="rId7"/>
    <p:sldId id="548" r:id="rId8"/>
    <p:sldId id="553" r:id="rId9"/>
    <p:sldId id="560" r:id="rId10"/>
    <p:sldId id="561" r:id="rId11"/>
    <p:sldId id="562" r:id="rId12"/>
    <p:sldId id="559" r:id="rId13"/>
    <p:sldId id="563" r:id="rId14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i Hakkarainen" initials="JH" lastIdx="2" clrIdx="0">
    <p:extLst>
      <p:ext uri="{19B8F6BF-5375-455C-9EA6-DF929625EA0E}">
        <p15:presenceInfo xmlns:p15="http://schemas.microsoft.com/office/powerpoint/2012/main" userId="Jari Hakkarainen" providerId="None"/>
      </p:ext>
    </p:extLst>
  </p:cmAuthor>
  <p:cmAuthor id="2" name="Alexey Razin" initials="AR" lastIdx="7" clrIdx="1">
    <p:extLst>
      <p:ext uri="{19B8F6BF-5375-455C-9EA6-DF929625EA0E}">
        <p15:presenceInfo xmlns:p15="http://schemas.microsoft.com/office/powerpoint/2012/main" userId="Alexey Raz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D8C6"/>
    <a:srgbClr val="FFFFCC"/>
    <a:srgbClr val="996633"/>
    <a:srgbClr val="4D4D4D"/>
    <a:srgbClr val="C0ECE5"/>
    <a:srgbClr val="40A4DF"/>
    <a:srgbClr val="7AB6B6"/>
    <a:srgbClr val="285AA0"/>
    <a:srgbClr val="5BA2F7"/>
    <a:srgbClr val="5BA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Vaalea tyyli 3 - Korostus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Normaali tyyli 2 - Korostu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Vaalea tyyli 2 - Korostus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Vaalea tyyli 1 - Korost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52" autoAdjust="0"/>
    <p:restoredTop sz="97526" autoAdjust="0"/>
  </p:normalViewPr>
  <p:slideViewPr>
    <p:cSldViewPr snapToGrid="0" showGuides="1">
      <p:cViewPr varScale="1">
        <p:scale>
          <a:sx n="69" d="100"/>
          <a:sy n="69" d="100"/>
        </p:scale>
        <p:origin x="804" y="56"/>
      </p:cViewPr>
      <p:guideLst>
        <p:guide orient="horz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9011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4" y="1"/>
            <a:ext cx="2971800" cy="499011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F856834E-E748-4038-A995-C9B5EC0968A0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446088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61" tIns="45930" rIns="91861" bIns="45930" rtlCol="0" anchor="ctr"/>
          <a:lstStyle/>
          <a:p>
            <a:endParaRPr lang="en-GB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1" y="4786363"/>
            <a:ext cx="5486400" cy="3916115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4" y="9446678"/>
            <a:ext cx="2971800" cy="49901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7F92B5C3-0316-4C47-9A20-69EF65DBA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89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2B5C3-0316-4C47-9A20-69EF65DBA54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  <a:endParaRPr lang="en-GB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dirty="0"/>
              <a:t>Muokkaa alaotsikon perustyyliä </a:t>
            </a:r>
            <a:r>
              <a:rPr lang="fi-FI" dirty="0" err="1"/>
              <a:t>napsautt</a:t>
            </a:r>
            <a:r>
              <a:rPr lang="fi-FI" dirty="0"/>
              <a:t>.</a:t>
            </a:r>
            <a:endParaRPr lang="en-GB" dirty="0"/>
          </a:p>
        </p:txBody>
      </p:sp>
      <p:grpSp>
        <p:nvGrpSpPr>
          <p:cNvPr id="4" name="Ryhmä 3">
            <a:extLst>
              <a:ext uri="{FF2B5EF4-FFF2-40B4-BE49-F238E27FC236}">
                <a16:creationId xmlns:a16="http://schemas.microsoft.com/office/drawing/2014/main" id="{5BA9B41D-0F14-4CE6-BD2A-BAB9377FEBBD}"/>
              </a:ext>
            </a:extLst>
          </p:cNvPr>
          <p:cNvGrpSpPr/>
          <p:nvPr userDrawn="1"/>
        </p:nvGrpSpPr>
        <p:grpSpPr>
          <a:xfrm>
            <a:off x="0" y="1"/>
            <a:ext cx="12192000" cy="1111624"/>
            <a:chOff x="0" y="-1"/>
            <a:chExt cx="7315200" cy="1216153"/>
          </a:xfrm>
        </p:grpSpPr>
        <p:sp>
          <p:nvSpPr>
            <p:cNvPr id="5" name="Suorakulmio 51">
              <a:extLst>
                <a:ext uri="{FF2B5EF4-FFF2-40B4-BE49-F238E27FC236}">
                  <a16:creationId xmlns:a16="http://schemas.microsoft.com/office/drawing/2014/main" id="{95678BEA-B465-46D4-B874-2004DF3824EC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i-FI"/>
            </a:p>
          </p:txBody>
        </p:sp>
        <p:sp>
          <p:nvSpPr>
            <p:cNvPr id="6" name="Suorakulmio 5">
              <a:extLst>
                <a:ext uri="{FF2B5EF4-FFF2-40B4-BE49-F238E27FC236}">
                  <a16:creationId xmlns:a16="http://schemas.microsoft.com/office/drawing/2014/main" id="{2443414B-8253-436C-9BF2-609D5453011D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i-FI"/>
            </a:p>
          </p:txBody>
        </p:sp>
      </p:grpSp>
      <p:pic>
        <p:nvPicPr>
          <p:cNvPr id="7" name="Kuva 6">
            <a:extLst>
              <a:ext uri="{FF2B5EF4-FFF2-40B4-BE49-F238E27FC236}">
                <a16:creationId xmlns:a16="http://schemas.microsoft.com/office/drawing/2014/main" id="{D4EDE5F4-2D3C-4150-9931-723F2A1EA9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727" y="173321"/>
            <a:ext cx="1783526" cy="23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0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GB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C5DE-8B2B-4F29-B741-AF9A535E0AFD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850C46-F0B5-417F-81F5-5E36BFCBC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8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GB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C5DE-8B2B-4F29-B741-AF9A535E0AFD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850C46-F0B5-417F-81F5-5E36BFCBC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8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38200" y="2094572"/>
            <a:ext cx="10515600" cy="4043269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  <a:endParaRPr lang="en-GB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0E9C5DE-8B2B-4F29-B741-AF9A535E0AFD}" type="datetimeFigureOut">
              <a:rPr lang="en-GB" smtClean="0"/>
              <a:pPr/>
              <a:t>23/11/2018</a:t>
            </a:fld>
            <a:endParaRPr lang="en-GB"/>
          </a:p>
        </p:txBody>
      </p:sp>
      <p:grpSp>
        <p:nvGrpSpPr>
          <p:cNvPr id="5" name="Ryhmä 4">
            <a:extLst>
              <a:ext uri="{FF2B5EF4-FFF2-40B4-BE49-F238E27FC236}">
                <a16:creationId xmlns:a16="http://schemas.microsoft.com/office/drawing/2014/main" id="{90584783-12D9-4B6C-8505-4CDC80C46B94}"/>
              </a:ext>
            </a:extLst>
          </p:cNvPr>
          <p:cNvGrpSpPr/>
          <p:nvPr userDrawn="1"/>
        </p:nvGrpSpPr>
        <p:grpSpPr>
          <a:xfrm>
            <a:off x="0" y="1"/>
            <a:ext cx="12192000" cy="1111624"/>
            <a:chOff x="0" y="-1"/>
            <a:chExt cx="7315200" cy="1216153"/>
          </a:xfrm>
        </p:grpSpPr>
        <p:sp>
          <p:nvSpPr>
            <p:cNvPr id="6" name="Suorakulmio 51">
              <a:extLst>
                <a:ext uri="{FF2B5EF4-FFF2-40B4-BE49-F238E27FC236}">
                  <a16:creationId xmlns:a16="http://schemas.microsoft.com/office/drawing/2014/main" id="{BB8D9903-E003-42EC-BECF-C0465CB9772D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i-FI"/>
            </a:p>
          </p:txBody>
        </p:sp>
        <p:sp>
          <p:nvSpPr>
            <p:cNvPr id="7" name="Suorakulmio 6">
              <a:extLst>
                <a:ext uri="{FF2B5EF4-FFF2-40B4-BE49-F238E27FC236}">
                  <a16:creationId xmlns:a16="http://schemas.microsoft.com/office/drawing/2014/main" id="{60E659C0-2735-44F2-9240-25124253F58A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i-FI"/>
            </a:p>
          </p:txBody>
        </p:sp>
      </p:grp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8200" y="974171"/>
            <a:ext cx="10515600" cy="985464"/>
          </a:xfrm>
        </p:spPr>
        <p:txBody>
          <a:bodyPr/>
          <a:lstStyle>
            <a:lvl1pPr>
              <a:defRPr>
                <a:solidFill>
                  <a:srgbClr val="285AA0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  <a:endParaRPr lang="en-GB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BAE09B42-1B45-4BE0-A550-A113A2A40A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727" y="173321"/>
            <a:ext cx="1783526" cy="237698"/>
          </a:xfrm>
          <a:prstGeom prst="rect">
            <a:avLst/>
          </a:prstGeom>
        </p:spPr>
      </p:pic>
      <p:sp>
        <p:nvSpPr>
          <p:cNvPr id="9" name="Tekstiruutu 8">
            <a:extLst>
              <a:ext uri="{FF2B5EF4-FFF2-40B4-BE49-F238E27FC236}">
                <a16:creationId xmlns:a16="http://schemas.microsoft.com/office/drawing/2014/main" id="{6959ADD3-B61F-4466-9627-3577F4A8A672}"/>
              </a:ext>
            </a:extLst>
          </p:cNvPr>
          <p:cNvSpPr txBox="1"/>
          <p:nvPr userDrawn="1"/>
        </p:nvSpPr>
        <p:spPr>
          <a:xfrm>
            <a:off x="5471319" y="6341396"/>
            <a:ext cx="223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LUOTTAMUKSELLINEN</a:t>
            </a:r>
          </a:p>
        </p:txBody>
      </p:sp>
    </p:spTree>
    <p:extLst>
      <p:ext uri="{BB962C8B-B14F-4D97-AF65-F5344CB8AC3E}">
        <p14:creationId xmlns:p14="http://schemas.microsoft.com/office/powerpoint/2010/main" val="80188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  <a:endParaRPr lang="en-GB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C5DE-8B2B-4F29-B741-AF9A535E0AFD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850C46-F0B5-417F-81F5-5E36BFCBC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29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GB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C5DE-8B2B-4F29-B741-AF9A535E0AFD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850C46-F0B5-417F-81F5-5E36BFCBC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32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  <a:endParaRPr lang="en-GB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C5DE-8B2B-4F29-B741-AF9A535E0AFD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850C46-F0B5-417F-81F5-5E36BFCBC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52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GB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C5DE-8B2B-4F29-B741-AF9A535E0AFD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850C46-F0B5-417F-81F5-5E36BFCBC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30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C5DE-8B2B-4F29-B741-AF9A535E0AFD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850C46-F0B5-417F-81F5-5E36BFCBC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89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  <a:endParaRPr lang="en-GB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C5DE-8B2B-4F29-B741-AF9A535E0AFD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850C46-F0B5-417F-81F5-5E36BFCBC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59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  <a:endParaRPr lang="en-GB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C5DE-8B2B-4F29-B741-AF9A535E0AFD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850C46-F0B5-417F-81F5-5E36BFCBC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GB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4D4D4D"/>
                </a:solidFill>
                <a:latin typeface="+mj-lt"/>
              </a:defRPr>
            </a:lvl1pPr>
          </a:lstStyle>
          <a:p>
            <a:fld id="{60E9C5DE-8B2B-4F29-B741-AF9A535E0AFD}" type="datetimeFigureOut">
              <a:rPr lang="en-GB" smtClean="0"/>
              <a:pPr/>
              <a:t>23/11/2018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75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D4D4D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D4D4D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D4D4D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47077" y="749987"/>
            <a:ext cx="10515600" cy="62605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Hyperledger high level architecture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566" y="1586773"/>
            <a:ext cx="8241287" cy="476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54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88364" y="1558663"/>
            <a:ext cx="5583913" cy="4722064"/>
          </a:xfrm>
          <a:prstGeom prst="round2SameRect">
            <a:avLst>
              <a:gd name="adj1" fmla="val 0"/>
              <a:gd name="adj2" fmla="val 0"/>
            </a:avLst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200" dirty="0"/>
              <a:t>Server responses:</a:t>
            </a:r>
          </a:p>
          <a:p>
            <a:r>
              <a:rPr lang="en-US" sz="1200" dirty="0"/>
              <a:t>Create business network:</a:t>
            </a:r>
          </a:p>
          <a:p>
            <a:pPr marL="0" indent="0">
              <a:buNone/>
            </a:pPr>
            <a:r>
              <a:rPr lang="en-US" sz="1200" dirty="0"/>
              <a:t>{</a:t>
            </a:r>
            <a:r>
              <a:rPr lang="en-US" sz="1200" i="1" dirty="0"/>
              <a:t>'</a:t>
            </a:r>
            <a:r>
              <a:rPr lang="en-US" sz="1200" i="1" dirty="0" err="1"/>
              <a:t>serial_number</a:t>
            </a:r>
            <a:r>
              <a:rPr lang="en-US" sz="1200" i="1" dirty="0"/>
              <a:t>' : </a:t>
            </a:r>
            <a:r>
              <a:rPr lang="en-US" sz="1200" i="1" dirty="0" err="1"/>
              <a:t>str</a:t>
            </a:r>
            <a:r>
              <a:rPr lang="en-US" sz="1200" i="1" dirty="0"/>
              <a:t>(</a:t>
            </a:r>
            <a:r>
              <a:rPr lang="en-US" sz="1200" i="1" dirty="0" err="1"/>
              <a:t>bn_serial</a:t>
            </a:r>
            <a:r>
              <a:rPr lang="en-US" sz="1200" i="1" dirty="0"/>
              <a:t>), 'name' : </a:t>
            </a:r>
            <a:r>
              <a:rPr lang="en-US" sz="1200" i="1" dirty="0" err="1"/>
              <a:t>bn_name</a:t>
            </a:r>
            <a:r>
              <a:rPr lang="en-US" sz="1200" i="1" dirty="0"/>
              <a:t>, 'members' : [], 'proposals': [], 'ledger': []}</a:t>
            </a:r>
          </a:p>
          <a:p>
            <a:r>
              <a:rPr lang="en-US" sz="1200" dirty="0"/>
              <a:t>Join business network:</a:t>
            </a:r>
          </a:p>
          <a:p>
            <a:pPr marL="0" indent="0">
              <a:buNone/>
            </a:pPr>
            <a:r>
              <a:rPr lang="en-US" sz="1200" dirty="0"/>
              <a:t>{</a:t>
            </a:r>
            <a:r>
              <a:rPr lang="en-US" sz="1200" i="1" dirty="0"/>
              <a:t>'status': '</a:t>
            </a:r>
            <a:r>
              <a:rPr lang="en-US" sz="1200" i="1" u="sng" dirty="0"/>
              <a:t>ok'}, 201</a:t>
            </a:r>
          </a:p>
          <a:p>
            <a:r>
              <a:rPr lang="en-US" sz="1200" i="1" u="sng" dirty="0"/>
              <a:t>Request all business networks:</a:t>
            </a:r>
          </a:p>
          <a:p>
            <a:pPr marL="0" indent="0">
              <a:buNone/>
            </a:pPr>
            <a:r>
              <a:rPr lang="en-US" sz="1200" dirty="0"/>
              <a:t>{</a:t>
            </a:r>
            <a:r>
              <a:rPr lang="en-US" sz="1200" i="1" dirty="0"/>
              <a:t>'</a:t>
            </a:r>
            <a:r>
              <a:rPr lang="en-US" sz="1200" i="1" dirty="0" err="1"/>
              <a:t>cert_serial</a:t>
            </a:r>
            <a:r>
              <a:rPr lang="en-US" sz="1200" i="1" dirty="0"/>
              <a:t>': </a:t>
            </a:r>
            <a:r>
              <a:rPr lang="en-US" sz="1200" i="1" dirty="0" err="1"/>
              <a:t>str</a:t>
            </a:r>
            <a:r>
              <a:rPr lang="en-US" sz="1200" i="1" dirty="0"/>
              <a:t>(</a:t>
            </a:r>
            <a:r>
              <a:rPr lang="en-US" sz="1200" i="1" dirty="0" err="1"/>
              <a:t>cert_serial</a:t>
            </a:r>
            <a:r>
              <a:rPr lang="en-US" sz="1200" i="1" dirty="0"/>
              <a:t>), '</a:t>
            </a:r>
            <a:r>
              <a:rPr lang="en-US" sz="1200" i="1" dirty="0" err="1"/>
              <a:t>bns_all_serials_and_names</a:t>
            </a:r>
            <a:r>
              <a:rPr lang="en-US" sz="1200" i="1" dirty="0"/>
              <a:t>': </a:t>
            </a:r>
            <a:r>
              <a:rPr lang="en-US" sz="1200" i="1" dirty="0" err="1"/>
              <a:t>bns_all_serials_and_names</a:t>
            </a:r>
            <a:r>
              <a:rPr lang="en-US" sz="1200" i="1" dirty="0"/>
              <a:t>}</a:t>
            </a:r>
          </a:p>
          <a:p>
            <a:r>
              <a:rPr lang="en-US" sz="1200" i="1" dirty="0"/>
              <a:t>Request my business networks:</a:t>
            </a:r>
          </a:p>
          <a:p>
            <a:pPr marL="0" indent="0">
              <a:buNone/>
            </a:pPr>
            <a:r>
              <a:rPr lang="en-US" sz="1200" dirty="0"/>
              <a:t>{</a:t>
            </a:r>
            <a:r>
              <a:rPr lang="en-US" sz="1200" i="1" dirty="0"/>
              <a:t>'</a:t>
            </a:r>
            <a:r>
              <a:rPr lang="en-US" sz="1200" i="1" dirty="0" err="1"/>
              <a:t>my_bns</a:t>
            </a:r>
            <a:r>
              <a:rPr lang="en-US" sz="1200" i="1" dirty="0"/>
              <a:t>': </a:t>
            </a:r>
            <a:r>
              <a:rPr lang="en-US" sz="1200" i="1" dirty="0" err="1"/>
              <a:t>bns</a:t>
            </a:r>
            <a:r>
              <a:rPr lang="en-US" sz="1200" i="1" dirty="0"/>
              <a:t>}</a:t>
            </a:r>
          </a:p>
          <a:p>
            <a:r>
              <a:rPr lang="en-US" sz="1200" dirty="0"/>
              <a:t>Endorse or deny proposal:</a:t>
            </a:r>
          </a:p>
          <a:p>
            <a:pPr marL="0" indent="0">
              <a:buNone/>
            </a:pPr>
            <a:r>
              <a:rPr lang="en-US" sz="1200" dirty="0"/>
              <a:t>{</a:t>
            </a:r>
            <a:r>
              <a:rPr lang="en-US" sz="1200" i="1" dirty="0"/>
              <a:t>'status': '</a:t>
            </a:r>
            <a:r>
              <a:rPr lang="en-US" sz="1200" i="1" u="sng" dirty="0"/>
              <a:t>ok'}, 201</a:t>
            </a:r>
            <a:endParaRPr lang="en-US" sz="1200" i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02328" y="671574"/>
            <a:ext cx="8441018" cy="540593"/>
          </a:xfrm>
        </p:spPr>
        <p:txBody>
          <a:bodyPr>
            <a:noAutofit/>
          </a:bodyPr>
          <a:lstStyle/>
          <a:p>
            <a:r>
              <a:rPr lang="en-US" sz="3200" b="0" dirty="0"/>
              <a:t>Format of the data structures</a:t>
            </a:r>
            <a:endParaRPr lang="ru-RU" sz="3200" b="0" dirty="0"/>
          </a:p>
        </p:txBody>
      </p:sp>
      <p:sp>
        <p:nvSpPr>
          <p:cNvPr id="15" name="Объект 1"/>
          <p:cNvSpPr txBox="1">
            <a:spLocks/>
          </p:cNvSpPr>
          <p:nvPr/>
        </p:nvSpPr>
        <p:spPr>
          <a:xfrm>
            <a:off x="706583" y="1558663"/>
            <a:ext cx="5583913" cy="4673600"/>
          </a:xfrm>
          <a:prstGeom prst="round2SameRect">
            <a:avLst>
              <a:gd name="adj1" fmla="val 0"/>
              <a:gd name="adj2" fmla="val 0"/>
            </a:avLst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D4D4D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D4D4D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D4D4D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Client requests:</a:t>
            </a:r>
          </a:p>
          <a:p>
            <a:r>
              <a:rPr lang="en-US" sz="1200" dirty="0"/>
              <a:t>Create business network:</a:t>
            </a:r>
          </a:p>
          <a:p>
            <a:pPr marL="0" indent="0">
              <a:buNone/>
            </a:pPr>
            <a:r>
              <a:rPr lang="en-US" sz="1200" dirty="0"/>
              <a:t> {</a:t>
            </a:r>
            <a:r>
              <a:rPr lang="en-US" sz="1200" i="1" dirty="0"/>
              <a:t>'type':'</a:t>
            </a:r>
            <a:r>
              <a:rPr lang="en-US" sz="1200" i="1" dirty="0" err="1"/>
              <a:t>create_business_network</a:t>
            </a:r>
            <a:r>
              <a:rPr lang="en-US" sz="1200" i="1" dirty="0"/>
              <a:t>', </a:t>
            </a:r>
          </a:p>
          <a:p>
            <a:pPr marL="0" indent="0">
              <a:buNone/>
            </a:pPr>
            <a:r>
              <a:rPr lang="en-US" sz="1200" dirty="0"/>
              <a:t>   </a:t>
            </a:r>
            <a:r>
              <a:rPr lang="en-US" sz="1200" i="1" dirty="0"/>
              <a:t>'</a:t>
            </a:r>
            <a:r>
              <a:rPr lang="en-US" sz="1200" i="1" dirty="0" err="1"/>
              <a:t>creator_cert_serial</a:t>
            </a:r>
            <a:r>
              <a:rPr lang="en-US" sz="1200" i="1" dirty="0"/>
              <a:t>' : </a:t>
            </a:r>
            <a:r>
              <a:rPr lang="en-US" sz="1200" i="1" dirty="0" err="1"/>
              <a:t>cert.serial_number</a:t>
            </a:r>
            <a:r>
              <a:rPr lang="en-US" sz="1200" i="1" dirty="0"/>
              <a:t>, </a:t>
            </a:r>
            <a:r>
              <a:rPr lang="en-US" sz="1200" dirty="0"/>
              <a:t> </a:t>
            </a:r>
            <a:r>
              <a:rPr lang="en-US" sz="1200" i="1" dirty="0"/>
              <a:t>'</a:t>
            </a:r>
            <a:r>
              <a:rPr lang="en-US" sz="1200" i="1" dirty="0" err="1"/>
              <a:t>network_name</a:t>
            </a:r>
            <a:r>
              <a:rPr lang="en-US" sz="1200" i="1" dirty="0"/>
              <a:t>': </a:t>
            </a:r>
            <a:r>
              <a:rPr lang="en-US" sz="1200" i="1" dirty="0" err="1"/>
              <a:t>business_network_name</a:t>
            </a:r>
            <a:r>
              <a:rPr lang="en-US" sz="1200" i="1" dirty="0"/>
              <a:t> }</a:t>
            </a:r>
          </a:p>
          <a:p>
            <a:r>
              <a:rPr lang="en-US" sz="1200" i="1" dirty="0"/>
              <a:t>Join business network:</a:t>
            </a:r>
          </a:p>
          <a:p>
            <a:pPr marL="0" indent="0">
              <a:buNone/>
            </a:pPr>
            <a:r>
              <a:rPr lang="en-US" sz="1200" dirty="0"/>
              <a:t>{</a:t>
            </a:r>
            <a:r>
              <a:rPr lang="en-US" sz="1200" i="1" dirty="0"/>
              <a:t>'type':'</a:t>
            </a:r>
            <a:r>
              <a:rPr lang="en-US" sz="1200" i="1" dirty="0" err="1"/>
              <a:t>join_business_network_proposal</a:t>
            </a:r>
            <a:r>
              <a:rPr lang="en-US" sz="1200" i="1" dirty="0"/>
              <a:t>', '</a:t>
            </a:r>
            <a:r>
              <a:rPr lang="en-US" sz="1200" i="1" dirty="0" err="1"/>
              <a:t>requestor_cert_serial</a:t>
            </a:r>
            <a:r>
              <a:rPr lang="en-US" sz="1200" i="1" dirty="0"/>
              <a:t>' : </a:t>
            </a:r>
            <a:r>
              <a:rPr lang="en-US" sz="1200" i="1" dirty="0" err="1"/>
              <a:t>cert.serial_number</a:t>
            </a:r>
            <a:r>
              <a:rPr lang="en-US" sz="1200" i="1" dirty="0"/>
              <a:t>, </a:t>
            </a:r>
            <a:r>
              <a:rPr lang="en-US" sz="1200" dirty="0"/>
              <a:t>            </a:t>
            </a:r>
            <a:r>
              <a:rPr lang="en-US" sz="1200" i="1" dirty="0"/>
              <a:t>'bn_serial5_number': bn_join_serial5,  # only 5 last digits</a:t>
            </a:r>
            <a:r>
              <a:rPr lang="en-US" sz="1200" dirty="0"/>
              <a:t>            </a:t>
            </a:r>
            <a:r>
              <a:rPr lang="en-US" sz="1200" i="1" dirty="0"/>
              <a:t>'</a:t>
            </a:r>
            <a:r>
              <a:rPr lang="en-US" sz="1200" i="1" dirty="0" err="1"/>
              <a:t>bn_join_name</a:t>
            </a:r>
            <a:r>
              <a:rPr lang="en-US" sz="1200" i="1" dirty="0"/>
              <a:t>': </a:t>
            </a:r>
            <a:r>
              <a:rPr lang="en-US" sz="1200" i="1" dirty="0" err="1"/>
              <a:t>bn_join_name</a:t>
            </a:r>
            <a:r>
              <a:rPr lang="en-US" sz="1200" i="1" dirty="0"/>
              <a:t>, '</a:t>
            </a:r>
            <a:r>
              <a:rPr lang="en-US" sz="1200" i="1" dirty="0" err="1"/>
              <a:t>join_message</a:t>
            </a:r>
            <a:r>
              <a:rPr lang="en-US" sz="1200" i="1" dirty="0"/>
              <a:t>': </a:t>
            </a:r>
            <a:r>
              <a:rPr lang="en-US" sz="1200" i="1" dirty="0" err="1"/>
              <a:t>bn_join_message</a:t>
            </a:r>
            <a:r>
              <a:rPr lang="en-US" sz="1200" i="1" dirty="0"/>
              <a:t> }</a:t>
            </a:r>
          </a:p>
          <a:p>
            <a:r>
              <a:rPr lang="en-US" sz="1200" dirty="0"/>
              <a:t>Request all business networks:</a:t>
            </a:r>
          </a:p>
          <a:p>
            <a:pPr marL="0" indent="0">
              <a:buNone/>
            </a:pPr>
            <a:r>
              <a:rPr lang="en-US" sz="1200" dirty="0"/>
              <a:t>{</a:t>
            </a:r>
            <a:r>
              <a:rPr lang="en-US" sz="1200" i="1" dirty="0"/>
              <a:t>'type':'</a:t>
            </a:r>
            <a:r>
              <a:rPr lang="en-US" sz="1200" i="1" dirty="0" err="1"/>
              <a:t>get_all_business_networks_serials_and_names</a:t>
            </a:r>
            <a:r>
              <a:rPr lang="en-US" sz="1200" i="1" dirty="0"/>
              <a:t>', '</a:t>
            </a:r>
            <a:r>
              <a:rPr lang="en-US" sz="1200" i="1" dirty="0" err="1"/>
              <a:t>requestor_cert_serial</a:t>
            </a:r>
            <a:r>
              <a:rPr lang="en-US" sz="1200" i="1" dirty="0"/>
              <a:t>' : </a:t>
            </a:r>
            <a:r>
              <a:rPr lang="en-US" sz="1200" i="1" dirty="0" err="1"/>
              <a:t>cert.serial_number</a:t>
            </a:r>
            <a:r>
              <a:rPr lang="en-US" sz="1200" i="1" dirty="0"/>
              <a:t>} </a:t>
            </a:r>
            <a:endParaRPr lang="en-US" sz="1200" i="1" u="sng" dirty="0"/>
          </a:p>
          <a:p>
            <a:r>
              <a:rPr lang="en-US" sz="1200" i="1" u="sng" dirty="0"/>
              <a:t>Request my business networks:</a:t>
            </a:r>
          </a:p>
          <a:p>
            <a:pPr marL="0" indent="0">
              <a:buNone/>
            </a:pPr>
            <a:r>
              <a:rPr lang="en-US" sz="1200" dirty="0"/>
              <a:t>{</a:t>
            </a:r>
            <a:r>
              <a:rPr lang="en-US" sz="1200" i="1" dirty="0"/>
              <a:t>'type':'</a:t>
            </a:r>
            <a:r>
              <a:rPr lang="en-US" sz="1200" i="1" dirty="0" err="1"/>
              <a:t>get_my_business_networks_serials_and_names</a:t>
            </a:r>
            <a:r>
              <a:rPr lang="en-US" sz="1200" i="1" dirty="0"/>
              <a:t>', '</a:t>
            </a:r>
            <a:r>
              <a:rPr lang="en-US" sz="1200" i="1" dirty="0" err="1"/>
              <a:t>requestor_cert_serial</a:t>
            </a:r>
            <a:r>
              <a:rPr lang="en-US" sz="1200" i="1" dirty="0"/>
              <a:t>' : </a:t>
            </a:r>
            <a:r>
              <a:rPr lang="en-US" sz="1200" i="1" dirty="0" err="1"/>
              <a:t>cert.serial_number</a:t>
            </a:r>
            <a:r>
              <a:rPr lang="en-US" sz="1200" i="1" dirty="0"/>
              <a:t> }</a:t>
            </a:r>
          </a:p>
          <a:p>
            <a:r>
              <a:rPr lang="en-US" sz="1200" i="1" dirty="0"/>
              <a:t>Endorse or deny proposal:</a:t>
            </a:r>
          </a:p>
          <a:p>
            <a:pPr marL="0" indent="0">
              <a:buNone/>
            </a:pPr>
            <a:r>
              <a:rPr lang="en-US" sz="1200" i="1" dirty="0"/>
              <a:t>'type':'</a:t>
            </a:r>
            <a:r>
              <a:rPr lang="en-US" sz="1200" i="1" dirty="0" err="1"/>
              <a:t>proposal_endorsement_or_deny</a:t>
            </a:r>
            <a:r>
              <a:rPr lang="en-US" sz="1200" i="1" dirty="0"/>
              <a:t>', '</a:t>
            </a:r>
            <a:r>
              <a:rPr lang="en-US" sz="1200" i="1" dirty="0" err="1"/>
              <a:t>requestor_cert_serial</a:t>
            </a:r>
            <a:r>
              <a:rPr lang="en-US" sz="1200" i="1" dirty="0"/>
              <a:t>' : </a:t>
            </a:r>
            <a:r>
              <a:rPr lang="en-US" sz="1200" i="1" dirty="0" err="1"/>
              <a:t>cert.serial_number</a:t>
            </a:r>
            <a:r>
              <a:rPr lang="en-US" sz="1200" i="1" dirty="0"/>
              <a:t>, </a:t>
            </a:r>
            <a:r>
              <a:rPr lang="en-US" sz="1200" dirty="0"/>
              <a:t>               </a:t>
            </a:r>
            <a:r>
              <a:rPr lang="en-US" sz="1200" i="1" dirty="0"/>
              <a:t>'</a:t>
            </a:r>
            <a:r>
              <a:rPr lang="en-US" sz="1200" i="1" dirty="0" err="1"/>
              <a:t>endorse_or_deny</a:t>
            </a:r>
            <a:r>
              <a:rPr lang="en-US" sz="1200" i="1" dirty="0"/>
              <a:t>:': </a:t>
            </a:r>
            <a:r>
              <a:rPr lang="en-US" sz="1200" i="1" dirty="0" err="1"/>
              <a:t>endorse_or_deny</a:t>
            </a:r>
            <a:r>
              <a:rPr lang="en-US" sz="1200" i="1" dirty="0"/>
              <a:t>, 'bn_serial5': endorse_bn_serial5, '</a:t>
            </a:r>
            <a:r>
              <a:rPr lang="en-US" sz="1200" i="1" dirty="0" err="1"/>
              <a:t>bn_name</a:t>
            </a:r>
            <a:r>
              <a:rPr lang="en-US" sz="1200" i="1" dirty="0"/>
              <a:t>': </a:t>
            </a:r>
            <a:r>
              <a:rPr lang="en-US" sz="1200" i="1" dirty="0" err="1"/>
              <a:t>endorse_bn_name</a:t>
            </a:r>
            <a:r>
              <a:rPr lang="en-US" sz="1200" i="1" dirty="0"/>
              <a:t>, '</a:t>
            </a:r>
            <a:r>
              <a:rPr lang="en-US" sz="1200" i="1" dirty="0" err="1"/>
              <a:t>endorse_type</a:t>
            </a:r>
            <a:r>
              <a:rPr lang="en-US" sz="1200" i="1" dirty="0"/>
              <a:t>': </a:t>
            </a:r>
            <a:r>
              <a:rPr lang="en-US" sz="1200" i="1" dirty="0" err="1"/>
              <a:t>endorse_type</a:t>
            </a:r>
            <a:r>
              <a:rPr lang="en-US" sz="1200" i="1" dirty="0"/>
              <a:t>, 'endorse_member5': endorse_member5, </a:t>
            </a:r>
            <a:r>
              <a:rPr lang="en-US" sz="1200" dirty="0"/>
              <a:t>               </a:t>
            </a:r>
            <a:r>
              <a:rPr lang="en-US" sz="1200" i="1" dirty="0"/>
              <a:t>'</a:t>
            </a:r>
            <a:r>
              <a:rPr lang="en-US" sz="1200" i="1" dirty="0" err="1"/>
              <a:t>endorse_message</a:t>
            </a:r>
            <a:r>
              <a:rPr lang="en-US" sz="1200" i="1" dirty="0"/>
              <a:t>': </a:t>
            </a:r>
            <a:r>
              <a:rPr lang="en-US" sz="1200" i="1" dirty="0" err="1"/>
              <a:t>endorse_message</a:t>
            </a:r>
            <a:r>
              <a:rPr lang="en-US" sz="1200" i="1" dirty="0"/>
              <a:t> }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069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60121" y="791347"/>
            <a:ext cx="10515600" cy="51412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Analysis of the platforms for IHAN technology verification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13" y="1565660"/>
            <a:ext cx="1133674" cy="3983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75" y="1670512"/>
            <a:ext cx="1851699" cy="12331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514" y="1985271"/>
            <a:ext cx="3980872" cy="70170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75" y="3255773"/>
            <a:ext cx="2321892" cy="10040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2186" y="2903659"/>
            <a:ext cx="1701363" cy="159677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3549" y="2937476"/>
            <a:ext cx="1896851" cy="154271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0400" y="2937476"/>
            <a:ext cx="1968248" cy="138506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8648" y="2943715"/>
            <a:ext cx="1840770" cy="153647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19418" y="2937475"/>
            <a:ext cx="1912167" cy="16293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175" y="4933489"/>
            <a:ext cx="2156639" cy="98164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1938" y="4772733"/>
            <a:ext cx="1701363" cy="133678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3301" y="4772733"/>
            <a:ext cx="1911368" cy="133678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34669" y="4772733"/>
            <a:ext cx="2098953" cy="133678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33622" y="4770717"/>
            <a:ext cx="1834425" cy="146754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68047" y="4739107"/>
            <a:ext cx="2063538" cy="1370411"/>
          </a:xfrm>
          <a:prstGeom prst="rect">
            <a:avLst/>
          </a:prstGeom>
        </p:spPr>
      </p:pic>
      <p:cxnSp>
        <p:nvCxnSpPr>
          <p:cNvPr id="20" name="Прямая соединительная линия 19"/>
          <p:cNvCxnSpPr/>
          <p:nvPr/>
        </p:nvCxnSpPr>
        <p:spPr>
          <a:xfrm flipV="1">
            <a:off x="497150" y="2752078"/>
            <a:ext cx="11274640" cy="4438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497150" y="4653474"/>
            <a:ext cx="11274640" cy="4438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15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Овал 39"/>
          <p:cNvSpPr/>
          <p:nvPr/>
        </p:nvSpPr>
        <p:spPr>
          <a:xfrm>
            <a:off x="294823" y="1526681"/>
            <a:ext cx="2304288" cy="2066544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356841" y="722724"/>
            <a:ext cx="10515600" cy="414682"/>
          </a:xfrm>
        </p:spPr>
        <p:txBody>
          <a:bodyPr>
            <a:noAutofit/>
          </a:bodyPr>
          <a:lstStyle/>
          <a:p>
            <a:r>
              <a:rPr lang="en-US" sz="3200" b="0" dirty="0"/>
              <a:t>IHAN concept in Distributed Ledger model </a:t>
            </a:r>
            <a:endParaRPr lang="ru-RU" sz="3200" b="0" dirty="0"/>
          </a:p>
        </p:txBody>
      </p:sp>
      <p:sp>
        <p:nvSpPr>
          <p:cNvPr id="5" name="Овал 4"/>
          <p:cNvSpPr/>
          <p:nvPr/>
        </p:nvSpPr>
        <p:spPr>
          <a:xfrm>
            <a:off x="1168976" y="1652507"/>
            <a:ext cx="608767" cy="4842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IHAN  1 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862988" y="2293967"/>
            <a:ext cx="608767" cy="4842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IHAN 2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45600" y="2303965"/>
            <a:ext cx="608767" cy="4842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IHAN 4 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168976" y="2959446"/>
            <a:ext cx="608767" cy="4842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IHAN 3</a:t>
            </a:r>
            <a:endParaRPr lang="ru-RU" sz="800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>
            <a:stCxn id="5" idx="5"/>
            <a:endCxn id="6" idx="1"/>
          </p:cNvCxnSpPr>
          <p:nvPr/>
        </p:nvCxnSpPr>
        <p:spPr>
          <a:xfrm>
            <a:off x="1688591" y="2065854"/>
            <a:ext cx="263549" cy="299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3"/>
            <a:endCxn id="8" idx="7"/>
          </p:cNvCxnSpPr>
          <p:nvPr/>
        </p:nvCxnSpPr>
        <p:spPr>
          <a:xfrm flipH="1">
            <a:off x="1688591" y="2707314"/>
            <a:ext cx="263549" cy="323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1"/>
            <a:endCxn id="7" idx="5"/>
          </p:cNvCxnSpPr>
          <p:nvPr/>
        </p:nvCxnSpPr>
        <p:spPr>
          <a:xfrm flipH="1" flipV="1">
            <a:off x="965215" y="2717312"/>
            <a:ext cx="292913" cy="3130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7"/>
            <a:endCxn id="5" idx="3"/>
          </p:cNvCxnSpPr>
          <p:nvPr/>
        </p:nvCxnSpPr>
        <p:spPr>
          <a:xfrm flipV="1">
            <a:off x="965215" y="2065854"/>
            <a:ext cx="292913" cy="309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0"/>
            <a:endCxn id="5" idx="4"/>
          </p:cNvCxnSpPr>
          <p:nvPr/>
        </p:nvCxnSpPr>
        <p:spPr>
          <a:xfrm flipV="1">
            <a:off x="1473360" y="2136773"/>
            <a:ext cx="0" cy="822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7" idx="6"/>
            <a:endCxn id="6" idx="2"/>
          </p:cNvCxnSpPr>
          <p:nvPr/>
        </p:nvCxnSpPr>
        <p:spPr>
          <a:xfrm flipV="1">
            <a:off x="1054367" y="2536100"/>
            <a:ext cx="808621" cy="9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блако 38"/>
          <p:cNvSpPr/>
          <p:nvPr/>
        </p:nvSpPr>
        <p:spPr>
          <a:xfrm>
            <a:off x="2656192" y="2824750"/>
            <a:ext cx="2949581" cy="200263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Distributed Ledger Client</a:t>
            </a:r>
            <a:endParaRPr lang="ru-RU" dirty="0"/>
          </a:p>
        </p:txBody>
      </p:sp>
      <p:sp>
        <p:nvSpPr>
          <p:cNvPr id="41" name="Вертикальный свиток 40"/>
          <p:cNvSpPr/>
          <p:nvPr/>
        </p:nvSpPr>
        <p:spPr>
          <a:xfrm>
            <a:off x="658435" y="4128376"/>
            <a:ext cx="1569342" cy="875592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Membership service</a:t>
            </a:r>
            <a:endParaRPr lang="ru-RU" sz="1600" dirty="0"/>
          </a:p>
        </p:txBody>
      </p:sp>
      <p:sp>
        <p:nvSpPr>
          <p:cNvPr id="42" name="Овал 41"/>
          <p:cNvSpPr/>
          <p:nvPr/>
        </p:nvSpPr>
        <p:spPr>
          <a:xfrm>
            <a:off x="1138722" y="5623547"/>
            <a:ext cx="608767" cy="4842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IHAN 5</a:t>
            </a:r>
            <a:endParaRPr lang="ru-RU" sz="800" dirty="0">
              <a:solidFill>
                <a:schemeClr val="tx1"/>
              </a:solidFill>
            </a:endParaRPr>
          </a:p>
        </p:txBody>
      </p:sp>
      <p:cxnSp>
        <p:nvCxnSpPr>
          <p:cNvPr id="44" name="Прямая со стрелкой 43"/>
          <p:cNvCxnSpPr>
            <a:stCxn id="42" idx="0"/>
            <a:endCxn id="41" idx="2"/>
          </p:cNvCxnSpPr>
          <p:nvPr/>
        </p:nvCxnSpPr>
        <p:spPr>
          <a:xfrm flipV="1">
            <a:off x="1443106" y="5003968"/>
            <a:ext cx="0" cy="61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1" idx="0"/>
            <a:endCxn id="40" idx="4"/>
          </p:cNvCxnSpPr>
          <p:nvPr/>
        </p:nvCxnSpPr>
        <p:spPr>
          <a:xfrm flipV="1">
            <a:off x="1443106" y="3593225"/>
            <a:ext cx="3861" cy="535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826598" y="1652507"/>
            <a:ext cx="608767" cy="48426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IHAN 6 </a:t>
            </a:r>
            <a:endParaRPr lang="ru-RU" sz="800" dirty="0">
              <a:solidFill>
                <a:schemeClr val="tx1"/>
              </a:solidFill>
            </a:endParaRPr>
          </a:p>
        </p:txBody>
      </p:sp>
      <p:cxnSp>
        <p:nvCxnSpPr>
          <p:cNvPr id="59" name="Прямая со стрелкой 58"/>
          <p:cNvCxnSpPr/>
          <p:nvPr/>
        </p:nvCxnSpPr>
        <p:spPr>
          <a:xfrm>
            <a:off x="2523744" y="2959446"/>
            <a:ext cx="463224" cy="259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9" idx="4"/>
            <a:endCxn id="39" idx="3"/>
          </p:cNvCxnSpPr>
          <p:nvPr/>
        </p:nvCxnSpPr>
        <p:spPr>
          <a:xfrm>
            <a:off x="4130982" y="2136773"/>
            <a:ext cx="1" cy="8024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Скругленный прямоугольник 63"/>
          <p:cNvSpPr/>
          <p:nvPr/>
        </p:nvSpPr>
        <p:spPr>
          <a:xfrm>
            <a:off x="4748948" y="5623547"/>
            <a:ext cx="1068915" cy="6609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provider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Скругленный прямоугольник 64"/>
          <p:cNvSpPr/>
          <p:nvPr/>
        </p:nvSpPr>
        <p:spPr>
          <a:xfrm>
            <a:off x="2517772" y="5694932"/>
            <a:ext cx="1068915" cy="6609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provider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9" name="Прямая со стрелкой 68"/>
          <p:cNvCxnSpPr>
            <a:stCxn id="64" idx="0"/>
          </p:cNvCxnSpPr>
          <p:nvPr/>
        </p:nvCxnSpPr>
        <p:spPr>
          <a:xfrm flipH="1" flipV="1">
            <a:off x="4979024" y="4563374"/>
            <a:ext cx="304382" cy="1060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Скругленный прямоугольник 83"/>
          <p:cNvSpPr/>
          <p:nvPr/>
        </p:nvSpPr>
        <p:spPr>
          <a:xfrm>
            <a:off x="6535538" y="1526681"/>
            <a:ext cx="5340096" cy="47578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Вертикальный свиток 84"/>
          <p:cNvSpPr/>
          <p:nvPr/>
        </p:nvSpPr>
        <p:spPr>
          <a:xfrm>
            <a:off x="6754707" y="2218642"/>
            <a:ext cx="1405458" cy="1909734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Peer 1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Peer 2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Peer 3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Peer 4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Peer 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…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6" name="Скругленный прямоугольник 85"/>
          <p:cNvSpPr/>
          <p:nvPr/>
        </p:nvSpPr>
        <p:spPr>
          <a:xfrm>
            <a:off x="8867867" y="2224652"/>
            <a:ext cx="2745965" cy="19037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Ordering service &amp; Smart contracts (</a:t>
            </a:r>
            <a:r>
              <a:rPr lang="en-US" dirty="0" err="1">
                <a:solidFill>
                  <a:schemeClr val="tx1"/>
                </a:solidFill>
              </a:rPr>
              <a:t>Chaincode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7" name="Стрелка вправо 86"/>
          <p:cNvSpPr/>
          <p:nvPr/>
        </p:nvSpPr>
        <p:spPr>
          <a:xfrm>
            <a:off x="8065229" y="2511312"/>
            <a:ext cx="738264" cy="242134"/>
          </a:xfrm>
          <a:prstGeom prst="rightArrow">
            <a:avLst/>
          </a:prstGeom>
          <a:solidFill>
            <a:srgbClr val="44D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Transaction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90" name="Стрелка вправо 89"/>
          <p:cNvSpPr/>
          <p:nvPr/>
        </p:nvSpPr>
        <p:spPr>
          <a:xfrm>
            <a:off x="8065229" y="3472158"/>
            <a:ext cx="738264" cy="24213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Transaction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7152840" y="1682245"/>
            <a:ext cx="4313736" cy="3890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Ledger Network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2" name="Прямоугольник с двумя скругленными противолежащими углами 91"/>
          <p:cNvSpPr/>
          <p:nvPr/>
        </p:nvSpPr>
        <p:spPr>
          <a:xfrm>
            <a:off x="6877922" y="4483672"/>
            <a:ext cx="1279644" cy="411480"/>
          </a:xfrm>
          <a:prstGeom prst="round2DiagRect">
            <a:avLst/>
          </a:prstGeom>
          <a:solidFill>
            <a:srgbClr val="44D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Channel 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3" name="Прямоугольник с двумя скругленными противолежащими углами 92"/>
          <p:cNvSpPr/>
          <p:nvPr/>
        </p:nvSpPr>
        <p:spPr>
          <a:xfrm>
            <a:off x="8669886" y="4483672"/>
            <a:ext cx="1279644" cy="411480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Channel 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4" name="Прямоугольник с двумя скругленными противолежащими углами 93"/>
          <p:cNvSpPr/>
          <p:nvPr/>
        </p:nvSpPr>
        <p:spPr>
          <a:xfrm>
            <a:off x="10337484" y="4467195"/>
            <a:ext cx="1279644" cy="411480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Channel 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5" name="Пятиугольник 104"/>
          <p:cNvSpPr/>
          <p:nvPr/>
        </p:nvSpPr>
        <p:spPr>
          <a:xfrm>
            <a:off x="10099293" y="5101279"/>
            <a:ext cx="1253326" cy="484632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ятиугольник 105"/>
          <p:cNvSpPr/>
          <p:nvPr/>
        </p:nvSpPr>
        <p:spPr>
          <a:xfrm>
            <a:off x="9024628" y="5097100"/>
            <a:ext cx="1253326" cy="484632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ятиугольник 103"/>
          <p:cNvSpPr/>
          <p:nvPr/>
        </p:nvSpPr>
        <p:spPr>
          <a:xfrm>
            <a:off x="7949963" y="5101279"/>
            <a:ext cx="1253326" cy="484632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ятиугольник 101"/>
          <p:cNvSpPr/>
          <p:nvPr/>
        </p:nvSpPr>
        <p:spPr>
          <a:xfrm>
            <a:off x="6875298" y="5097100"/>
            <a:ext cx="1253326" cy="484632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7239876" y="5783680"/>
            <a:ext cx="4112743" cy="351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ledger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9" name="Прямая со стрелкой 108"/>
          <p:cNvCxnSpPr>
            <a:stCxn id="86" idx="2"/>
            <a:endCxn id="92" idx="3"/>
          </p:cNvCxnSpPr>
          <p:nvPr/>
        </p:nvCxnSpPr>
        <p:spPr>
          <a:xfrm flipH="1">
            <a:off x="7517744" y="4128375"/>
            <a:ext cx="2723106" cy="35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86" idx="2"/>
            <a:endCxn id="93" idx="3"/>
          </p:cNvCxnSpPr>
          <p:nvPr/>
        </p:nvCxnSpPr>
        <p:spPr>
          <a:xfrm flipH="1">
            <a:off x="9309708" y="4128375"/>
            <a:ext cx="931142" cy="35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endCxn id="94" idx="3"/>
          </p:cNvCxnSpPr>
          <p:nvPr/>
        </p:nvCxnSpPr>
        <p:spPr>
          <a:xfrm>
            <a:off x="10277954" y="4128375"/>
            <a:ext cx="699352" cy="33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 113"/>
          <p:cNvSpPr/>
          <p:nvPr/>
        </p:nvSpPr>
        <p:spPr>
          <a:xfrm>
            <a:off x="8157566" y="5003968"/>
            <a:ext cx="641743" cy="711032"/>
          </a:xfrm>
          <a:prstGeom prst="rect">
            <a:avLst/>
          </a:prstGeom>
          <a:solidFill>
            <a:srgbClr val="44D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10321506" y="4983900"/>
            <a:ext cx="641743" cy="711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7" name="Стрелка вправо 116"/>
          <p:cNvSpPr/>
          <p:nvPr/>
        </p:nvSpPr>
        <p:spPr>
          <a:xfrm>
            <a:off x="5513832" y="3218688"/>
            <a:ext cx="1021706" cy="253470"/>
          </a:xfrm>
          <a:prstGeom prst="rightArrow">
            <a:avLst/>
          </a:prstGeom>
          <a:solidFill>
            <a:srgbClr val="44D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Update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18" name="Стрелка вправо 117"/>
          <p:cNvSpPr/>
          <p:nvPr/>
        </p:nvSpPr>
        <p:spPr>
          <a:xfrm>
            <a:off x="5512081" y="4001640"/>
            <a:ext cx="1021706" cy="25347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/>
          <p:cNvCxnSpPr>
            <a:stCxn id="65" idx="0"/>
          </p:cNvCxnSpPr>
          <p:nvPr/>
        </p:nvCxnSpPr>
        <p:spPr>
          <a:xfrm flipV="1">
            <a:off x="3052230" y="4692073"/>
            <a:ext cx="337808" cy="10028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3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3121891" y="1999134"/>
            <a:ext cx="3482818" cy="4281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2565" y="1999134"/>
            <a:ext cx="2500650" cy="4281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22553" y="1558663"/>
            <a:ext cx="2150126" cy="323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Public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979327" y="1558663"/>
            <a:ext cx="4792950" cy="4722064"/>
          </a:xfrm>
          <a:prstGeom prst="round2SameRect">
            <a:avLst>
              <a:gd name="adj1" fmla="val 0"/>
              <a:gd name="adj2" fmla="val 0"/>
            </a:avLst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en-US" dirty="0"/>
              <a:t>IHAN is a digital certificate, fully compatible with X.509 standard, containing user name, public key, issuer identity, validity information and other technical details. Compatibility with X.509 makes IHAN compatible with Hyperledger platform.</a:t>
            </a:r>
          </a:p>
          <a:p>
            <a:pPr algn="just"/>
            <a:r>
              <a:rPr lang="en-US" dirty="0"/>
              <a:t>Private key used for signing data and for encryption of documents.</a:t>
            </a:r>
          </a:p>
          <a:p>
            <a:pPr algn="just"/>
            <a:r>
              <a:rPr lang="en-US" dirty="0"/>
              <a:t>Ledgers are transactions chains for the different business networks.</a:t>
            </a:r>
          </a:p>
          <a:p>
            <a:pPr algn="just"/>
            <a:r>
              <a:rPr lang="en-US" dirty="0"/>
              <a:t>Digital IDs Wallet is a list of service providers IDs, together with account credentials for the service.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438120" y="671574"/>
            <a:ext cx="6305226" cy="540593"/>
          </a:xfrm>
        </p:spPr>
        <p:txBody>
          <a:bodyPr>
            <a:noAutofit/>
          </a:bodyPr>
          <a:lstStyle/>
          <a:p>
            <a:r>
              <a:rPr lang="en-US" sz="3200" b="0" dirty="0"/>
              <a:t>Digital identity entities</a:t>
            </a:r>
            <a:endParaRPr lang="ru-RU" sz="3200" b="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0364" y="2170541"/>
            <a:ext cx="2129501" cy="3912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IHAN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16" y="2667002"/>
            <a:ext cx="1841595" cy="2720384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310417" y="4451217"/>
            <a:ext cx="3081147" cy="1632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 provider IDs Wallet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532634" y="4881874"/>
            <a:ext cx="2384761" cy="273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Service provider ID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532634" y="5155252"/>
            <a:ext cx="2384762" cy="482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Account credentials for the service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796541" y="1558663"/>
            <a:ext cx="2150126" cy="323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Private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3323540" y="2668751"/>
            <a:ext cx="3068024" cy="1567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Ledgers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304008" y="2170541"/>
            <a:ext cx="3087556" cy="256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Private key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120" y="3087815"/>
            <a:ext cx="2359769" cy="576978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520" y="3240215"/>
            <a:ext cx="2359769" cy="57697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920" y="3392615"/>
            <a:ext cx="2359769" cy="576978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20" y="3545015"/>
            <a:ext cx="2359769" cy="576978"/>
          </a:xfrm>
          <a:prstGeom prst="rect">
            <a:avLst/>
          </a:prstGeom>
        </p:spPr>
      </p:pic>
      <p:sp>
        <p:nvSpPr>
          <p:cNvPr id="34" name="Прямоугольник 33"/>
          <p:cNvSpPr/>
          <p:nvPr/>
        </p:nvSpPr>
        <p:spPr>
          <a:xfrm>
            <a:off x="3685034" y="5034274"/>
            <a:ext cx="2384761" cy="273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Service provider ID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3685034" y="5307652"/>
            <a:ext cx="2384762" cy="482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Account credentials for the service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3837434" y="5186674"/>
            <a:ext cx="2384761" cy="273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Service provider ID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3837434" y="5460052"/>
            <a:ext cx="2384762" cy="482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Account credentials for the service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3018451" y="1558663"/>
            <a:ext cx="11076" cy="47959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60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7444510" y="4742180"/>
            <a:ext cx="2272144" cy="14472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Client application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3073" y="1453410"/>
            <a:ext cx="3484418" cy="45335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IHAN and Business networks web service</a:t>
            </a:r>
          </a:p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31634" y="2249276"/>
            <a:ext cx="3103420" cy="376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IHAN and Keys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71597" y="582534"/>
            <a:ext cx="10515600" cy="614960"/>
          </a:xfrm>
        </p:spPr>
        <p:txBody>
          <a:bodyPr>
            <a:normAutofit/>
          </a:bodyPr>
          <a:lstStyle/>
          <a:p>
            <a:r>
              <a:rPr lang="en-US" sz="3200" b="0" dirty="0"/>
              <a:t>High level architecture of the IHAN-based service</a:t>
            </a:r>
            <a:endParaRPr lang="ru-RU" sz="3200" b="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440874" y="2781310"/>
            <a:ext cx="3103418" cy="3887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business network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40873" y="3278388"/>
            <a:ext cx="3103419" cy="377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 business network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440872" y="3804781"/>
            <a:ext cx="3103420" cy="387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list of available networks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440872" y="4341210"/>
            <a:ext cx="3103420" cy="387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list of own networks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440872" y="4877640"/>
            <a:ext cx="3103420" cy="385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proposals, endorse of deny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7444510" y="2972415"/>
            <a:ext cx="2272144" cy="14472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Client application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7959679" y="5192188"/>
            <a:ext cx="1274375" cy="298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IHAN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959679" y="5640764"/>
            <a:ext cx="1274375" cy="34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Secret key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440872" y="5412630"/>
            <a:ext cx="3103420" cy="3445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Validate peer’s IHAN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7975840" y="3412951"/>
            <a:ext cx="1274375" cy="298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IHAN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7975840" y="3843497"/>
            <a:ext cx="1274375" cy="34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Secret key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7444510" y="1330036"/>
            <a:ext cx="2272144" cy="14472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Client application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7975840" y="1756413"/>
            <a:ext cx="1274375" cy="298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IHAN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975840" y="2215669"/>
            <a:ext cx="1274375" cy="34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Secret key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Стрелка вправо 34"/>
          <p:cNvSpPr/>
          <p:nvPr/>
        </p:nvSpPr>
        <p:spPr>
          <a:xfrm flipH="1">
            <a:off x="5147085" y="4082591"/>
            <a:ext cx="1708727" cy="51723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право 35"/>
          <p:cNvSpPr/>
          <p:nvPr/>
        </p:nvSpPr>
        <p:spPr>
          <a:xfrm>
            <a:off x="5241637" y="2260060"/>
            <a:ext cx="1685637" cy="51723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5003921" y="3141125"/>
            <a:ext cx="2189018" cy="5625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Communication over HTTP protocol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26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791287" y="583555"/>
            <a:ext cx="10515600" cy="588298"/>
          </a:xfrm>
        </p:spPr>
        <p:txBody>
          <a:bodyPr>
            <a:normAutofit/>
          </a:bodyPr>
          <a:lstStyle/>
          <a:p>
            <a:r>
              <a:rPr lang="en-US" sz="2800" dirty="0"/>
              <a:t>Current biz model, difficulties and bottlenecks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73" y="1447306"/>
            <a:ext cx="2806844" cy="362603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396" y="1447306"/>
            <a:ext cx="3714941" cy="381654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571" y="1447306"/>
            <a:ext cx="4387809" cy="501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4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19940" y="796618"/>
            <a:ext cx="10515600" cy="74809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Digital identity, certification and distributed ledger impact to the biz processes and networks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23" y="1907680"/>
            <a:ext cx="2945913" cy="40171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155" y="1907680"/>
            <a:ext cx="3588145" cy="41063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206" y="1907680"/>
            <a:ext cx="4527783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2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1302328" y="2512291"/>
            <a:ext cx="2807854" cy="618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979327" y="1558663"/>
            <a:ext cx="4792950" cy="4722064"/>
          </a:xfrm>
          <a:prstGeom prst="round2SameRect">
            <a:avLst>
              <a:gd name="adj1" fmla="val 0"/>
              <a:gd name="adj2" fmla="val 0"/>
            </a:avLst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Bn_client_http.py – client side UI application for creating, join and list business networks.</a:t>
            </a:r>
          </a:p>
          <a:p>
            <a:r>
              <a:rPr lang="en-US" dirty="0"/>
              <a:t>Main.py – main module, handles http requests from client.</a:t>
            </a:r>
          </a:p>
          <a:p>
            <a:r>
              <a:rPr lang="en-US" dirty="0"/>
              <a:t>Ledger.py – implements distributed ledger functionality.</a:t>
            </a:r>
          </a:p>
          <a:p>
            <a:r>
              <a:rPr lang="en-US" dirty="0"/>
              <a:t>Signature.py – implements digital signature functions.</a:t>
            </a:r>
          </a:p>
          <a:p>
            <a:r>
              <a:rPr lang="en-US" dirty="0"/>
              <a:t>X509 – implements x509 protocol compatibility functions.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438120" y="671574"/>
            <a:ext cx="6305226" cy="540593"/>
          </a:xfrm>
        </p:spPr>
        <p:txBody>
          <a:bodyPr>
            <a:noAutofit/>
          </a:bodyPr>
          <a:lstStyle/>
          <a:p>
            <a:r>
              <a:rPr lang="en-US" sz="3200" b="0" dirty="0"/>
              <a:t>Design of the application</a:t>
            </a:r>
            <a:endParaRPr lang="ru-RU" sz="32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53310" y="3550240"/>
            <a:ext cx="2253673" cy="738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Main.py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66437" y="4797148"/>
            <a:ext cx="1339274" cy="738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Ledger.py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045855" y="4797148"/>
            <a:ext cx="1468582" cy="738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Signature.py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3799083" y="4797147"/>
            <a:ext cx="1339274" cy="738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X509.py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2"/>
            <a:endCxn id="28" idx="0"/>
          </p:cNvCxnSpPr>
          <p:nvPr/>
        </p:nvCxnSpPr>
        <p:spPr>
          <a:xfrm flipH="1">
            <a:off x="1136074" y="4289149"/>
            <a:ext cx="1644073" cy="50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2"/>
            <a:endCxn id="40" idx="0"/>
          </p:cNvCxnSpPr>
          <p:nvPr/>
        </p:nvCxnSpPr>
        <p:spPr>
          <a:xfrm flipH="1">
            <a:off x="2780146" y="4289149"/>
            <a:ext cx="1" cy="50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2"/>
            <a:endCxn id="41" idx="0"/>
          </p:cNvCxnSpPr>
          <p:nvPr/>
        </p:nvCxnSpPr>
        <p:spPr>
          <a:xfrm>
            <a:off x="2780147" y="4289149"/>
            <a:ext cx="1688573" cy="507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1593274" y="1388296"/>
            <a:ext cx="2253673" cy="738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Bn_client_http.py</a:t>
            </a:r>
            <a:endParaRPr lang="ru-RU" dirty="0"/>
          </a:p>
        </p:txBody>
      </p:sp>
      <p:sp>
        <p:nvSpPr>
          <p:cNvPr id="21" name="Стрелка вниз 20"/>
          <p:cNvSpPr/>
          <p:nvPr/>
        </p:nvSpPr>
        <p:spPr>
          <a:xfrm>
            <a:off x="1958110" y="2303334"/>
            <a:ext cx="304799" cy="1151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 rot="10800000">
            <a:off x="3161031" y="2215587"/>
            <a:ext cx="277089" cy="1191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64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76400" y="615689"/>
            <a:ext cx="10515600" cy="497696"/>
          </a:xfrm>
        </p:spPr>
        <p:txBody>
          <a:bodyPr>
            <a:normAutofit fontScale="90000"/>
          </a:bodyPr>
          <a:lstStyle/>
          <a:p>
            <a:r>
              <a:rPr lang="en-US" sz="3600" b="0" dirty="0"/>
              <a:t>Business networks, IHAN-based POC application UI</a:t>
            </a:r>
            <a:endParaRPr lang="ru-RU" sz="3600" b="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75" y="1188844"/>
            <a:ext cx="2723374" cy="18118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166" y="1188844"/>
            <a:ext cx="2575545" cy="25575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314" y="1188844"/>
            <a:ext cx="3297147" cy="26105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78" y="3927626"/>
            <a:ext cx="3433183" cy="27066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8077" y="3897296"/>
            <a:ext cx="2335848" cy="246689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855" y="3927625"/>
            <a:ext cx="2589946" cy="2494449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597278" y="1188844"/>
            <a:ext cx="240923" cy="2848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380645" y="1188844"/>
            <a:ext cx="240923" cy="2848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255266" y="1188844"/>
            <a:ext cx="240923" cy="2848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97278" y="3927625"/>
            <a:ext cx="240923" cy="2848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419041" y="3897296"/>
            <a:ext cx="240923" cy="2848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337202" y="3935737"/>
            <a:ext cx="240923" cy="2848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72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E709F1A4403E2468DC17E690856A6DC" ma:contentTypeVersion="8" ma:contentTypeDescription="Создание документа." ma:contentTypeScope="" ma:versionID="15b3caf1e7f1a7cb0e5df3afc261f85b">
  <xsd:schema xmlns:xsd="http://www.w3.org/2001/XMLSchema" xmlns:xs="http://www.w3.org/2001/XMLSchema" xmlns:p="http://schemas.microsoft.com/office/2006/metadata/properties" xmlns:ns2="9889478a-742b-4ec4-a05f-2da55b7445d2" xmlns:ns3="59fbb5ad-366d-45ad-a97a-347844a7d278" targetNamespace="http://schemas.microsoft.com/office/2006/metadata/properties" ma:root="true" ma:fieldsID="52e12a04cc2ba75c83df2c3b07a641d2" ns2:_="" ns3:_="">
    <xsd:import namespace="9889478a-742b-4ec4-a05f-2da55b7445d2"/>
    <xsd:import namespace="59fbb5ad-366d-45ad-a97a-347844a7d2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89478a-742b-4ec4-a05f-2da55b7445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fbb5ad-366d-45ad-a97a-347844a7d27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604721-6ABB-4B51-824A-845C7E54B484}">
  <ds:schemaRefs>
    <ds:schemaRef ds:uri="http://purl.org/dc/dcmitype/"/>
    <ds:schemaRef ds:uri="9889478a-742b-4ec4-a05f-2da55b7445d2"/>
    <ds:schemaRef ds:uri="59fbb5ad-366d-45ad-a97a-347844a7d27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4857AF9-FA04-4AF5-9D6A-3816FC3433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E03D92-CC26-41C7-8279-DFC33DFD0F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89478a-742b-4ec4-a05f-2da55b7445d2"/>
    <ds:schemaRef ds:uri="59fbb5ad-366d-45ad-a97a-347844a7d2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56325</TotalTime>
  <Words>749</Words>
  <Application>Microsoft Office PowerPoint</Application>
  <PresentationFormat>Laajakuva</PresentationFormat>
  <Paragraphs>113</Paragraphs>
  <Slides>10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Office-teema</vt:lpstr>
      <vt:lpstr>Hyperledger high level architecture</vt:lpstr>
      <vt:lpstr>Analysis of the platforms for IHAN technology verification</vt:lpstr>
      <vt:lpstr>IHAN concept in Distributed Ledger model </vt:lpstr>
      <vt:lpstr>Digital identity entities</vt:lpstr>
      <vt:lpstr>High level architecture of the IHAN-based service</vt:lpstr>
      <vt:lpstr>Current biz model, difficulties and bottlenecks</vt:lpstr>
      <vt:lpstr>Digital identity, certification and distributed ledger impact to the biz processes and networks</vt:lpstr>
      <vt:lpstr>Design of the application</vt:lpstr>
      <vt:lpstr>Business networks, IHAN-based POC application UI</vt:lpstr>
      <vt:lpstr>Format of the data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Raisio</dc:title>
  <dc:creator>Jari Hakkarainen;Alexey Razin</dc:creator>
  <cp:lastModifiedBy>Jari Hakkarainen</cp:lastModifiedBy>
  <cp:revision>1494</cp:revision>
  <cp:lastPrinted>2018-07-26T12:55:08Z</cp:lastPrinted>
  <dcterms:created xsi:type="dcterms:W3CDTF">2016-03-18T08:48:22Z</dcterms:created>
  <dcterms:modified xsi:type="dcterms:W3CDTF">2018-11-23T04:02:20Z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0x010100BE709F1A4403E2468DC17E690856A6DC</vt:lpwstr>
  </property>
</Properties>
</file>