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1625-3AC1-453E-93CB-08102EBC4E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B94FEB-B93D-4313-A576-A3B594DCC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A42C86-0693-439D-A615-E27328F02EAA}"/>
              </a:ext>
            </a:extLst>
          </p:cNvPr>
          <p:cNvSpPr>
            <a:spLocks noGrp="1"/>
          </p:cNvSpPr>
          <p:nvPr>
            <p:ph type="dt" sz="half" idx="10"/>
          </p:nvPr>
        </p:nvSpPr>
        <p:spPr/>
        <p:txBody>
          <a:bodyPr/>
          <a:lstStyle/>
          <a:p>
            <a:fld id="{BCB6F281-257E-4B29-859B-C306622791B9}" type="datetimeFigureOut">
              <a:rPr lang="en-US" smtClean="0"/>
              <a:t>2/26/2019</a:t>
            </a:fld>
            <a:endParaRPr lang="en-US"/>
          </a:p>
        </p:txBody>
      </p:sp>
      <p:sp>
        <p:nvSpPr>
          <p:cNvPr id="5" name="Footer Placeholder 4">
            <a:extLst>
              <a:ext uri="{FF2B5EF4-FFF2-40B4-BE49-F238E27FC236}">
                <a16:creationId xmlns:a16="http://schemas.microsoft.com/office/drawing/2014/main" id="{00093557-F1C7-45B8-817E-70D864193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441F9-4A2A-46CF-BA7B-76D214029376}"/>
              </a:ext>
            </a:extLst>
          </p:cNvPr>
          <p:cNvSpPr>
            <a:spLocks noGrp="1"/>
          </p:cNvSpPr>
          <p:nvPr>
            <p:ph type="sldNum" sz="quarter" idx="12"/>
          </p:nvPr>
        </p:nvSpPr>
        <p:spPr/>
        <p:txBody>
          <a:bodyPr/>
          <a:lstStyle/>
          <a:p>
            <a:fld id="{C97E4E56-8934-4508-92B3-1E36FCE7FDF1}" type="slidenum">
              <a:rPr lang="en-US" smtClean="0"/>
              <a:t>‹#›</a:t>
            </a:fld>
            <a:endParaRPr lang="en-US"/>
          </a:p>
        </p:txBody>
      </p:sp>
    </p:spTree>
    <p:extLst>
      <p:ext uri="{BB962C8B-B14F-4D97-AF65-F5344CB8AC3E}">
        <p14:creationId xmlns:p14="http://schemas.microsoft.com/office/powerpoint/2010/main" val="296710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3EC5-463C-472C-A419-ED2128E4B1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3FBDC-4FEE-40A0-A84A-54C936F3C8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E7905-086F-4975-9113-E0F52F68EB2F}"/>
              </a:ext>
            </a:extLst>
          </p:cNvPr>
          <p:cNvSpPr>
            <a:spLocks noGrp="1"/>
          </p:cNvSpPr>
          <p:nvPr>
            <p:ph type="dt" sz="half" idx="10"/>
          </p:nvPr>
        </p:nvSpPr>
        <p:spPr/>
        <p:txBody>
          <a:bodyPr/>
          <a:lstStyle/>
          <a:p>
            <a:fld id="{BCB6F281-257E-4B29-859B-C306622791B9}" type="datetimeFigureOut">
              <a:rPr lang="en-US" smtClean="0"/>
              <a:t>2/26/2019</a:t>
            </a:fld>
            <a:endParaRPr lang="en-US"/>
          </a:p>
        </p:txBody>
      </p:sp>
      <p:sp>
        <p:nvSpPr>
          <p:cNvPr id="5" name="Footer Placeholder 4">
            <a:extLst>
              <a:ext uri="{FF2B5EF4-FFF2-40B4-BE49-F238E27FC236}">
                <a16:creationId xmlns:a16="http://schemas.microsoft.com/office/drawing/2014/main" id="{E85B5A47-4AA2-40CC-A16C-AC5777E4B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96B61-7E10-450A-BBC7-B30085A6CC2E}"/>
              </a:ext>
            </a:extLst>
          </p:cNvPr>
          <p:cNvSpPr>
            <a:spLocks noGrp="1"/>
          </p:cNvSpPr>
          <p:nvPr>
            <p:ph type="sldNum" sz="quarter" idx="12"/>
          </p:nvPr>
        </p:nvSpPr>
        <p:spPr/>
        <p:txBody>
          <a:bodyPr/>
          <a:lstStyle/>
          <a:p>
            <a:fld id="{C97E4E56-8934-4508-92B3-1E36FCE7FDF1}" type="slidenum">
              <a:rPr lang="en-US" smtClean="0"/>
              <a:t>‹#›</a:t>
            </a:fld>
            <a:endParaRPr lang="en-US"/>
          </a:p>
        </p:txBody>
      </p:sp>
    </p:spTree>
    <p:extLst>
      <p:ext uri="{BB962C8B-B14F-4D97-AF65-F5344CB8AC3E}">
        <p14:creationId xmlns:p14="http://schemas.microsoft.com/office/powerpoint/2010/main" val="4009227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AB09E9-2B02-4A1E-BDBD-20338E0718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FBC667-CFCA-438F-B853-78FEEAFFE4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74A668-EE91-4999-B3A9-E8AE34B5DFB4}"/>
              </a:ext>
            </a:extLst>
          </p:cNvPr>
          <p:cNvSpPr>
            <a:spLocks noGrp="1"/>
          </p:cNvSpPr>
          <p:nvPr>
            <p:ph type="dt" sz="half" idx="10"/>
          </p:nvPr>
        </p:nvSpPr>
        <p:spPr/>
        <p:txBody>
          <a:bodyPr/>
          <a:lstStyle/>
          <a:p>
            <a:fld id="{BCB6F281-257E-4B29-859B-C306622791B9}" type="datetimeFigureOut">
              <a:rPr lang="en-US" smtClean="0"/>
              <a:t>2/26/2019</a:t>
            </a:fld>
            <a:endParaRPr lang="en-US"/>
          </a:p>
        </p:txBody>
      </p:sp>
      <p:sp>
        <p:nvSpPr>
          <p:cNvPr id="5" name="Footer Placeholder 4">
            <a:extLst>
              <a:ext uri="{FF2B5EF4-FFF2-40B4-BE49-F238E27FC236}">
                <a16:creationId xmlns:a16="http://schemas.microsoft.com/office/drawing/2014/main" id="{D2692B89-507C-451F-8CFC-9C0AC0659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9C0A1-9827-4F68-80DD-449A9F6D66B4}"/>
              </a:ext>
            </a:extLst>
          </p:cNvPr>
          <p:cNvSpPr>
            <a:spLocks noGrp="1"/>
          </p:cNvSpPr>
          <p:nvPr>
            <p:ph type="sldNum" sz="quarter" idx="12"/>
          </p:nvPr>
        </p:nvSpPr>
        <p:spPr/>
        <p:txBody>
          <a:bodyPr/>
          <a:lstStyle/>
          <a:p>
            <a:fld id="{C97E4E56-8934-4508-92B3-1E36FCE7FDF1}" type="slidenum">
              <a:rPr lang="en-US" smtClean="0"/>
              <a:t>‹#›</a:t>
            </a:fld>
            <a:endParaRPr lang="en-US"/>
          </a:p>
        </p:txBody>
      </p:sp>
    </p:spTree>
    <p:extLst>
      <p:ext uri="{BB962C8B-B14F-4D97-AF65-F5344CB8AC3E}">
        <p14:creationId xmlns:p14="http://schemas.microsoft.com/office/powerpoint/2010/main" val="3362008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D5-455B-40F2-957F-9E768FFE54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33BA2-2263-4A53-B4F8-4815F0CE9B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45235-FC90-4CD9-85F5-5425DD16122C}"/>
              </a:ext>
            </a:extLst>
          </p:cNvPr>
          <p:cNvSpPr>
            <a:spLocks noGrp="1"/>
          </p:cNvSpPr>
          <p:nvPr>
            <p:ph type="dt" sz="half" idx="10"/>
          </p:nvPr>
        </p:nvSpPr>
        <p:spPr/>
        <p:txBody>
          <a:bodyPr/>
          <a:lstStyle/>
          <a:p>
            <a:fld id="{BCB6F281-257E-4B29-859B-C306622791B9}" type="datetimeFigureOut">
              <a:rPr lang="en-US" smtClean="0"/>
              <a:t>2/26/2019</a:t>
            </a:fld>
            <a:endParaRPr lang="en-US"/>
          </a:p>
        </p:txBody>
      </p:sp>
      <p:sp>
        <p:nvSpPr>
          <p:cNvPr id="5" name="Footer Placeholder 4">
            <a:extLst>
              <a:ext uri="{FF2B5EF4-FFF2-40B4-BE49-F238E27FC236}">
                <a16:creationId xmlns:a16="http://schemas.microsoft.com/office/drawing/2014/main" id="{A743D5C9-12B0-413C-85C6-8AAED8096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300E3-6EE9-4AFC-A736-ED9258230A22}"/>
              </a:ext>
            </a:extLst>
          </p:cNvPr>
          <p:cNvSpPr>
            <a:spLocks noGrp="1"/>
          </p:cNvSpPr>
          <p:nvPr>
            <p:ph type="sldNum" sz="quarter" idx="12"/>
          </p:nvPr>
        </p:nvSpPr>
        <p:spPr/>
        <p:txBody>
          <a:bodyPr/>
          <a:lstStyle/>
          <a:p>
            <a:fld id="{C97E4E56-8934-4508-92B3-1E36FCE7FDF1}" type="slidenum">
              <a:rPr lang="en-US" smtClean="0"/>
              <a:t>‹#›</a:t>
            </a:fld>
            <a:endParaRPr lang="en-US"/>
          </a:p>
        </p:txBody>
      </p:sp>
    </p:spTree>
    <p:extLst>
      <p:ext uri="{BB962C8B-B14F-4D97-AF65-F5344CB8AC3E}">
        <p14:creationId xmlns:p14="http://schemas.microsoft.com/office/powerpoint/2010/main" val="215468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14D3-A9BE-493E-9466-36D5607FCB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5680AA-AA7A-442D-AC11-ECF055B06D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BCDA33-9134-4616-806E-E05F62C66E29}"/>
              </a:ext>
            </a:extLst>
          </p:cNvPr>
          <p:cNvSpPr>
            <a:spLocks noGrp="1"/>
          </p:cNvSpPr>
          <p:nvPr>
            <p:ph type="dt" sz="half" idx="10"/>
          </p:nvPr>
        </p:nvSpPr>
        <p:spPr/>
        <p:txBody>
          <a:bodyPr/>
          <a:lstStyle/>
          <a:p>
            <a:fld id="{BCB6F281-257E-4B29-859B-C306622791B9}" type="datetimeFigureOut">
              <a:rPr lang="en-US" smtClean="0"/>
              <a:t>2/26/2019</a:t>
            </a:fld>
            <a:endParaRPr lang="en-US"/>
          </a:p>
        </p:txBody>
      </p:sp>
      <p:sp>
        <p:nvSpPr>
          <p:cNvPr id="5" name="Footer Placeholder 4">
            <a:extLst>
              <a:ext uri="{FF2B5EF4-FFF2-40B4-BE49-F238E27FC236}">
                <a16:creationId xmlns:a16="http://schemas.microsoft.com/office/drawing/2014/main" id="{3EC96CA4-876B-4F4D-8F25-95FC5A7E5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E6CBD-D9DD-44B4-B469-FBE8DFB3FEB9}"/>
              </a:ext>
            </a:extLst>
          </p:cNvPr>
          <p:cNvSpPr>
            <a:spLocks noGrp="1"/>
          </p:cNvSpPr>
          <p:nvPr>
            <p:ph type="sldNum" sz="quarter" idx="12"/>
          </p:nvPr>
        </p:nvSpPr>
        <p:spPr/>
        <p:txBody>
          <a:bodyPr/>
          <a:lstStyle/>
          <a:p>
            <a:fld id="{C97E4E56-8934-4508-92B3-1E36FCE7FDF1}" type="slidenum">
              <a:rPr lang="en-US" smtClean="0"/>
              <a:t>‹#›</a:t>
            </a:fld>
            <a:endParaRPr lang="en-US"/>
          </a:p>
        </p:txBody>
      </p:sp>
    </p:spTree>
    <p:extLst>
      <p:ext uri="{BB962C8B-B14F-4D97-AF65-F5344CB8AC3E}">
        <p14:creationId xmlns:p14="http://schemas.microsoft.com/office/powerpoint/2010/main" val="2087688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B5DD-92C7-4DE2-8C0F-C614965E7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ABB1CE-18DD-4C60-B01B-C312DC7DAA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C7B480-04F3-48EB-BDDE-7A654CAAD7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9881E-A7C8-44AA-8521-4D81CA20752C}"/>
              </a:ext>
            </a:extLst>
          </p:cNvPr>
          <p:cNvSpPr>
            <a:spLocks noGrp="1"/>
          </p:cNvSpPr>
          <p:nvPr>
            <p:ph type="dt" sz="half" idx="10"/>
          </p:nvPr>
        </p:nvSpPr>
        <p:spPr/>
        <p:txBody>
          <a:bodyPr/>
          <a:lstStyle/>
          <a:p>
            <a:fld id="{BCB6F281-257E-4B29-859B-C306622791B9}" type="datetimeFigureOut">
              <a:rPr lang="en-US" smtClean="0"/>
              <a:t>2/26/2019</a:t>
            </a:fld>
            <a:endParaRPr lang="en-US"/>
          </a:p>
        </p:txBody>
      </p:sp>
      <p:sp>
        <p:nvSpPr>
          <p:cNvPr id="6" name="Footer Placeholder 5">
            <a:extLst>
              <a:ext uri="{FF2B5EF4-FFF2-40B4-BE49-F238E27FC236}">
                <a16:creationId xmlns:a16="http://schemas.microsoft.com/office/drawing/2014/main" id="{AC03A454-48DF-424E-828C-1CB938A6A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C90D87-0FA4-43DD-9B43-4C1C9BCAD7CC}"/>
              </a:ext>
            </a:extLst>
          </p:cNvPr>
          <p:cNvSpPr>
            <a:spLocks noGrp="1"/>
          </p:cNvSpPr>
          <p:nvPr>
            <p:ph type="sldNum" sz="quarter" idx="12"/>
          </p:nvPr>
        </p:nvSpPr>
        <p:spPr/>
        <p:txBody>
          <a:bodyPr/>
          <a:lstStyle/>
          <a:p>
            <a:fld id="{C97E4E56-8934-4508-92B3-1E36FCE7FDF1}" type="slidenum">
              <a:rPr lang="en-US" smtClean="0"/>
              <a:t>‹#›</a:t>
            </a:fld>
            <a:endParaRPr lang="en-US"/>
          </a:p>
        </p:txBody>
      </p:sp>
    </p:spTree>
    <p:extLst>
      <p:ext uri="{BB962C8B-B14F-4D97-AF65-F5344CB8AC3E}">
        <p14:creationId xmlns:p14="http://schemas.microsoft.com/office/powerpoint/2010/main" val="109404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EA100-41D5-47FC-8364-871712C507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5B0D6F-7AB4-4952-A9CB-F438F6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6DE55E5-3229-4BC2-8341-0C20F6DF80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95874B-7FF7-41AA-AC8D-FEFEA46477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74D452-2340-4A7C-921B-AE62BAE868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746A99-3959-4894-959C-5EB99F358A62}"/>
              </a:ext>
            </a:extLst>
          </p:cNvPr>
          <p:cNvSpPr>
            <a:spLocks noGrp="1"/>
          </p:cNvSpPr>
          <p:nvPr>
            <p:ph type="dt" sz="half" idx="10"/>
          </p:nvPr>
        </p:nvSpPr>
        <p:spPr/>
        <p:txBody>
          <a:bodyPr/>
          <a:lstStyle/>
          <a:p>
            <a:fld id="{BCB6F281-257E-4B29-859B-C306622791B9}" type="datetimeFigureOut">
              <a:rPr lang="en-US" smtClean="0"/>
              <a:t>2/26/2019</a:t>
            </a:fld>
            <a:endParaRPr lang="en-US"/>
          </a:p>
        </p:txBody>
      </p:sp>
      <p:sp>
        <p:nvSpPr>
          <p:cNvPr id="8" name="Footer Placeholder 7">
            <a:extLst>
              <a:ext uri="{FF2B5EF4-FFF2-40B4-BE49-F238E27FC236}">
                <a16:creationId xmlns:a16="http://schemas.microsoft.com/office/drawing/2014/main" id="{089E5A8F-F6D6-42CE-B3EA-E3C77F2155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C4B143-A624-447B-9F5B-0AF01ECAC53E}"/>
              </a:ext>
            </a:extLst>
          </p:cNvPr>
          <p:cNvSpPr>
            <a:spLocks noGrp="1"/>
          </p:cNvSpPr>
          <p:nvPr>
            <p:ph type="sldNum" sz="quarter" idx="12"/>
          </p:nvPr>
        </p:nvSpPr>
        <p:spPr/>
        <p:txBody>
          <a:bodyPr/>
          <a:lstStyle/>
          <a:p>
            <a:fld id="{C97E4E56-8934-4508-92B3-1E36FCE7FDF1}" type="slidenum">
              <a:rPr lang="en-US" smtClean="0"/>
              <a:t>‹#›</a:t>
            </a:fld>
            <a:endParaRPr lang="en-US"/>
          </a:p>
        </p:txBody>
      </p:sp>
    </p:spTree>
    <p:extLst>
      <p:ext uri="{BB962C8B-B14F-4D97-AF65-F5344CB8AC3E}">
        <p14:creationId xmlns:p14="http://schemas.microsoft.com/office/powerpoint/2010/main" val="354078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CE3E-7404-4895-AE21-7C990A56CE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A8111F-2A69-4A9E-9FB7-4AD4C0C0B9E8}"/>
              </a:ext>
            </a:extLst>
          </p:cNvPr>
          <p:cNvSpPr>
            <a:spLocks noGrp="1"/>
          </p:cNvSpPr>
          <p:nvPr>
            <p:ph type="dt" sz="half" idx="10"/>
          </p:nvPr>
        </p:nvSpPr>
        <p:spPr/>
        <p:txBody>
          <a:bodyPr/>
          <a:lstStyle/>
          <a:p>
            <a:fld id="{BCB6F281-257E-4B29-859B-C306622791B9}" type="datetimeFigureOut">
              <a:rPr lang="en-US" smtClean="0"/>
              <a:t>2/26/2019</a:t>
            </a:fld>
            <a:endParaRPr lang="en-US"/>
          </a:p>
        </p:txBody>
      </p:sp>
      <p:sp>
        <p:nvSpPr>
          <p:cNvPr id="4" name="Footer Placeholder 3">
            <a:extLst>
              <a:ext uri="{FF2B5EF4-FFF2-40B4-BE49-F238E27FC236}">
                <a16:creationId xmlns:a16="http://schemas.microsoft.com/office/drawing/2014/main" id="{1CF14836-908F-4FEA-9233-80A7559035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96DC3E-E9C4-4827-B0A8-DB7CDC527FB9}"/>
              </a:ext>
            </a:extLst>
          </p:cNvPr>
          <p:cNvSpPr>
            <a:spLocks noGrp="1"/>
          </p:cNvSpPr>
          <p:nvPr>
            <p:ph type="sldNum" sz="quarter" idx="12"/>
          </p:nvPr>
        </p:nvSpPr>
        <p:spPr/>
        <p:txBody>
          <a:bodyPr/>
          <a:lstStyle/>
          <a:p>
            <a:fld id="{C97E4E56-8934-4508-92B3-1E36FCE7FDF1}" type="slidenum">
              <a:rPr lang="en-US" smtClean="0"/>
              <a:t>‹#›</a:t>
            </a:fld>
            <a:endParaRPr lang="en-US"/>
          </a:p>
        </p:txBody>
      </p:sp>
    </p:spTree>
    <p:extLst>
      <p:ext uri="{BB962C8B-B14F-4D97-AF65-F5344CB8AC3E}">
        <p14:creationId xmlns:p14="http://schemas.microsoft.com/office/powerpoint/2010/main" val="315198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3BAC0F-B721-4DF3-8088-30BB1CC9F14E}"/>
              </a:ext>
            </a:extLst>
          </p:cNvPr>
          <p:cNvSpPr>
            <a:spLocks noGrp="1"/>
          </p:cNvSpPr>
          <p:nvPr>
            <p:ph type="dt" sz="half" idx="10"/>
          </p:nvPr>
        </p:nvSpPr>
        <p:spPr/>
        <p:txBody>
          <a:bodyPr/>
          <a:lstStyle/>
          <a:p>
            <a:fld id="{BCB6F281-257E-4B29-859B-C306622791B9}" type="datetimeFigureOut">
              <a:rPr lang="en-US" smtClean="0"/>
              <a:t>2/26/2019</a:t>
            </a:fld>
            <a:endParaRPr lang="en-US"/>
          </a:p>
        </p:txBody>
      </p:sp>
      <p:sp>
        <p:nvSpPr>
          <p:cNvPr id="3" name="Footer Placeholder 2">
            <a:extLst>
              <a:ext uri="{FF2B5EF4-FFF2-40B4-BE49-F238E27FC236}">
                <a16:creationId xmlns:a16="http://schemas.microsoft.com/office/drawing/2014/main" id="{943596E1-5051-49F7-B334-F27164511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F2EBBA-3990-4E18-BEC1-C32898BFDBD1}"/>
              </a:ext>
            </a:extLst>
          </p:cNvPr>
          <p:cNvSpPr>
            <a:spLocks noGrp="1"/>
          </p:cNvSpPr>
          <p:nvPr>
            <p:ph type="sldNum" sz="quarter" idx="12"/>
          </p:nvPr>
        </p:nvSpPr>
        <p:spPr/>
        <p:txBody>
          <a:bodyPr/>
          <a:lstStyle/>
          <a:p>
            <a:fld id="{C97E4E56-8934-4508-92B3-1E36FCE7FDF1}" type="slidenum">
              <a:rPr lang="en-US" smtClean="0"/>
              <a:t>‹#›</a:t>
            </a:fld>
            <a:endParaRPr lang="en-US"/>
          </a:p>
        </p:txBody>
      </p:sp>
    </p:spTree>
    <p:extLst>
      <p:ext uri="{BB962C8B-B14F-4D97-AF65-F5344CB8AC3E}">
        <p14:creationId xmlns:p14="http://schemas.microsoft.com/office/powerpoint/2010/main" val="2610973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DA4D-C22F-45DE-9DC5-025AC40468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829327-F744-4DA2-8933-4421A0F81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0079A5-B8A7-46CE-9195-7DEED0926E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A25F1E-0E21-4897-A11D-9A16356D51D9}"/>
              </a:ext>
            </a:extLst>
          </p:cNvPr>
          <p:cNvSpPr>
            <a:spLocks noGrp="1"/>
          </p:cNvSpPr>
          <p:nvPr>
            <p:ph type="dt" sz="half" idx="10"/>
          </p:nvPr>
        </p:nvSpPr>
        <p:spPr/>
        <p:txBody>
          <a:bodyPr/>
          <a:lstStyle/>
          <a:p>
            <a:fld id="{BCB6F281-257E-4B29-859B-C306622791B9}" type="datetimeFigureOut">
              <a:rPr lang="en-US" smtClean="0"/>
              <a:t>2/26/2019</a:t>
            </a:fld>
            <a:endParaRPr lang="en-US"/>
          </a:p>
        </p:txBody>
      </p:sp>
      <p:sp>
        <p:nvSpPr>
          <p:cNvPr id="6" name="Footer Placeholder 5">
            <a:extLst>
              <a:ext uri="{FF2B5EF4-FFF2-40B4-BE49-F238E27FC236}">
                <a16:creationId xmlns:a16="http://schemas.microsoft.com/office/drawing/2014/main" id="{5395CBDA-1531-4AFE-8AF6-5C9985B5D6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A6687-41D1-4B43-8778-507318BDCC97}"/>
              </a:ext>
            </a:extLst>
          </p:cNvPr>
          <p:cNvSpPr>
            <a:spLocks noGrp="1"/>
          </p:cNvSpPr>
          <p:nvPr>
            <p:ph type="sldNum" sz="quarter" idx="12"/>
          </p:nvPr>
        </p:nvSpPr>
        <p:spPr/>
        <p:txBody>
          <a:bodyPr/>
          <a:lstStyle/>
          <a:p>
            <a:fld id="{C97E4E56-8934-4508-92B3-1E36FCE7FDF1}" type="slidenum">
              <a:rPr lang="en-US" smtClean="0"/>
              <a:t>‹#›</a:t>
            </a:fld>
            <a:endParaRPr lang="en-US"/>
          </a:p>
        </p:txBody>
      </p:sp>
    </p:spTree>
    <p:extLst>
      <p:ext uri="{BB962C8B-B14F-4D97-AF65-F5344CB8AC3E}">
        <p14:creationId xmlns:p14="http://schemas.microsoft.com/office/powerpoint/2010/main" val="284315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51AB-1D19-4F93-945C-B5E03BAD7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D5F76B-5DD1-4B06-AAA1-DAC11F1C4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E6BDAA-6188-4535-AA70-EF9BAA195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1AED38-3087-4A92-A3A5-6E4DD658689E}"/>
              </a:ext>
            </a:extLst>
          </p:cNvPr>
          <p:cNvSpPr>
            <a:spLocks noGrp="1"/>
          </p:cNvSpPr>
          <p:nvPr>
            <p:ph type="dt" sz="half" idx="10"/>
          </p:nvPr>
        </p:nvSpPr>
        <p:spPr/>
        <p:txBody>
          <a:bodyPr/>
          <a:lstStyle/>
          <a:p>
            <a:fld id="{BCB6F281-257E-4B29-859B-C306622791B9}" type="datetimeFigureOut">
              <a:rPr lang="en-US" smtClean="0"/>
              <a:t>2/26/2019</a:t>
            </a:fld>
            <a:endParaRPr lang="en-US"/>
          </a:p>
        </p:txBody>
      </p:sp>
      <p:sp>
        <p:nvSpPr>
          <p:cNvPr id="6" name="Footer Placeholder 5">
            <a:extLst>
              <a:ext uri="{FF2B5EF4-FFF2-40B4-BE49-F238E27FC236}">
                <a16:creationId xmlns:a16="http://schemas.microsoft.com/office/drawing/2014/main" id="{BA3C4CAF-AD67-4E51-A7EC-1F26E4764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E634A-D05F-4DDC-B235-49F29931D2EC}"/>
              </a:ext>
            </a:extLst>
          </p:cNvPr>
          <p:cNvSpPr>
            <a:spLocks noGrp="1"/>
          </p:cNvSpPr>
          <p:nvPr>
            <p:ph type="sldNum" sz="quarter" idx="12"/>
          </p:nvPr>
        </p:nvSpPr>
        <p:spPr/>
        <p:txBody>
          <a:bodyPr/>
          <a:lstStyle/>
          <a:p>
            <a:fld id="{C97E4E56-8934-4508-92B3-1E36FCE7FDF1}" type="slidenum">
              <a:rPr lang="en-US" smtClean="0"/>
              <a:t>‹#›</a:t>
            </a:fld>
            <a:endParaRPr lang="en-US"/>
          </a:p>
        </p:txBody>
      </p:sp>
    </p:spTree>
    <p:extLst>
      <p:ext uri="{BB962C8B-B14F-4D97-AF65-F5344CB8AC3E}">
        <p14:creationId xmlns:p14="http://schemas.microsoft.com/office/powerpoint/2010/main" val="22020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549F71-C669-4F24-A27E-F9102E1378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3D8A5D-EF21-44FB-98C5-ABD44C4014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3DB78-9262-484D-94EB-723F6F48BD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6F281-257E-4B29-859B-C306622791B9}" type="datetimeFigureOut">
              <a:rPr lang="en-US" smtClean="0"/>
              <a:t>2/26/2019</a:t>
            </a:fld>
            <a:endParaRPr lang="en-US"/>
          </a:p>
        </p:txBody>
      </p:sp>
      <p:sp>
        <p:nvSpPr>
          <p:cNvPr id="5" name="Footer Placeholder 4">
            <a:extLst>
              <a:ext uri="{FF2B5EF4-FFF2-40B4-BE49-F238E27FC236}">
                <a16:creationId xmlns:a16="http://schemas.microsoft.com/office/drawing/2014/main" id="{332E3650-E242-4AA9-9F40-027B453F9E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85A647-3AFF-4CD3-A53D-77042492D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E4E56-8934-4508-92B3-1E36FCE7FDF1}" type="slidenum">
              <a:rPr lang="en-US" smtClean="0"/>
              <a:t>‹#›</a:t>
            </a:fld>
            <a:endParaRPr lang="en-US"/>
          </a:p>
        </p:txBody>
      </p:sp>
    </p:spTree>
    <p:extLst>
      <p:ext uri="{BB962C8B-B14F-4D97-AF65-F5344CB8AC3E}">
        <p14:creationId xmlns:p14="http://schemas.microsoft.com/office/powerpoint/2010/main" val="35888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CE67-2A4A-482F-9152-AD4965C4DD58}"/>
              </a:ext>
            </a:extLst>
          </p:cNvPr>
          <p:cNvSpPr>
            <a:spLocks noGrp="1"/>
          </p:cNvSpPr>
          <p:nvPr>
            <p:ph type="ctrTitle"/>
          </p:nvPr>
        </p:nvSpPr>
        <p:spPr>
          <a:xfrm>
            <a:off x="1524000" y="1225721"/>
            <a:ext cx="9144000" cy="1256957"/>
          </a:xfrm>
        </p:spPr>
        <p:txBody>
          <a:bodyPr/>
          <a:lstStyle/>
          <a:p>
            <a:r>
              <a:rPr lang="en-US" dirty="0"/>
              <a:t>Suicide Rate Analysis</a:t>
            </a:r>
          </a:p>
        </p:txBody>
      </p:sp>
      <p:sp>
        <p:nvSpPr>
          <p:cNvPr id="3" name="Subtitle 2">
            <a:extLst>
              <a:ext uri="{FF2B5EF4-FFF2-40B4-BE49-F238E27FC236}">
                <a16:creationId xmlns:a16="http://schemas.microsoft.com/office/drawing/2014/main" id="{0B648F9E-AFB7-4E2A-8B51-CC1EA02E59F8}"/>
              </a:ext>
            </a:extLst>
          </p:cNvPr>
          <p:cNvSpPr>
            <a:spLocks noGrp="1"/>
          </p:cNvSpPr>
          <p:nvPr>
            <p:ph type="subTitle" idx="1"/>
          </p:nvPr>
        </p:nvSpPr>
        <p:spPr>
          <a:xfrm>
            <a:off x="1524000" y="2942161"/>
            <a:ext cx="9144000" cy="1655762"/>
          </a:xfrm>
        </p:spPr>
        <p:txBody>
          <a:bodyPr/>
          <a:lstStyle/>
          <a:p>
            <a:r>
              <a:rPr lang="en-US" dirty="0"/>
              <a:t>Understanding successful countries the rates of suicide</a:t>
            </a:r>
          </a:p>
        </p:txBody>
      </p:sp>
    </p:spTree>
    <p:extLst>
      <p:ext uri="{BB962C8B-B14F-4D97-AF65-F5344CB8AC3E}">
        <p14:creationId xmlns:p14="http://schemas.microsoft.com/office/powerpoint/2010/main" val="3491966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38F2-F552-428D-8FD3-30C61A2CE3FD}"/>
              </a:ext>
            </a:extLst>
          </p:cNvPr>
          <p:cNvSpPr>
            <a:spLocks noGrp="1"/>
          </p:cNvSpPr>
          <p:nvPr>
            <p:ph type="title"/>
          </p:nvPr>
        </p:nvSpPr>
        <p:spPr>
          <a:xfrm>
            <a:off x="1155970" y="1140399"/>
            <a:ext cx="10515600" cy="1325563"/>
          </a:xfrm>
        </p:spPr>
        <p:txBody>
          <a:bodyPr>
            <a:normAutofit/>
          </a:bodyPr>
          <a:lstStyle/>
          <a:p>
            <a:r>
              <a:rPr lang="en-US" dirty="0"/>
              <a:t>Which countries have the largest count of suicides?</a:t>
            </a:r>
          </a:p>
        </p:txBody>
      </p:sp>
      <p:pic>
        <p:nvPicPr>
          <p:cNvPr id="4" name="Picture 3">
            <a:extLst>
              <a:ext uri="{FF2B5EF4-FFF2-40B4-BE49-F238E27FC236}">
                <a16:creationId xmlns:a16="http://schemas.microsoft.com/office/drawing/2014/main" id="{7785D038-3B90-4DCB-B528-60ABFA71B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4807" y="2041263"/>
            <a:ext cx="5879118" cy="3922533"/>
          </a:xfrm>
          <a:prstGeom prst="rect">
            <a:avLst/>
          </a:prstGeom>
        </p:spPr>
      </p:pic>
    </p:spTree>
    <p:extLst>
      <p:ext uri="{BB962C8B-B14F-4D97-AF65-F5344CB8AC3E}">
        <p14:creationId xmlns:p14="http://schemas.microsoft.com/office/powerpoint/2010/main" val="149457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38F2-F552-428D-8FD3-30C61A2CE3FD}"/>
              </a:ext>
            </a:extLst>
          </p:cNvPr>
          <p:cNvSpPr>
            <a:spLocks noGrp="1"/>
          </p:cNvSpPr>
          <p:nvPr>
            <p:ph type="title"/>
          </p:nvPr>
        </p:nvSpPr>
        <p:spPr>
          <a:xfrm>
            <a:off x="1164026" y="2914143"/>
            <a:ext cx="10515600" cy="1325563"/>
          </a:xfrm>
        </p:spPr>
        <p:txBody>
          <a:bodyPr>
            <a:normAutofit fontScale="90000"/>
          </a:bodyPr>
          <a:lstStyle/>
          <a:p>
            <a:r>
              <a:rPr lang="en-US" dirty="0"/>
              <a:t>We have to be careful about the previous two graphs since a low or large count of suicides</a:t>
            </a:r>
            <a:br>
              <a:rPr lang="en-US" dirty="0"/>
            </a:br>
            <a:r>
              <a:rPr lang="en-US" dirty="0"/>
              <a:t>is directly relative to the size of the country.</a:t>
            </a:r>
            <a:br>
              <a:rPr lang="en-US" dirty="0"/>
            </a:br>
            <a:br>
              <a:rPr lang="en-US" dirty="0"/>
            </a:br>
            <a:r>
              <a:rPr lang="en-US" dirty="0"/>
              <a:t>For this reason, it is more relevant to study the</a:t>
            </a:r>
            <a:br>
              <a:rPr lang="en-US" dirty="0"/>
            </a:br>
            <a:r>
              <a:rPr lang="en-US" dirty="0"/>
              <a:t>increase or decrease of the rate of suicides. To have a better reference of this situation let's graph</a:t>
            </a:r>
            <a:br>
              <a:rPr lang="en-US" dirty="0"/>
            </a:br>
            <a:r>
              <a:rPr lang="en-US" dirty="0"/>
              <a:t>the change in the rates of suicides.</a:t>
            </a:r>
            <a:br>
              <a:rPr lang="en-US" dirty="0"/>
            </a:br>
            <a:r>
              <a:rPr lang="en-US" dirty="0"/>
              <a:t> </a:t>
            </a:r>
          </a:p>
        </p:txBody>
      </p:sp>
      <p:sp>
        <p:nvSpPr>
          <p:cNvPr id="5" name="Title 1">
            <a:extLst>
              <a:ext uri="{FF2B5EF4-FFF2-40B4-BE49-F238E27FC236}">
                <a16:creationId xmlns:a16="http://schemas.microsoft.com/office/drawing/2014/main" id="{7C6A1898-927D-4415-981B-95E257F15E5E}"/>
              </a:ext>
            </a:extLst>
          </p:cNvPr>
          <p:cNvSpPr txBox="1">
            <a:spLocks/>
          </p:cNvSpPr>
          <p:nvPr/>
        </p:nvSpPr>
        <p:spPr>
          <a:xfrm>
            <a:off x="713111" y="2548069"/>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245678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6A1898-927D-4415-981B-95E257F15E5E}"/>
              </a:ext>
            </a:extLst>
          </p:cNvPr>
          <p:cNvSpPr txBox="1">
            <a:spLocks/>
          </p:cNvSpPr>
          <p:nvPr/>
        </p:nvSpPr>
        <p:spPr>
          <a:xfrm>
            <a:off x="713111" y="2548069"/>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pic>
        <p:nvPicPr>
          <p:cNvPr id="4" name="Picture 3">
            <a:extLst>
              <a:ext uri="{FF2B5EF4-FFF2-40B4-BE49-F238E27FC236}">
                <a16:creationId xmlns:a16="http://schemas.microsoft.com/office/drawing/2014/main" id="{870B69F6-64A8-4A00-BF53-E7E04DD82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081" y="1438664"/>
            <a:ext cx="7217923" cy="3980671"/>
          </a:xfrm>
          <a:prstGeom prst="rect">
            <a:avLst/>
          </a:prstGeom>
        </p:spPr>
      </p:pic>
      <p:sp>
        <p:nvSpPr>
          <p:cNvPr id="7" name="Title 6">
            <a:extLst>
              <a:ext uri="{FF2B5EF4-FFF2-40B4-BE49-F238E27FC236}">
                <a16:creationId xmlns:a16="http://schemas.microsoft.com/office/drawing/2014/main" id="{C5AAA4E8-89FA-424B-82BF-9A57B51F1F08}"/>
              </a:ext>
            </a:extLst>
          </p:cNvPr>
          <p:cNvSpPr>
            <a:spLocks noGrp="1"/>
          </p:cNvSpPr>
          <p:nvPr>
            <p:ph type="title"/>
          </p:nvPr>
        </p:nvSpPr>
        <p:spPr>
          <a:xfrm>
            <a:off x="1898515" y="19951"/>
            <a:ext cx="10515600" cy="1325563"/>
          </a:xfrm>
        </p:spPr>
        <p:txBody>
          <a:bodyPr/>
          <a:lstStyle/>
          <a:p>
            <a:r>
              <a:rPr lang="en-US" dirty="0"/>
              <a:t>Decreasing Suicide Rate</a:t>
            </a:r>
          </a:p>
        </p:txBody>
      </p:sp>
      <p:sp>
        <p:nvSpPr>
          <p:cNvPr id="8" name="Title 6">
            <a:extLst>
              <a:ext uri="{FF2B5EF4-FFF2-40B4-BE49-F238E27FC236}">
                <a16:creationId xmlns:a16="http://schemas.microsoft.com/office/drawing/2014/main" id="{45E804FE-D27F-4DAE-8948-DA122241542A}"/>
              </a:ext>
            </a:extLst>
          </p:cNvPr>
          <p:cNvSpPr txBox="1">
            <a:spLocks/>
          </p:cNvSpPr>
          <p:nvPr/>
        </p:nvSpPr>
        <p:spPr>
          <a:xfrm>
            <a:off x="408562" y="5167311"/>
            <a:ext cx="116148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Finland which has a greater suicide Decreasing rate.</a:t>
            </a:r>
          </a:p>
        </p:txBody>
      </p:sp>
    </p:spTree>
    <p:extLst>
      <p:ext uri="{BB962C8B-B14F-4D97-AF65-F5344CB8AC3E}">
        <p14:creationId xmlns:p14="http://schemas.microsoft.com/office/powerpoint/2010/main" val="361967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6A1898-927D-4415-981B-95E257F15E5E}"/>
              </a:ext>
            </a:extLst>
          </p:cNvPr>
          <p:cNvSpPr txBox="1">
            <a:spLocks/>
          </p:cNvSpPr>
          <p:nvPr/>
        </p:nvSpPr>
        <p:spPr>
          <a:xfrm>
            <a:off x="713111" y="2548069"/>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7" name="Title 6">
            <a:extLst>
              <a:ext uri="{FF2B5EF4-FFF2-40B4-BE49-F238E27FC236}">
                <a16:creationId xmlns:a16="http://schemas.microsoft.com/office/drawing/2014/main" id="{C5AAA4E8-89FA-424B-82BF-9A57B51F1F08}"/>
              </a:ext>
            </a:extLst>
          </p:cNvPr>
          <p:cNvSpPr>
            <a:spLocks noGrp="1"/>
          </p:cNvSpPr>
          <p:nvPr>
            <p:ph type="title"/>
          </p:nvPr>
        </p:nvSpPr>
        <p:spPr>
          <a:xfrm>
            <a:off x="1898515" y="19951"/>
            <a:ext cx="10515600" cy="1325563"/>
          </a:xfrm>
        </p:spPr>
        <p:txBody>
          <a:bodyPr/>
          <a:lstStyle/>
          <a:p>
            <a:r>
              <a:rPr lang="en-US" dirty="0"/>
              <a:t>Increasing Suicide Rate</a:t>
            </a:r>
          </a:p>
        </p:txBody>
      </p:sp>
      <p:sp>
        <p:nvSpPr>
          <p:cNvPr id="8" name="Title 6">
            <a:extLst>
              <a:ext uri="{FF2B5EF4-FFF2-40B4-BE49-F238E27FC236}">
                <a16:creationId xmlns:a16="http://schemas.microsoft.com/office/drawing/2014/main" id="{45E804FE-D27F-4DAE-8948-DA122241542A}"/>
              </a:ext>
            </a:extLst>
          </p:cNvPr>
          <p:cNvSpPr txBox="1">
            <a:spLocks/>
          </p:cNvSpPr>
          <p:nvPr/>
        </p:nvSpPr>
        <p:spPr>
          <a:xfrm>
            <a:off x="408562" y="5167311"/>
            <a:ext cx="116148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Republic of Korea and Suriname countries</a:t>
            </a:r>
          </a:p>
          <a:p>
            <a:r>
              <a:rPr lang="en-US" dirty="0"/>
              <a:t>have a greater suicide increasing rate.</a:t>
            </a:r>
          </a:p>
        </p:txBody>
      </p:sp>
      <p:pic>
        <p:nvPicPr>
          <p:cNvPr id="3" name="Picture 2">
            <a:extLst>
              <a:ext uri="{FF2B5EF4-FFF2-40B4-BE49-F238E27FC236}">
                <a16:creationId xmlns:a16="http://schemas.microsoft.com/office/drawing/2014/main" id="{0D93044B-7559-4E18-83F5-A825FB3F2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809" y="1345514"/>
            <a:ext cx="7179013" cy="3858383"/>
          </a:xfrm>
          <a:prstGeom prst="rect">
            <a:avLst/>
          </a:prstGeom>
        </p:spPr>
      </p:pic>
    </p:spTree>
    <p:extLst>
      <p:ext uri="{BB962C8B-B14F-4D97-AF65-F5344CB8AC3E}">
        <p14:creationId xmlns:p14="http://schemas.microsoft.com/office/powerpoint/2010/main" val="132709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6A1898-927D-4415-981B-95E257F15E5E}"/>
              </a:ext>
            </a:extLst>
          </p:cNvPr>
          <p:cNvSpPr txBox="1">
            <a:spLocks/>
          </p:cNvSpPr>
          <p:nvPr/>
        </p:nvSpPr>
        <p:spPr>
          <a:xfrm>
            <a:off x="713111" y="2548069"/>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7" name="Title 6">
            <a:extLst>
              <a:ext uri="{FF2B5EF4-FFF2-40B4-BE49-F238E27FC236}">
                <a16:creationId xmlns:a16="http://schemas.microsoft.com/office/drawing/2014/main" id="{C5AAA4E8-89FA-424B-82BF-9A57B51F1F08}"/>
              </a:ext>
            </a:extLst>
          </p:cNvPr>
          <p:cNvSpPr>
            <a:spLocks noGrp="1"/>
          </p:cNvSpPr>
          <p:nvPr>
            <p:ph type="title"/>
          </p:nvPr>
        </p:nvSpPr>
        <p:spPr>
          <a:xfrm>
            <a:off x="1373222" y="2870156"/>
            <a:ext cx="10515600" cy="1325563"/>
          </a:xfrm>
        </p:spPr>
        <p:txBody>
          <a:bodyPr>
            <a:normAutofit fontScale="90000"/>
          </a:bodyPr>
          <a:lstStyle/>
          <a:p>
            <a:r>
              <a:rPr lang="en-US" dirty="0"/>
              <a:t>We conclude that if a health department would like to make a new policy or take actions. It should try to model the policies or actions taken by Finland that successfully reduced the rates of suicide.</a:t>
            </a:r>
            <a:br>
              <a:rPr lang="en-US" dirty="0"/>
            </a:br>
            <a:r>
              <a:rPr lang="en-US" dirty="0"/>
              <a:t>Similarly, the health department should stay away from the policies, situation or action that resulted in increasing rates of suicide by Republic of Korea and Suriname.</a:t>
            </a:r>
          </a:p>
        </p:txBody>
      </p:sp>
    </p:spTree>
    <p:extLst>
      <p:ext uri="{BB962C8B-B14F-4D97-AF65-F5344CB8AC3E}">
        <p14:creationId xmlns:p14="http://schemas.microsoft.com/office/powerpoint/2010/main" val="2529031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A74C-553F-4631-B07F-85E7F7D4B1EC}"/>
              </a:ext>
            </a:extLst>
          </p:cNvPr>
          <p:cNvSpPr>
            <a:spLocks noGrp="1"/>
          </p:cNvSpPr>
          <p:nvPr>
            <p:ph type="title"/>
          </p:nvPr>
        </p:nvSpPr>
        <p:spPr>
          <a:xfrm rot="10800000" flipV="1">
            <a:off x="706225" y="2359991"/>
            <a:ext cx="10515600" cy="1344743"/>
          </a:xfrm>
        </p:spPr>
        <p:txBody>
          <a:bodyPr>
            <a:normAutofit fontScale="90000"/>
          </a:bodyPr>
          <a:lstStyle/>
          <a:p>
            <a:r>
              <a:rPr lang="en-US" dirty="0"/>
              <a:t>Rules:</a:t>
            </a:r>
            <a:br>
              <a:rPr lang="en-US" dirty="0"/>
            </a:br>
            <a:r>
              <a:rPr lang="en-US" dirty="0"/>
              <a:t>We will group the data in decades. This give us a better understanding</a:t>
            </a:r>
            <a:br>
              <a:rPr lang="en-US" dirty="0"/>
            </a:br>
            <a:r>
              <a:rPr lang="en-US" dirty="0"/>
              <a:t>of the analysis we are doing. In that way we can try to understand suicide rates by generations.</a:t>
            </a:r>
            <a:br>
              <a:rPr lang="en-US" dirty="0"/>
            </a:br>
            <a:endParaRPr lang="en-US" dirty="0"/>
          </a:p>
        </p:txBody>
      </p:sp>
    </p:spTree>
    <p:extLst>
      <p:ext uri="{BB962C8B-B14F-4D97-AF65-F5344CB8AC3E}">
        <p14:creationId xmlns:p14="http://schemas.microsoft.com/office/powerpoint/2010/main" val="3749808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38F2-F552-428D-8FD3-30C61A2CE3FD}"/>
              </a:ext>
            </a:extLst>
          </p:cNvPr>
          <p:cNvSpPr>
            <a:spLocks noGrp="1"/>
          </p:cNvSpPr>
          <p:nvPr>
            <p:ph type="title"/>
          </p:nvPr>
        </p:nvSpPr>
        <p:spPr>
          <a:xfrm>
            <a:off x="1206147" y="374952"/>
            <a:ext cx="10515600" cy="1325563"/>
          </a:xfrm>
        </p:spPr>
        <p:txBody>
          <a:bodyPr/>
          <a:lstStyle/>
          <a:p>
            <a:r>
              <a:rPr lang="en-US" dirty="0"/>
              <a:t>Does the age affect the rate of suicide?</a:t>
            </a:r>
          </a:p>
        </p:txBody>
      </p:sp>
      <p:pic>
        <p:nvPicPr>
          <p:cNvPr id="5" name="Picture 4">
            <a:extLst>
              <a:ext uri="{FF2B5EF4-FFF2-40B4-BE49-F238E27FC236}">
                <a16:creationId xmlns:a16="http://schemas.microsoft.com/office/drawing/2014/main" id="{3C28BAA3-0FC0-4079-9433-A1CC4AEBA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38" y="1657181"/>
            <a:ext cx="5825666" cy="3543638"/>
          </a:xfrm>
          <a:prstGeom prst="rect">
            <a:avLst/>
          </a:prstGeom>
        </p:spPr>
      </p:pic>
      <p:sp>
        <p:nvSpPr>
          <p:cNvPr id="6" name="Title 1">
            <a:extLst>
              <a:ext uri="{FF2B5EF4-FFF2-40B4-BE49-F238E27FC236}">
                <a16:creationId xmlns:a16="http://schemas.microsoft.com/office/drawing/2014/main" id="{E76BC23E-87A9-45FA-AAE5-80BC6B4A2930}"/>
              </a:ext>
            </a:extLst>
          </p:cNvPr>
          <p:cNvSpPr txBox="1">
            <a:spLocks/>
          </p:cNvSpPr>
          <p:nvPr/>
        </p:nvSpPr>
        <p:spPr>
          <a:xfrm>
            <a:off x="682557" y="53565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As one could expect at the age of 5-12 we see by far the lowest number of suicide.</a:t>
            </a:r>
          </a:p>
        </p:txBody>
      </p:sp>
    </p:spTree>
    <p:extLst>
      <p:ext uri="{BB962C8B-B14F-4D97-AF65-F5344CB8AC3E}">
        <p14:creationId xmlns:p14="http://schemas.microsoft.com/office/powerpoint/2010/main" val="201668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38F2-F552-428D-8FD3-30C61A2CE3FD}"/>
              </a:ext>
            </a:extLst>
          </p:cNvPr>
          <p:cNvSpPr>
            <a:spLocks noGrp="1"/>
          </p:cNvSpPr>
          <p:nvPr>
            <p:ph type="title"/>
          </p:nvPr>
        </p:nvSpPr>
        <p:spPr>
          <a:xfrm>
            <a:off x="770106" y="1397360"/>
            <a:ext cx="10515600" cy="1325563"/>
          </a:xfrm>
        </p:spPr>
        <p:txBody>
          <a:bodyPr>
            <a:normAutofit fontScale="90000"/>
          </a:bodyPr>
          <a:lstStyle/>
          <a:p>
            <a:r>
              <a:rPr lang="en-US" dirty="0"/>
              <a:t>We saw in the previous graph that the count of men committing suicide is larger in each age group. Lets confirm that using a graph</a:t>
            </a:r>
          </a:p>
        </p:txBody>
      </p:sp>
    </p:spTree>
    <p:extLst>
      <p:ext uri="{BB962C8B-B14F-4D97-AF65-F5344CB8AC3E}">
        <p14:creationId xmlns:p14="http://schemas.microsoft.com/office/powerpoint/2010/main" val="246625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38F2-F552-428D-8FD3-30C61A2CE3FD}"/>
              </a:ext>
            </a:extLst>
          </p:cNvPr>
          <p:cNvSpPr>
            <a:spLocks noGrp="1"/>
          </p:cNvSpPr>
          <p:nvPr>
            <p:ph type="title"/>
          </p:nvPr>
        </p:nvSpPr>
        <p:spPr>
          <a:xfrm>
            <a:off x="1081391" y="5064688"/>
            <a:ext cx="10515600" cy="1325563"/>
          </a:xfrm>
        </p:spPr>
        <p:txBody>
          <a:bodyPr>
            <a:normAutofit/>
          </a:bodyPr>
          <a:lstStyle/>
          <a:p>
            <a:r>
              <a:rPr lang="en-US" dirty="0"/>
              <a:t>Indeed, male suicides are higher than female suicides as it can be seen in the graph below.</a:t>
            </a:r>
          </a:p>
        </p:txBody>
      </p:sp>
      <p:pic>
        <p:nvPicPr>
          <p:cNvPr id="4" name="Picture 3">
            <a:extLst>
              <a:ext uri="{FF2B5EF4-FFF2-40B4-BE49-F238E27FC236}">
                <a16:creationId xmlns:a16="http://schemas.microsoft.com/office/drawing/2014/main" id="{5C29449E-5A99-4E59-8B8A-248F244BB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912" y="787808"/>
            <a:ext cx="5220889" cy="3531405"/>
          </a:xfrm>
          <a:prstGeom prst="rect">
            <a:avLst/>
          </a:prstGeom>
        </p:spPr>
      </p:pic>
    </p:spTree>
    <p:extLst>
      <p:ext uri="{BB962C8B-B14F-4D97-AF65-F5344CB8AC3E}">
        <p14:creationId xmlns:p14="http://schemas.microsoft.com/office/powerpoint/2010/main" val="1085823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38F2-F552-428D-8FD3-30C61A2CE3FD}"/>
              </a:ext>
            </a:extLst>
          </p:cNvPr>
          <p:cNvSpPr>
            <a:spLocks noGrp="1"/>
          </p:cNvSpPr>
          <p:nvPr>
            <p:ph type="title"/>
          </p:nvPr>
        </p:nvSpPr>
        <p:spPr>
          <a:xfrm>
            <a:off x="1227306" y="706697"/>
            <a:ext cx="10515600" cy="1325563"/>
          </a:xfrm>
        </p:spPr>
        <p:txBody>
          <a:bodyPr>
            <a:normAutofit/>
          </a:bodyPr>
          <a:lstStyle/>
          <a:p>
            <a:r>
              <a:rPr lang="en-US" dirty="0"/>
              <a:t>Now studying the suicides by decades we notice the following</a:t>
            </a:r>
          </a:p>
        </p:txBody>
      </p:sp>
      <p:pic>
        <p:nvPicPr>
          <p:cNvPr id="5" name="Picture 4">
            <a:extLst>
              <a:ext uri="{FF2B5EF4-FFF2-40B4-BE49-F238E27FC236}">
                <a16:creationId xmlns:a16="http://schemas.microsoft.com/office/drawing/2014/main" id="{745CA3DD-77CF-4278-8B38-3F5F5F1BB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356" y="2170002"/>
            <a:ext cx="8053635" cy="4230064"/>
          </a:xfrm>
          <a:prstGeom prst="rect">
            <a:avLst/>
          </a:prstGeom>
        </p:spPr>
      </p:pic>
    </p:spTree>
    <p:extLst>
      <p:ext uri="{BB962C8B-B14F-4D97-AF65-F5344CB8AC3E}">
        <p14:creationId xmlns:p14="http://schemas.microsoft.com/office/powerpoint/2010/main" val="3940757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38F2-F552-428D-8FD3-30C61A2CE3FD}"/>
              </a:ext>
            </a:extLst>
          </p:cNvPr>
          <p:cNvSpPr>
            <a:spLocks noGrp="1"/>
          </p:cNvSpPr>
          <p:nvPr>
            <p:ph type="title"/>
          </p:nvPr>
        </p:nvSpPr>
        <p:spPr>
          <a:xfrm>
            <a:off x="1314855" y="2103437"/>
            <a:ext cx="10515600" cy="1325563"/>
          </a:xfrm>
        </p:spPr>
        <p:txBody>
          <a:bodyPr>
            <a:normAutofit fontScale="90000"/>
          </a:bodyPr>
          <a:lstStyle/>
          <a:p>
            <a:r>
              <a:rPr lang="en-US" dirty="0"/>
              <a:t>In fact, "1997 - 2006" decade has seen more deaths(suicides) but overall we could</a:t>
            </a:r>
            <a:br>
              <a:rPr lang="en-US" dirty="0"/>
            </a:br>
            <a:r>
              <a:rPr lang="en-US" dirty="0"/>
              <a:t>say that the suicide rates are fairly stable over time as it can be interpreted by the graph below.</a:t>
            </a:r>
          </a:p>
        </p:txBody>
      </p:sp>
    </p:spTree>
    <p:extLst>
      <p:ext uri="{BB962C8B-B14F-4D97-AF65-F5344CB8AC3E}">
        <p14:creationId xmlns:p14="http://schemas.microsoft.com/office/powerpoint/2010/main" val="2803985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38F2-F552-428D-8FD3-30C61A2CE3FD}"/>
              </a:ext>
            </a:extLst>
          </p:cNvPr>
          <p:cNvSpPr>
            <a:spLocks noGrp="1"/>
          </p:cNvSpPr>
          <p:nvPr>
            <p:ph type="title"/>
          </p:nvPr>
        </p:nvSpPr>
        <p:spPr>
          <a:xfrm>
            <a:off x="1155970" y="1140399"/>
            <a:ext cx="10515600" cy="1325563"/>
          </a:xfrm>
        </p:spPr>
        <p:txBody>
          <a:bodyPr>
            <a:normAutofit/>
          </a:bodyPr>
          <a:lstStyle/>
          <a:p>
            <a:r>
              <a:rPr lang="en-US" dirty="0"/>
              <a:t>Which countries have the lowest count of</a:t>
            </a:r>
            <a:br>
              <a:rPr lang="en-US" dirty="0"/>
            </a:br>
            <a:r>
              <a:rPr lang="en-US" dirty="0"/>
              <a:t>suicides? </a:t>
            </a:r>
          </a:p>
        </p:txBody>
      </p:sp>
      <p:sp>
        <p:nvSpPr>
          <p:cNvPr id="3" name="Title 1">
            <a:extLst>
              <a:ext uri="{FF2B5EF4-FFF2-40B4-BE49-F238E27FC236}">
                <a16:creationId xmlns:a16="http://schemas.microsoft.com/office/drawing/2014/main" id="{F2FA1E76-B98B-4A94-A22B-0404B7708016}"/>
              </a:ext>
            </a:extLst>
          </p:cNvPr>
          <p:cNvSpPr txBox="1">
            <a:spLocks/>
          </p:cNvSpPr>
          <p:nvPr/>
        </p:nvSpPr>
        <p:spPr>
          <a:xfrm>
            <a:off x="1155970"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Which countries have the largest count of suicides?</a:t>
            </a:r>
          </a:p>
        </p:txBody>
      </p:sp>
    </p:spTree>
    <p:extLst>
      <p:ext uri="{BB962C8B-B14F-4D97-AF65-F5344CB8AC3E}">
        <p14:creationId xmlns:p14="http://schemas.microsoft.com/office/powerpoint/2010/main" val="1470314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38F2-F552-428D-8FD3-30C61A2CE3FD}"/>
              </a:ext>
            </a:extLst>
          </p:cNvPr>
          <p:cNvSpPr>
            <a:spLocks noGrp="1"/>
          </p:cNvSpPr>
          <p:nvPr>
            <p:ph type="title"/>
          </p:nvPr>
        </p:nvSpPr>
        <p:spPr>
          <a:xfrm>
            <a:off x="1155970" y="1140399"/>
            <a:ext cx="10515600" cy="1325563"/>
          </a:xfrm>
        </p:spPr>
        <p:txBody>
          <a:bodyPr>
            <a:normAutofit/>
          </a:bodyPr>
          <a:lstStyle/>
          <a:p>
            <a:r>
              <a:rPr lang="en-US" dirty="0"/>
              <a:t>Which countries have the lowest count of</a:t>
            </a:r>
            <a:br>
              <a:rPr lang="en-US" dirty="0"/>
            </a:br>
            <a:r>
              <a:rPr lang="en-US" dirty="0"/>
              <a:t>suicides? </a:t>
            </a:r>
          </a:p>
        </p:txBody>
      </p:sp>
      <p:pic>
        <p:nvPicPr>
          <p:cNvPr id="5" name="Picture 4">
            <a:extLst>
              <a:ext uri="{FF2B5EF4-FFF2-40B4-BE49-F238E27FC236}">
                <a16:creationId xmlns:a16="http://schemas.microsoft.com/office/drawing/2014/main" id="{E4F31DE2-8781-4D98-B98A-DFEE43F76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6665" y="2108501"/>
            <a:ext cx="5744535" cy="4140541"/>
          </a:xfrm>
          <a:prstGeom prst="rect">
            <a:avLst/>
          </a:prstGeom>
        </p:spPr>
      </p:pic>
    </p:spTree>
    <p:extLst>
      <p:ext uri="{BB962C8B-B14F-4D97-AF65-F5344CB8AC3E}">
        <p14:creationId xmlns:p14="http://schemas.microsoft.com/office/powerpoint/2010/main" val="3365436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231</Words>
  <Application>Microsoft Office PowerPoint</Application>
  <PresentationFormat>Widescreen</PresentationFormat>
  <Paragraphs>20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Suicide Rate Analysis</vt:lpstr>
      <vt:lpstr>Rules: We will group the data in decades. This give us a better understanding of the analysis we are doing. In that way we can try to understand suicide rates by generations. </vt:lpstr>
      <vt:lpstr>Does the age affect the rate of suicide?</vt:lpstr>
      <vt:lpstr>We saw in the previous graph that the count of men committing suicide is larger in each age group. Lets confirm that using a graph</vt:lpstr>
      <vt:lpstr>Indeed, male suicides are higher than female suicides as it can be seen in the graph below.</vt:lpstr>
      <vt:lpstr>Now studying the suicides by decades we notice the following</vt:lpstr>
      <vt:lpstr>In fact, "1997 - 2006" decade has seen more deaths(suicides) but overall we could say that the suicide rates are fairly stable over time as it can be interpreted by the graph below.</vt:lpstr>
      <vt:lpstr>Which countries have the lowest count of suicides? </vt:lpstr>
      <vt:lpstr>Which countries have the lowest count of suicides? </vt:lpstr>
      <vt:lpstr>Which countries have the largest count of suicides?</vt:lpstr>
      <vt:lpstr>We have to be careful about the previous two graphs since a low or large count of suicides is directly relative to the size of the country.  For this reason, it is more relevant to study the increase or decrease of the rate of suicides. To have a better reference of this situation let's graph the change in the rates of suicides.  </vt:lpstr>
      <vt:lpstr>Decreasing Suicide Rate</vt:lpstr>
      <vt:lpstr>Increasing Suicide Rate</vt:lpstr>
      <vt:lpstr>We conclude that if a health department would like to make a new policy or take actions. It should try to model the policies or actions taken by Finland that successfully reduced the rates of suicide. Similarly, the health department should stay away from the policies, situation or action that resulted in increasing rates of suicide by Republic of Korea and Suriname.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Rate Analysis</dc:title>
  <dc:creator>Sebastian Troncoso</dc:creator>
  <cp:lastModifiedBy>Sebastian Troncoso</cp:lastModifiedBy>
  <cp:revision>3</cp:revision>
  <dcterms:created xsi:type="dcterms:W3CDTF">2019-02-26T10:53:34Z</dcterms:created>
  <dcterms:modified xsi:type="dcterms:W3CDTF">2019-02-26T11:18:17Z</dcterms:modified>
</cp:coreProperties>
</file>