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  <p:sldMasterId id="2147483921" r:id="rId2"/>
  </p:sldMasterIdLst>
  <p:sldIdLst>
    <p:sldId id="256" r:id="rId3"/>
    <p:sldId id="263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3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90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98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54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88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72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831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34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9216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36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485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9675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5758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1785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249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083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0197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0947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8526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2508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929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21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932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8408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8316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2326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0545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9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65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2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55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59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68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53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8618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CAB7-68AD-4EF2-97A7-6A36F0EF5AB4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BD00-6D2E-4559-8C32-B7A6851883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871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670291" y="2640245"/>
            <a:ext cx="29542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folder : </a:t>
            </a:r>
            <a:endParaRPr lang="th-TH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615765" y="2470182"/>
            <a:ext cx="82038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h-TH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space Light" panose="02000000000000000000" pitchFamily="2" charset="0"/>
                <a:cs typeface="Superspace Light" panose="02000000000000000000" pitchFamily="2" charset="0"/>
              </a:rPr>
              <a:t>โปรแกรมคำนวณแคลอรี่</a:t>
            </a:r>
          </a:p>
          <a:p>
            <a:r>
              <a:rPr lang="th-TH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space Light" panose="02000000000000000000" pitchFamily="2" charset="0"/>
                <a:cs typeface="Superspace Light" panose="02000000000000000000" pitchFamily="2" charset="0"/>
              </a:rPr>
              <a:t>และสารอาหารที่แนะนำใน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space Light" panose="02000000000000000000" pitchFamily="2" charset="0"/>
                <a:cs typeface="Superspace Light" panose="02000000000000000000" pitchFamily="2" charset="0"/>
              </a:rPr>
              <a:t>1</a:t>
            </a:r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space Light" panose="02000000000000000000" pitchFamily="2" charset="0"/>
                <a:cs typeface="Superspace Light" panose="02000000000000000000" pitchFamily="2" charset="0"/>
              </a:rPr>
              <a:t> </a:t>
            </a:r>
            <a:r>
              <a:rPr lang="th-TH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perspace Light" panose="02000000000000000000" pitchFamily="2" charset="0"/>
                <a:cs typeface="Superspace Light" panose="02000000000000000000" pitchFamily="2" charset="0"/>
              </a:rPr>
              <a:t>วัน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70" y="180926"/>
            <a:ext cx="1071419" cy="10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377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98" y="3081535"/>
            <a:ext cx="4345409" cy="3342622"/>
          </a:xfrm>
          <a:prstGeom prst="rect">
            <a:avLst/>
          </a:prstGeom>
        </p:spPr>
      </p:pic>
      <p:sp>
        <p:nvSpPr>
          <p:cNvPr id="6" name="คลื่นคู่ 5"/>
          <p:cNvSpPr/>
          <p:nvPr/>
        </p:nvSpPr>
        <p:spPr>
          <a:xfrm>
            <a:off x="2573383" y="169817"/>
            <a:ext cx="8778240" cy="4990011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cs typeface="+mj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71801" y="834472"/>
            <a:ext cx="80645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b="1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โมดูลที่ใช้ในการพัฒนาโปรแกรม</a:t>
            </a:r>
            <a:endParaRPr kumimoji="0" lang="en-US" altLang="th-TH" b="1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Superspace Light" panose="02000000000000000000" pitchFamily="2" charset="0"/>
              <a:ea typeface="Times New Roman" panose="02020603050405020304" pitchFamily="18" charset="0"/>
              <a:cs typeface="Superspace Light" panose="02000000000000000000" pitchFamily="2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Kivy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เป็น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framework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สำหรับใช้สร้าง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GUI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โดยทำงานได้ทั้ง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Windows, Linux, OS X, Android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และ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iOS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และมี </a:t>
            </a:r>
            <a:r>
              <a:rPr kumimoji="0" lang="en-US" altLang="th-TH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Kivy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 language (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เหมือนกับ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QML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ใน </a:t>
            </a:r>
            <a:r>
              <a:rPr kumimoji="0" lang="en-US" altLang="th-TH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PyQt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/</a:t>
            </a:r>
            <a:r>
              <a:rPr kumimoji="0" lang="en-US" altLang="th-TH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PySide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)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ให้ใช้งานออกแบบ </a:t>
            </a:r>
            <a:r>
              <a:rPr kumimoji="0" lang="en-US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GUI </a:t>
            </a:r>
            <a:r>
              <a:rPr kumimoji="0" lang="th-TH" altLang="th-TH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อีกด้วย</a:t>
            </a:r>
          </a:p>
          <a:p>
            <a:r>
              <a:rPr lang="th-TH" b="1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เหตุผลที่เลือกใช้โมดูลตัวนี้ 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เพราะเห็นว่า โมดูลตัวนี้สามารถทำได้หลากหลายอย่าง และมีความสวยงาม </a:t>
            </a:r>
            <a:endParaRPr lang="en-US" dirty="0">
              <a:solidFill>
                <a:schemeClr val="bg1"/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KIVY					</a:t>
            </a:r>
            <a:r>
              <a:rPr lang="en-US" dirty="0" err="1"/>
              <a:t>Tkinter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tki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25" y="1999028"/>
            <a:ext cx="34004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59" y="1999028"/>
            <a:ext cx="3969505" cy="38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คลื่นคู่ 14"/>
          <p:cNvSpPr/>
          <p:nvPr/>
        </p:nvSpPr>
        <p:spPr>
          <a:xfrm>
            <a:off x="2082800" y="169817"/>
            <a:ext cx="9268823" cy="5468983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cs typeface="+mj-cs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324100" y="545124"/>
            <a:ext cx="902752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ea typeface="Times New Roman" panose="02020603050405020304" pitchFamily="18" charset="0"/>
                <a:cs typeface="Superspace Light" panose="02000000000000000000" pitchFamily="2" charset="0"/>
              </a:rPr>
              <a:t>อ้างอิง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http://doodeedai.com/user/myinfo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https://www.honestdocs.co/table-of-calories-in-food-types/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https://www.fatnever.com/bmr/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http://www.ezygodiet.com/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https://kivy.org/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https://medthai.com/</a:t>
            </a:r>
          </a:p>
          <a:p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http://mywifeishealthygirl.com/what-is-bmr-and-tdee/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ดาว 32 แฉก 7"/>
          <p:cNvSpPr/>
          <p:nvPr/>
        </p:nvSpPr>
        <p:spPr>
          <a:xfrm>
            <a:off x="-94238" y="84836"/>
            <a:ext cx="12286238" cy="4388964"/>
          </a:xfrm>
          <a:prstGeom prst="star32">
            <a:avLst>
              <a:gd name="adj" fmla="val 412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เนื่องจากปัจจุบัน มีผู้สนใจดูแลสุขภาพมากขึ้นและต้องการมีรูปร่างดีแต่ไม่สามารถทำทำได้ตามที่ตั้งเป้าไว้ถึงแม้ว่าจะออกกำลังกายอย่างหนักก็ตาม  เนื่องจากการประทานอาหารที่ไม่เหมาะสมจึงทำให้ผู้จัดทำเขียนโปรแกรมคำนวณแคลอรี่เพื่อให้ผู้สนใจฯ รู้ว่าตนเองต้องรับทานอาหารมากน้อยขนาดไหนจึงจะพอดี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951">
            <a:off x="2926194" y="4052195"/>
            <a:ext cx="2747272" cy="2060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3"/>
          <a:stretch/>
        </p:blipFill>
        <p:spPr>
          <a:xfrm rot="701280">
            <a:off x="5529377" y="3637705"/>
            <a:ext cx="2901933" cy="2889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71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คลื่นคู่ 5"/>
          <p:cNvSpPr/>
          <p:nvPr/>
        </p:nvSpPr>
        <p:spPr>
          <a:xfrm>
            <a:off x="2464224" y="306078"/>
            <a:ext cx="9174781" cy="5049693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แคลอรี่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 </a:t>
            </a:r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หรือ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 </a:t>
            </a:r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แคลอรี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 (calorie)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คือ หน่วยในการวัดพลังงาน ที่เรามักจะเห็นได้จากฉลากข้างกล่องบรรจุอาหารต่าง ๆ ซึ่งมีไว้เพื่อบอกปริมาณแคลอรี่ของอาหารที่ได้รับประทานเข้าไป เพราะร่างกายต้องการพลังงาน</a:t>
            </a: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สารอาหารที่ให้พลังงาน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fontAlgn="base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คือ อาหารจำพวกโปรตีน คาร์โบไฮเดรต และไขมัน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lvl="0" fontAlgn="base"/>
            <a:r>
              <a:rPr lang="th-TH" u="sng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โปรตีน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	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จะให้พลังงาน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4 </a:t>
            </a:r>
            <a:r>
              <a:rPr lang="th-TH" dirty="0" err="1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แคลอ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รี่ต่อกรัม</a:t>
            </a:r>
            <a:endParaRPr lang="en-US" dirty="0">
              <a:solidFill>
                <a:schemeClr val="bg1"/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lvl="0" fontAlgn="base"/>
            <a:r>
              <a:rPr lang="th-TH" u="sng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คาร์โบไฮเดรต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จะให้พลังงาน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4 </a:t>
            </a:r>
            <a:r>
              <a:rPr lang="th-TH" dirty="0" err="1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แคลอ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รี่ต่อกรัม (เท่ากับโปรตีน)</a:t>
            </a:r>
            <a:endParaRPr lang="en-US" dirty="0">
              <a:solidFill>
                <a:schemeClr val="bg1"/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lvl="0" fontAlgn="base"/>
            <a:r>
              <a:rPr lang="th-TH" u="sng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ไขมัน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จะให้พลังงานสูงสุดคือ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9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แคลอรี่ต่อกรัม </a:t>
            </a:r>
          </a:p>
          <a:p>
            <a:pPr lvl="0" fontAlgn="base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	(ให้พลังงานเป็น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2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เท่าของคาร์โบไฮเดรตหรือโปรตีน)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0" y="3245287"/>
            <a:ext cx="2522976" cy="33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98" y="3081535"/>
            <a:ext cx="4345409" cy="3342622"/>
          </a:xfrm>
          <a:prstGeom prst="rect">
            <a:avLst/>
          </a:prstGeom>
        </p:spPr>
      </p:pic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2367419" y="676405"/>
            <a:ext cx="7878872" cy="3544866"/>
          </a:xfrm>
          <a:prstGeom prst="wedgeRoundRectCallout">
            <a:avLst>
              <a:gd name="adj1" fmla="val -52788"/>
              <a:gd name="adj2" fmla="val 6744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ก่อนที่จะคำนวณแคลอรี่ว่าเราต้องการปริมาณเท่าไรต่อวันเราต้องรู้ก่อนว่า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 BMR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 และ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 TDEE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 ของเรามีค่าเท่าไร. </a:t>
            </a:r>
          </a:p>
        </p:txBody>
      </p:sp>
    </p:spTree>
    <p:extLst>
      <p:ext uri="{BB962C8B-B14F-4D97-AF65-F5344CB8AC3E}">
        <p14:creationId xmlns:p14="http://schemas.microsoft.com/office/powerpoint/2010/main" val="357705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98" y="3081535"/>
            <a:ext cx="4345409" cy="3342622"/>
          </a:xfrm>
          <a:prstGeom prst="rect">
            <a:avLst/>
          </a:prstGeom>
        </p:spPr>
      </p:pic>
      <p:sp>
        <p:nvSpPr>
          <p:cNvPr id="5" name="คลื่นคู่ 4"/>
          <p:cNvSpPr/>
          <p:nvPr/>
        </p:nvSpPr>
        <p:spPr>
          <a:xfrm>
            <a:off x="2641600" y="411596"/>
            <a:ext cx="8522266" cy="4907024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BMR (Basal Metabolic Rate)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คือ อัตราการเผาผลาญพลังงานของร่างกายในแต่ละวัน โดยพลังงานนี้ก็จะถูกใช้ ในการทำงานของอวัยวะต่างๆของร่างกาย เช่น การเต้นของหัวใจ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,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การย่อยอาหาร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,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 การหายใจ เป็นต้น </a:t>
            </a:r>
          </a:p>
          <a:p>
            <a:pPr fontAlgn="base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ค่า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BMR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นี้เป็นแค่พลังงานที่ร่างกายต้องการ ในกรณีที่ไม่มีกิจกรรม</a:t>
            </a:r>
            <a:r>
              <a:rPr lang="th-TH">
                <a:latin typeface="Superspace Light" panose="02000000000000000000" pitchFamily="2" charset="0"/>
                <a:cs typeface="Superspace Light" panose="02000000000000000000" pitchFamily="2" charset="0"/>
              </a:rPr>
              <a:t>ใดๆ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อย่าลืมว่าในแต่ละวันเราต้องมีกิจกรรม</a:t>
            </a:r>
            <a:r>
              <a:rPr lang="th-TH" dirty="0" err="1">
                <a:latin typeface="Superspace Light" panose="02000000000000000000" pitchFamily="2" charset="0"/>
                <a:cs typeface="Superspace Light" panose="02000000000000000000" pitchFamily="2" charset="0"/>
              </a:rPr>
              <a:t>อื่นๆ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ด้วย เช่น เดิน ทำงาน นอน หรือออกกำลังกาย แต่ละกิจกรรมเหล่านี้ร่างกายก็ต้องการพลังงานทั้งสิ้น ทำให้ค่า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BMR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เพียงอย่างเดียว ไม่เพียงพอที่จะนำมาคำนวณพลังงานที่ร่างกายต้องการ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คลื่นคู่ 3"/>
          <p:cNvSpPr/>
          <p:nvPr/>
        </p:nvSpPr>
        <p:spPr>
          <a:xfrm>
            <a:off x="2677884" y="561703"/>
            <a:ext cx="8882743" cy="4075611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th-TH" sz="32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  <a:r>
              <a:rPr lang="th-TH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โปรแกรมของเราใช้สูตรในการคำนวณ 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BMR</a:t>
            </a:r>
            <a:r>
              <a:rPr lang="th-TH" sz="32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 ดังต่อไปนี้ </a:t>
            </a:r>
            <a:endParaRPr lang="en-US" sz="3200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(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สูตรของผู้ชายใช้ของ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Harris-Benedict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ปี 1918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fontAlgn="base"/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ชาย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: 66.5 + (13.7 x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น้ำหนัก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 + (5 x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ส่วนสูง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 - (6.8 x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อายุ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              </a:t>
            </a:r>
            <a:endParaRPr lang="en-US" dirty="0">
              <a:solidFill>
                <a:schemeClr val="bg1"/>
              </a:solidFill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(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สูตรของผู้หญิงใช้ของ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Harris-Benedict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ปี 1984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</a:t>
            </a:r>
          </a:p>
          <a:p>
            <a:pPr fontAlgn="base"/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	หญิง 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: 447.593 + (9.247 x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 น้ำหนัก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 + (3.098 x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สูง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 – 	(4.33 x </a:t>
            </a:r>
            <a:r>
              <a:rPr lang="th-TH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อายุ</a:t>
            </a:r>
            <a:r>
              <a:rPr lang="en-US" dirty="0">
                <a:solidFill>
                  <a:schemeClr val="bg1"/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239588"/>
            <a:ext cx="4388578" cy="33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คลื่นคู่ 3"/>
          <p:cNvSpPr/>
          <p:nvPr/>
        </p:nvSpPr>
        <p:spPr>
          <a:xfrm>
            <a:off x="1476103" y="1162594"/>
            <a:ext cx="9405257" cy="4767943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 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TDEE (Total Daily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Enery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 Expenditure)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พลังงานที่คุณใช้ในแต่ละวัน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pPr fontAlgn="base"/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ไม่ว่าจะเป็นการเดิน วิ่ง นอน ทำงาน หรือว่าออกกำลังกาย ซึ่งแต่ละกิจกรรมก็จะต้องการพลังงานแตกต่างกัน และแต่ละคนก็มีกิจกรรมต่างๆแตกต่างกันออกไป ทำให้คนที่ทำงานอยู่กับที่ ออกกำลังกายน้อยหรือไม่ค่อยออกกำลังกาย ก็จะใช้พลังงานน้อยกว่าคนที่ออกกำลังกายเป็นประจำ และก็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active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ตลอดเวลา ร่างกายก็จะมีอัตราเผาผลาญมากกว่า ต้องการพลังงานมากกว่า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98" y="3081535"/>
            <a:ext cx="4345409" cy="3342622"/>
          </a:xfrm>
          <a:prstGeom prst="rect">
            <a:avLst/>
          </a:prstGeom>
        </p:spPr>
      </p:pic>
      <p:sp>
        <p:nvSpPr>
          <p:cNvPr id="5" name="คลื่นคู่ 4"/>
          <p:cNvSpPr/>
          <p:nvPr/>
        </p:nvSpPr>
        <p:spPr>
          <a:xfrm>
            <a:off x="2868460" y="475990"/>
            <a:ext cx="8179496" cy="4772416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2400" dirty="0"/>
          </a:p>
          <a:p>
            <a:r>
              <a:rPr lang="th-TH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ส่วนพลังงานที่คุณใช้ในแต่ละวัน (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TDEE</a:t>
            </a:r>
            <a:r>
              <a:rPr lang="th-TH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) 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จะต้องรู้ก่อนว่าเราทำกิจกรรมเท่าไร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ถ้าเราออกกำลังกายน้อยหรือไม่ได้ออกเลย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TDEE=BMRx1.2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ถ้าเราออกกำลังกาย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1-3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วันต่อสัปดาห์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TDEE=BMRx1.375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ถ้าเราออกกำลังกาย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3-5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วันต่อสัปดาห์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TDEE=BMRx1.55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ถ้าเราออกกำลังกาย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6-7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วันต่อสัปดาห์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TDEE=BMRx1.725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ถ้าเราออกกำลังกายหนัก</a:t>
            </a:r>
            <a:r>
              <a:rPr lang="th-TH" sz="2400" dirty="0" err="1">
                <a:latin typeface="Superspace Light" panose="02000000000000000000" pitchFamily="2" charset="0"/>
                <a:cs typeface="Superspace Light" panose="02000000000000000000" pitchFamily="2" charset="0"/>
              </a:rPr>
              <a:t>มากๆ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		TDEE=BMRx1.9</a:t>
            </a:r>
          </a:p>
          <a:p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แต่ถ้าต้องการเพิ่มหรือลดน้ำหนักให้บวกหรือลบ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 20%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 ของ</a:t>
            </a:r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 TDEE </a:t>
            </a: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เช่น</a:t>
            </a:r>
          </a:p>
          <a:p>
            <a:pPr marL="342900" indent="-342900">
              <a:buFontTx/>
              <a:buChar char="-"/>
            </a:pPr>
            <a:r>
              <a:rPr lang="th-TH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ต้องการเพิ่มน้ำหนัก ไม่ออกกำลังกายเลย จะได้สูตรว่า</a:t>
            </a:r>
          </a:p>
          <a:p>
            <a:r>
              <a:rPr lang="en-US" sz="2400" dirty="0">
                <a:latin typeface="Superspace Light" panose="02000000000000000000" pitchFamily="2" charset="0"/>
                <a:cs typeface="Superspace Light" panose="02000000000000000000" pitchFamily="2" charset="0"/>
              </a:rPr>
              <a:t>TDEE = BMRx1.2 + ((BMR x1.2) x 20%)</a:t>
            </a:r>
          </a:p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380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398" y="3081535"/>
            <a:ext cx="4345409" cy="3342622"/>
          </a:xfrm>
          <a:prstGeom prst="rect">
            <a:avLst/>
          </a:prstGeom>
        </p:spPr>
      </p:pic>
      <p:sp>
        <p:nvSpPr>
          <p:cNvPr id="2" name="คลื่นคู่ 1"/>
          <p:cNvSpPr/>
          <p:nvPr/>
        </p:nvSpPr>
        <p:spPr>
          <a:xfrm>
            <a:off x="2573383" y="169817"/>
            <a:ext cx="8778240" cy="4990011"/>
          </a:xfrm>
          <a:prstGeom prst="double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สัดส่วนสารอาหารสำหรับการเพิ่มน้ำหนักและการคงน้ำหนักเดิม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</a:t>
            </a:r>
          </a:p>
          <a:p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คาร์โบไฮเดรต:โปรตีน:ไขมัน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 55:20:25</a:t>
            </a: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สัดส่วนสารอาหารสำหรับการลดน้ำหนัก</a:t>
            </a:r>
          </a:p>
          <a:p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คาร์โบไฮเดรต:โปรตีน:ไขมัน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 40:30:30</a:t>
            </a: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คอ</a:t>
            </a:r>
            <a:r>
              <a:rPr lang="th-TH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เรสเตอรอล</a:t>
            </a:r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ร่างกายต้องการน้อยกว่า 300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mg.</a:t>
            </a: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ใยอาหาร 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ร่างกายต้องการ 25 </a:t>
            </a:r>
            <a:r>
              <a:rPr lang="en-US" dirty="0">
                <a:latin typeface="Superspace Light" panose="02000000000000000000" pitchFamily="2" charset="0"/>
                <a:cs typeface="Superspace Light" panose="02000000000000000000" pitchFamily="2" charset="0"/>
              </a:rPr>
              <a:t>g.</a:t>
            </a:r>
          </a:p>
          <a:p>
            <a:r>
              <a:rPr lang="th-TH" dirty="0">
                <a:solidFill>
                  <a:schemeClr val="bg2">
                    <a:lumMod val="60000"/>
                    <a:lumOff val="40000"/>
                  </a:schemeClr>
                </a:solidFill>
                <a:latin typeface="Superspace Light" panose="02000000000000000000" pitchFamily="2" charset="0"/>
                <a:cs typeface="Superspace Light" panose="02000000000000000000" pitchFamily="2" charset="0"/>
              </a:rPr>
              <a:t>น้ำเปล่า</a:t>
            </a:r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 	ผู้ชาย ควรดื่มประมาณ 3 ลิตร หรือ 13 แก้ว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  <a:p>
            <a:r>
              <a:rPr lang="th-TH" dirty="0">
                <a:latin typeface="Superspace Light" panose="02000000000000000000" pitchFamily="2" charset="0"/>
                <a:cs typeface="Superspace Light" panose="02000000000000000000" pitchFamily="2" charset="0"/>
              </a:rPr>
              <a:t>		ผู้หญิง ควรดื่มประมาณ 2.2 ลิตร หรือ 9 แก้ว</a:t>
            </a:r>
            <a:endParaRPr lang="en-US" dirty="0">
              <a:latin typeface="Superspace Light" panose="02000000000000000000" pitchFamily="2" charset="0"/>
              <a:cs typeface="Superspace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9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วงจร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วงจร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วงจร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ไอพ่น">
  <a:themeElements>
    <a:clrScheme name="ไอพ่น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ไอพ่น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ไอพ่น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291</Words>
  <Application>Microsoft Office PowerPoint</Application>
  <PresentationFormat>แบบจอกว้าง</PresentationFormat>
  <Paragraphs>53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22" baseType="lpstr">
      <vt:lpstr>Angsana New</vt:lpstr>
      <vt:lpstr>Arial</vt:lpstr>
      <vt:lpstr>Century Gothic</vt:lpstr>
      <vt:lpstr>Cordia New</vt:lpstr>
      <vt:lpstr>Superspace Light</vt:lpstr>
      <vt:lpstr>Times New Roman</vt:lpstr>
      <vt:lpstr>Trebuchet MS</vt:lpstr>
      <vt:lpstr>Tw Cen MT</vt:lpstr>
      <vt:lpstr>วงจร</vt:lpstr>
      <vt:lpstr>ไอพ่น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  KIVY     Tkinter</vt:lpstr>
      <vt:lpstr>งานนำเสนอ PowerPoint</vt:lpstr>
    </vt:vector>
  </TitlesOfParts>
  <Company>Note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Acer</dc:creator>
  <cp:lastModifiedBy>Msi</cp:lastModifiedBy>
  <cp:revision>70</cp:revision>
  <dcterms:created xsi:type="dcterms:W3CDTF">2017-04-20T10:36:34Z</dcterms:created>
  <dcterms:modified xsi:type="dcterms:W3CDTF">2017-04-25T07:56:41Z</dcterms:modified>
</cp:coreProperties>
</file>