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88" r:id="rId4"/>
    <p:sldId id="289" r:id="rId5"/>
    <p:sldId id="286" r:id="rId6"/>
    <p:sldId id="290" r:id="rId7"/>
    <p:sldId id="291" r:id="rId8"/>
    <p:sldId id="292" r:id="rId9"/>
    <p:sldId id="293" r:id="rId10"/>
    <p:sldId id="258" r:id="rId11"/>
    <p:sldId id="294" r:id="rId12"/>
    <p:sldId id="295" r:id="rId13"/>
    <p:sldId id="296" r:id="rId14"/>
    <p:sldId id="259" r:id="rId15"/>
    <p:sldId id="297" r:id="rId16"/>
    <p:sldId id="298" r:id="rId17"/>
    <p:sldId id="260" r:id="rId18"/>
    <p:sldId id="300" r:id="rId19"/>
    <p:sldId id="261" r:id="rId20"/>
    <p:sldId id="262" r:id="rId21"/>
    <p:sldId id="301" r:id="rId22"/>
    <p:sldId id="263" r:id="rId23"/>
    <p:sldId id="302" r:id="rId24"/>
    <p:sldId id="303" r:id="rId25"/>
    <p:sldId id="264" r:id="rId26"/>
    <p:sldId id="305" r:id="rId27"/>
    <p:sldId id="304" r:id="rId28"/>
    <p:sldId id="265" r:id="rId29"/>
    <p:sldId id="266" r:id="rId30"/>
    <p:sldId id="307" r:id="rId31"/>
    <p:sldId id="306" r:id="rId32"/>
    <p:sldId id="314" r:id="rId33"/>
    <p:sldId id="316" r:id="rId34"/>
    <p:sldId id="315" r:id="rId35"/>
    <p:sldId id="269" r:id="rId36"/>
    <p:sldId id="270" r:id="rId37"/>
    <p:sldId id="308" r:id="rId38"/>
    <p:sldId id="271" r:id="rId39"/>
    <p:sldId id="272" r:id="rId40"/>
    <p:sldId id="317" r:id="rId41"/>
    <p:sldId id="273" r:id="rId42"/>
    <p:sldId id="309" r:id="rId43"/>
    <p:sldId id="310" r:id="rId44"/>
    <p:sldId id="274" r:id="rId45"/>
    <p:sldId id="275" r:id="rId46"/>
    <p:sldId id="312" r:id="rId47"/>
    <p:sldId id="31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D4D7-09DA-44FB-BFCB-0AAC595BCB4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6966-FFB1-493C-B5FF-C1D0A1845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2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D4D7-09DA-44FB-BFCB-0AAC595BCB4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6966-FFB1-493C-B5FF-C1D0A1845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D4D7-09DA-44FB-BFCB-0AAC595BCB4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6966-FFB1-493C-B5FF-C1D0A1845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D4D7-09DA-44FB-BFCB-0AAC595BCB4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6966-FFB1-493C-B5FF-C1D0A1845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7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D4D7-09DA-44FB-BFCB-0AAC595BCB4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6966-FFB1-493C-B5FF-C1D0A1845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42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D4D7-09DA-44FB-BFCB-0AAC595BCB4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6966-FFB1-493C-B5FF-C1D0A1845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D4D7-09DA-44FB-BFCB-0AAC595BCB4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6966-FFB1-493C-B5FF-C1D0A1845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4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D4D7-09DA-44FB-BFCB-0AAC595BCB4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6966-FFB1-493C-B5FF-C1D0A1845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3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D4D7-09DA-44FB-BFCB-0AAC595BCB4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6966-FFB1-493C-B5FF-C1D0A1845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7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FBD4D7-09DA-44FB-BFCB-0AAC595BCB4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E46966-FFB1-493C-B5FF-C1D0A1845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6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D4D7-09DA-44FB-BFCB-0AAC595BCB4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6966-FFB1-493C-B5FF-C1D0A1845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FBD4D7-09DA-44FB-BFCB-0AAC595BCB4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E46966-FFB1-493C-B5FF-C1D0A1845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22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nascopkpvp.reports@nascop.or.k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PHARMACY SOPs &amp; TOOLS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ORDERING METHADONE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Completely fill FORM P7 and </a:t>
            </a:r>
            <a:r>
              <a:rPr lang="en-US" dirty="0" smtClean="0"/>
              <a:t>P8 (MAT patients summary report), </a:t>
            </a:r>
            <a:r>
              <a:rPr lang="en-US" dirty="0"/>
              <a:t>in </a:t>
            </a:r>
            <a:r>
              <a:rPr lang="en-US" dirty="0" smtClean="0"/>
              <a:t>duplicate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Submit original FORM P7 and P8 to NASCOP through </a:t>
            </a:r>
            <a:r>
              <a:rPr lang="en-US" u="sng" dirty="0">
                <a:hlinkClick r:id="rId2"/>
              </a:rPr>
              <a:t>nascopkpvp.reports@nascop.or.ke</a:t>
            </a:r>
            <a:r>
              <a:rPr lang="en-US" dirty="0"/>
              <a:t> </a:t>
            </a: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Copy </a:t>
            </a:r>
            <a:r>
              <a:rPr lang="en-US" dirty="0"/>
              <a:t>to </a:t>
            </a:r>
            <a:r>
              <a:rPr lang="en-US" dirty="0" smtClean="0"/>
              <a:t>County </a:t>
            </a:r>
            <a:r>
              <a:rPr lang="en-US" dirty="0"/>
              <a:t>pharmacist, Sub-County pharmacist, NASCOP pharmacist and Deputy Director of Medical Services- Key Populations </a:t>
            </a:r>
            <a:r>
              <a:rPr lang="en-US" dirty="0" smtClean="0"/>
              <a:t>Program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File </a:t>
            </a:r>
            <a:r>
              <a:rPr lang="en-US" dirty="0"/>
              <a:t>the duplicate forms at the facility</a:t>
            </a:r>
          </a:p>
          <a:p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FORM P8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56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RECEIVING AND STORING METHADONE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FORM P1A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66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FORM P1B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57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Conduct </a:t>
            </a:r>
            <a:r>
              <a:rPr lang="en-US" dirty="0"/>
              <a:t>product inspection as per FORM P1a</a:t>
            </a:r>
            <a:r>
              <a:rPr lang="en-US" dirty="0" smtClean="0"/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If product meets the inspection criteria, receive and proceed with storage </a:t>
            </a:r>
            <a:r>
              <a:rPr lang="en-US" dirty="0" smtClean="0"/>
              <a:t>process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If product does not meet the inspection criteria, fill in the discrepancy form and return product to supplier.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Sign </a:t>
            </a:r>
            <a:r>
              <a:rPr lang="en-US" dirty="0"/>
              <a:t>the product storage form (Form P1B</a:t>
            </a:r>
            <a:r>
              <a:rPr lang="en-US" dirty="0" smtClean="0"/>
              <a:t>)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itnessed </a:t>
            </a:r>
            <a:r>
              <a:rPr lang="en-US" dirty="0"/>
              <a:t>and signed by </a:t>
            </a:r>
            <a:r>
              <a:rPr lang="en-US" dirty="0" smtClean="0"/>
              <a:t>the escorting </a:t>
            </a:r>
            <a:r>
              <a:rPr lang="en-US" dirty="0"/>
              <a:t>security officer, drug store manager/facility in charge, and PPB representative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Record </a:t>
            </a:r>
            <a:r>
              <a:rPr lang="en-US" dirty="0"/>
              <a:t>the details and quantity of methadone received in the Methadone Inventory control Form (FORM P2</a:t>
            </a:r>
            <a:r>
              <a:rPr lang="en-US" dirty="0" smtClean="0"/>
              <a:t>)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Routinely monitor the expiry dates using </a:t>
            </a:r>
            <a:r>
              <a:rPr lang="en-US" dirty="0" smtClean="0"/>
              <a:t>the Medicine </a:t>
            </a:r>
            <a:r>
              <a:rPr lang="en-US" dirty="0"/>
              <a:t>Expiry Monitoring </a:t>
            </a:r>
            <a:r>
              <a:rPr lang="en-US" dirty="0" smtClean="0"/>
              <a:t>Chart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NB : stacks of methadone boxes should not exceed 5</a:t>
            </a:r>
          </a:p>
          <a:p>
            <a:pPr marL="0" indent="0">
              <a:buNone/>
            </a:pPr>
            <a:endParaRPr lang="en-US"/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METHADONE STORAGE CONDITIONS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Store </a:t>
            </a:r>
            <a:r>
              <a:rPr lang="en-US" dirty="0"/>
              <a:t>in a safe and secure room accessible only to authorized personnel</a:t>
            </a:r>
            <a:r>
              <a:rPr lang="en-US" dirty="0" smtClean="0"/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b="1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With reinforced </a:t>
            </a:r>
            <a:r>
              <a:rPr lang="en-US" dirty="0"/>
              <a:t>windows and doors and a </a:t>
            </a: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SAFE</a:t>
            </a:r>
            <a:r>
              <a:rPr lang="en-US" dirty="0" smtClean="0"/>
              <a:t> </a:t>
            </a:r>
            <a:r>
              <a:rPr lang="en-US" dirty="0"/>
              <a:t>for storage of methadone powder and/or liquid </a:t>
            </a:r>
            <a:r>
              <a:rPr lang="en-US" dirty="0" smtClean="0"/>
              <a:t>formulation</a:t>
            </a:r>
            <a:r>
              <a:rPr lang="en-US" dirty="0"/>
              <a:t> </a:t>
            </a:r>
            <a:r>
              <a:rPr lang="en-US" dirty="0" smtClean="0"/>
              <a:t>and other </a:t>
            </a:r>
            <a:r>
              <a:rPr lang="en-US" dirty="0" smtClean="0"/>
              <a:t>DDAs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b="1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Store methadone in a clean, well-ventilated room that is free of pests</a:t>
            </a:r>
          </a:p>
          <a:p>
            <a:pPr marL="0" indent="0" fontAlgn="base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55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endParaRPr lang="en-US" b="1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Ensure MAT pharmacy air-conditioning system is functional at all </a:t>
            </a:r>
            <a:r>
              <a:rPr lang="en-US" dirty="0" smtClean="0"/>
              <a:t>times</a:t>
            </a:r>
          </a:p>
          <a:p>
            <a:pPr marL="0" indent="0" fontAlgn="base">
              <a:buNone/>
            </a:pP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Protect methadone from direct exposure to sunlight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b="1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Away from flammable products or poisons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b="1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Easy access to functional fire equipment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51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Place Methadone liquid formulation on pallets and/or shelves</a:t>
            </a:r>
            <a:r>
              <a:rPr lang="en-US" b="1" dirty="0"/>
              <a:t> </a:t>
            </a:r>
            <a:r>
              <a:rPr lang="en-US" dirty="0"/>
              <a:t>using</a:t>
            </a:r>
            <a:r>
              <a:rPr lang="en-US" b="1" dirty="0"/>
              <a:t> FIRST-EXPIRY-FIRST-OUT (FEFO)</a:t>
            </a:r>
            <a:r>
              <a:rPr lang="en-US" dirty="0"/>
              <a:t> principle</a:t>
            </a:r>
            <a:endParaRPr lang="en-US" b="1" dirty="0"/>
          </a:p>
          <a:p>
            <a:pPr marL="0" indent="0" fontAlgn="base">
              <a:buNone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Place </a:t>
            </a:r>
            <a:r>
              <a:rPr lang="en-US" dirty="0"/>
              <a:t>updated Bin Card FORM P2 next to </a:t>
            </a:r>
            <a:r>
              <a:rPr lang="en-US" dirty="0" smtClean="0"/>
              <a:t>methadone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b="1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Maintain </a:t>
            </a:r>
            <a:r>
              <a:rPr lang="en-US" dirty="0"/>
              <a:t>temperature </a:t>
            </a:r>
            <a:r>
              <a:rPr lang="en-US" dirty="0" smtClean="0"/>
              <a:t>logs </a:t>
            </a:r>
            <a:r>
              <a:rPr lang="en-US" dirty="0"/>
              <a:t>in the bulk store, dispensing area, cold </a:t>
            </a:r>
            <a:r>
              <a:rPr lang="en-US" dirty="0" smtClean="0"/>
              <a:t>rooms/refrigerator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b="1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pdated temperature logs TWICE </a:t>
            </a:r>
            <a:r>
              <a:rPr lang="en-US" dirty="0"/>
              <a:t>DAILY in the morning and in the evening. </a:t>
            </a:r>
            <a:r>
              <a:rPr lang="en-US" i="1" dirty="0"/>
              <a:t>(Acceptable room temperature: 18 – 25 </a:t>
            </a:r>
            <a:r>
              <a:rPr lang="en-US" i="1" baseline="30000" dirty="0"/>
              <a:t>0</a:t>
            </a:r>
            <a:r>
              <a:rPr lang="en-US" i="1" dirty="0"/>
              <a:t>C; Cold storage temperature: 2- 8 </a:t>
            </a:r>
            <a:r>
              <a:rPr lang="en-US" i="1" baseline="30000" dirty="0"/>
              <a:t>0</a:t>
            </a:r>
            <a:r>
              <a:rPr lang="en-US" i="1" dirty="0"/>
              <a:t>C)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DETERMINING QUANTITIES OF METHADONE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FORM P2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42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DISPENSING METHADONE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Receive </a:t>
            </a:r>
            <a:r>
              <a:rPr lang="en-US" dirty="0"/>
              <a:t>prescription </a:t>
            </a:r>
            <a:r>
              <a:rPr lang="en-US" dirty="0" smtClean="0"/>
              <a:t>from an </a:t>
            </a:r>
            <a:r>
              <a:rPr lang="en-US" dirty="0"/>
              <a:t>authorized </a:t>
            </a:r>
            <a:r>
              <a:rPr lang="en-US" dirty="0" smtClean="0"/>
              <a:t>prescriber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written prescription by authorized prescriber should be done within 24 </a:t>
            </a:r>
            <a:r>
              <a:rPr lang="en-US" dirty="0" smtClean="0"/>
              <a:t>hours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Validate patient’s details against the details in the dispensing </a:t>
            </a:r>
            <a:r>
              <a:rPr lang="en-US" dirty="0" smtClean="0"/>
              <a:t>system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Fill FORM P5 and have it duly signed by the </a:t>
            </a:r>
            <a:r>
              <a:rPr lang="en-US" dirty="0" smtClean="0"/>
              <a:t>client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Measure the required dose and administer as Directly Observed Therapy (DOT).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Make sure the client's hands are visible at all </a:t>
            </a:r>
            <a:r>
              <a:rPr lang="en-US" dirty="0" smtClean="0"/>
              <a:t>times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Ensure the clients swallow whole dose of </a:t>
            </a:r>
            <a:r>
              <a:rPr lang="en-US" dirty="0" smtClean="0"/>
              <a:t>methadone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Ensure the client rinses the dispensing cup with water before disposing </a:t>
            </a:r>
            <a:r>
              <a:rPr lang="en-US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If client vomits and this </a:t>
            </a:r>
            <a:r>
              <a:rPr lang="en-US" b="1" dirty="0"/>
              <a:t>is witnessed by facility staff; </a:t>
            </a:r>
            <a:r>
              <a:rPr lang="en-US" dirty="0"/>
              <a:t> </a:t>
            </a: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Give </a:t>
            </a:r>
            <a:r>
              <a:rPr lang="en-US" b="1" dirty="0"/>
              <a:t>full dose</a:t>
            </a:r>
            <a:r>
              <a:rPr lang="en-US" dirty="0"/>
              <a:t> if vomiting occurs </a:t>
            </a:r>
            <a:r>
              <a:rPr lang="en-US" b="1" dirty="0"/>
              <a:t>immediately</a:t>
            </a:r>
            <a:r>
              <a:rPr lang="en-US" dirty="0"/>
              <a:t> </a:t>
            </a: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Give repeat </a:t>
            </a:r>
            <a:r>
              <a:rPr lang="en-US" b="1" dirty="0"/>
              <a:t>half dose</a:t>
            </a:r>
            <a:r>
              <a:rPr lang="en-US" dirty="0"/>
              <a:t> if vomiting occurs within </a:t>
            </a:r>
            <a:r>
              <a:rPr lang="en-US" b="1" dirty="0"/>
              <a:t>30 </a:t>
            </a:r>
            <a:r>
              <a:rPr lang="en-US" b="1" dirty="0" smtClean="0"/>
              <a:t>minutes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/>
              <a:t>DO NOT</a:t>
            </a:r>
            <a:r>
              <a:rPr lang="en-US" dirty="0"/>
              <a:t> repeat dose if vomiting occurs </a:t>
            </a:r>
            <a:r>
              <a:rPr lang="en-US" b="1" dirty="0"/>
              <a:t>AFTER 30 </a:t>
            </a:r>
            <a:r>
              <a:rPr lang="en-US" b="1" dirty="0" smtClean="0"/>
              <a:t>minutes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Complete </a:t>
            </a:r>
            <a:r>
              <a:rPr lang="en-US" dirty="0"/>
              <a:t>and submit Suspected Adverse Drug Reaction Reporting Form (PV 1) and </a:t>
            </a: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Form </a:t>
            </a:r>
            <a:r>
              <a:rPr lang="en-US" dirty="0"/>
              <a:t>for Reporting Poor Quality Medicinal Products (PV 6) as and when necessary.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DISPENSING TO INPATIENTS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clinician shall assess the admitted MAT client within the facility, </a:t>
            </a: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write a prescription to the </a:t>
            </a:r>
            <a:r>
              <a:rPr lang="en-US" dirty="0" smtClean="0"/>
              <a:t>pharmacy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The pharmacy personnel shall validate the information of the client as per client’s FORM P4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FORM P4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78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Measure out the client’s dose into a dispensing cup and administer as </a:t>
            </a:r>
            <a:r>
              <a:rPr lang="en-US" dirty="0" smtClean="0"/>
              <a:t>DOT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In the event of an Adverse Drug reaction, refer to MC-PHAR-015 above for management</a:t>
            </a:r>
            <a:r>
              <a:rPr lang="en-US" dirty="0" smtClean="0"/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Client to duly sign FORM P4.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If client </a:t>
            </a:r>
            <a:r>
              <a:rPr lang="en-US" dirty="0"/>
              <a:t>is unable to sign, the ward nurse or other authorized clinical personnel may sign on his/her behalf. 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DISPENSING TO PRISONS AND IN CUSTODY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Prison </a:t>
            </a:r>
            <a:r>
              <a:rPr lang="en-US" dirty="0"/>
              <a:t>officer will inform the MAT facility in charge about the client on MAT</a:t>
            </a:r>
            <a:r>
              <a:rPr lang="en-US" dirty="0" smtClean="0"/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MAT facility in charge will confirm the client’s MAT clinic details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The pharmacy personnel will validate the information with the client’s respective </a:t>
            </a:r>
            <a:r>
              <a:rPr lang="en-US" dirty="0" smtClean="0"/>
              <a:t>MAT facility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Dispense </a:t>
            </a:r>
            <a:r>
              <a:rPr lang="en-US" dirty="0"/>
              <a:t>in individual bottles, labeled with their </a:t>
            </a:r>
            <a:r>
              <a:rPr lang="en-US" dirty="0" smtClean="0"/>
              <a:t>details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The prison officer will counter check the </a:t>
            </a:r>
            <a:r>
              <a:rPr lang="en-US" dirty="0" smtClean="0"/>
              <a:t>dosage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And </a:t>
            </a:r>
            <a:r>
              <a:rPr lang="en-US" dirty="0"/>
              <a:t>together with the pharmacist (technologist) will sign the MAT handover accountability form (FORM 6</a:t>
            </a:r>
            <a:r>
              <a:rPr lang="en-US" dirty="0" smtClean="0"/>
              <a:t>)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Original FORM </a:t>
            </a:r>
            <a:r>
              <a:rPr lang="en-US" dirty="0"/>
              <a:t>6 will remain at the </a:t>
            </a:r>
            <a:r>
              <a:rPr lang="en-US" dirty="0" smtClean="0"/>
              <a:t>pharmacy, copy shall </a:t>
            </a:r>
            <a:r>
              <a:rPr lang="en-US" dirty="0"/>
              <a:t>be retained by the prison officer.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FORM P5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1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FORM P6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370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Administration of methadone/buprenorphine will be carried out by the prison officer, and pharm tech/clinician from the prison</a:t>
            </a:r>
            <a:r>
              <a:rPr lang="en-US" dirty="0" smtClean="0"/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lient to sign </a:t>
            </a:r>
            <a:r>
              <a:rPr lang="en-US" dirty="0"/>
              <a:t>FORM </a:t>
            </a:r>
            <a:r>
              <a:rPr lang="en-US" dirty="0" smtClean="0"/>
              <a:t>P4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In case the clients get released before taking mat dose, the medicine will be returned to MAT pharmacy and documented on </a:t>
            </a:r>
            <a:r>
              <a:rPr lang="en-US" dirty="0" smtClean="0"/>
              <a:t>FORM </a:t>
            </a:r>
            <a:r>
              <a:rPr lang="en-US" dirty="0"/>
              <a:t>P6.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DISPENSING TO TRANSIT CLIENTS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 from the client the transit </a:t>
            </a:r>
            <a:r>
              <a:rPr lang="en-US" dirty="0" smtClean="0"/>
              <a:t>form and form P4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Verify client’s particulars; name, mat number from the other facility, date of last dose taken and current dose</a:t>
            </a:r>
          </a:p>
          <a:p>
            <a:endParaRPr lang="en-US" dirty="0"/>
          </a:p>
          <a:p>
            <a:r>
              <a:rPr lang="en-US" dirty="0" smtClean="0"/>
              <a:t>Client to duly sign form P4</a:t>
            </a:r>
          </a:p>
          <a:p>
            <a:endParaRPr lang="en-US" dirty="0" smtClean="0"/>
          </a:p>
          <a:p>
            <a:r>
              <a:rPr lang="en-US" b="1" dirty="0" smtClean="0"/>
              <a:t>If client does  not have a transit 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TRANSIT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97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the facility’s phone and call the respective MAT clinic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Validate client’s information with the </a:t>
            </a:r>
            <a:r>
              <a:rPr lang="en-US" dirty="0"/>
              <a:t>respective MAT </a:t>
            </a:r>
            <a:r>
              <a:rPr lang="en-US" dirty="0" smtClean="0"/>
              <a:t>facility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Measure out the client’s dose into a dispensing cup and administer as </a:t>
            </a:r>
            <a:r>
              <a:rPr lang="en-US" dirty="0" smtClean="0"/>
              <a:t>DOT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Fill in FORM </a:t>
            </a:r>
            <a:r>
              <a:rPr lang="en-US" dirty="0" smtClean="0"/>
              <a:t>P4 </a:t>
            </a:r>
            <a:r>
              <a:rPr lang="en-US" dirty="0" smtClean="0"/>
              <a:t>and have client sign onto it.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DAMAGED/EXPIRED METHADONE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Conduct </a:t>
            </a:r>
            <a:r>
              <a:rPr lang="en-US" dirty="0"/>
              <a:t>a physical stock count to identify short </a:t>
            </a:r>
            <a:r>
              <a:rPr lang="en-US" dirty="0" smtClean="0"/>
              <a:t>expiries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Enter drugs with less than six months shelf life on the expiry tracking tool </a:t>
            </a:r>
            <a:r>
              <a:rPr lang="en-US" b="1" dirty="0"/>
              <a:t>(yellow </a:t>
            </a:r>
            <a:r>
              <a:rPr lang="en-US" dirty="0"/>
              <a:t>for  6 months expiry &amp;</a:t>
            </a:r>
            <a:r>
              <a:rPr lang="en-US" b="1" dirty="0"/>
              <a:t> red </a:t>
            </a:r>
            <a:r>
              <a:rPr lang="en-US" dirty="0"/>
              <a:t>for less than 3 months</a:t>
            </a:r>
            <a:r>
              <a:rPr lang="en-US" dirty="0" smtClean="0"/>
              <a:t>)</a:t>
            </a:r>
          </a:p>
          <a:p>
            <a:pPr marL="0" indent="0" fontAlgn="base">
              <a:buNone/>
            </a:pP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Determine </a:t>
            </a:r>
            <a:r>
              <a:rPr lang="en-US" dirty="0"/>
              <a:t>whether the quantities can be consumed within that period, if not re-distribute using the MAT laid down procedures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In-case </a:t>
            </a:r>
            <a:r>
              <a:rPr lang="en-US" b="1" dirty="0"/>
              <a:t>of </a:t>
            </a:r>
            <a:r>
              <a:rPr lang="en-US" b="1" dirty="0" smtClean="0"/>
              <a:t>expiries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Complete </a:t>
            </a:r>
            <a:r>
              <a:rPr lang="en-US" dirty="0"/>
              <a:t>section 1-6 of the report of the board of surveys on stores, FO </a:t>
            </a:r>
            <a:r>
              <a:rPr lang="en-US" dirty="0" smtClean="0"/>
              <a:t>58.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Forward </a:t>
            </a:r>
            <a:r>
              <a:rPr lang="en-US" dirty="0"/>
              <a:t>a copy to the hospital procurement </a:t>
            </a:r>
            <a:r>
              <a:rPr lang="en-US" dirty="0" smtClean="0"/>
              <a:t>officer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hospital </a:t>
            </a:r>
            <a:r>
              <a:rPr lang="en-US" dirty="0"/>
              <a:t>procurement officer should endorse FO 58 with their signature, official designation, date and forward to the facility in charge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8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The MAT Coordinator convenes a disposal committee meeting according to national public procurement and disposal </a:t>
            </a:r>
            <a:r>
              <a:rPr lang="en-US" dirty="0" smtClean="0"/>
              <a:t>regulations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The disposal committee will review the completed FO 58, examine the medicine, propose disposal method and complete sections 7-10 of the report. </a:t>
            </a:r>
          </a:p>
        </p:txBody>
      </p:sp>
    </p:spTree>
    <p:extLst>
      <p:ext uri="{BB962C8B-B14F-4D97-AF65-F5344CB8AC3E}">
        <p14:creationId xmlns:p14="http://schemas.microsoft.com/office/powerpoint/2010/main" val="3254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DISPOSAL OF EMPTY METHADONE BOTTLES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Rinse </a:t>
            </a:r>
            <a:r>
              <a:rPr lang="en-US" dirty="0"/>
              <a:t>thoroughly </a:t>
            </a:r>
            <a:r>
              <a:rPr lang="en-US" dirty="0" smtClean="0"/>
              <a:t>empty bottles after </a:t>
            </a:r>
            <a:r>
              <a:rPr lang="en-US" dirty="0"/>
              <a:t>dispensing, on a daily </a:t>
            </a:r>
            <a:r>
              <a:rPr lang="en-US" dirty="0" smtClean="0"/>
              <a:t>basis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Store separately </a:t>
            </a:r>
            <a:r>
              <a:rPr lang="en-US" dirty="0"/>
              <a:t>after rinsing</a:t>
            </a:r>
            <a:r>
              <a:rPr lang="en-US" dirty="0" smtClean="0"/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Make an application for disposal to </a:t>
            </a:r>
            <a:r>
              <a:rPr lang="en-US" dirty="0"/>
              <a:t>PPB through an </a:t>
            </a:r>
            <a:r>
              <a:rPr lang="en-US" dirty="0" smtClean="0"/>
              <a:t>email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PPB upon verifying the application shall issue an approval letter for </a:t>
            </a:r>
            <a:r>
              <a:rPr lang="en-US" dirty="0" smtClean="0"/>
              <a:t>disposal, </a:t>
            </a:r>
            <a:r>
              <a:rPr lang="en-US" dirty="0"/>
              <a:t>through an email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Disposal committee to discuss disposal procedures and approve an appropriate one</a:t>
            </a: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The disposal committee will sign the documents for disposal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On day of disposal, the Pharmacist in-charge will ensure FORM P9 is filled and signed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The documents should be filled at the pharmacy for easy future retrieval.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Conduct </a:t>
            </a:r>
            <a:r>
              <a:rPr lang="en-US" dirty="0" smtClean="0"/>
              <a:t>monthly consumption from </a:t>
            </a:r>
            <a:r>
              <a:rPr lang="en-US" dirty="0"/>
              <a:t>the daily methadone consumption sheet (form P2</a:t>
            </a:r>
            <a:r>
              <a:rPr lang="en-US" dirty="0" smtClean="0"/>
              <a:t>)</a:t>
            </a:r>
          </a:p>
          <a:p>
            <a:pPr marL="0" indent="0" fontAlgn="base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OR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FORM P5, calculate the </a:t>
            </a:r>
            <a:r>
              <a:rPr lang="en-US" dirty="0" smtClean="0"/>
              <a:t>monthly consumption </a:t>
            </a:r>
            <a:r>
              <a:rPr lang="en-US" dirty="0"/>
              <a:t>for </a:t>
            </a:r>
            <a:r>
              <a:rPr lang="en-US" b="1" dirty="0"/>
              <a:t>existing clients</a:t>
            </a:r>
            <a:r>
              <a:rPr lang="en-US" dirty="0"/>
              <a:t> </a:t>
            </a:r>
            <a:r>
              <a:rPr lang="en-US" b="1" dirty="0"/>
              <a:t>(A1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Carry out a physical stock for methadone at the of the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FORM P9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31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DISTRIBUTION OF METHADONE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Conduct </a:t>
            </a:r>
            <a:r>
              <a:rPr lang="en-US" dirty="0"/>
              <a:t>physical count for methadone and / or </a:t>
            </a:r>
            <a:r>
              <a:rPr lang="en-US" dirty="0" smtClean="0"/>
              <a:t>buprenorphine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Verify </a:t>
            </a:r>
            <a:r>
              <a:rPr lang="en-US" dirty="0"/>
              <a:t>against records in the inventory control form (FORM P2</a:t>
            </a:r>
            <a:r>
              <a:rPr lang="en-US" dirty="0" smtClean="0"/>
              <a:t>)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Fill in the S11 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The S11 should </a:t>
            </a:r>
            <a:r>
              <a:rPr lang="en-US" dirty="0"/>
              <a:t>be counter-signed by the requesting facility In-charge in triplicate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4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Examine the S11 for completeness and authenticity</a:t>
            </a:r>
            <a:r>
              <a:rPr lang="en-US" dirty="0" smtClean="0"/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Verify </a:t>
            </a:r>
            <a:r>
              <a:rPr lang="en-US" dirty="0"/>
              <a:t>quantities of the methadone </a:t>
            </a:r>
            <a:r>
              <a:rPr lang="en-US" dirty="0" smtClean="0"/>
              <a:t>requested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Have </a:t>
            </a:r>
            <a:r>
              <a:rPr lang="en-US" dirty="0"/>
              <a:t>the S11 approved by the issuing MAT pharmacist in </a:t>
            </a:r>
            <a:r>
              <a:rPr lang="en-US" dirty="0" smtClean="0"/>
              <a:t>charge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Retrieve and pack the authorized quantities of methadone </a:t>
            </a:r>
            <a:r>
              <a:rPr lang="en-US" dirty="0" smtClean="0"/>
              <a:t>for </a:t>
            </a:r>
            <a:r>
              <a:rPr lang="en-US" dirty="0"/>
              <a:t>the requesting facility.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Complete the </a:t>
            </a:r>
            <a:r>
              <a:rPr lang="en-US" dirty="0" smtClean="0"/>
              <a:t>S11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S11 </a:t>
            </a:r>
            <a:r>
              <a:rPr lang="en-US" dirty="0"/>
              <a:t>should be duly signed by the issuing and receiving officers</a:t>
            </a:r>
            <a:r>
              <a:rPr lang="en-US" dirty="0" smtClean="0"/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The issuing facilities retains original copy of S11 while requesting facility keeps the duplicate copy </a:t>
            </a: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Update the FORM P2 (Bin Card)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Fill in form P6 and have it signed by issuing and receiving officers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NB: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b="1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Liaise</a:t>
            </a:r>
            <a:r>
              <a:rPr lang="en-US" dirty="0" smtClean="0"/>
              <a:t> </a:t>
            </a:r>
            <a:r>
              <a:rPr lang="en-US" dirty="0"/>
              <a:t>with the security agent before and while transporting the methadone and / or buprenorphine from the between the facilities.</a:t>
            </a:r>
          </a:p>
          <a:p>
            <a:pPr marL="0" indent="0">
              <a:buNone/>
            </a:pP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ISSUING FROM BULK-STORE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Fill in </a:t>
            </a:r>
            <a:r>
              <a:rPr lang="en-US" dirty="0"/>
              <a:t>the S11 in </a:t>
            </a:r>
            <a:r>
              <a:rPr lang="en-US" dirty="0" smtClean="0"/>
              <a:t>triplicate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MAT Pharmacist in-charge </a:t>
            </a:r>
            <a:r>
              <a:rPr lang="en-US" dirty="0"/>
              <a:t>examines the S11 for completeness and </a:t>
            </a:r>
            <a:r>
              <a:rPr lang="en-US" dirty="0" smtClean="0"/>
              <a:t>authenticity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The MAT pharmacist in-charge shall authorize the order on S11 based on consumption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MAT Pharmacist </a:t>
            </a:r>
            <a:r>
              <a:rPr lang="en-US" dirty="0"/>
              <a:t>retrieves and packs the authorized quantities of methadone </a:t>
            </a:r>
            <a:r>
              <a:rPr lang="en-US" dirty="0" smtClean="0"/>
              <a:t>at the </a:t>
            </a:r>
            <a:r>
              <a:rPr lang="en-US" dirty="0"/>
              <a:t>MAT </a:t>
            </a:r>
            <a:r>
              <a:rPr lang="en-US" dirty="0" smtClean="0"/>
              <a:t>pharmacy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Updates </a:t>
            </a:r>
            <a:r>
              <a:rPr lang="en-US" dirty="0"/>
              <a:t>FORM </a:t>
            </a:r>
            <a:r>
              <a:rPr lang="en-US" dirty="0" smtClean="0"/>
              <a:t>P2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The S11 should be kept safely and filed for future 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Infection prevention and waste management – Contact person- Hospital Public Health Officer. </a:t>
            </a: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Cleaning will be done by a casual assigned to the MAT </a:t>
            </a:r>
            <a:r>
              <a:rPr lang="en-US" dirty="0" smtClean="0"/>
              <a:t>pharmacy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Waste from the MAT pharmacy will be segregated from Source  </a:t>
            </a: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Empty used plastic cups &amp; disposable bottles will be kept in a black plastic waste bag</a:t>
            </a:r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dirty="0" smtClean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Calculate quantities to order for existing clients </a:t>
            </a:r>
            <a:r>
              <a:rPr lang="en-US" b="1" dirty="0" smtClean="0"/>
              <a:t>(B1)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Quantities to order </a:t>
            </a:r>
            <a:r>
              <a:rPr lang="en-US" b="1" dirty="0" smtClean="0"/>
              <a:t>(B1)</a:t>
            </a:r>
            <a:r>
              <a:rPr lang="en-US" dirty="0" smtClean="0"/>
              <a:t> = Consumption (A1) X 2 MOS </a:t>
            </a:r>
            <a:r>
              <a:rPr lang="en-US" i="1" dirty="0"/>
              <a:t>-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losing stock</a:t>
            </a:r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775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Estimate </a:t>
            </a:r>
            <a:r>
              <a:rPr lang="en-US" dirty="0"/>
              <a:t>quantities for </a:t>
            </a:r>
            <a:r>
              <a:rPr lang="en-US" b="1" dirty="0"/>
              <a:t>expected new clients</a:t>
            </a:r>
            <a:r>
              <a:rPr lang="en-US" dirty="0"/>
              <a:t> for one month </a:t>
            </a:r>
            <a:r>
              <a:rPr lang="en-US" b="1" dirty="0"/>
              <a:t>(B2).</a:t>
            </a:r>
            <a:r>
              <a:rPr lang="en-US" dirty="0"/>
              <a:t> 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Use an average daily defined dosage of 120mg for methadone and 8mg for </a:t>
            </a:r>
            <a:r>
              <a:rPr lang="en-US" dirty="0" smtClean="0"/>
              <a:t>buprenorphine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	Required </a:t>
            </a:r>
            <a:r>
              <a:rPr lang="en-US" b="1" i="1" dirty="0"/>
              <a:t>quantity for expected new clients (B2)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	</a:t>
            </a:r>
            <a:r>
              <a:rPr lang="en-US" b="1" i="1" dirty="0"/>
              <a:t> =</a:t>
            </a:r>
            <a:r>
              <a:rPr lang="en-US" i="1" dirty="0"/>
              <a:t> 120mg X No. of expected new patients for the month X 30 days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Calculate Total required quantities to </a:t>
            </a:r>
            <a:r>
              <a:rPr lang="en-US" dirty="0" smtClean="0"/>
              <a:t>order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quantity to order = Required quantity for existing clients </a:t>
            </a:r>
            <a:r>
              <a:rPr lang="en-US" b="1" i="1" dirty="0"/>
              <a:t>(B1)</a:t>
            </a:r>
            <a:r>
              <a:rPr lang="en-US" b="1" dirty="0"/>
              <a:t> + expected new clients </a:t>
            </a:r>
            <a:r>
              <a:rPr lang="en-US" b="1" i="1" dirty="0"/>
              <a:t>(B2)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Fill the Monthly Facility Consumption and Request form (FORM P7</a:t>
            </a:r>
            <a:r>
              <a:rPr lang="en-US" dirty="0" smtClean="0"/>
              <a:t>).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Completely fill Form P7 for </a:t>
            </a:r>
            <a:r>
              <a:rPr lang="en-US" dirty="0"/>
              <a:t>all the </a:t>
            </a:r>
            <a:r>
              <a:rPr lang="en-US" dirty="0" smtClean="0"/>
              <a:t>medicine; Methadone</a:t>
            </a:r>
            <a:r>
              <a:rPr lang="en-US" dirty="0"/>
              <a:t>, </a:t>
            </a:r>
            <a:r>
              <a:rPr lang="en-US" dirty="0" smtClean="0"/>
              <a:t>Buprenorphine, Naltrexone and   Naloxone</a:t>
            </a:r>
          </a:p>
          <a:p>
            <a:pPr marL="0" indent="0" fontAlgn="base">
              <a:buNone/>
            </a:pP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Including Dispensing cups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FORM P7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83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489</TotalTime>
  <Words>1532</Words>
  <Application>Microsoft Office PowerPoint</Application>
  <PresentationFormat>Widescreen</PresentationFormat>
  <Paragraphs>237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Retrospect</vt:lpstr>
      <vt:lpstr>PHARMACY SOPs &amp; TOOLS</vt:lpstr>
      <vt:lpstr>DETERMINING QUANTITIES OF METHADONE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ORDERING METHADONE</vt:lpstr>
      <vt:lpstr>PowerPoint Presentation</vt:lpstr>
      <vt:lpstr>RECEIVING AND STORING METHADONE</vt:lpstr>
      <vt:lpstr>PowerPoint Presentation</vt:lpstr>
      <vt:lpstr>PowerPoint Presentation</vt:lpstr>
      <vt:lpstr>PowerPoint Presentation</vt:lpstr>
      <vt:lpstr>PowerPoint Presentation</vt:lpstr>
      <vt:lpstr>METHADONE STORAGE CONDITIONS</vt:lpstr>
      <vt:lpstr>PowerPoint Presentation</vt:lpstr>
      <vt:lpstr>PowerPoint Presentation</vt:lpstr>
      <vt:lpstr>DISPENSING METHADONE</vt:lpstr>
      <vt:lpstr>PowerPoint Presentation</vt:lpstr>
      <vt:lpstr>PowerPoint Presentation</vt:lpstr>
      <vt:lpstr>PowerPoint Presentation</vt:lpstr>
      <vt:lpstr>PowerPoint Presentation</vt:lpstr>
      <vt:lpstr>DISPENSING TO INPATIENTS</vt:lpstr>
      <vt:lpstr>PowerPoint Presentation</vt:lpstr>
      <vt:lpstr>PowerPoint Presentation</vt:lpstr>
      <vt:lpstr>DISPENSING TO PRISONS AND IN CUSTODY</vt:lpstr>
      <vt:lpstr>PowerPoint Presentation</vt:lpstr>
      <vt:lpstr>PowerPoint Presentation</vt:lpstr>
      <vt:lpstr>PowerPoint Presentation</vt:lpstr>
      <vt:lpstr>DISPENSING TO TRANSIT CLIENTS</vt:lpstr>
      <vt:lpstr>PowerPoint Presentation</vt:lpstr>
      <vt:lpstr>PowerPoint Presentation</vt:lpstr>
      <vt:lpstr>DAMAGED/EXPIRED METHADONE</vt:lpstr>
      <vt:lpstr>PowerPoint Presentation</vt:lpstr>
      <vt:lpstr>PowerPoint Presentation</vt:lpstr>
      <vt:lpstr>DISPOSAL OF EMPTY METHADONE BOTTLES</vt:lpstr>
      <vt:lpstr>PowerPoint Presentation</vt:lpstr>
      <vt:lpstr>PowerPoint Presentation</vt:lpstr>
      <vt:lpstr>DISTRIBUTION OF METHADONE</vt:lpstr>
      <vt:lpstr>PowerPoint Presentation</vt:lpstr>
      <vt:lpstr>PowerPoint Presentation</vt:lpstr>
      <vt:lpstr>PowerPoint Presentation</vt:lpstr>
      <vt:lpstr>ISSUING FROM BULK-STORE</vt:lpstr>
      <vt:lpstr>PowerPoint Presentation</vt:lpstr>
      <vt:lpstr>NB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METHAMEASURE</dc:creator>
  <cp:lastModifiedBy>METHAMEASURE</cp:lastModifiedBy>
  <cp:revision>43</cp:revision>
  <dcterms:created xsi:type="dcterms:W3CDTF">2024-02-19T10:39:11Z</dcterms:created>
  <dcterms:modified xsi:type="dcterms:W3CDTF">2024-02-21T11:30:23Z</dcterms:modified>
</cp:coreProperties>
</file>