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56" r:id="rId5"/>
    <p:sldId id="269" r:id="rId6"/>
    <p:sldId id="3990" r:id="rId7"/>
    <p:sldId id="3999" r:id="rId8"/>
    <p:sldId id="3984" r:id="rId9"/>
    <p:sldId id="3985" r:id="rId10"/>
    <p:sldId id="3983" r:id="rId11"/>
    <p:sldId id="3989" r:id="rId12"/>
    <p:sldId id="3987" r:id="rId13"/>
    <p:sldId id="3988" r:id="rId14"/>
    <p:sldId id="3991" r:id="rId15"/>
    <p:sldId id="3986" r:id="rId16"/>
    <p:sldId id="3994" r:id="rId17"/>
    <p:sldId id="257" r:id="rId18"/>
    <p:sldId id="258" r:id="rId19"/>
    <p:sldId id="259" r:id="rId20"/>
    <p:sldId id="260" r:id="rId21"/>
    <p:sldId id="261" r:id="rId22"/>
    <p:sldId id="262" r:id="rId23"/>
    <p:sldId id="264" r:id="rId24"/>
    <p:sldId id="3995" r:id="rId25"/>
    <p:sldId id="3998" r:id="rId26"/>
    <p:sldId id="3997" r:id="rId27"/>
    <p:sldId id="26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lvl9pPr>
  </p:defaultTextStyle>
  <p:extLst>
    <p:ext uri="{521415D9-36F7-43E2-AB2F-B90AF26B5E84}">
      <p14:sectionLst xmlns:p14="http://schemas.microsoft.com/office/powerpoint/2010/main">
        <p14:section name="Default Section" id="{8B4E182F-BABE-4607-8F6C-50EC58841A68}">
          <p14:sldIdLst>
            <p14:sldId id="256"/>
            <p14:sldId id="269"/>
            <p14:sldId id="3990"/>
            <p14:sldId id="3999"/>
            <p14:sldId id="3984"/>
            <p14:sldId id="3985"/>
            <p14:sldId id="3983"/>
            <p14:sldId id="3989"/>
            <p14:sldId id="3987"/>
            <p14:sldId id="3988"/>
            <p14:sldId id="3991"/>
            <p14:sldId id="3986"/>
            <p14:sldId id="3994"/>
            <p14:sldId id="257"/>
            <p14:sldId id="258"/>
            <p14:sldId id="259"/>
            <p14:sldId id="260"/>
            <p14:sldId id="261"/>
            <p14:sldId id="262"/>
            <p14:sldId id="264"/>
            <p14:sldId id="3995"/>
            <p14:sldId id="3998"/>
            <p14:sldId id="3997"/>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366"/>
    <a:srgbClr val="FF7C80"/>
    <a:srgbClr val="CC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3A3838"/>
        </a:fontRef>
        <a:srgbClr val="3A3838"/>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BCDDC"/>
          </a:solidFill>
        </a:fill>
      </a:tcStyle>
    </a:wholeTbl>
    <a:band2H>
      <a:tcTxStyle/>
      <a:tcStyle>
        <a:tcBdr/>
        <a:fill>
          <a:solidFill>
            <a:srgbClr val="E7E8EE"/>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1"/>
          </a:solidFill>
        </a:fill>
      </a:tcStyle>
    </a:firstRow>
  </a:tblStyle>
  <a:tblStyle styleId="{C7B018BB-80A7-4F77-B60F-C8B233D01FF8}" styleName="">
    <a:tblBg/>
    <a:wholeTbl>
      <a:tcTxStyle b="off" i="off">
        <a:fontRef idx="major">
          <a:srgbClr val="3A3838"/>
        </a:fontRef>
        <a:srgbClr val="3A3838"/>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EEDBCA"/>
          </a:solidFill>
        </a:fill>
      </a:tcStyle>
    </a:wholeTbl>
    <a:band2H>
      <a:tcTxStyle/>
      <a:tcStyle>
        <a:tcBdr/>
        <a:fill>
          <a:solidFill>
            <a:srgbClr val="F7EE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3"/>
          </a:solidFill>
        </a:fill>
      </a:tcStyle>
    </a:firstRow>
  </a:tblStyle>
  <a:tblStyle styleId="{EEE7283C-3CF3-47DC-8721-378D4A62B228}" styleName="">
    <a:tblBg/>
    <a:wholeTbl>
      <a:tcTxStyle b="off" i="off">
        <a:fontRef idx="major">
          <a:srgbClr val="3A3838"/>
        </a:fontRef>
        <a:srgbClr val="3A3838"/>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D4DCCA"/>
          </a:solidFill>
        </a:fill>
      </a:tcStyle>
    </a:wholeTbl>
    <a:band2H>
      <a:tcTxStyle/>
      <a:tcStyle>
        <a:tcBdr/>
        <a:fill>
          <a:solidFill>
            <a:srgbClr val="EBEEE6"/>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chemeClr val="accent6"/>
          </a:solidFill>
        </a:fill>
      </a:tcStyle>
    </a:firstRow>
  </a:tblStyle>
  <a:tblStyle styleId="{CF821DB8-F4EB-4A41-A1BA-3FCAFE7338EE}" styleName="">
    <a:tblBg/>
    <a:wholeTbl>
      <a:tcTxStyle b="off" i="off">
        <a:fontRef idx="major">
          <a:srgbClr val="3A3838"/>
        </a:fontRef>
        <a:srgbClr val="3A383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a:tcStyle>
        <a:tcBdr/>
        <a:fill>
          <a:solidFill>
            <a:srgbClr val="000000"/>
          </a:solidFill>
        </a:fill>
      </a:tcStyle>
    </a:band2H>
    <a:firstCol>
      <a:tcTxStyle b="on"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3A3838"/>
        </a:fontRef>
        <a:srgbClr val="3A3838"/>
      </a:tcTxStyle>
      <a:tcStyle>
        <a:tcBdr>
          <a:left>
            <a:ln w="12700" cap="flat">
              <a:noFill/>
              <a:miter lim="400000"/>
            </a:ln>
          </a:left>
          <a:right>
            <a:ln w="12700" cap="flat">
              <a:noFill/>
              <a:miter lim="400000"/>
            </a:ln>
          </a:right>
          <a:top>
            <a:ln w="50800" cap="flat">
              <a:solidFill>
                <a:srgbClr val="3A3838"/>
              </a:solidFill>
              <a:prstDash val="solid"/>
              <a:round/>
            </a:ln>
          </a:top>
          <a:bottom>
            <a:ln w="25400" cap="flat">
              <a:solidFill>
                <a:srgbClr val="3A3838"/>
              </a:solidFill>
              <a:prstDash val="solid"/>
              <a:round/>
            </a:ln>
          </a:bottom>
          <a:insideH>
            <a:ln w="12700" cap="flat">
              <a:noFill/>
              <a:miter lim="400000"/>
            </a:ln>
          </a:insideH>
          <a:insideV>
            <a:ln w="12700" cap="flat">
              <a:noFill/>
              <a:miter lim="400000"/>
            </a:ln>
          </a:insideV>
        </a:tcBdr>
        <a:fill>
          <a:solidFill>
            <a:srgbClr val="000000"/>
          </a:solidFill>
        </a:fill>
      </a:tcStyle>
    </a:lastRow>
    <a:firstRow>
      <a:tcTxStyle b="on" i="off">
        <a:fontRef idx="major">
          <a:srgbClr val="000000"/>
        </a:fontRef>
        <a:srgbClr val="000000"/>
      </a:tcTxStyle>
      <a:tcStyle>
        <a:tcBdr>
          <a:left>
            <a:ln w="12700" cap="flat">
              <a:noFill/>
              <a:miter lim="400000"/>
            </a:ln>
          </a:left>
          <a:right>
            <a:ln w="12700" cap="flat">
              <a:noFill/>
              <a:miter lim="400000"/>
            </a:ln>
          </a:right>
          <a:top>
            <a:ln w="25400" cap="flat">
              <a:solidFill>
                <a:srgbClr val="3A3838"/>
              </a:solidFill>
              <a:prstDash val="solid"/>
              <a:round/>
            </a:ln>
          </a:top>
          <a:bottom>
            <a:ln w="25400" cap="flat">
              <a:solidFill>
                <a:srgbClr val="3A3838"/>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3A3838"/>
        </a:fontRef>
        <a:srgbClr val="3A3838"/>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CDCCCC"/>
          </a:solidFill>
        </a:fill>
      </a:tcStyle>
    </a:wholeTbl>
    <a:band2H>
      <a:tcTxStyle/>
      <a:tcStyle>
        <a:tcBdr/>
        <a:fill>
          <a:solidFill>
            <a:srgbClr val="E7E7E7"/>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3A3838"/>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381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3A3838"/>
          </a:solid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381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3A3838"/>
          </a:solidFill>
        </a:fill>
      </a:tcStyle>
    </a:firstRow>
  </a:tblStyle>
  <a:tblStyle styleId="{2708684C-4D16-4618-839F-0558EEFCDFE6}" styleName="">
    <a:tblBg/>
    <a:wholeTbl>
      <a:tcTxStyle b="off" i="off">
        <a:fontRef idx="major">
          <a:srgbClr val="3A3838"/>
        </a:fontRef>
        <a:srgbClr val="3A3838"/>
      </a:tcTxStyle>
      <a:tcStyle>
        <a:tcBdr>
          <a:left>
            <a:ln w="12700" cap="flat">
              <a:solidFill>
                <a:srgbClr val="3A3838"/>
              </a:solidFill>
              <a:prstDash val="solid"/>
              <a:round/>
            </a:ln>
          </a:left>
          <a:right>
            <a:ln w="12700" cap="flat">
              <a:solidFill>
                <a:srgbClr val="3A3838"/>
              </a:solidFill>
              <a:prstDash val="solid"/>
              <a:round/>
            </a:ln>
          </a:right>
          <a:top>
            <a:ln w="12700" cap="flat">
              <a:solidFill>
                <a:srgbClr val="3A3838"/>
              </a:solidFill>
              <a:prstDash val="solid"/>
              <a:round/>
            </a:ln>
          </a:top>
          <a:bottom>
            <a:ln w="12700" cap="flat">
              <a:solidFill>
                <a:srgbClr val="3A3838"/>
              </a:solidFill>
              <a:prstDash val="solid"/>
              <a:round/>
            </a:ln>
          </a:bottom>
          <a:insideH>
            <a:ln w="12700" cap="flat">
              <a:solidFill>
                <a:srgbClr val="3A3838"/>
              </a:solidFill>
              <a:prstDash val="solid"/>
              <a:round/>
            </a:ln>
          </a:insideH>
          <a:insideV>
            <a:ln w="12700" cap="flat">
              <a:solidFill>
                <a:srgbClr val="3A3838"/>
              </a:solidFill>
              <a:prstDash val="solid"/>
              <a:round/>
            </a:ln>
          </a:insideV>
        </a:tcBdr>
        <a:fill>
          <a:solidFill>
            <a:srgbClr val="3A3838">
              <a:alpha val="20000"/>
            </a:srgbClr>
          </a:solidFill>
        </a:fill>
      </a:tcStyle>
    </a:wholeTbl>
    <a:band2H>
      <a:tcTxStyle/>
      <a:tcStyle>
        <a:tcBdr/>
        <a:fill>
          <a:solidFill>
            <a:srgbClr val="FFFFFF"/>
          </a:solidFill>
        </a:fill>
      </a:tcStyle>
    </a:band2H>
    <a:firstCol>
      <a:tcTxStyle b="on" i="off">
        <a:fontRef idx="major">
          <a:srgbClr val="3A3838"/>
        </a:fontRef>
        <a:srgbClr val="3A3838"/>
      </a:tcTxStyle>
      <a:tcStyle>
        <a:tcBdr>
          <a:left>
            <a:ln w="12700" cap="flat">
              <a:solidFill>
                <a:srgbClr val="3A3838"/>
              </a:solidFill>
              <a:prstDash val="solid"/>
              <a:round/>
            </a:ln>
          </a:left>
          <a:right>
            <a:ln w="12700" cap="flat">
              <a:solidFill>
                <a:srgbClr val="3A3838"/>
              </a:solidFill>
              <a:prstDash val="solid"/>
              <a:round/>
            </a:ln>
          </a:right>
          <a:top>
            <a:ln w="12700" cap="flat">
              <a:solidFill>
                <a:srgbClr val="3A3838"/>
              </a:solidFill>
              <a:prstDash val="solid"/>
              <a:round/>
            </a:ln>
          </a:top>
          <a:bottom>
            <a:ln w="12700" cap="flat">
              <a:solidFill>
                <a:srgbClr val="3A3838"/>
              </a:solidFill>
              <a:prstDash val="solid"/>
              <a:round/>
            </a:ln>
          </a:bottom>
          <a:insideH>
            <a:ln w="12700" cap="flat">
              <a:solidFill>
                <a:srgbClr val="3A3838"/>
              </a:solidFill>
              <a:prstDash val="solid"/>
              <a:round/>
            </a:ln>
          </a:insideH>
          <a:insideV>
            <a:ln w="12700" cap="flat">
              <a:solidFill>
                <a:srgbClr val="3A3838"/>
              </a:solidFill>
              <a:prstDash val="solid"/>
              <a:round/>
            </a:ln>
          </a:insideV>
        </a:tcBdr>
        <a:fill>
          <a:solidFill>
            <a:srgbClr val="3A3838">
              <a:alpha val="20000"/>
            </a:srgbClr>
          </a:solidFill>
        </a:fill>
      </a:tcStyle>
    </a:firstCol>
    <a:lastRow>
      <a:tcTxStyle b="on" i="off">
        <a:fontRef idx="major">
          <a:srgbClr val="3A3838"/>
        </a:fontRef>
        <a:srgbClr val="3A3838"/>
      </a:tcTxStyle>
      <a:tcStyle>
        <a:tcBdr>
          <a:left>
            <a:ln w="12700" cap="flat">
              <a:solidFill>
                <a:srgbClr val="3A3838"/>
              </a:solidFill>
              <a:prstDash val="solid"/>
              <a:round/>
            </a:ln>
          </a:left>
          <a:right>
            <a:ln w="12700" cap="flat">
              <a:solidFill>
                <a:srgbClr val="3A3838"/>
              </a:solidFill>
              <a:prstDash val="solid"/>
              <a:round/>
            </a:ln>
          </a:right>
          <a:top>
            <a:ln w="50800" cap="flat">
              <a:solidFill>
                <a:srgbClr val="3A3838"/>
              </a:solidFill>
              <a:prstDash val="solid"/>
              <a:round/>
            </a:ln>
          </a:top>
          <a:bottom>
            <a:ln w="12700" cap="flat">
              <a:solidFill>
                <a:srgbClr val="3A3838"/>
              </a:solidFill>
              <a:prstDash val="solid"/>
              <a:round/>
            </a:ln>
          </a:bottom>
          <a:insideH>
            <a:ln w="12700" cap="flat">
              <a:solidFill>
                <a:srgbClr val="3A3838"/>
              </a:solidFill>
              <a:prstDash val="solid"/>
              <a:round/>
            </a:ln>
          </a:insideH>
          <a:insideV>
            <a:ln w="12700" cap="flat">
              <a:solidFill>
                <a:srgbClr val="3A3838"/>
              </a:solidFill>
              <a:prstDash val="solid"/>
              <a:round/>
            </a:ln>
          </a:insideV>
        </a:tcBdr>
        <a:fill>
          <a:noFill/>
        </a:fill>
      </a:tcStyle>
    </a:lastRow>
    <a:firstRow>
      <a:tcTxStyle b="on" i="off">
        <a:fontRef idx="major">
          <a:srgbClr val="3A3838"/>
        </a:fontRef>
        <a:srgbClr val="3A3838"/>
      </a:tcTxStyle>
      <a:tcStyle>
        <a:tcBdr>
          <a:left>
            <a:ln w="12700" cap="flat">
              <a:solidFill>
                <a:srgbClr val="3A3838"/>
              </a:solidFill>
              <a:prstDash val="solid"/>
              <a:round/>
            </a:ln>
          </a:left>
          <a:right>
            <a:ln w="12700" cap="flat">
              <a:solidFill>
                <a:srgbClr val="3A3838"/>
              </a:solidFill>
              <a:prstDash val="solid"/>
              <a:round/>
            </a:ln>
          </a:right>
          <a:top>
            <a:ln w="12700" cap="flat">
              <a:solidFill>
                <a:srgbClr val="3A3838"/>
              </a:solidFill>
              <a:prstDash val="solid"/>
              <a:round/>
            </a:ln>
          </a:top>
          <a:bottom>
            <a:ln w="25400" cap="flat">
              <a:solidFill>
                <a:srgbClr val="3A3838"/>
              </a:solidFill>
              <a:prstDash val="solid"/>
              <a:round/>
            </a:ln>
          </a:bottom>
          <a:insideH>
            <a:ln w="12700" cap="flat">
              <a:solidFill>
                <a:srgbClr val="3A3838"/>
              </a:solidFill>
              <a:prstDash val="solid"/>
              <a:round/>
            </a:ln>
          </a:insideH>
          <a:insideV>
            <a:ln w="12700" cap="flat">
              <a:solidFill>
                <a:srgbClr val="3A3838"/>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Project timeline visual or stakeholder map</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Flowchart showing data flow or requirement mapping</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Server setup or configuration dashboard</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Training session or classroom image</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Data transformation or database migration diagram</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System test or pilot feedback graphic</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Helpdesk or dashboard analytics image</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txBody>
          <a:bodyPr/>
          <a:lstStyle/>
          <a:p>
            <a:endParaRPr lang="en-US"/>
          </a:p>
        </p:txBody>
      </p:sp>
      <p:sp>
        <p:nvSpPr>
          <p:cNvPr id="3" name="Notes Placeholder 2"/>
          <p:cNvSpPr>
            <a:spLocks noGrp="1"/>
          </p:cNvSpPr>
          <p:nvPr>
            <p:ph type="body" sz="quarter" idx="3"/>
          </p:nvPr>
        </p:nvSpPr>
        <p:spPr/>
        <p:txBody>
          <a:bodyPr/>
          <a:lstStyle/>
          <a:p>
            <a:r>
              <a:t>Suggested visual: Gantt chart or timeline visualization</a:t>
            </a:r>
          </a:p>
        </p:txBody>
      </p:sp>
      <p:sp>
        <p:nvSpPr>
          <p:cNvPr id="4" name="Slide Number Placeholder 3"/>
          <p:cNvSpPr>
            <a:spLocks noGrp="1"/>
          </p:cNvSpPr>
          <p:nvPr>
            <p:ph type="sldNum" sz="quarter" idx="5"/>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2. Master Bkg - Dk Blue ">
    <p:bg>
      <p:bgPr>
        <a:solidFill>
          <a:srgbClr val="000000"/>
        </a:solidFill>
        <a:effectLst/>
      </p:bgPr>
    </p:bg>
    <p:spTree>
      <p:nvGrpSpPr>
        <p:cNvPr id="1" name=""/>
        <p:cNvGrpSpPr/>
        <p:nvPr/>
      </p:nvGrpSpPr>
      <p:grpSpPr>
        <a:xfrm>
          <a:off x="0" y="0"/>
          <a:ext cx="0" cy="0"/>
          <a:chOff x="0" y="0"/>
          <a:chExt cx="0" cy="0"/>
        </a:xfrm>
      </p:grpSpPr>
      <p:grpSp>
        <p:nvGrpSpPr>
          <p:cNvPr id="13" name="Rectangle 11"/>
          <p:cNvGrpSpPr/>
          <p:nvPr/>
        </p:nvGrpSpPr>
        <p:grpSpPr>
          <a:xfrm>
            <a:off x="190495" y="6554219"/>
            <a:ext cx="11819256" cy="320037"/>
            <a:chOff x="-1" y="0"/>
            <a:chExt cx="11819255" cy="320035"/>
          </a:xfrm>
        </p:grpSpPr>
        <p:sp>
          <p:nvSpPr>
            <p:cNvPr id="11" name="Rectangle"/>
            <p:cNvSpPr/>
            <p:nvPr/>
          </p:nvSpPr>
          <p:spPr>
            <a:xfrm>
              <a:off x="-2" y="16260"/>
              <a:ext cx="11819256" cy="287523"/>
            </a:xfrm>
            <a:prstGeom prst="rect">
              <a:avLst/>
            </a:prstGeom>
            <a:solidFill>
              <a:srgbClr val="7030A0"/>
            </a:solidFill>
            <a:ln w="12700" cap="flat">
              <a:noFill/>
              <a:miter lim="400000"/>
            </a:ln>
            <a:effectLst/>
          </p:spPr>
          <p:txBody>
            <a:bodyPr wrap="square" lIns="0" tIns="0" rIns="0" bIns="0" numCol="1" anchor="ctr">
              <a:noAutofit/>
            </a:bodyPr>
            <a:lstStyle/>
            <a:p>
              <a:pPr algn="ctr">
                <a:defRPr sz="1400">
                  <a:solidFill>
                    <a:srgbClr val="F2F2F2"/>
                  </a:solidFill>
                  <a:latin typeface="Montserrat Light Italic"/>
                  <a:ea typeface="Montserrat Light Italic"/>
                  <a:cs typeface="Montserrat Light Italic"/>
                  <a:sym typeface="Montserrat Light Italic"/>
                </a:defRPr>
              </a:pPr>
              <a:endParaRPr/>
            </a:p>
          </p:txBody>
        </p:sp>
        <p:sp>
          <p:nvSpPr>
            <p:cNvPr id="12" name="Empowering Communities for a Healthy Future"/>
            <p:cNvSpPr txBox="1"/>
            <p:nvPr/>
          </p:nvSpPr>
          <p:spPr>
            <a:xfrm>
              <a:off x="45718" y="-1"/>
              <a:ext cx="11727816" cy="3200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400">
                  <a:solidFill>
                    <a:srgbClr val="F2F2F2"/>
                  </a:solidFill>
                  <a:latin typeface="Montserrat Light Italic"/>
                  <a:ea typeface="Montserrat Light Italic"/>
                  <a:cs typeface="Montserrat Light Italic"/>
                  <a:sym typeface="Montserrat Light Italic"/>
                </a:defRPr>
              </a:lvl1pPr>
            </a:lstStyle>
            <a:p>
              <a:r>
                <a:rPr dirty="0"/>
                <a:t>Empowering Communities for a Healthy Future</a:t>
              </a:r>
            </a:p>
          </p:txBody>
        </p:sp>
      </p:grpSp>
      <p:sp>
        <p:nvSpPr>
          <p:cNvPr id="14" name="Body Level One…"/>
          <p:cNvSpPr txBox="1">
            <a:spLocks noGrp="1"/>
          </p:cNvSpPr>
          <p:nvPr>
            <p:ph type="body" sz="quarter" idx="1" hasCustomPrompt="1"/>
          </p:nvPr>
        </p:nvSpPr>
        <p:spPr>
          <a:xfrm>
            <a:off x="933253" y="403450"/>
            <a:ext cx="7506414" cy="1093683"/>
          </a:xfrm>
          <a:prstGeom prst="rect">
            <a:avLst/>
          </a:prstGeom>
        </p:spPr>
        <p:txBody>
          <a:bodyPr lIns="0" tIns="0" rIns="0" bIns="0"/>
          <a:lstStyle>
            <a:lvl1pPr marL="0" indent="0">
              <a:lnSpc>
                <a:spcPts val="4200"/>
              </a:lnSpc>
              <a:spcBef>
                <a:spcPts val="0"/>
              </a:spcBef>
              <a:buSzTx/>
              <a:buFontTx/>
              <a:buNone/>
              <a:defRPr sz="3600" b="1">
                <a:solidFill>
                  <a:srgbClr val="7030A0"/>
                </a:solidFill>
              </a:defRPr>
            </a:lvl1pPr>
            <a:lvl2pPr marL="0" indent="0">
              <a:lnSpc>
                <a:spcPts val="4200"/>
              </a:lnSpc>
              <a:spcBef>
                <a:spcPts val="0"/>
              </a:spcBef>
              <a:buSzTx/>
              <a:buFontTx/>
              <a:buNone/>
              <a:defRPr sz="3600" b="1">
                <a:solidFill>
                  <a:srgbClr val="7030A0"/>
                </a:solidFill>
              </a:defRPr>
            </a:lvl2pPr>
            <a:lvl3pPr marL="0" indent="0">
              <a:lnSpc>
                <a:spcPts val="4200"/>
              </a:lnSpc>
              <a:spcBef>
                <a:spcPts val="0"/>
              </a:spcBef>
              <a:buSzTx/>
              <a:buFontTx/>
              <a:buNone/>
              <a:defRPr sz="3600" b="1">
                <a:solidFill>
                  <a:srgbClr val="7030A0"/>
                </a:solidFill>
              </a:defRPr>
            </a:lvl3pPr>
            <a:lvl4pPr marL="0" indent="0">
              <a:lnSpc>
                <a:spcPts val="4200"/>
              </a:lnSpc>
              <a:spcBef>
                <a:spcPts val="0"/>
              </a:spcBef>
              <a:buSzTx/>
              <a:buFontTx/>
              <a:buNone/>
              <a:defRPr sz="3600" b="1">
                <a:solidFill>
                  <a:srgbClr val="7030A0"/>
                </a:solidFill>
              </a:defRPr>
            </a:lvl4pPr>
            <a:lvl5pPr marL="0" indent="0">
              <a:lnSpc>
                <a:spcPts val="4200"/>
              </a:lnSpc>
              <a:spcBef>
                <a:spcPts val="0"/>
              </a:spcBef>
              <a:buSzTx/>
              <a:buFontTx/>
              <a:buNone/>
              <a:defRPr sz="3600" b="1">
                <a:solidFill>
                  <a:srgbClr val="7030A0"/>
                </a:solidFill>
              </a:defRPr>
            </a:lvl5pPr>
          </a:lstStyle>
          <a:p>
            <a:r>
              <a:t>Primary Headline Goes Here</a:t>
            </a:r>
          </a:p>
          <a:p>
            <a:pPr lvl="1"/>
            <a:endParaRPr/>
          </a:p>
          <a:p>
            <a:pPr lvl="2"/>
            <a:endParaRPr/>
          </a:p>
          <a:p>
            <a:pPr lvl="3"/>
            <a:endParaRPr/>
          </a:p>
          <a:p>
            <a:pPr lvl="4"/>
            <a:endParaRPr/>
          </a:p>
        </p:txBody>
      </p:sp>
      <p:sp>
        <p:nvSpPr>
          <p:cNvPr id="15" name="Text Placeholder 4"/>
          <p:cNvSpPr>
            <a:spLocks noGrp="1"/>
          </p:cNvSpPr>
          <p:nvPr>
            <p:ph type="body" idx="21" hasCustomPrompt="1"/>
          </p:nvPr>
        </p:nvSpPr>
        <p:spPr>
          <a:xfrm>
            <a:off x="933253" y="2300139"/>
            <a:ext cx="10624009" cy="3573539"/>
          </a:xfrm>
          <a:prstGeom prst="rect">
            <a:avLst/>
          </a:prstGeom>
        </p:spPr>
        <p:txBody>
          <a:bodyPr lIns="0" tIns="0" rIns="0" bIns="0"/>
          <a:lstStyle>
            <a:lvl1pPr marL="0" indent="0" algn="just">
              <a:lnSpc>
                <a:spcPts val="2400"/>
              </a:lnSpc>
              <a:spcBef>
                <a:spcPts val="0"/>
              </a:spcBef>
              <a:buSzTx/>
              <a:buFontTx/>
              <a:buNone/>
              <a:defRPr sz="1800">
                <a:solidFill>
                  <a:srgbClr val="3A3838"/>
                </a:solidFill>
              </a:defRPr>
            </a:lvl1pPr>
          </a:lstStyle>
          <a:p>
            <a:r>
              <a:t>Lorem ipsum dolor sit amet, consectetur adipiscing elit. Suspendisse rhoncus risus lacus, et sollicitudin neque vestibulum sed. Maecenas lobortis accumsan quam, ut vulputate odio aliquam ut. Vivamus id dignissim neque. Etiam sed hendrerit arcu. Donec tristique fermentum neque vel tempus. Interdum et malesuada fames ac ante ipsum primis in faucibus. Nullam enim turpis, efficitur sit amet sem ac, hendrerit tempor turpis. Nullam eget justo lobortis, efficitur enim eget, consequat massa.</a:t>
            </a:r>
          </a:p>
        </p:txBody>
      </p:sp>
      <p:pic>
        <p:nvPicPr>
          <p:cNvPr id="16" name="Picture 1" descr="Picture 1"/>
          <p:cNvPicPr>
            <a:picLocks noChangeAspect="1"/>
          </p:cNvPicPr>
          <p:nvPr/>
        </p:nvPicPr>
        <p:blipFill>
          <a:blip r:embed="rId2"/>
          <a:stretch>
            <a:fillRect/>
          </a:stretch>
        </p:blipFill>
        <p:spPr>
          <a:xfrm>
            <a:off x="8651875" y="42543"/>
            <a:ext cx="3225165" cy="1454789"/>
          </a:xfrm>
          <a:prstGeom prst="rect">
            <a:avLst/>
          </a:prstGeom>
          <a:ln w="12700">
            <a:miter lim="400000"/>
          </a:ln>
        </p:spPr>
      </p:pic>
      <p:sp>
        <p:nvSpPr>
          <p:cNvPr id="17" name="Slide Number"/>
          <p:cNvSpPr txBox="1">
            <a:spLocks noGrp="1"/>
          </p:cNvSpPr>
          <p:nvPr>
            <p:ph type="sldNum" sz="quarter" idx="2"/>
          </p:nvPr>
        </p:nvSpPr>
        <p:spPr>
          <a:xfrm>
            <a:off x="11523579" y="6679725"/>
            <a:ext cx="169419" cy="165101"/>
          </a:xfrm>
          <a:prstGeom prst="rect">
            <a:avLst/>
          </a:prstGeom>
        </p:spPr>
        <p:txBody>
          <a:bodyPr lIns="0" tIns="0" rIns="0" bIns="0"/>
          <a:lstStyle>
            <a:lvl1pPr>
              <a:defRPr sz="1000">
                <a:solidFill>
                  <a:srgbClr val="F2F2F2"/>
                </a:solidFill>
                <a:latin typeface="Montserrat Bold"/>
                <a:ea typeface="Montserrat Bold"/>
                <a:cs typeface="Montserrat Bold"/>
                <a:sym typeface="Montserrat Bold"/>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1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14" name="Body Level One…"/>
          <p:cNvSpPr txBox="1">
            <a:spLocks noGrp="1"/>
          </p:cNvSpPr>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15" name="Text Placeholder 3"/>
          <p:cNvSpPr>
            <a:spLocks noGrp="1"/>
          </p:cNvSpPr>
          <p:nvPr>
            <p:ph type="body" sz="quarter" idx="21"/>
          </p:nvPr>
        </p:nvSpPr>
        <p:spPr>
          <a:xfrm>
            <a:off x="839786" y="2057400"/>
            <a:ext cx="3932242" cy="3811588"/>
          </a:xfrm>
          <a:prstGeom prst="rect">
            <a:avLst/>
          </a:prstGeom>
        </p:spPr>
        <p:txBody>
          <a:bodyPr/>
          <a:lstStyle/>
          <a:p>
            <a:endParaRP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839787" y="457200"/>
            <a:ext cx="3932240" cy="1600200"/>
          </a:xfrm>
          <a:prstGeom prst="rect">
            <a:avLst/>
          </a:prstGeom>
        </p:spPr>
        <p:txBody>
          <a:bodyPr anchor="b"/>
          <a:lstStyle>
            <a:lvl1pPr>
              <a:defRPr sz="3200"/>
            </a:lvl1pPr>
          </a:lstStyle>
          <a:p>
            <a:r>
              <a:t>Title Text</a:t>
            </a:r>
          </a:p>
        </p:txBody>
      </p:sp>
      <p:sp>
        <p:nvSpPr>
          <p:cNvPr id="124" name="Picture Placeholder 2"/>
          <p:cNvSpPr>
            <a:spLocks noGrp="1"/>
          </p:cNvSpPr>
          <p:nvPr>
            <p:ph type="pic" sz="half" idx="21"/>
          </p:nvPr>
        </p:nvSpPr>
        <p:spPr>
          <a:xfrm>
            <a:off x="5183187" y="987425"/>
            <a:ext cx="6172203" cy="4873625"/>
          </a:xfrm>
          <a:prstGeom prst="rect">
            <a:avLst/>
          </a:prstGeom>
        </p:spPr>
        <p:txBody>
          <a:bodyPr lIns="91439" tIns="45719" rIns="91439" bIns="45719">
            <a:noAutofit/>
          </a:bodyPr>
          <a:lstStyle/>
          <a:p>
            <a:endParaRPr/>
          </a:p>
        </p:txBody>
      </p:sp>
      <p:sp>
        <p:nvSpPr>
          <p:cNvPr id="125" name="Body Level One…"/>
          <p:cNvSpPr txBox="1">
            <a:spLocks noGrp="1"/>
          </p:cNvSpPr>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pic>
        <p:nvPicPr>
          <p:cNvPr id="133" name="Picture 5" descr="Picture 5"/>
          <p:cNvPicPr>
            <a:picLocks noChangeAspect="1"/>
          </p:cNvPicPr>
          <p:nvPr/>
        </p:nvPicPr>
        <p:blipFill>
          <a:blip r:embed="rId2"/>
          <a:stretch>
            <a:fillRect/>
          </a:stretch>
        </p:blipFill>
        <p:spPr>
          <a:xfrm>
            <a:off x="0" y="-38098"/>
            <a:ext cx="12192000" cy="6019799"/>
          </a:xfrm>
          <a:prstGeom prst="rect">
            <a:avLst/>
          </a:prstGeom>
          <a:ln w="12700">
            <a:miter lim="400000"/>
          </a:ln>
        </p:spPr>
      </p:pic>
      <p:sp>
        <p:nvSpPr>
          <p:cNvPr id="134" name="Body Level One…"/>
          <p:cNvSpPr txBox="1">
            <a:spLocks noGrp="1"/>
          </p:cNvSpPr>
          <p:nvPr>
            <p:ph type="body" sz="quarter" idx="1" hasCustomPrompt="1"/>
          </p:nvPr>
        </p:nvSpPr>
        <p:spPr>
          <a:xfrm>
            <a:off x="2353735" y="2438400"/>
            <a:ext cx="7256955" cy="1066800"/>
          </a:xfrm>
          <a:prstGeom prst="rect">
            <a:avLst/>
          </a:prstGeom>
        </p:spPr>
        <p:txBody>
          <a:bodyPr/>
          <a:lstStyle>
            <a:lvl1pPr marL="0" indent="0" algn="ctr">
              <a:buSzTx/>
              <a:buFontTx/>
              <a:buNone/>
            </a:lvl1pPr>
            <a:lvl2pPr algn="ctr">
              <a:buFontTx/>
            </a:lvl2pPr>
            <a:lvl3pPr algn="ctr">
              <a:buFontTx/>
            </a:lvl3pPr>
            <a:lvl4pPr algn="ctr">
              <a:buFontTx/>
            </a:lvl4pPr>
            <a:lvl5pPr algn="ctr">
              <a:buFontTx/>
            </a:lvl5pPr>
          </a:lstStyle>
          <a:p>
            <a:r>
              <a:t>Thank you!</a:t>
            </a:r>
          </a:p>
          <a:p>
            <a:pPr lvl="1"/>
            <a:endParaRPr/>
          </a:p>
          <a:p>
            <a:pPr lvl="2"/>
            <a:endParaRPr/>
          </a:p>
          <a:p>
            <a:pPr lvl="3"/>
            <a:endParaRPr/>
          </a:p>
          <a:p>
            <a:pPr lvl="4"/>
            <a:endParaRPr/>
          </a:p>
        </p:txBody>
      </p:sp>
      <p:grpSp>
        <p:nvGrpSpPr>
          <p:cNvPr id="137" name="Rectangle 4"/>
          <p:cNvGrpSpPr/>
          <p:nvPr/>
        </p:nvGrpSpPr>
        <p:grpSpPr>
          <a:xfrm>
            <a:off x="190495" y="6547870"/>
            <a:ext cx="11819256" cy="332737"/>
            <a:chOff x="-1" y="0"/>
            <a:chExt cx="11819255" cy="332735"/>
          </a:xfrm>
        </p:grpSpPr>
        <p:sp>
          <p:nvSpPr>
            <p:cNvPr id="135" name="Rectangle"/>
            <p:cNvSpPr/>
            <p:nvPr/>
          </p:nvSpPr>
          <p:spPr>
            <a:xfrm>
              <a:off x="-2" y="22610"/>
              <a:ext cx="11819256" cy="287523"/>
            </a:xfrm>
            <a:prstGeom prst="rect">
              <a:avLst/>
            </a:prstGeom>
            <a:solidFill>
              <a:srgbClr val="7030A0"/>
            </a:solidFill>
            <a:ln w="12700" cap="flat">
              <a:noFill/>
              <a:miter lim="400000"/>
            </a:ln>
            <a:effectLst/>
          </p:spPr>
          <p:txBody>
            <a:bodyPr wrap="square" lIns="0" tIns="0" rIns="0" bIns="0" numCol="1" anchor="ctr">
              <a:noAutofit/>
            </a:bodyPr>
            <a:lstStyle/>
            <a:p>
              <a:pPr algn="ctr">
                <a:defRPr sz="1400">
                  <a:solidFill>
                    <a:srgbClr val="F2F2F2"/>
                  </a:solidFill>
                  <a:latin typeface="Open Sans"/>
                  <a:ea typeface="Open Sans"/>
                  <a:cs typeface="Open Sans"/>
                  <a:sym typeface="Open Sans"/>
                </a:defRPr>
              </a:pPr>
              <a:endParaRPr/>
            </a:p>
          </p:txBody>
        </p:sp>
        <p:sp>
          <p:nvSpPr>
            <p:cNvPr id="136" name="Empowered Healthy Communities"/>
            <p:cNvSpPr txBox="1"/>
            <p:nvPr/>
          </p:nvSpPr>
          <p:spPr>
            <a:xfrm>
              <a:off x="45718" y="-1"/>
              <a:ext cx="11727816"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400">
                  <a:solidFill>
                    <a:srgbClr val="F2F2F2"/>
                  </a:solidFill>
                  <a:latin typeface="Open Sans"/>
                  <a:ea typeface="Open Sans"/>
                  <a:cs typeface="Open Sans"/>
                  <a:sym typeface="Open Sans"/>
                </a:defRPr>
              </a:lvl1pPr>
            </a:lstStyle>
            <a:p>
              <a:r>
                <a:t>Empowered Healthy Communities</a:t>
              </a:r>
            </a:p>
          </p:txBody>
        </p:sp>
      </p:grpSp>
      <p:pic>
        <p:nvPicPr>
          <p:cNvPr id="138" name="Picture 1" descr="Picture 1"/>
          <p:cNvPicPr>
            <a:picLocks noChangeAspect="1"/>
          </p:cNvPicPr>
          <p:nvPr/>
        </p:nvPicPr>
        <p:blipFill>
          <a:blip r:embed="rId3"/>
          <a:stretch>
            <a:fillRect/>
          </a:stretch>
        </p:blipFill>
        <p:spPr>
          <a:xfrm>
            <a:off x="7239000" y="4424045"/>
            <a:ext cx="4257041" cy="1920243"/>
          </a:xfrm>
          <a:prstGeom prst="rect">
            <a:avLst/>
          </a:prstGeom>
          <a:ln w="12700">
            <a:miter lim="400000"/>
          </a:ln>
        </p:spPr>
      </p:pic>
      <p:sp>
        <p:nvSpPr>
          <p:cNvPr id="139" name="Slide Number"/>
          <p:cNvSpPr txBox="1">
            <a:spLocks noGrp="1"/>
          </p:cNvSpPr>
          <p:nvPr>
            <p:ph type="sldNum" sz="quarter" idx="2"/>
          </p:nvPr>
        </p:nvSpPr>
        <p:spPr>
          <a:xfrm>
            <a:off x="8459186" y="6202682"/>
            <a:ext cx="278415" cy="307337"/>
          </a:xfrm>
          <a:prstGeom prst="rect">
            <a:avLst/>
          </a:prstGeom>
        </p:spPr>
        <p:txBody>
          <a:bodyPr/>
          <a:lstStyle>
            <a:lvl1pPr>
              <a:defRPr>
                <a:solidFill>
                  <a:srgbClr val="3A3838"/>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pic>
        <p:nvPicPr>
          <p:cNvPr id="146" name="Picture 5" descr="Picture 5"/>
          <p:cNvPicPr>
            <a:picLocks noChangeAspect="1"/>
          </p:cNvPicPr>
          <p:nvPr/>
        </p:nvPicPr>
        <p:blipFill>
          <a:blip r:embed="rId2"/>
          <a:stretch>
            <a:fillRect/>
          </a:stretch>
        </p:blipFill>
        <p:spPr>
          <a:xfrm>
            <a:off x="0" y="0"/>
            <a:ext cx="12192321" cy="6577015"/>
          </a:xfrm>
          <a:prstGeom prst="rect">
            <a:avLst/>
          </a:prstGeom>
          <a:ln w="12700">
            <a:miter lim="400000"/>
          </a:ln>
        </p:spPr>
      </p:pic>
      <p:pic>
        <p:nvPicPr>
          <p:cNvPr id="147" name="image2.png" descr="image2.png"/>
          <p:cNvPicPr>
            <a:picLocks noChangeAspect="1"/>
          </p:cNvPicPr>
          <p:nvPr/>
        </p:nvPicPr>
        <p:blipFill>
          <a:blip r:embed="rId3"/>
          <a:stretch>
            <a:fillRect/>
          </a:stretch>
        </p:blipFill>
        <p:spPr>
          <a:xfrm>
            <a:off x="9135088" y="4824412"/>
            <a:ext cx="2979251" cy="1752603"/>
          </a:xfrm>
          <a:prstGeom prst="rect">
            <a:avLst/>
          </a:prstGeom>
          <a:ln w="12700">
            <a:miter lim="400000"/>
          </a:ln>
        </p:spPr>
      </p:pic>
      <p:sp>
        <p:nvSpPr>
          <p:cNvPr id="148" name="Slide Number"/>
          <p:cNvSpPr txBox="1">
            <a:spLocks noGrp="1"/>
          </p:cNvSpPr>
          <p:nvPr>
            <p:ph type="sldNum" sz="quarter" idx="2"/>
          </p:nvPr>
        </p:nvSpPr>
        <p:spPr>
          <a:xfrm>
            <a:off x="8459186" y="6202682"/>
            <a:ext cx="278415" cy="307337"/>
          </a:xfrm>
          <a:prstGeom prst="rect">
            <a:avLst/>
          </a:prstGeom>
        </p:spPr>
        <p:txBody>
          <a:bodyPr/>
          <a:lstStyle>
            <a:lvl1pPr>
              <a:defRPr>
                <a:solidFill>
                  <a:srgbClr val="3A3838"/>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2. Master Bkg - Dk Blue ">
    <p:bg>
      <p:bgPr>
        <a:solidFill>
          <a:srgbClr val="000000"/>
        </a:solidFill>
        <a:effectLst/>
      </p:bgPr>
    </p:bg>
    <p:spTree>
      <p:nvGrpSpPr>
        <p:cNvPr id="1" name=""/>
        <p:cNvGrpSpPr/>
        <p:nvPr/>
      </p:nvGrpSpPr>
      <p:grpSpPr>
        <a:xfrm>
          <a:off x="0" y="0"/>
          <a:ext cx="0" cy="0"/>
          <a:chOff x="0" y="0"/>
          <a:chExt cx="0" cy="0"/>
        </a:xfrm>
      </p:grpSpPr>
      <p:grpSp>
        <p:nvGrpSpPr>
          <p:cNvPr id="157" name="Rectangle 11"/>
          <p:cNvGrpSpPr/>
          <p:nvPr/>
        </p:nvGrpSpPr>
        <p:grpSpPr>
          <a:xfrm>
            <a:off x="190495" y="6547870"/>
            <a:ext cx="11819256" cy="332737"/>
            <a:chOff x="-1" y="0"/>
            <a:chExt cx="11819255" cy="332735"/>
          </a:xfrm>
        </p:grpSpPr>
        <p:sp>
          <p:nvSpPr>
            <p:cNvPr id="155" name="Rectangle"/>
            <p:cNvSpPr/>
            <p:nvPr/>
          </p:nvSpPr>
          <p:spPr>
            <a:xfrm>
              <a:off x="-2" y="22610"/>
              <a:ext cx="11819256" cy="287523"/>
            </a:xfrm>
            <a:prstGeom prst="rect">
              <a:avLst/>
            </a:prstGeom>
            <a:solidFill>
              <a:srgbClr val="7030A0"/>
            </a:solidFill>
            <a:ln w="12700" cap="flat">
              <a:noFill/>
              <a:miter lim="400000"/>
            </a:ln>
            <a:effectLst/>
          </p:spPr>
          <p:txBody>
            <a:bodyPr wrap="square" lIns="0" tIns="0" rIns="0" bIns="0" numCol="1" anchor="ctr">
              <a:noAutofit/>
            </a:bodyPr>
            <a:lstStyle/>
            <a:p>
              <a:pPr algn="ctr">
                <a:defRPr sz="1400">
                  <a:solidFill>
                    <a:srgbClr val="F2F2F2"/>
                  </a:solidFill>
                  <a:latin typeface="Open Sans"/>
                  <a:ea typeface="Open Sans"/>
                  <a:cs typeface="Open Sans"/>
                  <a:sym typeface="Open Sans"/>
                </a:defRPr>
              </a:pPr>
              <a:endParaRPr/>
            </a:p>
          </p:txBody>
        </p:sp>
        <p:sp>
          <p:nvSpPr>
            <p:cNvPr id="156" name="Empowered Healthy Communities"/>
            <p:cNvSpPr txBox="1"/>
            <p:nvPr/>
          </p:nvSpPr>
          <p:spPr>
            <a:xfrm>
              <a:off x="45718" y="-1"/>
              <a:ext cx="11727816"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400">
                  <a:solidFill>
                    <a:srgbClr val="F2F2F2"/>
                  </a:solidFill>
                  <a:latin typeface="Open Sans"/>
                  <a:ea typeface="Open Sans"/>
                  <a:cs typeface="Open Sans"/>
                  <a:sym typeface="Open Sans"/>
                </a:defRPr>
              </a:lvl1pPr>
            </a:lstStyle>
            <a:p>
              <a:r>
                <a:t>Empowered Healthy Communities</a:t>
              </a:r>
            </a:p>
          </p:txBody>
        </p:sp>
      </p:grpSp>
      <p:pic>
        <p:nvPicPr>
          <p:cNvPr id="158" name="Picture 9" descr="Picture 9"/>
          <p:cNvPicPr>
            <a:picLocks noChangeAspect="1"/>
          </p:cNvPicPr>
          <p:nvPr/>
        </p:nvPicPr>
        <p:blipFill>
          <a:blip r:embed="rId2"/>
          <a:stretch>
            <a:fillRect/>
          </a:stretch>
        </p:blipFill>
        <p:spPr>
          <a:xfrm>
            <a:off x="9296400" y="197258"/>
            <a:ext cx="2133600" cy="1506070"/>
          </a:xfrm>
          <a:prstGeom prst="rect">
            <a:avLst/>
          </a:prstGeom>
          <a:ln w="12700">
            <a:miter lim="400000"/>
          </a:ln>
        </p:spPr>
      </p:pic>
      <p:sp>
        <p:nvSpPr>
          <p:cNvPr id="159" name="Body Level One…"/>
          <p:cNvSpPr txBox="1">
            <a:spLocks noGrp="1"/>
          </p:cNvSpPr>
          <p:nvPr>
            <p:ph type="body" sz="quarter" idx="1" hasCustomPrompt="1"/>
          </p:nvPr>
        </p:nvSpPr>
        <p:spPr>
          <a:xfrm>
            <a:off x="933253" y="403450"/>
            <a:ext cx="7506414" cy="1093683"/>
          </a:xfrm>
          <a:prstGeom prst="rect">
            <a:avLst/>
          </a:prstGeom>
        </p:spPr>
        <p:txBody>
          <a:bodyPr lIns="0" tIns="0" rIns="0" bIns="0"/>
          <a:lstStyle>
            <a:lvl1pPr marL="0" indent="0">
              <a:lnSpc>
                <a:spcPts val="4200"/>
              </a:lnSpc>
              <a:spcBef>
                <a:spcPts val="0"/>
              </a:spcBef>
              <a:buSzTx/>
              <a:buFontTx/>
              <a:buNone/>
              <a:defRPr sz="3600">
                <a:solidFill>
                  <a:srgbClr val="7030A0"/>
                </a:solidFill>
                <a:latin typeface="Montserrat Bold"/>
                <a:ea typeface="Montserrat Bold"/>
                <a:cs typeface="Montserrat Bold"/>
                <a:sym typeface="Montserrat Bold"/>
              </a:defRPr>
            </a:lvl1pPr>
            <a:lvl2pPr marL="0" indent="0">
              <a:lnSpc>
                <a:spcPts val="4200"/>
              </a:lnSpc>
              <a:spcBef>
                <a:spcPts val="0"/>
              </a:spcBef>
              <a:buSzTx/>
              <a:buFontTx/>
              <a:buNone/>
              <a:defRPr sz="3600">
                <a:solidFill>
                  <a:srgbClr val="7030A0"/>
                </a:solidFill>
                <a:latin typeface="Montserrat Bold"/>
                <a:ea typeface="Montserrat Bold"/>
                <a:cs typeface="Montserrat Bold"/>
                <a:sym typeface="Montserrat Bold"/>
              </a:defRPr>
            </a:lvl2pPr>
            <a:lvl3pPr marL="0" indent="0">
              <a:lnSpc>
                <a:spcPts val="4200"/>
              </a:lnSpc>
              <a:spcBef>
                <a:spcPts val="0"/>
              </a:spcBef>
              <a:buSzTx/>
              <a:buFontTx/>
              <a:buNone/>
              <a:defRPr sz="3600">
                <a:solidFill>
                  <a:srgbClr val="7030A0"/>
                </a:solidFill>
                <a:latin typeface="Montserrat Bold"/>
                <a:ea typeface="Montserrat Bold"/>
                <a:cs typeface="Montserrat Bold"/>
                <a:sym typeface="Montserrat Bold"/>
              </a:defRPr>
            </a:lvl3pPr>
            <a:lvl4pPr marL="0" indent="0">
              <a:lnSpc>
                <a:spcPts val="4200"/>
              </a:lnSpc>
              <a:spcBef>
                <a:spcPts val="0"/>
              </a:spcBef>
              <a:buSzTx/>
              <a:buFontTx/>
              <a:buNone/>
              <a:defRPr sz="3600">
                <a:solidFill>
                  <a:srgbClr val="7030A0"/>
                </a:solidFill>
                <a:latin typeface="Montserrat Bold"/>
                <a:ea typeface="Montserrat Bold"/>
                <a:cs typeface="Montserrat Bold"/>
                <a:sym typeface="Montserrat Bold"/>
              </a:defRPr>
            </a:lvl4pPr>
            <a:lvl5pPr marL="0" indent="0">
              <a:lnSpc>
                <a:spcPts val="4200"/>
              </a:lnSpc>
              <a:spcBef>
                <a:spcPts val="0"/>
              </a:spcBef>
              <a:buSzTx/>
              <a:buFontTx/>
              <a:buNone/>
              <a:defRPr sz="3600">
                <a:solidFill>
                  <a:srgbClr val="7030A0"/>
                </a:solidFill>
                <a:latin typeface="Montserrat Bold"/>
                <a:ea typeface="Montserrat Bold"/>
                <a:cs typeface="Montserrat Bold"/>
                <a:sym typeface="Montserrat Bold"/>
              </a:defRPr>
            </a:lvl5pPr>
          </a:lstStyle>
          <a:p>
            <a:r>
              <a:t>Primary Headline Goes Here</a:t>
            </a:r>
          </a:p>
          <a:p>
            <a:pPr lvl="1"/>
            <a:endParaRPr/>
          </a:p>
          <a:p>
            <a:pPr lvl="2"/>
            <a:endParaRPr/>
          </a:p>
          <a:p>
            <a:pPr lvl="3"/>
            <a:endParaRPr/>
          </a:p>
          <a:p>
            <a:pPr lvl="4"/>
            <a:endParaRPr/>
          </a:p>
        </p:txBody>
      </p:sp>
      <p:sp>
        <p:nvSpPr>
          <p:cNvPr id="160" name="Text Placeholder 4"/>
          <p:cNvSpPr>
            <a:spLocks noGrp="1"/>
          </p:cNvSpPr>
          <p:nvPr>
            <p:ph type="body" idx="21" hasCustomPrompt="1"/>
          </p:nvPr>
        </p:nvSpPr>
        <p:spPr>
          <a:xfrm>
            <a:off x="933253" y="2300139"/>
            <a:ext cx="10624009" cy="3573539"/>
          </a:xfrm>
          <a:prstGeom prst="rect">
            <a:avLst/>
          </a:prstGeom>
        </p:spPr>
        <p:txBody>
          <a:bodyPr lIns="0" tIns="0" rIns="0" bIns="0"/>
          <a:lstStyle>
            <a:lvl1pPr marL="0" indent="0">
              <a:lnSpc>
                <a:spcPts val="2400"/>
              </a:lnSpc>
              <a:spcBef>
                <a:spcPts val="0"/>
              </a:spcBef>
              <a:buSzTx/>
              <a:buFontTx/>
              <a:buNone/>
              <a:defRPr sz="1800">
                <a:latin typeface="Montserrat Light"/>
                <a:ea typeface="Montserrat Light"/>
                <a:cs typeface="Montserrat Light"/>
                <a:sym typeface="Montserrat Light"/>
              </a:defRPr>
            </a:lvl1pPr>
          </a:lstStyle>
          <a:p>
            <a:r>
              <a:t>Lorem ipsum dolor sit amet, consectetur adipiscing elit. Suspendisse rhoncus risus lacus, et sollicitudin neque vestibulum sed. Maecenas lobortis accumsan quam, ut vulputate odio aliquam ut. Vivamus id dignissim neque. Etiam sed hendrerit arcu. Donec tristique fermentum neque vel tempus. Interdum et malesuada fames ac ante ipsum primis in faucibus. Nullam enim turpis, efficitur sit amet sem ac, hendrerit tempor turpis. Nullam eget justo lobortis, efficitur enim eget, consequat massa.</a:t>
            </a:r>
          </a:p>
        </p:txBody>
      </p:sp>
      <p:sp>
        <p:nvSpPr>
          <p:cNvPr id="161" name="Text Placeholder 9"/>
          <p:cNvSpPr>
            <a:spLocks noGrp="1"/>
          </p:cNvSpPr>
          <p:nvPr>
            <p:ph type="body" sz="quarter" idx="22" hasCustomPrompt="1"/>
          </p:nvPr>
        </p:nvSpPr>
        <p:spPr>
          <a:xfrm>
            <a:off x="933252" y="1765555"/>
            <a:ext cx="3686016" cy="266165"/>
          </a:xfrm>
          <a:prstGeom prst="rect">
            <a:avLst/>
          </a:prstGeom>
        </p:spPr>
        <p:txBody>
          <a:bodyPr lIns="0" tIns="0" rIns="0" bIns="0" anchor="ctr"/>
          <a:lstStyle>
            <a:lvl1pPr marL="0" indent="0">
              <a:lnSpc>
                <a:spcPts val="1600"/>
              </a:lnSpc>
              <a:spcBef>
                <a:spcPts val="0"/>
              </a:spcBef>
              <a:buSzTx/>
              <a:buFontTx/>
              <a:buNone/>
              <a:defRPr sz="1400" cap="all">
                <a:solidFill>
                  <a:srgbClr val="7030A0"/>
                </a:solidFill>
                <a:latin typeface="Montserrat Bold"/>
                <a:ea typeface="Montserrat Bold"/>
                <a:cs typeface="Montserrat Bold"/>
                <a:sym typeface="Montserrat Bold"/>
              </a:defRPr>
            </a:lvl1pPr>
          </a:lstStyle>
          <a:p>
            <a:r>
              <a:t>Subhead 1</a:t>
            </a:r>
          </a:p>
        </p:txBody>
      </p:sp>
      <p:sp>
        <p:nvSpPr>
          <p:cNvPr id="162" name="Slide Number"/>
          <p:cNvSpPr txBox="1">
            <a:spLocks noGrp="1"/>
          </p:cNvSpPr>
          <p:nvPr>
            <p:ph type="sldNum" sz="quarter" idx="2"/>
          </p:nvPr>
        </p:nvSpPr>
        <p:spPr>
          <a:xfrm>
            <a:off x="11523579" y="6679725"/>
            <a:ext cx="169419" cy="165101"/>
          </a:xfrm>
          <a:prstGeom prst="rect">
            <a:avLst/>
          </a:prstGeom>
        </p:spPr>
        <p:txBody>
          <a:bodyPr lIns="0" tIns="0" rIns="0" bIns="0"/>
          <a:lstStyle>
            <a:lvl1pPr>
              <a:defRPr sz="1000">
                <a:solidFill>
                  <a:srgbClr val="F2F2F2"/>
                </a:solidFill>
                <a:latin typeface="Montserrat Bold"/>
                <a:ea typeface="Montserrat Bold"/>
                <a:cs typeface="Montserrat Bold"/>
                <a:sym typeface="Montserrat Bold"/>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FE03B-BE63-94DB-9449-2945F8ABAB1B}"/>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BAC3D88-5FB5-97CC-B22D-A32B9F340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22D6DEC-C783-3AA0-E84F-32690A0D235C}"/>
              </a:ext>
            </a:extLst>
          </p:cNvPr>
          <p:cNvSpPr>
            <a:spLocks noGrp="1"/>
          </p:cNvSpPr>
          <p:nvPr>
            <p:ph type="dt" sz="half" idx="10"/>
          </p:nvPr>
        </p:nvSpPr>
        <p:spPr/>
        <p:txBody>
          <a:bodyPr/>
          <a:lstStyle/>
          <a:p>
            <a:fld id="{28A3B610-A4A0-4EE0-9FAF-A123C283DA61}" type="datetimeFigureOut">
              <a:rPr lang="en-KE" smtClean="0"/>
              <a:t>10/07/2025</a:t>
            </a:fld>
            <a:endParaRPr lang="en-KE"/>
          </a:p>
        </p:txBody>
      </p:sp>
      <p:sp>
        <p:nvSpPr>
          <p:cNvPr id="5" name="Footer Placeholder 4">
            <a:extLst>
              <a:ext uri="{FF2B5EF4-FFF2-40B4-BE49-F238E27FC236}">
                <a16:creationId xmlns:a16="http://schemas.microsoft.com/office/drawing/2014/main" id="{495DAE95-D18A-869D-7C2B-F6E069E3B0B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30DB8E23-6DB3-27FD-779E-0E353213075F}"/>
              </a:ext>
            </a:extLst>
          </p:cNvPr>
          <p:cNvSpPr>
            <a:spLocks noGrp="1"/>
          </p:cNvSpPr>
          <p:nvPr>
            <p:ph type="sldNum" sz="quarter" idx="12"/>
          </p:nvPr>
        </p:nvSpPr>
        <p:spPr/>
        <p:txBody>
          <a:bodyPr/>
          <a:lstStyle/>
          <a:p>
            <a:fld id="{6DA0BAD8-A23C-424D-8BDE-45CC0649C2B5}" type="slidenum">
              <a:rPr lang="en-KE" smtClean="0"/>
              <a:t>‹#›</a:t>
            </a:fld>
            <a:endParaRPr lang="en-KE"/>
          </a:p>
        </p:txBody>
      </p:sp>
    </p:spTree>
    <p:extLst>
      <p:ext uri="{BB962C8B-B14F-4D97-AF65-F5344CB8AC3E}">
        <p14:creationId xmlns:p14="http://schemas.microsoft.com/office/powerpoint/2010/main" val="126285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Master Background - Dk Blue">
    <p:bg>
      <p:bgPr>
        <a:solidFill>
          <a:srgbClr val="000000"/>
        </a:solidFill>
        <a:effectLst/>
      </p:bgPr>
    </p:bg>
    <p:spTree>
      <p:nvGrpSpPr>
        <p:cNvPr id="1" name=""/>
        <p:cNvGrpSpPr/>
        <p:nvPr/>
      </p:nvGrpSpPr>
      <p:grpSpPr>
        <a:xfrm>
          <a:off x="0" y="0"/>
          <a:ext cx="0" cy="0"/>
          <a:chOff x="0" y="0"/>
          <a:chExt cx="0" cy="0"/>
        </a:xfrm>
      </p:grpSpPr>
      <p:pic>
        <p:nvPicPr>
          <p:cNvPr id="24" name="Picture 2" descr="Picture 2"/>
          <p:cNvPicPr>
            <a:picLocks noChangeAspect="1"/>
          </p:cNvPicPr>
          <p:nvPr/>
        </p:nvPicPr>
        <p:blipFill>
          <a:blip r:embed="rId2"/>
          <a:stretch>
            <a:fillRect/>
          </a:stretch>
        </p:blipFill>
        <p:spPr>
          <a:xfrm>
            <a:off x="8651875" y="190500"/>
            <a:ext cx="3225165" cy="1454787"/>
          </a:xfrm>
          <a:prstGeom prst="rect">
            <a:avLst/>
          </a:prstGeom>
          <a:ln w="12700">
            <a:miter lim="400000"/>
          </a:ln>
        </p:spPr>
      </p:pic>
      <p:sp>
        <p:nvSpPr>
          <p:cNvPr id="25" name="Slide Number"/>
          <p:cNvSpPr txBox="1">
            <a:spLocks noGrp="1"/>
          </p:cNvSpPr>
          <p:nvPr>
            <p:ph type="sldNum" sz="quarter" idx="2"/>
          </p:nvPr>
        </p:nvSpPr>
        <p:spPr>
          <a:xfrm>
            <a:off x="8459186" y="6202682"/>
            <a:ext cx="278415" cy="307337"/>
          </a:xfrm>
          <a:prstGeom prst="rect">
            <a:avLst/>
          </a:prstGeom>
        </p:spPr>
        <p:txBody>
          <a:bodyPr/>
          <a:lstStyle>
            <a:lvl1pPr>
              <a:defRPr>
                <a:solidFill>
                  <a:srgbClr val="3A3838"/>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Blank">
    <p:bg>
      <p:bgPr>
        <a:solidFill>
          <a:srgbClr val="F2F2F2"/>
        </a:solidFill>
        <a:effectLst/>
      </p:bgPr>
    </p:bg>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8737600" y="6356350"/>
            <a:ext cx="365553" cy="396237"/>
          </a:xfrm>
          <a:prstGeom prst="rect">
            <a:avLst/>
          </a:prstGeom>
        </p:spPr>
        <p:txBody>
          <a:bodyPr anchor="t"/>
          <a:lstStyle>
            <a:lvl1pPr algn="l">
              <a:defRPr sz="1800">
                <a:solidFill>
                  <a:srgbClr val="3A3838"/>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Custom Layout">
    <p:bg>
      <p:bgPr>
        <a:solidFill>
          <a:srgbClr val="F2F2F2"/>
        </a:solidFill>
        <a:effectLst/>
      </p:bgPr>
    </p:bg>
    <p:spTree>
      <p:nvGrpSpPr>
        <p:cNvPr id="1" name=""/>
        <p:cNvGrpSpPr/>
        <p:nvPr/>
      </p:nvGrpSpPr>
      <p:grpSpPr>
        <a:xfrm>
          <a:off x="0" y="0"/>
          <a:ext cx="0" cy="0"/>
          <a:chOff x="0" y="0"/>
          <a:chExt cx="0" cy="0"/>
        </a:xfrm>
      </p:grpSpPr>
      <p:pic>
        <p:nvPicPr>
          <p:cNvPr id="39" name="Picture 5" descr="Picture 5"/>
          <p:cNvPicPr>
            <a:picLocks noChangeAspect="1"/>
          </p:cNvPicPr>
          <p:nvPr/>
        </p:nvPicPr>
        <p:blipFill>
          <a:blip r:embed="rId2"/>
          <a:stretch>
            <a:fillRect/>
          </a:stretch>
        </p:blipFill>
        <p:spPr>
          <a:xfrm>
            <a:off x="0" y="-20953"/>
            <a:ext cx="12192000" cy="6019799"/>
          </a:xfrm>
          <a:prstGeom prst="rect">
            <a:avLst/>
          </a:prstGeom>
          <a:ln w="12700">
            <a:miter lim="400000"/>
          </a:ln>
        </p:spPr>
      </p:pic>
      <p:sp>
        <p:nvSpPr>
          <p:cNvPr id="40" name="Body Level One…"/>
          <p:cNvSpPr txBox="1">
            <a:spLocks noGrp="1"/>
          </p:cNvSpPr>
          <p:nvPr>
            <p:ph type="body" sz="quarter" idx="1" hasCustomPrompt="1"/>
          </p:nvPr>
        </p:nvSpPr>
        <p:spPr>
          <a:xfrm>
            <a:off x="2353735" y="2438400"/>
            <a:ext cx="7256955" cy="1066800"/>
          </a:xfrm>
          <a:prstGeom prst="rect">
            <a:avLst/>
          </a:prstGeom>
        </p:spPr>
        <p:txBody>
          <a:bodyPr/>
          <a:lstStyle>
            <a:lvl1pPr marL="0" indent="0" algn="ctr">
              <a:buSzTx/>
              <a:buFontTx/>
              <a:buNone/>
              <a:defRPr>
                <a:solidFill>
                  <a:srgbClr val="3A3838"/>
                </a:solidFill>
                <a:latin typeface="Open Sans"/>
                <a:ea typeface="Open Sans"/>
                <a:cs typeface="Open Sans"/>
                <a:sym typeface="Open Sans"/>
              </a:defRPr>
            </a:lvl1pPr>
            <a:lvl2pPr algn="ctr">
              <a:buFontTx/>
              <a:defRPr>
                <a:solidFill>
                  <a:srgbClr val="3A3838"/>
                </a:solidFill>
                <a:latin typeface="Open Sans"/>
                <a:ea typeface="Open Sans"/>
                <a:cs typeface="Open Sans"/>
                <a:sym typeface="Open Sans"/>
              </a:defRPr>
            </a:lvl2pPr>
            <a:lvl3pPr algn="ctr">
              <a:buFontTx/>
              <a:defRPr>
                <a:solidFill>
                  <a:srgbClr val="3A3838"/>
                </a:solidFill>
                <a:latin typeface="Open Sans"/>
                <a:ea typeface="Open Sans"/>
                <a:cs typeface="Open Sans"/>
                <a:sym typeface="Open Sans"/>
              </a:defRPr>
            </a:lvl3pPr>
            <a:lvl4pPr algn="ctr">
              <a:buFontTx/>
              <a:defRPr>
                <a:solidFill>
                  <a:srgbClr val="3A3838"/>
                </a:solidFill>
                <a:latin typeface="Open Sans"/>
                <a:ea typeface="Open Sans"/>
                <a:cs typeface="Open Sans"/>
                <a:sym typeface="Open Sans"/>
              </a:defRPr>
            </a:lvl4pPr>
            <a:lvl5pPr algn="ctr">
              <a:buFontTx/>
              <a:defRPr>
                <a:solidFill>
                  <a:srgbClr val="3A3838"/>
                </a:solidFill>
                <a:latin typeface="Open Sans"/>
                <a:ea typeface="Open Sans"/>
                <a:cs typeface="Open Sans"/>
                <a:sym typeface="Open Sans"/>
              </a:defRPr>
            </a:lvl5pPr>
          </a:lstStyle>
          <a:p>
            <a:r>
              <a:t>Thank you!</a:t>
            </a:r>
          </a:p>
          <a:p>
            <a:pPr lvl="1"/>
            <a:endParaRPr/>
          </a:p>
          <a:p>
            <a:pPr lvl="2"/>
            <a:endParaRPr/>
          </a:p>
          <a:p>
            <a:pPr lvl="3"/>
            <a:endParaRPr/>
          </a:p>
          <a:p>
            <a:pPr lvl="4"/>
            <a:endParaRPr/>
          </a:p>
        </p:txBody>
      </p:sp>
      <p:grpSp>
        <p:nvGrpSpPr>
          <p:cNvPr id="43" name="Rectangle 4"/>
          <p:cNvGrpSpPr/>
          <p:nvPr/>
        </p:nvGrpSpPr>
        <p:grpSpPr>
          <a:xfrm>
            <a:off x="190495" y="6547870"/>
            <a:ext cx="11819256" cy="332737"/>
            <a:chOff x="-1" y="0"/>
            <a:chExt cx="11819255" cy="332735"/>
          </a:xfrm>
        </p:grpSpPr>
        <p:sp>
          <p:nvSpPr>
            <p:cNvPr id="41" name="Rectangle"/>
            <p:cNvSpPr/>
            <p:nvPr/>
          </p:nvSpPr>
          <p:spPr>
            <a:xfrm>
              <a:off x="-2" y="22610"/>
              <a:ext cx="11819256" cy="287523"/>
            </a:xfrm>
            <a:prstGeom prst="rect">
              <a:avLst/>
            </a:prstGeom>
            <a:solidFill>
              <a:srgbClr val="7030A0"/>
            </a:solidFill>
            <a:ln w="12700" cap="flat">
              <a:noFill/>
              <a:miter lim="400000"/>
            </a:ln>
            <a:effectLst/>
          </p:spPr>
          <p:txBody>
            <a:bodyPr wrap="square" lIns="0" tIns="0" rIns="0" bIns="0" numCol="1" anchor="ctr">
              <a:noAutofit/>
            </a:bodyPr>
            <a:lstStyle/>
            <a:p>
              <a:pPr algn="ctr">
                <a:defRPr sz="1400">
                  <a:solidFill>
                    <a:srgbClr val="F2F2F2"/>
                  </a:solidFill>
                  <a:latin typeface="Open Sans"/>
                  <a:ea typeface="Open Sans"/>
                  <a:cs typeface="Open Sans"/>
                  <a:sym typeface="Open Sans"/>
                </a:defRPr>
              </a:pPr>
              <a:endParaRPr/>
            </a:p>
          </p:txBody>
        </p:sp>
        <p:sp>
          <p:nvSpPr>
            <p:cNvPr id="42" name="Empowered Healthy Communities"/>
            <p:cNvSpPr txBox="1"/>
            <p:nvPr/>
          </p:nvSpPr>
          <p:spPr>
            <a:xfrm>
              <a:off x="45718" y="-1"/>
              <a:ext cx="11727816" cy="3327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400">
                  <a:solidFill>
                    <a:srgbClr val="F2F2F2"/>
                  </a:solidFill>
                  <a:latin typeface="Open Sans"/>
                  <a:ea typeface="Open Sans"/>
                  <a:cs typeface="Open Sans"/>
                  <a:sym typeface="Open Sans"/>
                </a:defRPr>
              </a:lvl1pPr>
            </a:lstStyle>
            <a:p>
              <a:r>
                <a:t>Empowered Healthy Communities</a:t>
              </a:r>
            </a:p>
          </p:txBody>
        </p:sp>
      </p:grpSp>
      <p:pic>
        <p:nvPicPr>
          <p:cNvPr id="44" name="Picture 1" descr="Picture 1"/>
          <p:cNvPicPr>
            <a:picLocks noChangeAspect="1"/>
          </p:cNvPicPr>
          <p:nvPr/>
        </p:nvPicPr>
        <p:blipFill>
          <a:blip r:embed="rId3"/>
          <a:stretch>
            <a:fillRect/>
          </a:stretch>
        </p:blipFill>
        <p:spPr>
          <a:xfrm>
            <a:off x="7239000" y="4424045"/>
            <a:ext cx="4257041" cy="1920243"/>
          </a:xfrm>
          <a:prstGeom prst="rect">
            <a:avLst/>
          </a:prstGeom>
          <a:ln w="12700">
            <a:miter lim="400000"/>
          </a:ln>
        </p:spPr>
      </p:pic>
      <p:sp>
        <p:nvSpPr>
          <p:cNvPr id="45" name="Slide Number"/>
          <p:cNvSpPr txBox="1">
            <a:spLocks noGrp="1"/>
          </p:cNvSpPr>
          <p:nvPr>
            <p:ph type="sldNum" sz="quarter" idx="2"/>
          </p:nvPr>
        </p:nvSpPr>
        <p:spPr>
          <a:xfrm>
            <a:off x="8459186" y="6202682"/>
            <a:ext cx="278415" cy="307337"/>
          </a:xfrm>
          <a:prstGeom prst="rect">
            <a:avLst/>
          </a:prstGeom>
        </p:spPr>
        <p:txBody>
          <a:bodyPr/>
          <a:lstStyle>
            <a:lvl1pPr>
              <a:defRPr>
                <a:solidFill>
                  <a:srgbClr val="3A3838"/>
                </a:solidFill>
                <a:latin typeface="Open Sans"/>
                <a:ea typeface="Open Sans"/>
                <a:cs typeface="Open Sans"/>
                <a:sym typeface="Open Sans"/>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52"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53" name="Body Level One…"/>
          <p:cNvSpPr txBox="1">
            <a:spLocks noGrp="1"/>
          </p:cNvSpPr>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70"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71" name="Body Level One…"/>
          <p:cNvSpPr txBox="1">
            <a:spLocks noGrp="1"/>
          </p:cNvSpPr>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79" name="Title Text"/>
          <p:cNvSpPr txBox="1">
            <a:spLocks noGrp="1"/>
          </p:cNvSpPr>
          <p:nvPr>
            <p:ph type="title"/>
          </p:nvPr>
        </p:nvSpPr>
        <p:spPr>
          <a:prstGeom prst="rect">
            <a:avLst/>
          </a:prstGeom>
        </p:spPr>
        <p:txBody>
          <a:bodyPr/>
          <a:lstStyle/>
          <a:p>
            <a:r>
              <a:t>Title Text</a:t>
            </a:r>
          </a:p>
        </p:txBody>
      </p:sp>
      <p:sp>
        <p:nvSpPr>
          <p:cNvPr id="80"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8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89" name="Body Level One…"/>
          <p:cNvSpPr txBox="1">
            <a:spLocks noGrp="1"/>
          </p:cNvSpPr>
          <p:nvPr>
            <p:ph type="body" sz="quarter" idx="1"/>
          </p:nvPr>
        </p:nvSpPr>
        <p:spPr>
          <a:xfrm>
            <a:off x="839787" y="1681163"/>
            <a:ext cx="5157790" cy="823915"/>
          </a:xfrm>
          <a:prstGeom prst="rect">
            <a:avLst/>
          </a:prstGeom>
        </p:spPr>
        <p:txBody>
          <a:bodyPr anchor="b"/>
          <a:lstStyle>
            <a:lvl1pPr marL="0" indent="0">
              <a:buSzTx/>
              <a:buFontTx/>
              <a:buNone/>
              <a:defRPr sz="2400" b="1"/>
            </a:lvl1pPr>
            <a:lvl2pPr marL="0" indent="0">
              <a:buSzTx/>
              <a:buFontTx/>
              <a:buNone/>
              <a:defRPr sz="2400" b="1"/>
            </a:lvl2pPr>
            <a:lvl3pPr marL="0" indent="0">
              <a:buSzTx/>
              <a:buFontTx/>
              <a:buNone/>
              <a:defRPr sz="2400" b="1"/>
            </a:lvl3pPr>
            <a:lvl4pPr marL="0" indent="0">
              <a:buSzTx/>
              <a:buFontTx/>
              <a:buNone/>
              <a:defRPr sz="2400" b="1"/>
            </a:lvl4pPr>
            <a:lvl5pPr marL="0" indent="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90" name="Text Placeholder 4"/>
          <p:cNvSpPr>
            <a:spLocks noGrp="1"/>
          </p:cNvSpPr>
          <p:nvPr>
            <p:ph type="body" sz="quarter" idx="21"/>
          </p:nvPr>
        </p:nvSpPr>
        <p:spPr>
          <a:xfrm>
            <a:off x="6172200" y="1681163"/>
            <a:ext cx="5183188" cy="823914"/>
          </a:xfrm>
          <a:prstGeom prst="rect">
            <a:avLst/>
          </a:prstGeom>
        </p:spPr>
        <p:txBody>
          <a:bodyPr anchor="b"/>
          <a:lstStyle/>
          <a:p>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8" name="Title Text"/>
          <p:cNvSpPr txBox="1">
            <a:spLocks noGrp="1"/>
          </p:cNvSpPr>
          <p:nvPr>
            <p:ph type="title"/>
          </p:nvPr>
        </p:nvSpPr>
        <p:spPr>
          <a:prstGeom prst="rect">
            <a:avLst/>
          </a:prstGeom>
        </p:spPr>
        <p:txBody>
          <a:bodyPr/>
          <a:lstStyle/>
          <a:p>
            <a:r>
              <a:t>Title Text</a:t>
            </a: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81" y="6414762"/>
            <a:ext cx="258620" cy="248301"/>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fld id="{86CB4B4D-7CA3-9044-876B-883B54F8677D}" type="slidenum">
              <a:t>‹#›</a:t>
            </a:fld>
            <a:endParaRPr/>
          </a:p>
        </p:txBody>
      </p:sp>
      <p:pic>
        <p:nvPicPr>
          <p:cNvPr id="5" name="Picture 1" descr="Picture 1">
            <a:extLst>
              <a:ext uri="{FF2B5EF4-FFF2-40B4-BE49-F238E27FC236}">
                <a16:creationId xmlns:a16="http://schemas.microsoft.com/office/drawing/2014/main" id="{9640D59E-216C-A5C9-CFD4-4F2501DF5B31}"/>
              </a:ext>
            </a:extLst>
          </p:cNvPr>
          <p:cNvPicPr>
            <a:picLocks noChangeAspect="1"/>
          </p:cNvPicPr>
          <p:nvPr userDrawn="1"/>
        </p:nvPicPr>
        <p:blipFill>
          <a:blip r:embed="rId18"/>
          <a:stretch>
            <a:fillRect/>
          </a:stretch>
        </p:blipFill>
        <p:spPr>
          <a:xfrm>
            <a:off x="9968132" y="127326"/>
            <a:ext cx="2045677" cy="922753"/>
          </a:xfrm>
          <a:prstGeom prst="rect">
            <a:avLst/>
          </a:prstGeom>
          <a:ln w="12700">
            <a:miter lim="400000"/>
          </a:ln>
        </p:spPr>
      </p:pic>
      <p:sp>
        <p:nvSpPr>
          <p:cNvPr id="6" name="Empowering Communities for a Healthy Future">
            <a:extLst>
              <a:ext uri="{FF2B5EF4-FFF2-40B4-BE49-F238E27FC236}">
                <a16:creationId xmlns:a16="http://schemas.microsoft.com/office/drawing/2014/main" id="{116BCE55-C544-0AB1-A28E-7FCB943762EC}"/>
              </a:ext>
            </a:extLst>
          </p:cNvPr>
          <p:cNvSpPr txBox="1"/>
          <p:nvPr userDrawn="1"/>
        </p:nvSpPr>
        <p:spPr>
          <a:xfrm>
            <a:off x="0" y="6524442"/>
            <a:ext cx="12191999" cy="307773"/>
          </a:xfrm>
          <a:prstGeom prst="rect">
            <a:avLst/>
          </a:prstGeom>
          <a:solidFill>
            <a:srgbClr val="7030A0"/>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400">
                <a:solidFill>
                  <a:srgbClr val="F2F2F2"/>
                </a:solidFill>
                <a:latin typeface="Montserrat Light Italic"/>
                <a:ea typeface="Montserrat Light Italic"/>
                <a:cs typeface="Montserrat Light Italic"/>
                <a:sym typeface="Montserrat Light Italic"/>
              </a:defRPr>
            </a:lvl1pPr>
          </a:lstStyle>
          <a:p>
            <a:r>
              <a:rPr dirty="0"/>
              <a:t>Empowering Communities for a Healthy Future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6.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Picture 2" descr="Picture 2"/>
          <p:cNvPicPr>
            <a:picLocks noChangeAspect="1"/>
          </p:cNvPicPr>
          <p:nvPr/>
        </p:nvPicPr>
        <p:blipFill>
          <a:blip r:embed="rId2"/>
          <a:stretch>
            <a:fillRect/>
          </a:stretch>
        </p:blipFill>
        <p:spPr>
          <a:xfrm>
            <a:off x="-29845" y="-48895"/>
            <a:ext cx="12235182" cy="6915785"/>
          </a:xfrm>
          <a:prstGeom prst="rect">
            <a:avLst/>
          </a:prstGeom>
          <a:ln w="12700">
            <a:miter lim="400000"/>
          </a:ln>
        </p:spPr>
      </p:pic>
      <p:sp>
        <p:nvSpPr>
          <p:cNvPr id="172" name="Slide Number Placeholder 3"/>
          <p:cNvSpPr txBox="1">
            <a:spLocks noGrp="1"/>
          </p:cNvSpPr>
          <p:nvPr>
            <p:ph type="sldNum" sz="quarter" idx="4294967295"/>
          </p:nvPr>
        </p:nvSpPr>
        <p:spPr>
          <a:xfrm>
            <a:off x="11172417" y="6414759"/>
            <a:ext cx="181379" cy="248302"/>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defRPr>
                <a:solidFill>
                  <a:srgbClr val="898989"/>
                </a:solidFill>
              </a:defRPr>
            </a:lvl1pPr>
          </a:lstStyle>
          <a:p>
            <a:fld id="{86CB4B4D-7CA3-9044-876B-883B54F8677D}" type="slidenum">
              <a:rPr/>
              <a:t>1</a:t>
            </a:fld>
            <a:endParaRPr/>
          </a:p>
        </p:txBody>
      </p:sp>
      <p:sp>
        <p:nvSpPr>
          <p:cNvPr id="173" name="TextBox 13"/>
          <p:cNvSpPr txBox="1"/>
          <p:nvPr/>
        </p:nvSpPr>
        <p:spPr>
          <a:xfrm>
            <a:off x="3592280" y="4069323"/>
            <a:ext cx="8442404" cy="2700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p>
            <a:pPr algn="ctr">
              <a:spcBef>
                <a:spcPts val="800"/>
              </a:spcBef>
              <a:defRPr sz="3600" b="1">
                <a:solidFill>
                  <a:srgbClr val="FFFFFF"/>
                </a:solidFill>
              </a:defRPr>
            </a:pPr>
            <a:r>
              <a:rPr lang="en-US" sz="3600" dirty="0"/>
              <a:t>Alternative Methadone dispensing system</a:t>
            </a:r>
          </a:p>
          <a:p>
            <a:pPr algn="ctr">
              <a:spcBef>
                <a:spcPts val="800"/>
              </a:spcBef>
              <a:defRPr sz="3600" b="1">
                <a:solidFill>
                  <a:srgbClr val="FFFFFF"/>
                </a:solidFill>
              </a:defRPr>
            </a:pPr>
            <a:r>
              <a:rPr lang="en-US" sz="2800" dirty="0"/>
              <a:t>Integrated Opioid Replacement Patient Management System (IORPMS)</a:t>
            </a:r>
          </a:p>
          <a:p>
            <a:pPr algn="ctr">
              <a:spcBef>
                <a:spcPts val="800"/>
              </a:spcBef>
              <a:defRPr sz="3600" b="1">
                <a:solidFill>
                  <a:srgbClr val="FFFFFF"/>
                </a:solidFill>
              </a:defRPr>
            </a:pPr>
            <a:r>
              <a:rPr dirty="0"/>
              <a:t> </a:t>
            </a:r>
            <a:r>
              <a:rPr lang="en-US" sz="2000" dirty="0"/>
              <a:t>Dr. Lyani Sitti</a:t>
            </a:r>
            <a:endParaRPr sz="2000" dirty="0"/>
          </a:p>
          <a:p>
            <a:pPr algn="ctr">
              <a:spcBef>
                <a:spcPts val="500"/>
              </a:spcBef>
              <a:defRPr sz="2400">
                <a:solidFill>
                  <a:srgbClr val="FFFFFF"/>
                </a:solidFill>
              </a:defRPr>
            </a:pPr>
            <a:r>
              <a:rPr sz="2000" dirty="0"/>
              <a:t>Date:</a:t>
            </a:r>
            <a:r>
              <a:rPr lang="en-US" sz="2000" dirty="0"/>
              <a:t> October 2025</a:t>
            </a:r>
            <a:endParaRPr sz="2000" dirty="0"/>
          </a:p>
        </p:txBody>
      </p:sp>
      <p:pic>
        <p:nvPicPr>
          <p:cNvPr id="174" name="Picture 2" descr="Picture 2"/>
          <p:cNvPicPr>
            <a:picLocks noChangeAspect="1"/>
          </p:cNvPicPr>
          <p:nvPr/>
        </p:nvPicPr>
        <p:blipFill>
          <a:blip r:embed="rId3"/>
          <a:stretch>
            <a:fillRect/>
          </a:stretch>
        </p:blipFill>
        <p:spPr>
          <a:xfrm>
            <a:off x="338455" y="909124"/>
            <a:ext cx="4881880" cy="2202180"/>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E2ABA-9123-3768-4E89-3D5AB5077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11B725-ADBA-7CD3-77C5-3C5A730C0674}"/>
              </a:ext>
            </a:extLst>
          </p:cNvPr>
          <p:cNvSpPr>
            <a:spLocks noGrp="1"/>
          </p:cNvSpPr>
          <p:nvPr>
            <p:ph type="title"/>
          </p:nvPr>
        </p:nvSpPr>
        <p:spPr>
          <a:xfrm>
            <a:off x="808703" y="152846"/>
            <a:ext cx="9486900" cy="1325563"/>
          </a:xfrm>
        </p:spPr>
        <p:txBody>
          <a:bodyPr>
            <a:normAutofit/>
          </a:bodyPr>
          <a:lstStyle/>
          <a:p>
            <a:r>
              <a:rPr lang="en-US" b="1" dirty="0">
                <a:solidFill>
                  <a:srgbClr val="7030A0"/>
                </a:solidFill>
                <a:latin typeface="+mn-lt"/>
              </a:rPr>
              <a:t>The proposed solution</a:t>
            </a:r>
            <a:endParaRPr lang="en-KE" b="1" dirty="0">
              <a:solidFill>
                <a:srgbClr val="7030A0"/>
              </a:solidFill>
              <a:latin typeface="+mn-lt"/>
            </a:endParaRPr>
          </a:p>
        </p:txBody>
      </p:sp>
      <p:pic>
        <p:nvPicPr>
          <p:cNvPr id="7" name="Picture 6">
            <a:extLst>
              <a:ext uri="{FF2B5EF4-FFF2-40B4-BE49-F238E27FC236}">
                <a16:creationId xmlns:a16="http://schemas.microsoft.com/office/drawing/2014/main" id="{AA6FE772-0F95-3225-0A9F-26B445C162A7}"/>
              </a:ext>
            </a:extLst>
          </p:cNvPr>
          <p:cNvPicPr>
            <a:picLocks noChangeAspect="1"/>
          </p:cNvPicPr>
          <p:nvPr/>
        </p:nvPicPr>
        <p:blipFill>
          <a:blip r:embed="rId2"/>
          <a:stretch>
            <a:fillRect/>
          </a:stretch>
        </p:blipFill>
        <p:spPr>
          <a:xfrm>
            <a:off x="404966" y="2280849"/>
            <a:ext cx="8356727" cy="3643330"/>
          </a:xfrm>
          <a:prstGeom prst="rect">
            <a:avLst/>
          </a:prstGeom>
        </p:spPr>
      </p:pic>
      <p:sp>
        <p:nvSpPr>
          <p:cNvPr id="9" name="Rectangle: Rounded Corners 8">
            <a:extLst>
              <a:ext uri="{FF2B5EF4-FFF2-40B4-BE49-F238E27FC236}">
                <a16:creationId xmlns:a16="http://schemas.microsoft.com/office/drawing/2014/main" id="{2D4BD5AA-D91A-BB94-E272-91FC05A9CFAA}"/>
              </a:ext>
            </a:extLst>
          </p:cNvPr>
          <p:cNvSpPr/>
          <p:nvPr/>
        </p:nvSpPr>
        <p:spPr>
          <a:xfrm>
            <a:off x="3108514" y="1478409"/>
            <a:ext cx="2158825" cy="612934"/>
          </a:xfrm>
          <a:prstGeom prst="roundRect">
            <a:avLst/>
          </a:prstGeom>
          <a:solidFill>
            <a:srgbClr val="FF7C80"/>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200000"/>
              </a:lnSpc>
              <a:spcBef>
                <a:spcPts val="0"/>
              </a:spcBef>
              <a:spcAft>
                <a:spcPts val="0"/>
              </a:spcAft>
              <a:buClrTx/>
              <a:buSzTx/>
              <a:buFontTx/>
              <a:buNone/>
              <a:tabLst/>
            </a:pPr>
            <a:r>
              <a:rPr kumimoji="0" lang="en-US" sz="1800" b="1" i="0" u="none" strike="noStrike" cap="none" spc="0" normalizeH="0" baseline="0" dirty="0">
                <a:ln>
                  <a:noFill/>
                </a:ln>
                <a:solidFill>
                  <a:srgbClr val="FFFFFF"/>
                </a:solidFill>
                <a:effectLst/>
                <a:uFillTx/>
                <a:latin typeface="+mj-lt"/>
                <a:ea typeface="+mj-ea"/>
                <a:cs typeface="+mj-cs"/>
                <a:sym typeface="Calibri"/>
              </a:rPr>
              <a:t>IORPMS</a:t>
            </a:r>
            <a:endParaRPr kumimoji="0" lang="en-US" sz="1800" b="0" i="0" u="none" strike="noStrike" cap="none" spc="0" normalizeH="0" baseline="0" dirty="0">
              <a:ln>
                <a:noFill/>
              </a:ln>
              <a:solidFill>
                <a:srgbClr val="FFFFFF"/>
              </a:solidFill>
              <a:effectLst/>
              <a:uFillTx/>
              <a:latin typeface="+mj-lt"/>
              <a:ea typeface="+mj-ea"/>
              <a:cs typeface="+mj-cs"/>
              <a:sym typeface="Calibri"/>
            </a:endParaRPr>
          </a:p>
        </p:txBody>
      </p:sp>
      <p:sp>
        <p:nvSpPr>
          <p:cNvPr id="3" name="Title 1">
            <a:extLst>
              <a:ext uri="{FF2B5EF4-FFF2-40B4-BE49-F238E27FC236}">
                <a16:creationId xmlns:a16="http://schemas.microsoft.com/office/drawing/2014/main" id="{8A3B3F09-B5CB-E518-C4C1-832357F44E0A}"/>
              </a:ext>
            </a:extLst>
          </p:cNvPr>
          <p:cNvSpPr txBox="1">
            <a:spLocks/>
          </p:cNvSpPr>
          <p:nvPr/>
        </p:nvSpPr>
        <p:spPr>
          <a:xfrm>
            <a:off x="9035202" y="2280849"/>
            <a:ext cx="2751832" cy="364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fontScale="92500" lnSpcReduction="100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marL="457200" indent="-457200" hangingPunct="1">
              <a:lnSpc>
                <a:spcPct val="160000"/>
              </a:lnSpc>
              <a:buFont typeface="Arial" panose="020B0604020202020204" pitchFamily="34" charset="0"/>
              <a:buChar char="•"/>
            </a:pPr>
            <a:r>
              <a:rPr lang="en-US" sz="1600" dirty="0">
                <a:solidFill>
                  <a:srgbClr val="7030A0"/>
                </a:solidFill>
                <a:latin typeface="+mn-lt"/>
              </a:rPr>
              <a:t>Integrated PMS</a:t>
            </a:r>
          </a:p>
          <a:p>
            <a:pPr marL="457200" indent="-457200" hangingPunct="1">
              <a:lnSpc>
                <a:spcPct val="160000"/>
              </a:lnSpc>
              <a:buFont typeface="Arial" panose="020B0604020202020204" pitchFamily="34" charset="0"/>
              <a:buChar char="•"/>
            </a:pPr>
            <a:r>
              <a:rPr lang="en-US" sz="1600" dirty="0">
                <a:solidFill>
                  <a:srgbClr val="7030A0"/>
                </a:solidFill>
                <a:latin typeface="+mn-lt"/>
              </a:rPr>
              <a:t>Open-source</a:t>
            </a:r>
          </a:p>
          <a:p>
            <a:pPr marL="457200" indent="-457200" hangingPunct="1">
              <a:lnSpc>
                <a:spcPct val="160000"/>
              </a:lnSpc>
              <a:buFont typeface="Arial" panose="020B0604020202020204" pitchFamily="34" charset="0"/>
              <a:buChar char="•"/>
            </a:pPr>
            <a:r>
              <a:rPr lang="en-US" sz="1600" dirty="0">
                <a:solidFill>
                  <a:srgbClr val="7030A0"/>
                </a:solidFill>
                <a:latin typeface="+mn-lt"/>
              </a:rPr>
              <a:t>Semi-automated dispensing</a:t>
            </a:r>
          </a:p>
          <a:p>
            <a:pPr marL="457200" indent="-457200" hangingPunct="1">
              <a:lnSpc>
                <a:spcPct val="160000"/>
              </a:lnSpc>
              <a:buFont typeface="Arial" panose="020B0604020202020204" pitchFamily="34" charset="0"/>
              <a:buChar char="•"/>
            </a:pPr>
            <a:r>
              <a:rPr lang="en-US" sz="1600" dirty="0">
                <a:solidFill>
                  <a:srgbClr val="7030A0"/>
                </a:solidFill>
                <a:latin typeface="+mn-lt"/>
              </a:rPr>
              <a:t>Automatic reports</a:t>
            </a:r>
          </a:p>
          <a:p>
            <a:pPr marL="457200" indent="-457200" hangingPunct="1">
              <a:lnSpc>
                <a:spcPct val="160000"/>
              </a:lnSpc>
              <a:buFont typeface="Arial" panose="020B0604020202020204" pitchFamily="34" charset="0"/>
              <a:buChar char="•"/>
            </a:pPr>
            <a:r>
              <a:rPr lang="en-US" sz="1600" dirty="0">
                <a:solidFill>
                  <a:srgbClr val="7030A0"/>
                </a:solidFill>
                <a:latin typeface="+mn-lt"/>
              </a:rPr>
              <a:t>Scalable and customizable</a:t>
            </a:r>
          </a:p>
          <a:p>
            <a:pPr marL="457200" indent="-457200" hangingPunct="1">
              <a:lnSpc>
                <a:spcPct val="160000"/>
              </a:lnSpc>
              <a:buFont typeface="Arial" panose="020B0604020202020204" pitchFamily="34" charset="0"/>
              <a:buChar char="•"/>
            </a:pPr>
            <a:r>
              <a:rPr lang="en-US" sz="1600" dirty="0">
                <a:solidFill>
                  <a:srgbClr val="7030A0"/>
                </a:solidFill>
                <a:latin typeface="+mn-lt"/>
              </a:rPr>
              <a:t>Option for inter-operability</a:t>
            </a:r>
          </a:p>
          <a:p>
            <a:pPr marL="457200" indent="-457200" hangingPunct="1">
              <a:lnSpc>
                <a:spcPct val="160000"/>
              </a:lnSpc>
              <a:buFont typeface="Arial" panose="020B0604020202020204" pitchFamily="34" charset="0"/>
              <a:buChar char="•"/>
            </a:pPr>
            <a:r>
              <a:rPr lang="en-US" sz="1600" dirty="0">
                <a:solidFill>
                  <a:srgbClr val="7030A0"/>
                </a:solidFill>
                <a:latin typeface="+mn-lt"/>
              </a:rPr>
              <a:t>Option for pump integration</a:t>
            </a:r>
          </a:p>
          <a:p>
            <a:pPr marL="457200" indent="-457200" hangingPunct="1">
              <a:lnSpc>
                <a:spcPct val="160000"/>
              </a:lnSpc>
              <a:buFont typeface="Arial" panose="020B0604020202020204" pitchFamily="34" charset="0"/>
              <a:buChar char="•"/>
            </a:pPr>
            <a:endParaRPr lang="en-KE" sz="1600" dirty="0">
              <a:solidFill>
                <a:srgbClr val="7030A0"/>
              </a:solidFill>
              <a:latin typeface="+mn-lt"/>
            </a:endParaRPr>
          </a:p>
        </p:txBody>
      </p:sp>
    </p:spTree>
    <p:extLst>
      <p:ext uri="{BB962C8B-B14F-4D97-AF65-F5344CB8AC3E}">
        <p14:creationId xmlns:p14="http://schemas.microsoft.com/office/powerpoint/2010/main" val="243636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7F30A-EBBE-9858-99E4-41A696869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6CC6A-D55C-2BB7-7FC5-6C34F54B1A8D}"/>
              </a:ext>
            </a:extLst>
          </p:cNvPr>
          <p:cNvSpPr>
            <a:spLocks noGrp="1"/>
          </p:cNvSpPr>
          <p:nvPr>
            <p:ph type="title"/>
          </p:nvPr>
        </p:nvSpPr>
        <p:spPr>
          <a:xfrm>
            <a:off x="838199" y="693174"/>
            <a:ext cx="4792141" cy="997514"/>
          </a:xfrm>
        </p:spPr>
        <p:txBody>
          <a:bodyPr>
            <a:normAutofit/>
          </a:bodyPr>
          <a:lstStyle/>
          <a:p>
            <a:r>
              <a:rPr lang="en-US" sz="3600" b="1" dirty="0">
                <a:solidFill>
                  <a:srgbClr val="7030A0"/>
                </a:solidFill>
                <a:latin typeface="+mn-lt"/>
              </a:rPr>
              <a:t>System requirements</a:t>
            </a:r>
            <a:endParaRPr lang="en-KE" sz="3600" b="1" dirty="0">
              <a:solidFill>
                <a:srgbClr val="7030A0"/>
              </a:solidFill>
              <a:latin typeface="+mn-lt"/>
            </a:endParaRPr>
          </a:p>
        </p:txBody>
      </p:sp>
      <p:sp>
        <p:nvSpPr>
          <p:cNvPr id="17" name="Title 1">
            <a:extLst>
              <a:ext uri="{FF2B5EF4-FFF2-40B4-BE49-F238E27FC236}">
                <a16:creationId xmlns:a16="http://schemas.microsoft.com/office/drawing/2014/main" id="{2BB5EAC2-2E2A-DFEF-BB29-D0A1CFFFDBCB}"/>
              </a:ext>
            </a:extLst>
          </p:cNvPr>
          <p:cNvSpPr txBox="1">
            <a:spLocks/>
          </p:cNvSpPr>
          <p:nvPr/>
        </p:nvSpPr>
        <p:spPr>
          <a:xfrm>
            <a:off x="697493" y="2050740"/>
            <a:ext cx="4475644" cy="30229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fontScale="92500" lnSpcReduction="10000"/>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marL="457200" indent="-457200" hangingPunct="1">
              <a:lnSpc>
                <a:spcPct val="150000"/>
              </a:lnSpc>
              <a:buFont typeface="Arial" panose="020B0604020202020204" pitchFamily="34" charset="0"/>
              <a:buChar char="•"/>
            </a:pPr>
            <a:r>
              <a:rPr lang="en-US" sz="2400" dirty="0">
                <a:solidFill>
                  <a:srgbClr val="7030A0"/>
                </a:solidFill>
                <a:latin typeface="+mn-lt"/>
              </a:rPr>
              <a:t>Server (XAMPP/WAMP)</a:t>
            </a:r>
          </a:p>
          <a:p>
            <a:pPr marL="457200" indent="-457200" hangingPunct="1">
              <a:lnSpc>
                <a:spcPct val="150000"/>
              </a:lnSpc>
              <a:buFont typeface="Arial" panose="020B0604020202020204" pitchFamily="34" charset="0"/>
              <a:buChar char="•"/>
            </a:pPr>
            <a:r>
              <a:rPr lang="en-US" sz="2400" dirty="0">
                <a:solidFill>
                  <a:srgbClr val="7030A0"/>
                </a:solidFill>
                <a:latin typeface="+mn-lt"/>
              </a:rPr>
              <a:t>MySQL </a:t>
            </a:r>
            <a:r>
              <a:rPr lang="en-US" sz="2400" dirty="0" err="1">
                <a:solidFill>
                  <a:srgbClr val="7030A0"/>
                </a:solidFill>
                <a:latin typeface="+mn-lt"/>
              </a:rPr>
              <a:t>ver</a:t>
            </a:r>
            <a:r>
              <a:rPr lang="en-US" sz="2400" dirty="0">
                <a:solidFill>
                  <a:srgbClr val="7030A0"/>
                </a:solidFill>
                <a:latin typeface="+mn-lt"/>
              </a:rPr>
              <a:t> 5.2.1 and above</a:t>
            </a:r>
          </a:p>
          <a:p>
            <a:pPr marL="457200" indent="-457200" hangingPunct="1">
              <a:lnSpc>
                <a:spcPct val="150000"/>
              </a:lnSpc>
              <a:buFont typeface="Arial" panose="020B0604020202020204" pitchFamily="34" charset="0"/>
              <a:buChar char="•"/>
            </a:pPr>
            <a:r>
              <a:rPr lang="en-US" sz="2400" dirty="0">
                <a:solidFill>
                  <a:srgbClr val="7030A0"/>
                </a:solidFill>
                <a:latin typeface="+mn-lt"/>
              </a:rPr>
              <a:t>PHP </a:t>
            </a:r>
            <a:r>
              <a:rPr lang="en-US" sz="2400" dirty="0" err="1">
                <a:solidFill>
                  <a:srgbClr val="7030A0"/>
                </a:solidFill>
                <a:latin typeface="+mn-lt"/>
              </a:rPr>
              <a:t>ver</a:t>
            </a:r>
            <a:r>
              <a:rPr lang="en-US" sz="2400" dirty="0">
                <a:solidFill>
                  <a:srgbClr val="7030A0"/>
                </a:solidFill>
                <a:latin typeface="+mn-lt"/>
              </a:rPr>
              <a:t> 8 and above</a:t>
            </a:r>
          </a:p>
          <a:p>
            <a:pPr marL="457200" indent="-457200" hangingPunct="1">
              <a:lnSpc>
                <a:spcPct val="150000"/>
              </a:lnSpc>
              <a:buFont typeface="Arial" panose="020B0604020202020204" pitchFamily="34" charset="0"/>
              <a:buChar char="•"/>
            </a:pPr>
            <a:r>
              <a:rPr lang="en-US" sz="2400" dirty="0">
                <a:solidFill>
                  <a:srgbClr val="7030A0"/>
                </a:solidFill>
                <a:latin typeface="+mn-lt"/>
              </a:rPr>
              <a:t>Windows 10 and above</a:t>
            </a:r>
          </a:p>
          <a:p>
            <a:pPr marL="457200" indent="-457200" hangingPunct="1">
              <a:lnSpc>
                <a:spcPct val="150000"/>
              </a:lnSpc>
              <a:buFont typeface="Arial" panose="020B0604020202020204" pitchFamily="34" charset="0"/>
              <a:buChar char="•"/>
            </a:pPr>
            <a:r>
              <a:rPr lang="en-US" sz="2400" dirty="0">
                <a:solidFill>
                  <a:srgbClr val="7030A0"/>
                </a:solidFill>
                <a:latin typeface="+mn-lt"/>
              </a:rPr>
              <a:t>RAM at least 4GB</a:t>
            </a:r>
          </a:p>
          <a:p>
            <a:pPr marL="457200" indent="-457200" hangingPunct="1">
              <a:lnSpc>
                <a:spcPct val="150000"/>
              </a:lnSpc>
              <a:buFont typeface="Arial" panose="020B0604020202020204" pitchFamily="34" charset="0"/>
              <a:buChar char="•"/>
            </a:pPr>
            <a:r>
              <a:rPr lang="en-US" sz="2400" dirty="0">
                <a:solidFill>
                  <a:srgbClr val="7030A0"/>
                </a:solidFill>
                <a:latin typeface="+mn-lt"/>
              </a:rPr>
              <a:t>Storage at least 512GB HDD</a:t>
            </a:r>
          </a:p>
          <a:p>
            <a:pPr marL="457200" indent="-457200" hangingPunct="1">
              <a:buFont typeface="Arial" panose="020B0604020202020204" pitchFamily="34" charset="0"/>
              <a:buChar char="•"/>
            </a:pPr>
            <a:endParaRPr lang="en-KE" sz="2400" dirty="0">
              <a:solidFill>
                <a:srgbClr val="7030A0"/>
              </a:solidFill>
              <a:latin typeface="+mn-lt"/>
            </a:endParaRPr>
          </a:p>
        </p:txBody>
      </p:sp>
      <p:pic>
        <p:nvPicPr>
          <p:cNvPr id="5" name="Picture 4">
            <a:extLst>
              <a:ext uri="{FF2B5EF4-FFF2-40B4-BE49-F238E27FC236}">
                <a16:creationId xmlns:a16="http://schemas.microsoft.com/office/drawing/2014/main" id="{536325F4-E4E1-9D48-21BD-1C4D26B1CE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61058" y="1040529"/>
            <a:ext cx="1300317" cy="1300317"/>
          </a:xfrm>
          <a:prstGeom prst="rect">
            <a:avLst/>
          </a:prstGeom>
        </p:spPr>
      </p:pic>
      <p:pic>
        <p:nvPicPr>
          <p:cNvPr id="2058" name="Picture 10" descr="product_image_name-Digital Persona-USB Fingerprint Scanner-1">
            <a:extLst>
              <a:ext uri="{FF2B5EF4-FFF2-40B4-BE49-F238E27FC236}">
                <a16:creationId xmlns:a16="http://schemas.microsoft.com/office/drawing/2014/main" id="{8A92E7F8-C7D8-AFE7-91F1-3C3850F85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4650" y="3304319"/>
            <a:ext cx="2466975" cy="24669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randTech 4600341 Dispensette S Digital ...">
            <a:extLst>
              <a:ext uri="{FF2B5EF4-FFF2-40B4-BE49-F238E27FC236}">
                <a16:creationId xmlns:a16="http://schemas.microsoft.com/office/drawing/2014/main" id="{77188BDA-A1F1-735D-1145-A3E1406357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2527" y="1276234"/>
            <a:ext cx="200025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S PRO 5ml Plastic Syringe | RS">
            <a:extLst>
              <a:ext uri="{FF2B5EF4-FFF2-40B4-BE49-F238E27FC236}">
                <a16:creationId xmlns:a16="http://schemas.microsoft.com/office/drawing/2014/main" id="{07B2C7CD-152E-9B76-C83D-67354C386F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9009" y="393861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AN, WAN and MAN: Networking Tutorial ...">
            <a:extLst>
              <a:ext uri="{FF2B5EF4-FFF2-40B4-BE49-F238E27FC236}">
                <a16:creationId xmlns:a16="http://schemas.microsoft.com/office/drawing/2014/main" id="{FBE2A918-37BC-811A-FE7E-0C158D3629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802" y="2291669"/>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7C9C23BB-DA4F-FEBD-8262-7C60226ABA3E}"/>
              </a:ext>
            </a:extLst>
          </p:cNvPr>
          <p:cNvSpPr txBox="1">
            <a:spLocks/>
          </p:cNvSpPr>
          <p:nvPr/>
        </p:nvSpPr>
        <p:spPr>
          <a:xfrm>
            <a:off x="6598369" y="5337907"/>
            <a:ext cx="5546012" cy="9975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hangingPunct="1"/>
            <a:r>
              <a:rPr lang="en-US" sz="3600" b="1" dirty="0">
                <a:solidFill>
                  <a:srgbClr val="7030A0"/>
                </a:solidFill>
                <a:latin typeface="+mn-lt"/>
              </a:rPr>
              <a:t>Hardware requirements</a:t>
            </a:r>
            <a:endParaRPr lang="en-KE" sz="3600" b="1" dirty="0">
              <a:solidFill>
                <a:srgbClr val="7030A0"/>
              </a:solidFill>
              <a:latin typeface="+mn-lt"/>
            </a:endParaRPr>
          </a:p>
        </p:txBody>
      </p:sp>
      <p:pic>
        <p:nvPicPr>
          <p:cNvPr id="9" name="Picture 8">
            <a:extLst>
              <a:ext uri="{FF2B5EF4-FFF2-40B4-BE49-F238E27FC236}">
                <a16:creationId xmlns:a16="http://schemas.microsoft.com/office/drawing/2014/main" id="{CB837584-F73F-BC3F-FC29-00E95B5B429C}"/>
              </a:ext>
            </a:extLst>
          </p:cNvPr>
          <p:cNvPicPr>
            <a:picLocks noChangeAspect="1"/>
          </p:cNvPicPr>
          <p:nvPr/>
        </p:nvPicPr>
        <p:blipFill>
          <a:blip r:embed="rId7"/>
          <a:stretch>
            <a:fillRect/>
          </a:stretch>
        </p:blipFill>
        <p:spPr>
          <a:xfrm>
            <a:off x="4879530" y="2217021"/>
            <a:ext cx="2057400" cy="1724025"/>
          </a:xfrm>
          <a:prstGeom prst="rect">
            <a:avLst/>
          </a:prstGeom>
        </p:spPr>
      </p:pic>
    </p:spTree>
    <p:extLst>
      <p:ext uri="{BB962C8B-B14F-4D97-AF65-F5344CB8AC3E}">
        <p14:creationId xmlns:p14="http://schemas.microsoft.com/office/powerpoint/2010/main" val="4127714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CE191-9637-B318-0BD9-55FDCAD262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42302B-BBB4-0B6D-CFD5-1FFF4CBB7927}"/>
              </a:ext>
            </a:extLst>
          </p:cNvPr>
          <p:cNvSpPr>
            <a:spLocks noGrp="1"/>
          </p:cNvSpPr>
          <p:nvPr>
            <p:ph type="title"/>
          </p:nvPr>
        </p:nvSpPr>
        <p:spPr>
          <a:xfrm>
            <a:off x="705464" y="318316"/>
            <a:ext cx="9486900" cy="1068647"/>
          </a:xfrm>
        </p:spPr>
        <p:txBody>
          <a:bodyPr>
            <a:normAutofit/>
          </a:bodyPr>
          <a:lstStyle/>
          <a:p>
            <a:r>
              <a:rPr lang="en-US" b="1" dirty="0">
                <a:solidFill>
                  <a:srgbClr val="7030A0"/>
                </a:solidFill>
                <a:latin typeface="+mn-lt"/>
              </a:rPr>
              <a:t>Results</a:t>
            </a:r>
            <a:endParaRPr lang="en-KE" b="1" dirty="0">
              <a:solidFill>
                <a:srgbClr val="7030A0"/>
              </a:solidFill>
              <a:latin typeface="+mn-lt"/>
            </a:endParaRPr>
          </a:p>
        </p:txBody>
      </p:sp>
      <p:sp>
        <p:nvSpPr>
          <p:cNvPr id="15" name="TextBox 14">
            <a:extLst>
              <a:ext uri="{FF2B5EF4-FFF2-40B4-BE49-F238E27FC236}">
                <a16:creationId xmlns:a16="http://schemas.microsoft.com/office/drawing/2014/main" id="{870D2724-BA45-B8A9-332C-F8C6B529E786}"/>
              </a:ext>
            </a:extLst>
          </p:cNvPr>
          <p:cNvSpPr txBox="1"/>
          <p:nvPr/>
        </p:nvSpPr>
        <p:spPr>
          <a:xfrm>
            <a:off x="556750" y="1423325"/>
            <a:ext cx="1415846" cy="1038701"/>
          </a:xfrm>
          <a:prstGeom prst="flowChartConnector">
            <a:avLst/>
          </a:prstGeom>
          <a:solidFill>
            <a:schemeClr val="accent6">
              <a:lumMod val="40000"/>
              <a:lumOff val="60000"/>
            </a:schemeClr>
          </a:solidFill>
        </p:spPr>
        <p:txBody>
          <a:bodyPr wrap="square" rtlCol="0">
            <a:spAutoFit/>
          </a:bodyPr>
          <a:lstStyle/>
          <a:p>
            <a:pPr algn="ctr"/>
            <a:r>
              <a:rPr lang="en-US" sz="1400" b="1" dirty="0"/>
              <a:t>Efficiency Improvements</a:t>
            </a:r>
            <a:endParaRPr lang="en-US" sz="1400" dirty="0"/>
          </a:p>
        </p:txBody>
      </p:sp>
      <p:sp>
        <p:nvSpPr>
          <p:cNvPr id="16" name="TextBox 15">
            <a:extLst>
              <a:ext uri="{FF2B5EF4-FFF2-40B4-BE49-F238E27FC236}">
                <a16:creationId xmlns:a16="http://schemas.microsoft.com/office/drawing/2014/main" id="{43AF8F30-4D78-C4A8-B012-7ACF72320046}"/>
              </a:ext>
            </a:extLst>
          </p:cNvPr>
          <p:cNvSpPr txBox="1"/>
          <p:nvPr/>
        </p:nvSpPr>
        <p:spPr>
          <a:xfrm>
            <a:off x="597310" y="2926135"/>
            <a:ext cx="1334728" cy="822305"/>
          </a:xfrm>
          <a:prstGeom prst="flowChartConnector">
            <a:avLst/>
          </a:prstGeom>
          <a:solidFill>
            <a:schemeClr val="accent1">
              <a:lumMod val="40000"/>
              <a:lumOff val="60000"/>
            </a:schemeClr>
          </a:solidFill>
        </p:spPr>
        <p:txBody>
          <a:bodyPr wrap="square" rtlCol="0">
            <a:spAutoFit/>
          </a:bodyPr>
          <a:lstStyle/>
          <a:p>
            <a:pPr algn="ctr"/>
            <a:r>
              <a:rPr lang="en-US" sz="1600" b="1" dirty="0"/>
              <a:t>Cost Savings</a:t>
            </a:r>
            <a:endParaRPr lang="en-US" sz="1600" dirty="0"/>
          </a:p>
        </p:txBody>
      </p:sp>
      <p:sp>
        <p:nvSpPr>
          <p:cNvPr id="17" name="TextBox 16">
            <a:extLst>
              <a:ext uri="{FF2B5EF4-FFF2-40B4-BE49-F238E27FC236}">
                <a16:creationId xmlns:a16="http://schemas.microsoft.com/office/drawing/2014/main" id="{D170312C-BC93-F9EC-35D4-BF032F9BCE1A}"/>
              </a:ext>
            </a:extLst>
          </p:cNvPr>
          <p:cNvSpPr txBox="1"/>
          <p:nvPr/>
        </p:nvSpPr>
        <p:spPr>
          <a:xfrm>
            <a:off x="556751" y="4238421"/>
            <a:ext cx="1415845" cy="735747"/>
          </a:xfrm>
          <a:prstGeom prst="flowChartConnector">
            <a:avLst/>
          </a:prstGeom>
          <a:solidFill>
            <a:schemeClr val="accent2">
              <a:lumMod val="20000"/>
              <a:lumOff val="80000"/>
            </a:schemeClr>
          </a:solidFill>
        </p:spPr>
        <p:txBody>
          <a:bodyPr wrap="square" rtlCol="0">
            <a:spAutoFit/>
          </a:bodyPr>
          <a:lstStyle/>
          <a:p>
            <a:pPr algn="ctr"/>
            <a:r>
              <a:rPr lang="en-US" sz="1400" b="1" dirty="0"/>
              <a:t>User Adoption</a:t>
            </a:r>
            <a:endParaRPr lang="en-US" sz="1400" dirty="0"/>
          </a:p>
        </p:txBody>
      </p:sp>
      <p:sp>
        <p:nvSpPr>
          <p:cNvPr id="18" name="TextBox 17">
            <a:extLst>
              <a:ext uri="{FF2B5EF4-FFF2-40B4-BE49-F238E27FC236}">
                <a16:creationId xmlns:a16="http://schemas.microsoft.com/office/drawing/2014/main" id="{377D79F6-6F61-CA96-B07B-6FCF141E5D1A}"/>
              </a:ext>
            </a:extLst>
          </p:cNvPr>
          <p:cNvSpPr txBox="1"/>
          <p:nvPr/>
        </p:nvSpPr>
        <p:spPr>
          <a:xfrm>
            <a:off x="597310" y="5347888"/>
            <a:ext cx="1415845" cy="822305"/>
          </a:xfrm>
          <a:prstGeom prst="flowChartConnector">
            <a:avLst/>
          </a:prstGeom>
          <a:solidFill>
            <a:srgbClr val="FFC000"/>
          </a:solidFill>
        </p:spPr>
        <p:txBody>
          <a:bodyPr wrap="square" rtlCol="0">
            <a:spAutoFit/>
          </a:bodyPr>
          <a:lstStyle/>
          <a:p>
            <a:pPr algn="ctr"/>
            <a:r>
              <a:rPr lang="en-US" sz="1600" b="1" dirty="0"/>
              <a:t>Accountability</a:t>
            </a:r>
            <a:r>
              <a:rPr lang="en-US" sz="1600" dirty="0"/>
              <a:t>:</a:t>
            </a:r>
          </a:p>
        </p:txBody>
      </p:sp>
      <p:sp>
        <p:nvSpPr>
          <p:cNvPr id="19" name="TextBox 18">
            <a:extLst>
              <a:ext uri="{FF2B5EF4-FFF2-40B4-BE49-F238E27FC236}">
                <a16:creationId xmlns:a16="http://schemas.microsoft.com/office/drawing/2014/main" id="{E9970B51-7A42-AFE6-2943-684FDBC4B836}"/>
              </a:ext>
            </a:extLst>
          </p:cNvPr>
          <p:cNvSpPr txBox="1"/>
          <p:nvPr/>
        </p:nvSpPr>
        <p:spPr>
          <a:xfrm>
            <a:off x="2182759" y="1534054"/>
            <a:ext cx="7049729" cy="817245"/>
          </a:xfrm>
          <a:prstGeom prst="roundRect">
            <a:avLst/>
          </a:prstGeom>
          <a:solidFill>
            <a:schemeClr val="accent6">
              <a:lumMod val="40000"/>
              <a:lumOff val="60000"/>
            </a:schemeClr>
          </a:solidFill>
        </p:spPr>
        <p:txBody>
          <a:bodyPr wrap="square" rtlCol="0">
            <a:spAutoFit/>
          </a:bodyPr>
          <a:lstStyle/>
          <a:p>
            <a:pPr marL="285750" indent="-285750">
              <a:buFont typeface="Arial" panose="020B0604020202020204" pitchFamily="34" charset="0"/>
              <a:buChar char="•"/>
            </a:pPr>
            <a:r>
              <a:rPr lang="en-US" sz="1400" dirty="0"/>
              <a:t>Eliminated manual Form P5 Excel entries and referrals.</a:t>
            </a:r>
          </a:p>
          <a:p>
            <a:pPr marL="285750" indent="-285750">
              <a:buFont typeface="Arial" panose="020B0604020202020204" pitchFamily="34" charset="0"/>
              <a:buChar char="•"/>
            </a:pPr>
            <a:r>
              <a:rPr lang="en-US" sz="1400" dirty="0"/>
              <a:t>Auto-generated reports for lost-to-follow-up, transit clients, and weaned-off patients.</a:t>
            </a:r>
          </a:p>
          <a:p>
            <a:pPr marL="285750" indent="-285750">
              <a:buFont typeface="Arial" panose="020B0604020202020204" pitchFamily="34" charset="0"/>
              <a:buChar char="•"/>
            </a:pPr>
            <a:r>
              <a:rPr lang="en-US" sz="1400" dirty="0"/>
              <a:t>Streamlined workflows with one-time patient registration and role-based access.</a:t>
            </a:r>
          </a:p>
        </p:txBody>
      </p:sp>
      <p:sp>
        <p:nvSpPr>
          <p:cNvPr id="20" name="TextBox 19">
            <a:extLst>
              <a:ext uri="{FF2B5EF4-FFF2-40B4-BE49-F238E27FC236}">
                <a16:creationId xmlns:a16="http://schemas.microsoft.com/office/drawing/2014/main" id="{8F9E9F5C-7768-4C14-F44B-0171E95C2BD4}"/>
              </a:ext>
            </a:extLst>
          </p:cNvPr>
          <p:cNvSpPr txBox="1"/>
          <p:nvPr/>
        </p:nvSpPr>
        <p:spPr>
          <a:xfrm>
            <a:off x="2182759" y="2809484"/>
            <a:ext cx="7049729" cy="1055608"/>
          </a:xfrm>
          <a:prstGeom prst="roundRect">
            <a:avLst/>
          </a:prstGeom>
          <a:solidFill>
            <a:schemeClr val="accent1">
              <a:lumMod val="40000"/>
              <a:lumOff val="60000"/>
            </a:schemeClr>
          </a:solidFill>
        </p:spPr>
        <p:txBody>
          <a:bodyPr wrap="square" rtlCol="0">
            <a:spAutoFit/>
          </a:bodyPr>
          <a:lstStyle/>
          <a:p>
            <a:r>
              <a:rPr lang="en-US" sz="1400" dirty="0"/>
              <a:t>Reduced clinic costs by 69% (from USD 21,300 to USD 4,260 per clinic).</a:t>
            </a:r>
          </a:p>
          <a:p>
            <a:r>
              <a:rPr lang="en-US" sz="1400" dirty="0"/>
              <a:t>Zero licensing fees compared to commercial alternatives (USD 1,200 annually).</a:t>
            </a:r>
          </a:p>
          <a:p>
            <a:r>
              <a:rPr lang="en-US" sz="1400" dirty="0"/>
              <a:t>Locally assembled infusion pumps can reduce equipment costs from USD 17,000 to USD 1,200.</a:t>
            </a:r>
          </a:p>
        </p:txBody>
      </p:sp>
      <p:sp>
        <p:nvSpPr>
          <p:cNvPr id="21" name="TextBox 20">
            <a:extLst>
              <a:ext uri="{FF2B5EF4-FFF2-40B4-BE49-F238E27FC236}">
                <a16:creationId xmlns:a16="http://schemas.microsoft.com/office/drawing/2014/main" id="{B40C7492-54CE-A672-0B73-43141E6D6654}"/>
              </a:ext>
            </a:extLst>
          </p:cNvPr>
          <p:cNvSpPr txBox="1"/>
          <p:nvPr/>
        </p:nvSpPr>
        <p:spPr>
          <a:xfrm>
            <a:off x="2152032" y="4197671"/>
            <a:ext cx="7049729" cy="817245"/>
          </a:xfrm>
          <a:prstGeom prst="roundRect">
            <a:avLst/>
          </a:prstGeom>
          <a:solidFill>
            <a:schemeClr val="accent2">
              <a:lumMod val="20000"/>
              <a:lumOff val="80000"/>
            </a:schemeClr>
          </a:solidFill>
        </p:spPr>
        <p:txBody>
          <a:bodyPr wrap="square" rtlCol="0">
            <a:spAutoFit/>
          </a:bodyPr>
          <a:lstStyle/>
          <a:p>
            <a:r>
              <a:rPr lang="en-US" sz="1400" dirty="0"/>
              <a:t>Achieved 98% user satisfaction due to intuitive UI, online referral capabilities, and TCA-linked dispensing.</a:t>
            </a:r>
          </a:p>
          <a:p>
            <a:r>
              <a:rPr lang="en-US" sz="1400" dirty="0"/>
              <a:t>Positive feedback from pilots at Shimo La Tewa and </a:t>
            </a:r>
            <a:r>
              <a:rPr lang="en-US" sz="1400" dirty="0" err="1"/>
              <a:t>Faza</a:t>
            </a:r>
            <a:r>
              <a:rPr lang="en-US" sz="1400" dirty="0"/>
              <a:t> Sub-County Hospital.</a:t>
            </a:r>
          </a:p>
        </p:txBody>
      </p:sp>
      <p:sp>
        <p:nvSpPr>
          <p:cNvPr id="22" name="TextBox 21">
            <a:extLst>
              <a:ext uri="{FF2B5EF4-FFF2-40B4-BE49-F238E27FC236}">
                <a16:creationId xmlns:a16="http://schemas.microsoft.com/office/drawing/2014/main" id="{BFFB5158-DA1F-5C25-4906-E8B044B5BAC0}"/>
              </a:ext>
            </a:extLst>
          </p:cNvPr>
          <p:cNvSpPr txBox="1"/>
          <p:nvPr/>
        </p:nvSpPr>
        <p:spPr>
          <a:xfrm>
            <a:off x="2182759" y="5469600"/>
            <a:ext cx="6988277" cy="578882"/>
          </a:xfrm>
          <a:prstGeom prst="roundRect">
            <a:avLst/>
          </a:prstGeom>
          <a:solidFill>
            <a:srgbClr val="FFC000"/>
          </a:solidFill>
        </p:spPr>
        <p:txBody>
          <a:bodyPr wrap="square" rtlCol="0">
            <a:spAutoFit/>
          </a:bodyPr>
          <a:lstStyle/>
          <a:p>
            <a:r>
              <a:rPr lang="en-US" sz="1400" dirty="0"/>
              <a:t>Automated dose tracking reduced diversion risks.</a:t>
            </a:r>
          </a:p>
          <a:p>
            <a:r>
              <a:rPr lang="en-US" sz="1400" dirty="0"/>
              <a:t>Prison/takeaway modules ensured compliance with real-time activity logs.</a:t>
            </a:r>
          </a:p>
        </p:txBody>
      </p:sp>
      <p:sp>
        <p:nvSpPr>
          <p:cNvPr id="23" name="TextBox 22">
            <a:extLst>
              <a:ext uri="{FF2B5EF4-FFF2-40B4-BE49-F238E27FC236}">
                <a16:creationId xmlns:a16="http://schemas.microsoft.com/office/drawing/2014/main" id="{06D61420-CBD7-0F6E-1B91-E97924918C33}"/>
              </a:ext>
            </a:extLst>
          </p:cNvPr>
          <p:cNvSpPr txBox="1"/>
          <p:nvPr/>
        </p:nvSpPr>
        <p:spPr>
          <a:xfrm>
            <a:off x="9540973" y="1235107"/>
            <a:ext cx="2233156" cy="340519"/>
          </a:xfrm>
          <a:prstGeom prst="round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algn="ctr"/>
            <a:r>
              <a:rPr lang="en-US" sz="1400" b="1" dirty="0">
                <a:latin typeface="+mj-lt"/>
              </a:rPr>
              <a:t>Future Potential</a:t>
            </a:r>
            <a:endParaRPr lang="en-US" sz="1400" dirty="0">
              <a:latin typeface="+mj-lt"/>
            </a:endParaRPr>
          </a:p>
        </p:txBody>
      </p:sp>
      <p:sp>
        <p:nvSpPr>
          <p:cNvPr id="24" name="TextBox 23">
            <a:extLst>
              <a:ext uri="{FF2B5EF4-FFF2-40B4-BE49-F238E27FC236}">
                <a16:creationId xmlns:a16="http://schemas.microsoft.com/office/drawing/2014/main" id="{CED7D541-4E89-F3D4-478D-DFD5FEC1EC87}"/>
              </a:ext>
            </a:extLst>
          </p:cNvPr>
          <p:cNvSpPr txBox="1"/>
          <p:nvPr/>
        </p:nvSpPr>
        <p:spPr>
          <a:xfrm>
            <a:off x="9442651" y="2043160"/>
            <a:ext cx="2429801" cy="4005322"/>
          </a:xfrm>
          <a:prstGeom prst="roundRect">
            <a:avLst/>
          </a:prstGeom>
          <a:ln>
            <a:noFill/>
          </a:ln>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sz="1600" dirty="0">
                <a:latin typeface="+mj-lt"/>
              </a:rPr>
              <a:t>Planned expansion to </a:t>
            </a:r>
            <a:r>
              <a:rPr lang="en-US" sz="1600" dirty="0" err="1">
                <a:latin typeface="+mj-lt"/>
              </a:rPr>
              <a:t>Miritini</a:t>
            </a:r>
            <a:r>
              <a:rPr lang="en-US" sz="1600" dirty="0">
                <a:latin typeface="+mj-lt"/>
              </a:rPr>
              <a:t> MAT Clinic and </a:t>
            </a:r>
            <a:r>
              <a:rPr lang="en-US" sz="1600" dirty="0" err="1">
                <a:latin typeface="+mj-lt"/>
              </a:rPr>
              <a:t>Kingo'rani</a:t>
            </a:r>
            <a:r>
              <a:rPr lang="en-US" sz="1600" dirty="0">
                <a:latin typeface="+mj-lt"/>
              </a:rPr>
              <a:t> Prison and Kiambu County</a:t>
            </a:r>
          </a:p>
          <a:p>
            <a:pPr marL="285750" indent="-285750">
              <a:buFont typeface="Arial" panose="020B0604020202020204" pitchFamily="34" charset="0"/>
              <a:buChar char="•"/>
            </a:pPr>
            <a:r>
              <a:rPr lang="en-US" sz="1600" dirty="0">
                <a:latin typeface="+mj-lt"/>
              </a:rPr>
              <a:t>Integration of biometric authentication and mobile access for community-based follow-ups.</a:t>
            </a:r>
          </a:p>
          <a:p>
            <a:pPr marL="285750" indent="-285750">
              <a:buFont typeface="Arial" panose="020B0604020202020204" pitchFamily="34" charset="0"/>
              <a:buChar char="•"/>
            </a:pPr>
            <a:r>
              <a:rPr lang="en-US" sz="1600" dirty="0">
                <a:latin typeface="+mj-lt"/>
              </a:rPr>
              <a:t>Framework adaptable for other harm reduction therapies.</a:t>
            </a:r>
          </a:p>
        </p:txBody>
      </p:sp>
      <p:sp>
        <p:nvSpPr>
          <p:cNvPr id="25" name="Arrow: Down 24">
            <a:extLst>
              <a:ext uri="{FF2B5EF4-FFF2-40B4-BE49-F238E27FC236}">
                <a16:creationId xmlns:a16="http://schemas.microsoft.com/office/drawing/2014/main" id="{3FD589FE-4322-EE23-1A26-11FE7DCD412F}"/>
              </a:ext>
            </a:extLst>
          </p:cNvPr>
          <p:cNvSpPr/>
          <p:nvPr/>
        </p:nvSpPr>
        <p:spPr>
          <a:xfrm>
            <a:off x="10539564" y="1682893"/>
            <a:ext cx="235974" cy="259782"/>
          </a:xfrm>
          <a:prstGeom prst="downArrow">
            <a:avLst/>
          </a:prstGeom>
          <a:solidFill>
            <a:schemeClr val="tx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9279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12258"/>
            <a:ext cx="9144000" cy="1710660"/>
          </a:xfrm>
        </p:spPr>
        <p:txBody>
          <a:bodyPr>
            <a:noAutofit/>
          </a:bodyPr>
          <a:lstStyle/>
          <a:p>
            <a:r>
              <a:rPr lang="en-US" sz="5400" b="1" dirty="0">
                <a:solidFill>
                  <a:srgbClr val="7030A0"/>
                </a:solidFill>
                <a:latin typeface="+mj-lt"/>
              </a:rPr>
              <a:t>New Facility Systems Implementation Process Plan</a:t>
            </a:r>
            <a:endParaRPr sz="4000" dirty="0">
              <a:latin typeface="+mj-lt"/>
            </a:endParaRPr>
          </a:p>
        </p:txBody>
      </p:sp>
      <p:sp>
        <p:nvSpPr>
          <p:cNvPr id="3" name="Subtitle 2"/>
          <p:cNvSpPr>
            <a:spLocks noGrp="1"/>
          </p:cNvSpPr>
          <p:nvPr>
            <p:ph type="subTitle" idx="1"/>
          </p:nvPr>
        </p:nvSpPr>
        <p:spPr>
          <a:xfrm>
            <a:off x="1524000" y="4427947"/>
            <a:ext cx="9144000" cy="1028957"/>
          </a:xfrm>
        </p:spPr>
        <p:txBody>
          <a:bodyPr>
            <a:normAutofit/>
          </a:bodyPr>
          <a:lstStyle/>
          <a:p>
            <a:r>
              <a:rPr sz="3200" dirty="0"/>
              <a:t>A structured roadmap for effective deployment, training, and system rollout.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1. Project Initiation &amp; Planning</a:t>
            </a:r>
          </a:p>
        </p:txBody>
      </p:sp>
      <p:sp>
        <p:nvSpPr>
          <p:cNvPr id="3" name="Content Placeholder 2"/>
          <p:cNvSpPr>
            <a:spLocks noGrp="1"/>
          </p:cNvSpPr>
          <p:nvPr>
            <p:ph idx="1"/>
          </p:nvPr>
        </p:nvSpPr>
        <p:spPr>
          <a:xfrm>
            <a:off x="1297858" y="1825625"/>
            <a:ext cx="10055942" cy="4351338"/>
          </a:xfrm>
        </p:spPr>
        <p:txBody>
          <a:bodyPr>
            <a:normAutofit/>
          </a:bodyPr>
          <a:lstStyle/>
          <a:p>
            <a:endParaRPr sz="3200" dirty="0"/>
          </a:p>
          <a:p>
            <a:r>
              <a:rPr sz="3200" dirty="0"/>
              <a:t>Identify stakeholders and define objectives</a:t>
            </a:r>
          </a:p>
          <a:p>
            <a:r>
              <a:rPr sz="3200" dirty="0"/>
              <a:t>Form implementation team and develop project charter</a:t>
            </a:r>
          </a:p>
          <a:p>
            <a:r>
              <a:rPr sz="3200" dirty="0"/>
              <a:t>Prepare communication and risk management plan</a:t>
            </a:r>
          </a:p>
          <a:p>
            <a:r>
              <a:rPr sz="3200" dirty="0"/>
              <a:t>Deliverables: Project charter, work plan, risk matrix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716" y="681037"/>
            <a:ext cx="10515600" cy="1325563"/>
          </a:xfrm>
        </p:spPr>
        <p:txBody>
          <a:bodyPr>
            <a:normAutofit/>
          </a:bodyPr>
          <a:lstStyle/>
          <a:p>
            <a:r>
              <a:rPr sz="4000" b="1" dirty="0">
                <a:solidFill>
                  <a:srgbClr val="7030A0"/>
                </a:solidFill>
                <a:latin typeface="+mj-lt"/>
              </a:rPr>
              <a:t>2. Requirements Gathering &amp; System Assessment</a:t>
            </a:r>
          </a:p>
        </p:txBody>
      </p:sp>
      <p:sp>
        <p:nvSpPr>
          <p:cNvPr id="3" name="Content Placeholder 2"/>
          <p:cNvSpPr>
            <a:spLocks noGrp="1"/>
          </p:cNvSpPr>
          <p:nvPr>
            <p:ph idx="1"/>
          </p:nvPr>
        </p:nvSpPr>
        <p:spPr>
          <a:xfrm>
            <a:off x="838200" y="2197509"/>
            <a:ext cx="10515600" cy="3436375"/>
          </a:xfrm>
        </p:spPr>
        <p:txBody>
          <a:bodyPr>
            <a:normAutofit/>
          </a:bodyPr>
          <a:lstStyle/>
          <a:p>
            <a:r>
              <a:rPr sz="3200" dirty="0"/>
              <a:t>Review existing work</a:t>
            </a:r>
            <a:r>
              <a:rPr lang="en-US" sz="3200" dirty="0"/>
              <a:t>-</a:t>
            </a:r>
            <a:r>
              <a:rPr sz="3200" dirty="0"/>
              <a:t>flows and systems</a:t>
            </a:r>
          </a:p>
          <a:p>
            <a:r>
              <a:rPr sz="3200" dirty="0"/>
              <a:t>Collect user requirements and assess infrastructure</a:t>
            </a:r>
          </a:p>
          <a:p>
            <a:r>
              <a:rPr sz="3200" dirty="0"/>
              <a:t>Identify interoperability and data protection needs</a:t>
            </a:r>
          </a:p>
          <a:p>
            <a:r>
              <a:rPr sz="3200" dirty="0"/>
              <a:t>Deliverables: Requirements document, gap analysis report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3. System Setup &amp; Installation</a:t>
            </a:r>
          </a:p>
        </p:txBody>
      </p:sp>
      <p:sp>
        <p:nvSpPr>
          <p:cNvPr id="3" name="Content Placeholder 2"/>
          <p:cNvSpPr>
            <a:spLocks noGrp="1"/>
          </p:cNvSpPr>
          <p:nvPr>
            <p:ph idx="1"/>
          </p:nvPr>
        </p:nvSpPr>
        <p:spPr>
          <a:xfrm>
            <a:off x="838200" y="2050026"/>
            <a:ext cx="10515600" cy="3760839"/>
          </a:xfrm>
        </p:spPr>
        <p:txBody>
          <a:bodyPr>
            <a:normAutofit/>
          </a:bodyPr>
          <a:lstStyle/>
          <a:p>
            <a:r>
              <a:rPr sz="3200" dirty="0"/>
              <a:t>Procure </a:t>
            </a:r>
            <a:r>
              <a:rPr lang="en-US" sz="3200" dirty="0"/>
              <a:t>missing hardware </a:t>
            </a:r>
            <a:r>
              <a:rPr sz="3200" dirty="0"/>
              <a:t>and install necessary software</a:t>
            </a:r>
            <a:endParaRPr lang="en-US" sz="3200" dirty="0"/>
          </a:p>
          <a:p>
            <a:r>
              <a:rPr lang="en-US" sz="3200" dirty="0"/>
              <a:t>Backup data from existing system if any</a:t>
            </a:r>
          </a:p>
          <a:p>
            <a:r>
              <a:rPr sz="3200" dirty="0"/>
              <a:t>Configure roles, permissions, and modules</a:t>
            </a:r>
          </a:p>
          <a:p>
            <a:r>
              <a:rPr sz="3200" dirty="0"/>
              <a:t>Deliverables: Installation checklist, test report</a:t>
            </a:r>
            <a:r>
              <a:rPr lang="en-US" sz="3200" dirty="0"/>
              <a:t>, feedback report</a:t>
            </a:r>
            <a:endParaRPr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4. User Training &amp; Capacity Building</a:t>
            </a:r>
          </a:p>
        </p:txBody>
      </p:sp>
      <p:sp>
        <p:nvSpPr>
          <p:cNvPr id="3" name="Content Placeholder 2"/>
          <p:cNvSpPr>
            <a:spLocks noGrp="1"/>
          </p:cNvSpPr>
          <p:nvPr>
            <p:ph idx="1"/>
          </p:nvPr>
        </p:nvSpPr>
        <p:spPr/>
        <p:txBody>
          <a:bodyPr>
            <a:normAutofit/>
          </a:bodyPr>
          <a:lstStyle/>
          <a:p>
            <a:pPr>
              <a:lnSpc>
                <a:spcPct val="150000"/>
              </a:lnSpc>
            </a:pPr>
            <a:r>
              <a:rPr lang="en-US" sz="3200" dirty="0"/>
              <a:t>C</a:t>
            </a:r>
            <a:r>
              <a:rPr sz="3200" dirty="0"/>
              <a:t>onduct role-based training</a:t>
            </a:r>
          </a:p>
          <a:p>
            <a:pPr>
              <a:lnSpc>
                <a:spcPct val="150000"/>
              </a:lnSpc>
            </a:pPr>
            <a:r>
              <a:rPr sz="3200" dirty="0"/>
              <a:t>Assess user proficiency and collect feedback</a:t>
            </a:r>
          </a:p>
          <a:p>
            <a:pPr>
              <a:lnSpc>
                <a:spcPct val="150000"/>
              </a:lnSpc>
            </a:pPr>
            <a:r>
              <a:rPr sz="3200" dirty="0"/>
              <a:t>Deliverables: Trained users, evaluation report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5. Data Migration &amp; Cleaning</a:t>
            </a:r>
          </a:p>
        </p:txBody>
      </p:sp>
      <p:sp>
        <p:nvSpPr>
          <p:cNvPr id="3" name="Content Placeholder 2"/>
          <p:cNvSpPr>
            <a:spLocks noGrp="1"/>
          </p:cNvSpPr>
          <p:nvPr>
            <p:ph idx="1"/>
          </p:nvPr>
        </p:nvSpPr>
        <p:spPr/>
        <p:txBody>
          <a:bodyPr>
            <a:normAutofit/>
          </a:bodyPr>
          <a:lstStyle/>
          <a:p>
            <a:pPr>
              <a:lnSpc>
                <a:spcPct val="150000"/>
              </a:lnSpc>
            </a:pPr>
            <a:r>
              <a:rPr sz="3200" dirty="0"/>
              <a:t>Extract legacy data and clean inconsistencies</a:t>
            </a:r>
          </a:p>
          <a:p>
            <a:pPr>
              <a:lnSpc>
                <a:spcPct val="150000"/>
              </a:lnSpc>
            </a:pPr>
            <a:r>
              <a:rPr sz="3200" dirty="0"/>
              <a:t>Map and migrate validated datasets</a:t>
            </a:r>
          </a:p>
          <a:p>
            <a:pPr>
              <a:lnSpc>
                <a:spcPct val="150000"/>
              </a:lnSpc>
            </a:pPr>
            <a:r>
              <a:rPr sz="3200" dirty="0"/>
              <a:t>Deliverables: Clean data set, migration validation report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6. On-site Dry Run / Pilot Phase</a:t>
            </a:r>
          </a:p>
        </p:txBody>
      </p:sp>
      <p:sp>
        <p:nvSpPr>
          <p:cNvPr id="3" name="Content Placeholder 2"/>
          <p:cNvSpPr>
            <a:spLocks noGrp="1"/>
          </p:cNvSpPr>
          <p:nvPr>
            <p:ph idx="1"/>
          </p:nvPr>
        </p:nvSpPr>
        <p:spPr/>
        <p:txBody>
          <a:bodyPr>
            <a:normAutofit/>
          </a:bodyPr>
          <a:lstStyle/>
          <a:p>
            <a:pPr>
              <a:lnSpc>
                <a:spcPct val="150000"/>
              </a:lnSpc>
            </a:pPr>
            <a:r>
              <a:rPr sz="3200" dirty="0"/>
              <a:t>Run system parallel to existing workflows</a:t>
            </a:r>
          </a:p>
          <a:p>
            <a:pPr>
              <a:lnSpc>
                <a:spcPct val="150000"/>
              </a:lnSpc>
            </a:pPr>
            <a:r>
              <a:rPr sz="3200" dirty="0"/>
              <a:t>Collect user feedback and fix </a:t>
            </a:r>
            <a:r>
              <a:rPr lang="en-US" sz="3200" dirty="0"/>
              <a:t>any </a:t>
            </a:r>
            <a:r>
              <a:rPr sz="3200" dirty="0"/>
              <a:t>bugs</a:t>
            </a:r>
          </a:p>
          <a:p>
            <a:pPr>
              <a:lnSpc>
                <a:spcPct val="150000"/>
              </a:lnSpc>
            </a:pPr>
            <a:r>
              <a:rPr sz="3200" dirty="0"/>
              <a:t>Deliverables: Pilot test report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72C3-AB8E-880D-1FE1-84DAFC39C50D}"/>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Problem Statement</a:t>
            </a:r>
            <a:endParaRPr lang="en-KE" b="1" dirty="0">
              <a:solidFill>
                <a:srgbClr val="7030A0"/>
              </a:solidFill>
              <a:latin typeface="+mn-lt"/>
            </a:endParaRPr>
          </a:p>
        </p:txBody>
      </p:sp>
      <p:sp>
        <p:nvSpPr>
          <p:cNvPr id="5" name="Content Placeholder 4">
            <a:extLst>
              <a:ext uri="{FF2B5EF4-FFF2-40B4-BE49-F238E27FC236}">
                <a16:creationId xmlns:a16="http://schemas.microsoft.com/office/drawing/2014/main" id="{D5CFDC77-4885-233B-A4E3-C3D90C2EE387}"/>
              </a:ext>
            </a:extLst>
          </p:cNvPr>
          <p:cNvSpPr>
            <a:spLocks noGrp="1"/>
          </p:cNvSpPr>
          <p:nvPr>
            <p:ph idx="1"/>
          </p:nvPr>
        </p:nvSpPr>
        <p:spPr>
          <a:xfrm>
            <a:off x="838200" y="1690688"/>
            <a:ext cx="10515600" cy="4134925"/>
          </a:xfrm>
        </p:spPr>
        <p:txBody>
          <a:bodyPr>
            <a:noAutofit/>
          </a:bodyPr>
          <a:lstStyle/>
          <a:p>
            <a:r>
              <a:rPr lang="en-US" dirty="0"/>
              <a:t>Error-prone manual Excel/paper-based tracking risks duplicate dosing and TCA violations.</a:t>
            </a:r>
          </a:p>
          <a:p>
            <a:r>
              <a:rPr lang="en-US" dirty="0"/>
              <a:t>Manual inter-departmental referrals</a:t>
            </a:r>
          </a:p>
          <a:p>
            <a:r>
              <a:rPr lang="en-US" dirty="0"/>
              <a:t>Dispensing delays cause client unrest</a:t>
            </a:r>
          </a:p>
          <a:p>
            <a:r>
              <a:rPr lang="en-US" dirty="0"/>
              <a:t>Costly non-scalable proprietary software costs: </a:t>
            </a:r>
          </a:p>
          <a:p>
            <a:pPr lvl="1"/>
            <a:r>
              <a:rPr lang="en-US" dirty="0"/>
              <a:t>KES 1.7M setup + KES 250K–800K/year—unaffordable after donor transition.</a:t>
            </a:r>
          </a:p>
          <a:p>
            <a:r>
              <a:rPr lang="en-US" dirty="0"/>
              <a:t>No MoH reporting or client progress monitoring.</a:t>
            </a:r>
          </a:p>
          <a:p>
            <a:r>
              <a:rPr lang="en-US" dirty="0"/>
              <a:t>Inadequate technical support and delayed response</a:t>
            </a:r>
            <a:endParaRPr lang="en-US" sz="1200" dirty="0"/>
          </a:p>
        </p:txBody>
      </p:sp>
    </p:spTree>
    <p:extLst>
      <p:ext uri="{BB962C8B-B14F-4D97-AF65-F5344CB8AC3E}">
        <p14:creationId xmlns:p14="http://schemas.microsoft.com/office/powerpoint/2010/main" val="361940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normAutofit/>
          </a:bodyPr>
          <a:lstStyle/>
          <a:p>
            <a:r>
              <a:rPr lang="en-US" sz="4000" b="1" dirty="0">
                <a:solidFill>
                  <a:srgbClr val="7030A0"/>
                </a:solidFill>
                <a:latin typeface="+mj-lt"/>
              </a:rPr>
              <a:t>7</a:t>
            </a:r>
            <a:r>
              <a:rPr sz="4000" b="1" dirty="0">
                <a:solidFill>
                  <a:srgbClr val="7030A0"/>
                </a:solidFill>
                <a:latin typeface="+mj-lt"/>
              </a:rPr>
              <a:t>. Post-Implementation Monitoring &amp; Support</a:t>
            </a:r>
          </a:p>
        </p:txBody>
      </p:sp>
      <p:sp>
        <p:nvSpPr>
          <p:cNvPr id="3" name="Content Placeholder 2"/>
          <p:cNvSpPr>
            <a:spLocks noGrp="1"/>
          </p:cNvSpPr>
          <p:nvPr>
            <p:ph idx="1"/>
          </p:nvPr>
        </p:nvSpPr>
        <p:spPr>
          <a:xfrm>
            <a:off x="838200" y="2050025"/>
            <a:ext cx="10515600" cy="4126937"/>
          </a:xfrm>
        </p:spPr>
        <p:txBody>
          <a:bodyPr>
            <a:normAutofit/>
          </a:bodyPr>
          <a:lstStyle/>
          <a:p>
            <a:pPr>
              <a:lnSpc>
                <a:spcPct val="150000"/>
              </a:lnSpc>
            </a:pPr>
            <a:r>
              <a:rPr sz="3200" dirty="0"/>
              <a:t>Track performance, data accuracy, and user adoption</a:t>
            </a:r>
          </a:p>
          <a:p>
            <a:pPr>
              <a:lnSpc>
                <a:spcPct val="150000"/>
              </a:lnSpc>
            </a:pPr>
            <a:r>
              <a:rPr sz="3200" dirty="0"/>
              <a:t>Provide technical and functional support</a:t>
            </a:r>
          </a:p>
          <a:p>
            <a:pPr>
              <a:lnSpc>
                <a:spcPct val="150000"/>
              </a:lnSpc>
            </a:pPr>
            <a:r>
              <a:rPr sz="3200" dirty="0"/>
              <a:t>Deliverables: </a:t>
            </a:r>
            <a:r>
              <a:rPr lang="en-US" sz="3200" dirty="0"/>
              <a:t>Monthly reports and </a:t>
            </a:r>
            <a:r>
              <a:rPr sz="3200" dirty="0"/>
              <a:t>performance report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latin typeface="+mj-lt"/>
              </a:rPr>
              <a:t>Summary Timeline</a:t>
            </a:r>
          </a:p>
        </p:txBody>
      </p:sp>
      <p:sp>
        <p:nvSpPr>
          <p:cNvPr id="3" name="Content Placeholder 2"/>
          <p:cNvSpPr>
            <a:spLocks noGrp="1"/>
          </p:cNvSpPr>
          <p:nvPr>
            <p:ph idx="1"/>
          </p:nvPr>
        </p:nvSpPr>
        <p:spPr/>
        <p:txBody>
          <a:bodyPr>
            <a:normAutofit lnSpcReduction="10000"/>
          </a:bodyPr>
          <a:lstStyle/>
          <a:p>
            <a:pPr>
              <a:lnSpc>
                <a:spcPct val="120000"/>
              </a:lnSpc>
            </a:pPr>
            <a:r>
              <a:rPr dirty="0"/>
              <a:t>Phase </a:t>
            </a:r>
            <a:r>
              <a:rPr lang="en-US" dirty="0"/>
              <a:t>1</a:t>
            </a:r>
            <a:r>
              <a:rPr dirty="0"/>
              <a:t>: Assessment &amp; Installation (</a:t>
            </a:r>
            <a:r>
              <a:rPr lang="en-US" dirty="0"/>
              <a:t>1 day</a:t>
            </a:r>
            <a:r>
              <a:rPr dirty="0"/>
              <a:t>)</a:t>
            </a:r>
            <a:endParaRPr lang="en-US" dirty="0"/>
          </a:p>
          <a:p>
            <a:pPr>
              <a:lnSpc>
                <a:spcPct val="120000"/>
              </a:lnSpc>
            </a:pPr>
            <a:r>
              <a:rPr lang="en-US" dirty="0"/>
              <a:t>Phase 2: Data migration (5 days) – depending on database </a:t>
            </a:r>
            <a:endParaRPr dirty="0"/>
          </a:p>
          <a:p>
            <a:pPr>
              <a:lnSpc>
                <a:spcPct val="120000"/>
              </a:lnSpc>
            </a:pPr>
            <a:r>
              <a:rPr dirty="0"/>
              <a:t>Phase </a:t>
            </a:r>
            <a:r>
              <a:rPr lang="en-US" dirty="0"/>
              <a:t>3</a:t>
            </a:r>
            <a:r>
              <a:rPr dirty="0"/>
              <a:t>: Training (</a:t>
            </a:r>
            <a:r>
              <a:rPr lang="en-US" dirty="0"/>
              <a:t>2 days</a:t>
            </a:r>
            <a:r>
              <a:rPr dirty="0"/>
              <a:t>)</a:t>
            </a:r>
          </a:p>
          <a:p>
            <a:pPr>
              <a:lnSpc>
                <a:spcPct val="120000"/>
              </a:lnSpc>
            </a:pPr>
            <a:r>
              <a:rPr dirty="0"/>
              <a:t>Phase </a:t>
            </a:r>
            <a:r>
              <a:rPr lang="en-US" dirty="0"/>
              <a:t>4</a:t>
            </a:r>
            <a:r>
              <a:rPr dirty="0"/>
              <a:t>: </a:t>
            </a:r>
            <a:r>
              <a:rPr lang="en-US" dirty="0"/>
              <a:t>Dry-run </a:t>
            </a:r>
            <a:r>
              <a:rPr dirty="0"/>
              <a:t>(</a:t>
            </a:r>
            <a:r>
              <a:rPr lang="en-US" dirty="0"/>
              <a:t>1 day</a:t>
            </a:r>
            <a:r>
              <a:rPr dirty="0"/>
              <a:t>)</a:t>
            </a:r>
          </a:p>
          <a:p>
            <a:pPr>
              <a:lnSpc>
                <a:spcPct val="120000"/>
              </a:lnSpc>
            </a:pPr>
            <a:r>
              <a:rPr dirty="0"/>
              <a:t>Phase </a:t>
            </a:r>
            <a:r>
              <a:rPr lang="en-US" dirty="0"/>
              <a:t>5</a:t>
            </a:r>
            <a:r>
              <a:rPr dirty="0"/>
              <a:t>: Monitoring (</a:t>
            </a:r>
            <a:r>
              <a:rPr lang="en-US" dirty="0"/>
              <a:t>routine</a:t>
            </a:r>
            <a:r>
              <a:rPr dirty="0"/>
              <a:t>)</a:t>
            </a:r>
          </a:p>
          <a:p>
            <a:pPr>
              <a:lnSpc>
                <a:spcPct val="120000"/>
              </a:lnSpc>
            </a:pPr>
            <a:r>
              <a:rPr dirty="0"/>
              <a:t>Phase </a:t>
            </a:r>
            <a:r>
              <a:rPr lang="en-US" dirty="0"/>
              <a:t>6</a:t>
            </a:r>
            <a:r>
              <a:rPr dirty="0"/>
              <a:t>: Reporting (</a:t>
            </a:r>
            <a:r>
              <a:rPr lang="en-US" dirty="0"/>
              <a:t>monthly</a:t>
            </a:r>
            <a:r>
              <a:rPr dirty="0"/>
              <a:t>)</a:t>
            </a:r>
          </a:p>
          <a:p>
            <a:pPr>
              <a:lnSpc>
                <a:spcPct val="120000"/>
              </a:lnSpc>
            </a:pPr>
            <a:r>
              <a:rPr dirty="0"/>
              <a:t>Total Duration: </a:t>
            </a:r>
            <a:r>
              <a:rPr lang="en-US" dirty="0"/>
              <a:t>9 days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CE900-7202-F142-80AD-8F7E12A6B63A}"/>
              </a:ext>
            </a:extLst>
          </p:cNvPr>
          <p:cNvSpPr>
            <a:spLocks noGrp="1"/>
          </p:cNvSpPr>
          <p:nvPr>
            <p:ph type="title"/>
          </p:nvPr>
        </p:nvSpPr>
        <p:spPr>
          <a:xfrm>
            <a:off x="838200" y="365125"/>
            <a:ext cx="10515600" cy="1094965"/>
          </a:xfrm>
        </p:spPr>
        <p:txBody>
          <a:bodyPr>
            <a:normAutofit/>
          </a:bodyPr>
          <a:lstStyle/>
          <a:p>
            <a:r>
              <a:rPr lang="en-US" sz="4800" b="1" dirty="0">
                <a:solidFill>
                  <a:srgbClr val="7030A0"/>
                </a:solidFill>
                <a:latin typeface="+mj-lt"/>
              </a:rPr>
              <a:t>Future improvements</a:t>
            </a:r>
            <a:endParaRPr lang="en-KE" sz="4800" b="1" dirty="0">
              <a:solidFill>
                <a:srgbClr val="7030A0"/>
              </a:solidFill>
              <a:latin typeface="+mj-lt"/>
            </a:endParaRPr>
          </a:p>
        </p:txBody>
      </p:sp>
      <p:sp>
        <p:nvSpPr>
          <p:cNvPr id="3" name="Content Placeholder 2">
            <a:extLst>
              <a:ext uri="{FF2B5EF4-FFF2-40B4-BE49-F238E27FC236}">
                <a16:creationId xmlns:a16="http://schemas.microsoft.com/office/drawing/2014/main" id="{429C31DF-DA7F-D497-5C84-F0B83CDE9953}"/>
              </a:ext>
            </a:extLst>
          </p:cNvPr>
          <p:cNvSpPr>
            <a:spLocks noGrp="1"/>
          </p:cNvSpPr>
          <p:nvPr>
            <p:ph idx="1"/>
          </p:nvPr>
        </p:nvSpPr>
        <p:spPr>
          <a:xfrm>
            <a:off x="838200" y="1831327"/>
            <a:ext cx="5087815" cy="4012883"/>
          </a:xfrm>
        </p:spPr>
        <p:txBody>
          <a:bodyPr>
            <a:normAutofit/>
          </a:bodyPr>
          <a:lstStyle/>
          <a:p>
            <a:r>
              <a:rPr lang="en-US" b="1" dirty="0">
                <a:solidFill>
                  <a:srgbClr val="FF0000"/>
                </a:solidFill>
              </a:rPr>
              <a:t>Link with digital automatic pump</a:t>
            </a:r>
          </a:p>
          <a:p>
            <a:pPr marL="0" indent="0">
              <a:buNone/>
            </a:pPr>
            <a:r>
              <a:rPr lang="en-US" sz="3200" b="1" dirty="0">
                <a:solidFill>
                  <a:srgbClr val="7030A0"/>
                </a:solidFill>
              </a:rPr>
              <a:t>What is required</a:t>
            </a:r>
          </a:p>
          <a:p>
            <a:pPr lvl="1"/>
            <a:r>
              <a:rPr lang="en-US" b="1" dirty="0">
                <a:solidFill>
                  <a:srgbClr val="FF0000"/>
                </a:solidFill>
              </a:rPr>
              <a:t>Pumps + Engineers + developers + funds</a:t>
            </a:r>
            <a:endParaRPr lang="en-KE" b="1" dirty="0">
              <a:solidFill>
                <a:srgbClr val="FF0000"/>
              </a:solidFill>
            </a:endParaRPr>
          </a:p>
        </p:txBody>
      </p:sp>
      <p:pic>
        <p:nvPicPr>
          <p:cNvPr id="1026" name="Picture 2" descr="Steve Jobs was born February 24, 1955 in San Francisco, California to an  American mother, Joanne Carole Schieble, and a Syrian father, Abdulfattah  John. - ppt download">
            <a:extLst>
              <a:ext uri="{FF2B5EF4-FFF2-40B4-BE49-F238E27FC236}">
                <a16:creationId xmlns:a16="http://schemas.microsoft.com/office/drawing/2014/main" id="{B213356C-783C-F59E-4C6D-A672B03AD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0465" y="1831327"/>
            <a:ext cx="5087815" cy="38158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4918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FCA96-68CF-9772-C494-F5B136A26DDF}"/>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899FB9E-7EF2-33F8-69CD-4342798DFF6D}"/>
              </a:ext>
            </a:extLst>
          </p:cNvPr>
          <p:cNvSpPr>
            <a:spLocks noGrp="1"/>
          </p:cNvSpPr>
          <p:nvPr>
            <p:ph type="title"/>
          </p:nvPr>
        </p:nvSpPr>
        <p:spPr/>
        <p:txBody>
          <a:bodyPr>
            <a:normAutofit/>
          </a:bodyPr>
          <a:lstStyle/>
          <a:p>
            <a:r>
              <a:rPr lang="en-US" sz="3600" b="1" dirty="0">
                <a:solidFill>
                  <a:srgbClr val="7030A0"/>
                </a:solidFill>
                <a:latin typeface="+mn-lt"/>
              </a:rPr>
              <a:t>Proposed non-proprietary name</a:t>
            </a:r>
            <a:br>
              <a:rPr lang="en-US" sz="3600" b="1" dirty="0">
                <a:solidFill>
                  <a:srgbClr val="7030A0"/>
                </a:solidFill>
                <a:latin typeface="+mn-lt"/>
              </a:rPr>
            </a:br>
            <a:r>
              <a:rPr lang="en-US" sz="3600" b="1" dirty="0">
                <a:solidFill>
                  <a:srgbClr val="7030A0"/>
                </a:solidFill>
                <a:latin typeface="+mn-lt"/>
              </a:rPr>
              <a:t> </a:t>
            </a:r>
            <a:r>
              <a:rPr lang="en-US" sz="3600" i="1" dirty="0">
                <a:solidFill>
                  <a:srgbClr val="7030A0"/>
                </a:solidFill>
                <a:latin typeface="+mn-lt"/>
              </a:rPr>
              <a:t>for</a:t>
            </a:r>
            <a:r>
              <a:rPr lang="en-US" sz="3600" b="1" dirty="0">
                <a:solidFill>
                  <a:srgbClr val="7030A0"/>
                </a:solidFill>
                <a:latin typeface="+mn-lt"/>
              </a:rPr>
              <a:t> National rollout</a:t>
            </a:r>
            <a:endParaRPr lang="en-KE" sz="3600" b="1" dirty="0">
              <a:solidFill>
                <a:srgbClr val="7030A0"/>
              </a:solidFill>
              <a:latin typeface="+mn-lt"/>
            </a:endParaRPr>
          </a:p>
        </p:txBody>
      </p:sp>
      <p:sp>
        <p:nvSpPr>
          <p:cNvPr id="5" name="Rectangle: Rounded Corners 4">
            <a:extLst>
              <a:ext uri="{FF2B5EF4-FFF2-40B4-BE49-F238E27FC236}">
                <a16:creationId xmlns:a16="http://schemas.microsoft.com/office/drawing/2014/main" id="{545D004F-A50B-7A95-9CF3-1FE7B5EE5F41}"/>
              </a:ext>
            </a:extLst>
          </p:cNvPr>
          <p:cNvSpPr/>
          <p:nvPr/>
        </p:nvSpPr>
        <p:spPr>
          <a:xfrm>
            <a:off x="1283110" y="2200797"/>
            <a:ext cx="1828800" cy="408623"/>
          </a:xfrm>
          <a:prstGeom prst="roundRect">
            <a:avLst/>
          </a:prstGeom>
          <a:solidFill>
            <a:srgbClr val="7030A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a:r>
              <a:rPr lang="en-US" sz="2400" b="1">
                <a:solidFill>
                  <a:srgbClr val="FFFFFF"/>
                </a:solidFill>
              </a:rPr>
              <a:t>RxFlow</a:t>
            </a:r>
            <a:endParaRPr kumimoji="0" lang="en-US" sz="2400" b="0" i="0" u="none" strike="noStrike" cap="none" spc="0" normalizeH="0" baseline="0">
              <a:ln>
                <a:noFill/>
              </a:ln>
              <a:solidFill>
                <a:srgbClr val="FFFFFF"/>
              </a:solidFill>
              <a:effectLst/>
              <a:uFillTx/>
              <a:latin typeface="+mj-lt"/>
              <a:ea typeface="+mj-ea"/>
              <a:cs typeface="+mj-cs"/>
              <a:sym typeface="Calibri"/>
            </a:endParaRPr>
          </a:p>
        </p:txBody>
      </p:sp>
      <p:sp>
        <p:nvSpPr>
          <p:cNvPr id="6" name="Rectangle: Rounded Corners 5">
            <a:extLst>
              <a:ext uri="{FF2B5EF4-FFF2-40B4-BE49-F238E27FC236}">
                <a16:creationId xmlns:a16="http://schemas.microsoft.com/office/drawing/2014/main" id="{AE5DF31F-AC59-FD85-9EEE-9EC57FA14F9D}"/>
              </a:ext>
            </a:extLst>
          </p:cNvPr>
          <p:cNvSpPr/>
          <p:nvPr/>
        </p:nvSpPr>
        <p:spPr>
          <a:xfrm>
            <a:off x="1283110" y="3497494"/>
            <a:ext cx="1828800" cy="408623"/>
          </a:xfrm>
          <a:prstGeom prst="roundRect">
            <a:avLst/>
          </a:prstGeom>
          <a:solidFill>
            <a:srgbClr val="7030A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algn="ctr"/>
            <a:r>
              <a:rPr lang="en-US" sz="2400" b="1" dirty="0">
                <a:solidFill>
                  <a:srgbClr val="FFFFFF"/>
                </a:solidFill>
              </a:rPr>
              <a:t>OpioidRx</a:t>
            </a:r>
            <a:endParaRPr kumimoji="0" lang="en-US" sz="2400" b="0" i="0" u="none" strike="noStrike" cap="none" spc="0" normalizeH="0" baseline="0" dirty="0">
              <a:ln>
                <a:noFill/>
              </a:ln>
              <a:solidFill>
                <a:srgbClr val="FFFFFF"/>
              </a:solidFill>
              <a:effectLst/>
              <a:uFillTx/>
              <a:latin typeface="+mj-lt"/>
              <a:ea typeface="+mj-ea"/>
              <a:cs typeface="+mj-cs"/>
              <a:sym typeface="Calibri"/>
            </a:endParaRPr>
          </a:p>
        </p:txBody>
      </p:sp>
      <p:sp>
        <p:nvSpPr>
          <p:cNvPr id="7" name="Rectangle: Rounded Corners 6">
            <a:extLst>
              <a:ext uri="{FF2B5EF4-FFF2-40B4-BE49-F238E27FC236}">
                <a16:creationId xmlns:a16="http://schemas.microsoft.com/office/drawing/2014/main" id="{1416C0E3-612E-995C-2E2F-369DF578D1D8}"/>
              </a:ext>
            </a:extLst>
          </p:cNvPr>
          <p:cNvSpPr/>
          <p:nvPr/>
        </p:nvSpPr>
        <p:spPr>
          <a:xfrm>
            <a:off x="1283110" y="5069558"/>
            <a:ext cx="1828800" cy="408623"/>
          </a:xfrm>
          <a:prstGeom prst="roundRect">
            <a:avLst/>
          </a:prstGeom>
          <a:solidFill>
            <a:srgbClr val="7030A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2400" b="1" dirty="0">
                <a:solidFill>
                  <a:srgbClr val="FFFFFF"/>
                </a:solidFill>
              </a:rPr>
              <a:t>ReliefM.A.T.</a:t>
            </a:r>
            <a:endParaRPr lang="en-US" sz="2400" dirty="0">
              <a:solidFill>
                <a:srgbClr val="FFFFFF"/>
              </a:solidFill>
            </a:endParaRPr>
          </a:p>
        </p:txBody>
      </p:sp>
      <p:sp>
        <p:nvSpPr>
          <p:cNvPr id="8" name="Rectangle: Rounded Corners 7">
            <a:extLst>
              <a:ext uri="{FF2B5EF4-FFF2-40B4-BE49-F238E27FC236}">
                <a16:creationId xmlns:a16="http://schemas.microsoft.com/office/drawing/2014/main" id="{DE8C6666-B16C-A873-B412-6452CA3D762E}"/>
              </a:ext>
            </a:extLst>
          </p:cNvPr>
          <p:cNvSpPr/>
          <p:nvPr/>
        </p:nvSpPr>
        <p:spPr>
          <a:xfrm>
            <a:off x="4085303" y="2028333"/>
            <a:ext cx="4601498" cy="681038"/>
          </a:xfrm>
          <a:prstGeom prst="roundRect">
            <a:avLst/>
          </a:prstGeom>
          <a:solidFill>
            <a:schemeClr val="accent4">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2000">
                <a:solidFill>
                  <a:schemeClr val="bg1"/>
                </a:solidFill>
              </a:rPr>
              <a:t>Suggests a smooth, efficient, and streamlined process for prescriptions.</a:t>
            </a:r>
            <a:endParaRPr lang="en-US" sz="2000" dirty="0">
              <a:solidFill>
                <a:schemeClr val="bg1"/>
              </a:solidFill>
            </a:endParaRPr>
          </a:p>
        </p:txBody>
      </p:sp>
      <p:sp>
        <p:nvSpPr>
          <p:cNvPr id="10" name="Rectangle: Rounded Corners 9">
            <a:extLst>
              <a:ext uri="{FF2B5EF4-FFF2-40B4-BE49-F238E27FC236}">
                <a16:creationId xmlns:a16="http://schemas.microsoft.com/office/drawing/2014/main" id="{5AC65522-E0B8-6333-23A4-4F6E2BF865A2}"/>
              </a:ext>
            </a:extLst>
          </p:cNvPr>
          <p:cNvSpPr/>
          <p:nvPr/>
        </p:nvSpPr>
        <p:spPr>
          <a:xfrm>
            <a:off x="4085303" y="3191028"/>
            <a:ext cx="4601498" cy="1021556"/>
          </a:xfrm>
          <a:prstGeom prst="roundRect">
            <a:avLst/>
          </a:prstGeom>
          <a:solidFill>
            <a:schemeClr val="accent4">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2000">
                <a:solidFill>
                  <a:schemeClr val="bg1"/>
                </a:solidFill>
              </a:rPr>
              <a:t>A direct and clear name, combining "opioid" with "Rx" (the medical abbreviation for prescription).</a:t>
            </a:r>
            <a:endParaRPr lang="en-US" sz="2000" dirty="0">
              <a:solidFill>
                <a:schemeClr val="bg1"/>
              </a:solidFill>
            </a:endParaRPr>
          </a:p>
        </p:txBody>
      </p:sp>
      <p:sp>
        <p:nvSpPr>
          <p:cNvPr id="11" name="Rectangle: Rounded Corners 10">
            <a:extLst>
              <a:ext uri="{FF2B5EF4-FFF2-40B4-BE49-F238E27FC236}">
                <a16:creationId xmlns:a16="http://schemas.microsoft.com/office/drawing/2014/main" id="{CEC1E812-5E75-698A-B546-D2025BD36EE3}"/>
              </a:ext>
            </a:extLst>
          </p:cNvPr>
          <p:cNvSpPr/>
          <p:nvPr/>
        </p:nvSpPr>
        <p:spPr>
          <a:xfrm>
            <a:off x="4085303" y="4592833"/>
            <a:ext cx="4601498" cy="1362075"/>
          </a:xfrm>
          <a:prstGeom prst="roundRect">
            <a:avLst/>
          </a:prstGeom>
          <a:solidFill>
            <a:schemeClr val="accent4">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2000">
                <a:solidFill>
                  <a:schemeClr val="bg1"/>
                </a:solidFill>
              </a:rPr>
              <a:t>An acronym for "Medication-Assisted Treatment," a widely recognized term in the field, with "Relief" providing a positive connotation.</a:t>
            </a:r>
            <a:endParaRPr lang="en-US" sz="2000" dirty="0">
              <a:solidFill>
                <a:schemeClr val="bg1"/>
              </a:solidFill>
            </a:endParaRPr>
          </a:p>
        </p:txBody>
      </p:sp>
      <p:sp>
        <p:nvSpPr>
          <p:cNvPr id="14" name="Arrow: Left-Right 13">
            <a:extLst>
              <a:ext uri="{FF2B5EF4-FFF2-40B4-BE49-F238E27FC236}">
                <a16:creationId xmlns:a16="http://schemas.microsoft.com/office/drawing/2014/main" id="{09DB5B35-6A23-3510-54B5-924384F64BD0}"/>
              </a:ext>
            </a:extLst>
          </p:cNvPr>
          <p:cNvSpPr/>
          <p:nvPr/>
        </p:nvSpPr>
        <p:spPr>
          <a:xfrm>
            <a:off x="3303639" y="2274723"/>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sp>
        <p:nvSpPr>
          <p:cNvPr id="15" name="Arrow: Left-Right 14">
            <a:extLst>
              <a:ext uri="{FF2B5EF4-FFF2-40B4-BE49-F238E27FC236}">
                <a16:creationId xmlns:a16="http://schemas.microsoft.com/office/drawing/2014/main" id="{6F54A723-96CD-E84F-5987-959C691F89CD}"/>
              </a:ext>
            </a:extLst>
          </p:cNvPr>
          <p:cNvSpPr/>
          <p:nvPr/>
        </p:nvSpPr>
        <p:spPr>
          <a:xfrm>
            <a:off x="3303639" y="3581521"/>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sp>
        <p:nvSpPr>
          <p:cNvPr id="16" name="Arrow: Left-Right 15">
            <a:extLst>
              <a:ext uri="{FF2B5EF4-FFF2-40B4-BE49-F238E27FC236}">
                <a16:creationId xmlns:a16="http://schemas.microsoft.com/office/drawing/2014/main" id="{A72CB8CA-7EBF-B0F6-CAB0-28597BC6567B}"/>
              </a:ext>
            </a:extLst>
          </p:cNvPr>
          <p:cNvSpPr/>
          <p:nvPr/>
        </p:nvSpPr>
        <p:spPr>
          <a:xfrm>
            <a:off x="3303639" y="5153585"/>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pic>
        <p:nvPicPr>
          <p:cNvPr id="18" name="Picture 17">
            <a:extLst>
              <a:ext uri="{FF2B5EF4-FFF2-40B4-BE49-F238E27FC236}">
                <a16:creationId xmlns:a16="http://schemas.microsoft.com/office/drawing/2014/main" id="{F933BC60-3DE9-FF53-DD0A-C58F648569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0697" y="2028333"/>
            <a:ext cx="731429" cy="731429"/>
          </a:xfrm>
          <a:prstGeom prst="rect">
            <a:avLst/>
          </a:prstGeom>
        </p:spPr>
      </p:pic>
      <p:sp>
        <p:nvSpPr>
          <p:cNvPr id="19" name="Arrow: Left-Right 18">
            <a:extLst>
              <a:ext uri="{FF2B5EF4-FFF2-40B4-BE49-F238E27FC236}">
                <a16:creationId xmlns:a16="http://schemas.microsoft.com/office/drawing/2014/main" id="{20467B66-1E92-AEEA-81FE-CF66297BCBCC}"/>
              </a:ext>
            </a:extLst>
          </p:cNvPr>
          <p:cNvSpPr/>
          <p:nvPr/>
        </p:nvSpPr>
        <p:spPr>
          <a:xfrm>
            <a:off x="8819536" y="2296775"/>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pic>
        <p:nvPicPr>
          <p:cNvPr id="21" name="Picture 20">
            <a:extLst>
              <a:ext uri="{FF2B5EF4-FFF2-40B4-BE49-F238E27FC236}">
                <a16:creationId xmlns:a16="http://schemas.microsoft.com/office/drawing/2014/main" id="{A4586FB5-B1C0-4970-95B4-F589E75CE6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0697" y="3215806"/>
            <a:ext cx="731429" cy="731429"/>
          </a:xfrm>
          <a:prstGeom prst="rect">
            <a:avLst/>
          </a:prstGeom>
        </p:spPr>
      </p:pic>
      <p:sp>
        <p:nvSpPr>
          <p:cNvPr id="22" name="Arrow: Left-Right 21">
            <a:extLst>
              <a:ext uri="{FF2B5EF4-FFF2-40B4-BE49-F238E27FC236}">
                <a16:creationId xmlns:a16="http://schemas.microsoft.com/office/drawing/2014/main" id="{E4A8EC70-1C49-B979-6D9D-8B81FDD5AD05}"/>
              </a:ext>
            </a:extLst>
          </p:cNvPr>
          <p:cNvSpPr/>
          <p:nvPr/>
        </p:nvSpPr>
        <p:spPr>
          <a:xfrm>
            <a:off x="8819536" y="3484248"/>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pic>
        <p:nvPicPr>
          <p:cNvPr id="23" name="Picture 22">
            <a:extLst>
              <a:ext uri="{FF2B5EF4-FFF2-40B4-BE49-F238E27FC236}">
                <a16:creationId xmlns:a16="http://schemas.microsoft.com/office/drawing/2014/main" id="{0D26EA21-44AF-0E3E-42C3-763CC3FBE2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30697" y="4969083"/>
            <a:ext cx="731429" cy="731429"/>
          </a:xfrm>
          <a:prstGeom prst="rect">
            <a:avLst/>
          </a:prstGeom>
        </p:spPr>
      </p:pic>
      <p:sp>
        <p:nvSpPr>
          <p:cNvPr id="24" name="Arrow: Left-Right 23">
            <a:extLst>
              <a:ext uri="{FF2B5EF4-FFF2-40B4-BE49-F238E27FC236}">
                <a16:creationId xmlns:a16="http://schemas.microsoft.com/office/drawing/2014/main" id="{F9655C64-EA95-EBEC-4F48-DD5CEB0DA95A}"/>
              </a:ext>
            </a:extLst>
          </p:cNvPr>
          <p:cNvSpPr/>
          <p:nvPr/>
        </p:nvSpPr>
        <p:spPr>
          <a:xfrm>
            <a:off x="8819536" y="5214514"/>
            <a:ext cx="648929" cy="240568"/>
          </a:xfrm>
          <a:prstGeom prst="leftRightArrow">
            <a:avLst/>
          </a:prstGeom>
          <a:solidFill>
            <a:srgbClr val="00000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3A3838"/>
              </a:solidFill>
              <a:effectLst/>
              <a:uFillTx/>
              <a:latin typeface="+mj-lt"/>
              <a:ea typeface="+mj-ea"/>
              <a:cs typeface="+mj-cs"/>
              <a:sym typeface="Calibri"/>
            </a:endParaRPr>
          </a:p>
        </p:txBody>
      </p:sp>
    </p:spTree>
    <p:extLst>
      <p:ext uri="{BB962C8B-B14F-4D97-AF65-F5344CB8AC3E}">
        <p14:creationId xmlns:p14="http://schemas.microsoft.com/office/powerpoint/2010/main" val="10742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 Placeholder 1"/>
          <p:cNvSpPr txBox="1">
            <a:spLocks noGrp="1"/>
          </p:cNvSpPr>
          <p:nvPr>
            <p:ph type="body" sz="quarter" idx="1"/>
          </p:nvPr>
        </p:nvSpPr>
        <p:spPr>
          <a:xfrm>
            <a:off x="2696751" y="1854717"/>
            <a:ext cx="7256955" cy="1066804"/>
          </a:xfrm>
          <a:prstGeom prst="rect">
            <a:avLst/>
          </a:prstGeom>
        </p:spPr>
        <p:txBody>
          <a:bodyPr/>
          <a:lstStyle>
            <a:lvl1pPr>
              <a:lnSpc>
                <a:spcPct val="100000"/>
              </a:lnSpc>
              <a:spcBef>
                <a:spcPts val="0"/>
              </a:spcBef>
              <a:defRPr sz="4800">
                <a:solidFill>
                  <a:srgbClr val="7030A0"/>
                </a:solidFill>
                <a:latin typeface="Montserrat Bold"/>
                <a:ea typeface="Montserrat Bold"/>
                <a:cs typeface="Montserrat Bold"/>
                <a:sym typeface="Montserrat Bold"/>
              </a:defRPr>
            </a:lvl1pPr>
          </a:lstStyle>
          <a:p>
            <a:r>
              <a:rPr b="1" dirty="0">
                <a:latin typeface="+mj-lt"/>
              </a:rPr>
              <a:t>THANK YOU</a:t>
            </a:r>
          </a:p>
        </p:txBody>
      </p:sp>
      <p:sp>
        <p:nvSpPr>
          <p:cNvPr id="206" name="TextBox 5"/>
          <p:cNvSpPr txBox="1"/>
          <p:nvPr/>
        </p:nvSpPr>
        <p:spPr>
          <a:xfrm>
            <a:off x="2555873" y="2921636"/>
            <a:ext cx="7539357" cy="129265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defRPr sz="2400" b="1">
                <a:solidFill>
                  <a:srgbClr val="7030A0"/>
                </a:solidFill>
                <a:latin typeface="Open Sans Bold"/>
                <a:ea typeface="Open Sans Bold"/>
                <a:cs typeface="Open Sans Bold"/>
                <a:sym typeface="Open Sans Bold"/>
              </a:defRPr>
            </a:pPr>
            <a:r>
              <a:rPr dirty="0"/>
              <a:t>Contact us</a:t>
            </a:r>
          </a:p>
          <a:p>
            <a:pPr algn="ctr">
              <a:defRPr b="1">
                <a:latin typeface="Open Sans"/>
                <a:ea typeface="Open Sans"/>
                <a:cs typeface="Open Sans"/>
                <a:sym typeface="Open Sans"/>
              </a:defRPr>
            </a:pPr>
            <a:r>
              <a:rPr dirty="0"/>
              <a:t>enquiries@lvcthealth.org</a:t>
            </a:r>
            <a:r>
              <a:rPr b="0" dirty="0"/>
              <a:t> </a:t>
            </a:r>
          </a:p>
          <a:p>
            <a:pPr algn="ctr">
              <a:defRPr>
                <a:latin typeface="Open Sans"/>
                <a:ea typeface="Open Sans"/>
                <a:cs typeface="Open Sans"/>
                <a:sym typeface="Open Sans"/>
              </a:defRPr>
            </a:pPr>
            <a:r>
              <a:rPr dirty="0"/>
              <a:t>  </a:t>
            </a:r>
            <a:r>
              <a:rPr b="1" dirty="0"/>
              <a:t>www.lvcthealth.org   www.lvctgroup.org   www.one2onekenya.org</a:t>
            </a:r>
          </a:p>
        </p:txBody>
      </p:sp>
      <p:pic>
        <p:nvPicPr>
          <p:cNvPr id="207" name="Picture 6" descr="Picture 6"/>
          <p:cNvPicPr>
            <a:picLocks noChangeAspect="1"/>
          </p:cNvPicPr>
          <p:nvPr/>
        </p:nvPicPr>
        <p:blipFill>
          <a:blip r:embed="rId2"/>
          <a:srcRect l="3725" r="70336" b="8934"/>
          <a:stretch>
            <a:fillRect/>
          </a:stretch>
        </p:blipFill>
        <p:spPr>
          <a:xfrm>
            <a:off x="6201409" y="4130040"/>
            <a:ext cx="248841" cy="24963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51" y="0"/>
                  <a:pt x="0" y="4820"/>
                  <a:pt x="0" y="10783"/>
                </a:cubicBezTo>
                <a:cubicBezTo>
                  <a:pt x="0" y="16746"/>
                  <a:pt x="4851" y="21600"/>
                  <a:pt x="10817" y="21600"/>
                </a:cubicBezTo>
                <a:cubicBezTo>
                  <a:pt x="16784" y="21600"/>
                  <a:pt x="21600" y="16746"/>
                  <a:pt x="21600" y="10783"/>
                </a:cubicBezTo>
                <a:cubicBezTo>
                  <a:pt x="21600" y="4820"/>
                  <a:pt x="16784" y="0"/>
                  <a:pt x="10817" y="0"/>
                </a:cubicBezTo>
                <a:close/>
              </a:path>
            </a:pathLst>
          </a:custGeom>
          <a:ln w="12700">
            <a:miter lim="400000"/>
          </a:ln>
        </p:spPr>
      </p:pic>
      <p:grpSp>
        <p:nvGrpSpPr>
          <p:cNvPr id="215" name="Group 16"/>
          <p:cNvGrpSpPr/>
          <p:nvPr/>
        </p:nvGrpSpPr>
        <p:grpSpPr>
          <a:xfrm>
            <a:off x="3079111" y="4060820"/>
            <a:ext cx="6736088" cy="366317"/>
            <a:chOff x="-1" y="-1"/>
            <a:chExt cx="6736086" cy="366315"/>
          </a:xfrm>
        </p:grpSpPr>
        <p:pic>
          <p:nvPicPr>
            <p:cNvPr id="208" name="Picture 4" descr="Picture 4"/>
            <p:cNvPicPr>
              <a:picLocks noChangeAspect="1"/>
            </p:cNvPicPr>
            <p:nvPr/>
          </p:nvPicPr>
          <p:blipFill>
            <a:blip r:embed="rId2"/>
            <a:srcRect l="72042" t="7407" r="4772" b="7431"/>
            <a:stretch>
              <a:fillRect/>
            </a:stretch>
          </p:blipFill>
          <p:spPr>
            <a:xfrm>
              <a:off x="1849121" y="69214"/>
              <a:ext cx="266701" cy="28059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49"/>
                    <a:pt x="0" y="10815"/>
                  </a:cubicBezTo>
                  <a:cubicBezTo>
                    <a:pt x="0" y="16782"/>
                    <a:pt x="4835" y="21600"/>
                    <a:pt x="10800" y="21600"/>
                  </a:cubicBezTo>
                  <a:cubicBezTo>
                    <a:pt x="16765" y="21600"/>
                    <a:pt x="21600" y="16782"/>
                    <a:pt x="21600" y="10815"/>
                  </a:cubicBezTo>
                  <a:cubicBezTo>
                    <a:pt x="21600" y="4849"/>
                    <a:pt x="16765" y="0"/>
                    <a:pt x="10800" y="0"/>
                  </a:cubicBezTo>
                  <a:close/>
                </a:path>
              </a:pathLst>
            </a:custGeom>
            <a:ln w="12700" cap="flat">
              <a:noFill/>
              <a:miter lim="400000"/>
            </a:ln>
            <a:effectLst/>
          </p:spPr>
        </p:pic>
        <p:pic>
          <p:nvPicPr>
            <p:cNvPr id="209" name="Picture 7" descr="Picture 7"/>
            <p:cNvPicPr>
              <a:picLocks noChangeAspect="1"/>
            </p:cNvPicPr>
            <p:nvPr/>
          </p:nvPicPr>
          <p:blipFill>
            <a:blip r:embed="rId2"/>
            <a:srcRect l="38254" t="9556" r="38342" b="9243"/>
            <a:stretch>
              <a:fillRect/>
            </a:stretch>
          </p:blipFill>
          <p:spPr>
            <a:xfrm>
              <a:off x="-2" y="69214"/>
              <a:ext cx="250033" cy="2484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0"/>
                    <a:pt x="0" y="4839"/>
                    <a:pt x="0" y="10800"/>
                  </a:cubicBezTo>
                  <a:cubicBezTo>
                    <a:pt x="0" y="16761"/>
                    <a:pt x="4832" y="21600"/>
                    <a:pt x="10800" y="21600"/>
                  </a:cubicBezTo>
                  <a:cubicBezTo>
                    <a:pt x="16768" y="21600"/>
                    <a:pt x="21600" y="16761"/>
                    <a:pt x="21600" y="10800"/>
                  </a:cubicBezTo>
                  <a:cubicBezTo>
                    <a:pt x="21600" y="4839"/>
                    <a:pt x="16768" y="0"/>
                    <a:pt x="10800" y="0"/>
                  </a:cubicBezTo>
                  <a:close/>
                </a:path>
              </a:pathLst>
            </a:custGeom>
            <a:ln w="12700" cap="flat">
              <a:noFill/>
              <a:miter lim="400000"/>
            </a:ln>
            <a:effectLst/>
          </p:spPr>
        </p:pic>
        <p:sp>
          <p:nvSpPr>
            <p:cNvPr id="210" name="Rectangle 9"/>
            <p:cNvSpPr txBox="1"/>
            <p:nvPr/>
          </p:nvSpPr>
          <p:spPr>
            <a:xfrm>
              <a:off x="360044" y="60324"/>
              <a:ext cx="1286515"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b">
              <a:spAutoFit/>
            </a:bodyPr>
            <a:lstStyle/>
            <a:p>
              <a:pPr>
                <a:defRPr sz="1400" b="1" cap="all">
                  <a:latin typeface="Open Sans"/>
                  <a:ea typeface="Open Sans"/>
                  <a:cs typeface="Open Sans"/>
                  <a:sym typeface="Open Sans"/>
                </a:defRPr>
              </a:pPr>
              <a:r>
                <a:rPr dirty="0"/>
                <a:t>@</a:t>
              </a:r>
              <a:r>
                <a:rPr b="0" cap="none" dirty="0"/>
                <a:t>LVCTKenya </a:t>
              </a:r>
            </a:p>
          </p:txBody>
        </p:sp>
        <p:sp>
          <p:nvSpPr>
            <p:cNvPr id="211" name="Rectangle 9"/>
            <p:cNvSpPr txBox="1"/>
            <p:nvPr/>
          </p:nvSpPr>
          <p:spPr>
            <a:xfrm>
              <a:off x="2223136" y="76199"/>
              <a:ext cx="1286513"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b">
              <a:spAutoFit/>
            </a:bodyPr>
            <a:lstStyle>
              <a:lvl1pPr>
                <a:defRPr sz="1400">
                  <a:latin typeface="Open Sans"/>
                  <a:ea typeface="Open Sans"/>
                  <a:cs typeface="Open Sans"/>
                  <a:sym typeface="Open Sans"/>
                </a:defRPr>
              </a:lvl1pPr>
            </a:lstStyle>
            <a:p>
              <a:r>
                <a:t>@lvctKe </a:t>
              </a:r>
            </a:p>
          </p:txBody>
        </p:sp>
        <p:sp>
          <p:nvSpPr>
            <p:cNvPr id="212" name="Rectangle 9"/>
            <p:cNvSpPr txBox="1"/>
            <p:nvPr/>
          </p:nvSpPr>
          <p:spPr>
            <a:xfrm>
              <a:off x="3509646" y="59689"/>
              <a:ext cx="1286513"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b">
              <a:spAutoFit/>
            </a:bodyPr>
            <a:lstStyle>
              <a:lvl1pPr>
                <a:defRPr sz="1400">
                  <a:latin typeface="Open Sans"/>
                  <a:ea typeface="Open Sans"/>
                  <a:cs typeface="Open Sans"/>
                  <a:sym typeface="Open Sans"/>
                </a:defRPr>
              </a:lvl1pPr>
            </a:lstStyle>
            <a:p>
              <a:r>
                <a:t> LVCTHealth  </a:t>
              </a:r>
            </a:p>
          </p:txBody>
        </p:sp>
        <p:pic>
          <p:nvPicPr>
            <p:cNvPr id="213" name="Picture 14" descr="Picture 14"/>
            <p:cNvPicPr>
              <a:picLocks noChangeAspect="1"/>
            </p:cNvPicPr>
            <p:nvPr/>
          </p:nvPicPr>
          <p:blipFill>
            <a:blip r:embed="rId3"/>
            <a:srcRect l="20414" t="52843" r="62763" b="26555"/>
            <a:stretch>
              <a:fillRect/>
            </a:stretch>
          </p:blipFill>
          <p:spPr>
            <a:xfrm>
              <a:off x="4885692" y="-2"/>
              <a:ext cx="395686" cy="366317"/>
            </a:xfrm>
            <a:custGeom>
              <a:avLst/>
              <a:gdLst/>
              <a:ahLst/>
              <a:cxnLst>
                <a:cxn ang="0">
                  <a:pos x="wd2" y="hd2"/>
                </a:cxn>
                <a:cxn ang="5400000">
                  <a:pos x="wd2" y="hd2"/>
                </a:cxn>
                <a:cxn ang="10800000">
                  <a:pos x="wd2" y="hd2"/>
                </a:cxn>
                <a:cxn ang="16200000">
                  <a:pos x="wd2" y="hd2"/>
                </a:cxn>
              </a:cxnLst>
              <a:rect l="0" t="0" r="r" b="b"/>
              <a:pathLst>
                <a:path w="21600" h="21600" extrusionOk="0">
                  <a:moveTo>
                    <a:pt x="3336" y="0"/>
                  </a:moveTo>
                  <a:cubicBezTo>
                    <a:pt x="1495" y="0"/>
                    <a:pt x="0" y="1615"/>
                    <a:pt x="0" y="3604"/>
                  </a:cubicBezTo>
                  <a:lnTo>
                    <a:pt x="0" y="17996"/>
                  </a:lnTo>
                  <a:cubicBezTo>
                    <a:pt x="0" y="19985"/>
                    <a:pt x="1495" y="21600"/>
                    <a:pt x="3336" y="21600"/>
                  </a:cubicBezTo>
                  <a:lnTo>
                    <a:pt x="18264" y="21600"/>
                  </a:lnTo>
                  <a:cubicBezTo>
                    <a:pt x="20105" y="21600"/>
                    <a:pt x="21600" y="19985"/>
                    <a:pt x="21600" y="17996"/>
                  </a:cubicBezTo>
                  <a:lnTo>
                    <a:pt x="21600" y="3604"/>
                  </a:lnTo>
                  <a:cubicBezTo>
                    <a:pt x="21600" y="1615"/>
                    <a:pt x="20105" y="0"/>
                    <a:pt x="18264" y="0"/>
                  </a:cubicBezTo>
                  <a:lnTo>
                    <a:pt x="3336" y="0"/>
                  </a:lnTo>
                  <a:close/>
                </a:path>
              </a:pathLst>
            </a:custGeom>
            <a:ln w="12700" cap="flat">
              <a:noFill/>
              <a:miter lim="400000"/>
            </a:ln>
            <a:effectLst/>
          </p:spPr>
        </p:pic>
        <p:sp>
          <p:nvSpPr>
            <p:cNvPr id="214" name="Rectangle 9"/>
            <p:cNvSpPr txBox="1"/>
            <p:nvPr/>
          </p:nvSpPr>
          <p:spPr>
            <a:xfrm>
              <a:off x="5449573" y="59689"/>
              <a:ext cx="1286513" cy="241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b">
              <a:spAutoFit/>
            </a:bodyPr>
            <a:lstStyle>
              <a:lvl1pPr>
                <a:defRPr sz="1400">
                  <a:latin typeface="Open Sans"/>
                  <a:ea typeface="Open Sans"/>
                  <a:cs typeface="Open Sans"/>
                  <a:sym typeface="Open Sans"/>
                </a:defRPr>
              </a:lvl1pPr>
            </a:lstStyle>
            <a:p>
              <a:r>
                <a:t> TheLVCT</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D8C91-E7FF-65BE-E04B-AF62C2B82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B406C-4285-EC92-19C7-5C3F65ED0C1E}"/>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Background</a:t>
            </a:r>
            <a:endParaRPr lang="en-KE" b="1" dirty="0">
              <a:solidFill>
                <a:srgbClr val="7030A0"/>
              </a:solidFill>
              <a:latin typeface="+mn-lt"/>
            </a:endParaRPr>
          </a:p>
        </p:txBody>
      </p:sp>
      <p:sp>
        <p:nvSpPr>
          <p:cNvPr id="5" name="Content Placeholder 4">
            <a:extLst>
              <a:ext uri="{FF2B5EF4-FFF2-40B4-BE49-F238E27FC236}">
                <a16:creationId xmlns:a16="http://schemas.microsoft.com/office/drawing/2014/main" id="{CCA003CE-C9CC-B0EC-1C6C-F663B2B9634C}"/>
              </a:ext>
            </a:extLst>
          </p:cNvPr>
          <p:cNvSpPr>
            <a:spLocks noGrp="1"/>
          </p:cNvSpPr>
          <p:nvPr>
            <p:ph idx="1"/>
          </p:nvPr>
        </p:nvSpPr>
        <p:spPr>
          <a:xfrm>
            <a:off x="838200" y="1690688"/>
            <a:ext cx="10515600" cy="4547880"/>
          </a:xfrm>
        </p:spPr>
        <p:txBody>
          <a:bodyPr>
            <a:noAutofit/>
          </a:bodyPr>
          <a:lstStyle/>
          <a:p>
            <a:pPr marL="0" indent="0">
              <a:buNone/>
            </a:pPr>
            <a:r>
              <a:rPr lang="en-US" sz="1600" b="1" dirty="0"/>
              <a:t>IORPMS</a:t>
            </a:r>
            <a:r>
              <a:rPr lang="en-US" sz="1600" dirty="0"/>
              <a:t>: A locally developed, free, offline, and open-access semi-automated methadone dispensing system piloted at Shimo La Tewa and </a:t>
            </a:r>
            <a:r>
              <a:rPr lang="en-US" sz="1600" dirty="0" err="1"/>
              <a:t>Faza</a:t>
            </a:r>
            <a:r>
              <a:rPr lang="en-US" sz="1600" dirty="0"/>
              <a:t> clinics.</a:t>
            </a:r>
          </a:p>
          <a:p>
            <a:pPr marL="0" indent="0">
              <a:buNone/>
            </a:pPr>
            <a:r>
              <a:rPr lang="en-US" sz="1600" b="1" dirty="0"/>
              <a:t>Key Features</a:t>
            </a:r>
            <a:r>
              <a:rPr lang="en-US" sz="1600" dirty="0"/>
              <a:t>:</a:t>
            </a:r>
          </a:p>
          <a:p>
            <a:pPr lvl="1"/>
            <a:r>
              <a:rPr lang="en-US" sz="1600" b="1" dirty="0"/>
              <a:t>Digitized Patient Management</a:t>
            </a:r>
            <a:r>
              <a:rPr lang="en-US" sz="1600" dirty="0"/>
              <a:t>: One-time registration, role-based access for clinicians, pharmacists, and nurses.</a:t>
            </a:r>
          </a:p>
          <a:p>
            <a:pPr lvl="1"/>
            <a:r>
              <a:rPr lang="en-US" sz="1600" b="1" dirty="0"/>
              <a:t>Compliance Safeguards</a:t>
            </a:r>
            <a:r>
              <a:rPr lang="en-US" sz="1600" dirty="0"/>
              <a:t>: Automated dose tracking, blocks duplicate dosing, and enforces appointment management.</a:t>
            </a:r>
          </a:p>
          <a:p>
            <a:pPr lvl="1"/>
            <a:r>
              <a:rPr lang="en-US" sz="1600" b="1" dirty="0"/>
              <a:t>Prison/Takeaway Module</a:t>
            </a:r>
            <a:r>
              <a:rPr lang="en-US" sz="1600" dirty="0"/>
              <a:t>: Supports multi-day dosing with audit trails for accountability.</a:t>
            </a:r>
          </a:p>
          <a:p>
            <a:pPr lvl="1"/>
            <a:r>
              <a:rPr lang="en-US" sz="1600" b="1" dirty="0"/>
              <a:t>Cost Reduction</a:t>
            </a:r>
            <a:r>
              <a:rPr lang="en-US" sz="1600" dirty="0"/>
              <a:t>: Eliminates licensing fees and reduces equipment costs by 69% through local innovation (e.g., locally assembled infusion pumps).</a:t>
            </a:r>
          </a:p>
          <a:p>
            <a:pPr lvl="1"/>
            <a:r>
              <a:rPr lang="en-US" sz="1600" b="1" dirty="0"/>
              <a:t>Interoperability</a:t>
            </a:r>
            <a:r>
              <a:rPr lang="en-US" sz="1600" dirty="0"/>
              <a:t>: Aligns with Kenya’s national digital health framework for future integration.</a:t>
            </a:r>
          </a:p>
          <a:p>
            <a:pPr marL="0" indent="0">
              <a:buNone/>
            </a:pPr>
            <a:r>
              <a:rPr lang="en-US" sz="1600" b="1" dirty="0"/>
              <a:t>Objectives</a:t>
            </a:r>
            <a:r>
              <a:rPr lang="en-US" sz="1600" dirty="0"/>
              <a:t>:</a:t>
            </a:r>
          </a:p>
          <a:p>
            <a:pPr lvl="1"/>
            <a:r>
              <a:rPr lang="en-US" sz="1600" dirty="0"/>
              <a:t>Improve efficiency and accountability in controlled drugs delivery.</a:t>
            </a:r>
          </a:p>
          <a:p>
            <a:pPr lvl="1"/>
            <a:r>
              <a:rPr lang="en-US" sz="1600" dirty="0"/>
              <a:t>Eliminate manual records and reduce reliance on costly software.</a:t>
            </a:r>
          </a:p>
          <a:p>
            <a:pPr lvl="1"/>
            <a:r>
              <a:rPr lang="en-US" sz="1600" dirty="0"/>
              <a:t>Enhance patient verification with fingerprint scanners and real-time analytics.</a:t>
            </a:r>
          </a:p>
          <a:p>
            <a:endParaRPr lang="en-US" sz="1600" dirty="0"/>
          </a:p>
        </p:txBody>
      </p:sp>
    </p:spTree>
    <p:extLst>
      <p:ext uri="{BB962C8B-B14F-4D97-AF65-F5344CB8AC3E}">
        <p14:creationId xmlns:p14="http://schemas.microsoft.com/office/powerpoint/2010/main" val="36151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F4151-747B-1862-4097-050988842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D3FD5-D91D-4DCB-B8AF-973886538F91}"/>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Benefits</a:t>
            </a:r>
            <a:endParaRPr lang="en-KE" b="1" dirty="0">
              <a:solidFill>
                <a:srgbClr val="7030A0"/>
              </a:solidFill>
              <a:latin typeface="+mn-lt"/>
            </a:endParaRPr>
          </a:p>
        </p:txBody>
      </p:sp>
      <p:sp>
        <p:nvSpPr>
          <p:cNvPr id="5" name="Content Placeholder 4">
            <a:extLst>
              <a:ext uri="{FF2B5EF4-FFF2-40B4-BE49-F238E27FC236}">
                <a16:creationId xmlns:a16="http://schemas.microsoft.com/office/drawing/2014/main" id="{29C4713F-42BF-DAB4-C0E4-98B051590A7F}"/>
              </a:ext>
            </a:extLst>
          </p:cNvPr>
          <p:cNvSpPr>
            <a:spLocks noGrp="1"/>
          </p:cNvSpPr>
          <p:nvPr>
            <p:ph idx="1"/>
          </p:nvPr>
        </p:nvSpPr>
        <p:spPr>
          <a:xfrm>
            <a:off x="838200" y="1690688"/>
            <a:ext cx="10515600" cy="4547880"/>
          </a:xfrm>
        </p:spPr>
        <p:txBody>
          <a:bodyPr>
            <a:noAutofit/>
          </a:bodyPr>
          <a:lstStyle/>
          <a:p>
            <a:pPr marL="0" indent="0">
              <a:buNone/>
            </a:pPr>
            <a:r>
              <a:rPr lang="en-US" sz="1600" b="1" dirty="0"/>
              <a:t>IORPMS</a:t>
            </a:r>
            <a:r>
              <a:rPr lang="en-US" sz="1600" dirty="0"/>
              <a:t>: A locally developed, free, offline, and open-access semi-automated methadone dispensing system piloted at Shimo La Tewa and </a:t>
            </a:r>
            <a:r>
              <a:rPr lang="en-US" sz="1600" dirty="0" err="1"/>
              <a:t>Faza</a:t>
            </a:r>
            <a:r>
              <a:rPr lang="en-US" sz="1600" dirty="0"/>
              <a:t> clinics.</a:t>
            </a:r>
          </a:p>
          <a:p>
            <a:pPr marL="0" indent="0">
              <a:buNone/>
            </a:pPr>
            <a:r>
              <a:rPr lang="en-US" sz="1600" b="1" dirty="0"/>
              <a:t>Key Features</a:t>
            </a:r>
            <a:r>
              <a:rPr lang="en-US" sz="1600" dirty="0"/>
              <a:t>:</a:t>
            </a:r>
          </a:p>
          <a:p>
            <a:pPr lvl="1"/>
            <a:r>
              <a:rPr lang="en-US" sz="1600" b="1" dirty="0"/>
              <a:t>Digitized Patient Management</a:t>
            </a:r>
            <a:r>
              <a:rPr lang="en-US" sz="1600" dirty="0"/>
              <a:t>: One-time registration, role-based access for clinicians, pharmacists, and nurses.</a:t>
            </a:r>
          </a:p>
          <a:p>
            <a:pPr lvl="1"/>
            <a:r>
              <a:rPr lang="en-US" sz="1600" b="1" dirty="0"/>
              <a:t>Compliance Safeguards</a:t>
            </a:r>
            <a:r>
              <a:rPr lang="en-US" sz="1600" dirty="0"/>
              <a:t>: Automated dose tracking, blocks duplicate dosing, and enforces Treatment Consent Agreement (TCA) compliance.</a:t>
            </a:r>
          </a:p>
          <a:p>
            <a:pPr lvl="1"/>
            <a:r>
              <a:rPr lang="en-US" sz="1600" b="1" dirty="0"/>
              <a:t>Prison/Takeaway Module</a:t>
            </a:r>
            <a:r>
              <a:rPr lang="en-US" sz="1600" dirty="0"/>
              <a:t>: Supports multi-day dosing with audit trails for accountability.</a:t>
            </a:r>
          </a:p>
          <a:p>
            <a:pPr lvl="1"/>
            <a:r>
              <a:rPr lang="en-US" sz="1600" b="1" dirty="0"/>
              <a:t>Cost Reduction</a:t>
            </a:r>
            <a:r>
              <a:rPr lang="en-US" sz="1600" dirty="0"/>
              <a:t>: Eliminates licensing fees and reduces equipment costs by 69% through local innovation (e.g., locally assembled infusion pumps).</a:t>
            </a:r>
          </a:p>
          <a:p>
            <a:pPr lvl="1"/>
            <a:r>
              <a:rPr lang="en-US" sz="1600" b="1" dirty="0"/>
              <a:t>Interoperability</a:t>
            </a:r>
            <a:r>
              <a:rPr lang="en-US" sz="1600" dirty="0"/>
              <a:t>: Aligns with Kenya’s national digital health framework for future integration.</a:t>
            </a:r>
          </a:p>
          <a:p>
            <a:pPr marL="0" indent="0">
              <a:buNone/>
            </a:pPr>
            <a:r>
              <a:rPr lang="en-US" sz="1600" b="1" dirty="0"/>
              <a:t>Objectives</a:t>
            </a:r>
            <a:r>
              <a:rPr lang="en-US" sz="1600" dirty="0"/>
              <a:t>:</a:t>
            </a:r>
          </a:p>
          <a:p>
            <a:pPr lvl="1"/>
            <a:r>
              <a:rPr lang="en-US" sz="1600" dirty="0"/>
              <a:t>Improve efficiency and accountability in controlled drugs delivery.</a:t>
            </a:r>
          </a:p>
          <a:p>
            <a:pPr lvl="1"/>
            <a:r>
              <a:rPr lang="en-US" sz="1600" dirty="0"/>
              <a:t>Eliminate manual records and reduce reliance on costly software.</a:t>
            </a:r>
          </a:p>
          <a:p>
            <a:pPr lvl="1"/>
            <a:r>
              <a:rPr lang="en-US" sz="1600" dirty="0"/>
              <a:t>Enhance patient verification with fingerprint scanners and real-time analytics.</a:t>
            </a:r>
          </a:p>
          <a:p>
            <a:endParaRPr lang="en-US" sz="1600" dirty="0"/>
          </a:p>
        </p:txBody>
      </p:sp>
    </p:spTree>
    <p:extLst>
      <p:ext uri="{BB962C8B-B14F-4D97-AF65-F5344CB8AC3E}">
        <p14:creationId xmlns:p14="http://schemas.microsoft.com/office/powerpoint/2010/main" val="1565735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D4DC5-4C40-28E9-D14F-DF14F97F2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ABA8D-9E5A-9EE3-2B80-D392B8098F1E}"/>
              </a:ext>
            </a:extLst>
          </p:cNvPr>
          <p:cNvSpPr>
            <a:spLocks noGrp="1"/>
          </p:cNvSpPr>
          <p:nvPr>
            <p:ph type="title"/>
          </p:nvPr>
        </p:nvSpPr>
        <p:spPr>
          <a:xfrm>
            <a:off x="838200" y="562231"/>
            <a:ext cx="9486900" cy="1325563"/>
          </a:xfrm>
        </p:spPr>
        <p:txBody>
          <a:bodyPr>
            <a:normAutofit/>
          </a:bodyPr>
          <a:lstStyle/>
          <a:p>
            <a:r>
              <a:rPr lang="en-US" b="1" dirty="0">
                <a:solidFill>
                  <a:srgbClr val="7030A0"/>
                </a:solidFill>
                <a:latin typeface="+mn-lt"/>
              </a:rPr>
              <a:t>How does the system work?</a:t>
            </a:r>
            <a:endParaRPr lang="en-KE" b="1" dirty="0">
              <a:solidFill>
                <a:srgbClr val="7030A0"/>
              </a:solidFill>
              <a:latin typeface="+mn-lt"/>
            </a:endParaRPr>
          </a:p>
        </p:txBody>
      </p:sp>
      <p:sp>
        <p:nvSpPr>
          <p:cNvPr id="5" name="Content Placeholder 4">
            <a:extLst>
              <a:ext uri="{FF2B5EF4-FFF2-40B4-BE49-F238E27FC236}">
                <a16:creationId xmlns:a16="http://schemas.microsoft.com/office/drawing/2014/main" id="{9E097D7B-D606-C85D-FC5D-5D1F1923AA5A}"/>
              </a:ext>
            </a:extLst>
          </p:cNvPr>
          <p:cNvSpPr>
            <a:spLocks noGrp="1"/>
          </p:cNvSpPr>
          <p:nvPr>
            <p:ph idx="1"/>
          </p:nvPr>
        </p:nvSpPr>
        <p:spPr>
          <a:xfrm>
            <a:off x="838200" y="1887794"/>
            <a:ext cx="10515600" cy="4082692"/>
          </a:xfrm>
        </p:spPr>
        <p:txBody>
          <a:bodyPr/>
          <a:lstStyle/>
          <a:p>
            <a:r>
              <a:rPr lang="en-US" dirty="0"/>
              <a:t>The system focuses on data accuracy, usability and speed. The process of using IORPMS is simple and involves three steps: </a:t>
            </a:r>
          </a:p>
          <a:p>
            <a:pPr lvl="1"/>
            <a:r>
              <a:rPr lang="en-US" dirty="0"/>
              <a:t>Patient identification and verification</a:t>
            </a:r>
          </a:p>
          <a:p>
            <a:pPr lvl="1"/>
            <a:r>
              <a:rPr lang="en-US" dirty="0"/>
              <a:t>Data Processing</a:t>
            </a:r>
          </a:p>
          <a:p>
            <a:pPr lvl="1"/>
            <a:r>
              <a:rPr lang="en-US" dirty="0"/>
              <a:t>Dispensing and clinical follow-up</a:t>
            </a:r>
          </a:p>
          <a:p>
            <a:r>
              <a:rPr lang="en-US" dirty="0"/>
              <a:t>On average, it takes less than 10 seconds to identify a patient and have a dose dispensed in the system.</a:t>
            </a:r>
          </a:p>
        </p:txBody>
      </p:sp>
    </p:spTree>
    <p:extLst>
      <p:ext uri="{BB962C8B-B14F-4D97-AF65-F5344CB8AC3E}">
        <p14:creationId xmlns:p14="http://schemas.microsoft.com/office/powerpoint/2010/main" val="3468469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D82F9-710D-DC05-4B09-3CE4D5B29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08DB1-1E22-A44C-EC67-46A0DD7E56BB}"/>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How does the system work?</a:t>
            </a:r>
            <a:endParaRPr lang="en-KE" b="1" dirty="0">
              <a:solidFill>
                <a:srgbClr val="7030A0"/>
              </a:solidFill>
              <a:latin typeface="+mn-lt"/>
            </a:endParaRPr>
          </a:p>
        </p:txBody>
      </p:sp>
      <p:pic>
        <p:nvPicPr>
          <p:cNvPr id="7" name="Picture 6">
            <a:extLst>
              <a:ext uri="{FF2B5EF4-FFF2-40B4-BE49-F238E27FC236}">
                <a16:creationId xmlns:a16="http://schemas.microsoft.com/office/drawing/2014/main" id="{A81845BD-E2DC-D085-2DCE-42F05D30060E}"/>
              </a:ext>
            </a:extLst>
          </p:cNvPr>
          <p:cNvPicPr>
            <a:picLocks noChangeAspect="1"/>
          </p:cNvPicPr>
          <p:nvPr/>
        </p:nvPicPr>
        <p:blipFill>
          <a:blip r:embed="rId2"/>
          <a:stretch>
            <a:fillRect/>
          </a:stretch>
        </p:blipFill>
        <p:spPr>
          <a:xfrm>
            <a:off x="1647886" y="1690688"/>
            <a:ext cx="1463040" cy="1463040"/>
          </a:xfrm>
          <a:prstGeom prst="rect">
            <a:avLst/>
          </a:prstGeom>
        </p:spPr>
      </p:pic>
      <p:pic>
        <p:nvPicPr>
          <p:cNvPr id="9" name="Picture 8">
            <a:extLst>
              <a:ext uri="{FF2B5EF4-FFF2-40B4-BE49-F238E27FC236}">
                <a16:creationId xmlns:a16="http://schemas.microsoft.com/office/drawing/2014/main" id="{6DEB9625-107A-7341-BBF7-7DBA05861651}"/>
              </a:ext>
            </a:extLst>
          </p:cNvPr>
          <p:cNvPicPr>
            <a:picLocks noChangeAspect="1"/>
          </p:cNvPicPr>
          <p:nvPr/>
        </p:nvPicPr>
        <p:blipFill>
          <a:blip r:embed="rId3"/>
          <a:stretch>
            <a:fillRect/>
          </a:stretch>
        </p:blipFill>
        <p:spPr>
          <a:xfrm>
            <a:off x="4850130" y="1690688"/>
            <a:ext cx="1463040" cy="1463040"/>
          </a:xfrm>
          <a:prstGeom prst="rect">
            <a:avLst/>
          </a:prstGeom>
        </p:spPr>
      </p:pic>
      <p:pic>
        <p:nvPicPr>
          <p:cNvPr id="11" name="Picture 10">
            <a:extLst>
              <a:ext uri="{FF2B5EF4-FFF2-40B4-BE49-F238E27FC236}">
                <a16:creationId xmlns:a16="http://schemas.microsoft.com/office/drawing/2014/main" id="{8E3E9673-317F-9234-5874-267FC4681548}"/>
              </a:ext>
            </a:extLst>
          </p:cNvPr>
          <p:cNvPicPr>
            <a:picLocks noChangeAspect="1"/>
          </p:cNvPicPr>
          <p:nvPr/>
        </p:nvPicPr>
        <p:blipFill>
          <a:blip r:embed="rId4"/>
          <a:stretch>
            <a:fillRect/>
          </a:stretch>
        </p:blipFill>
        <p:spPr>
          <a:xfrm>
            <a:off x="8571025" y="1744826"/>
            <a:ext cx="1463040" cy="1463040"/>
          </a:xfrm>
          <a:prstGeom prst="rect">
            <a:avLst/>
          </a:prstGeom>
        </p:spPr>
      </p:pic>
      <p:sp>
        <p:nvSpPr>
          <p:cNvPr id="12" name="Rectangle: Rounded Corners 11">
            <a:extLst>
              <a:ext uri="{FF2B5EF4-FFF2-40B4-BE49-F238E27FC236}">
                <a16:creationId xmlns:a16="http://schemas.microsoft.com/office/drawing/2014/main" id="{1DE80F54-8705-988B-4E64-B570D94FE047}"/>
              </a:ext>
            </a:extLst>
          </p:cNvPr>
          <p:cNvSpPr/>
          <p:nvPr/>
        </p:nvSpPr>
        <p:spPr>
          <a:xfrm>
            <a:off x="838200" y="3704273"/>
            <a:ext cx="3082413" cy="919401"/>
          </a:xfrm>
          <a:prstGeom prst="roundRect">
            <a:avLst/>
          </a:prstGeom>
          <a:solidFill>
            <a:srgbClr val="FF7C80"/>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FFFFFF"/>
                </a:solidFill>
                <a:effectLst/>
                <a:uFillTx/>
                <a:latin typeface="+mj-lt"/>
                <a:ea typeface="+mj-ea"/>
                <a:cs typeface="+mj-cs"/>
                <a:sym typeface="Calibri"/>
              </a:rPr>
              <a:t>Search patient by:</a:t>
            </a:r>
          </a:p>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FFFF"/>
                </a:solidFill>
                <a:latin typeface="+mj-lt"/>
                <a:ea typeface="+mj-ea"/>
                <a:cs typeface="+mj-cs"/>
              </a:rPr>
              <a:t>Name, Unique Identifier (MAT Id), fingerprint</a:t>
            </a:r>
            <a:endParaRPr kumimoji="0" lang="en-US" sz="1800" b="0" i="0" u="none" strike="noStrike" cap="none" spc="0" normalizeH="0" baseline="0" dirty="0">
              <a:ln>
                <a:noFill/>
              </a:ln>
              <a:solidFill>
                <a:srgbClr val="FFFFFF"/>
              </a:solidFill>
              <a:effectLst/>
              <a:uFillTx/>
              <a:latin typeface="+mj-lt"/>
              <a:ea typeface="+mj-ea"/>
              <a:cs typeface="+mj-cs"/>
              <a:sym typeface="Calibri"/>
            </a:endParaRPr>
          </a:p>
        </p:txBody>
      </p:sp>
      <p:sp>
        <p:nvSpPr>
          <p:cNvPr id="13" name="Oval 12">
            <a:extLst>
              <a:ext uri="{FF2B5EF4-FFF2-40B4-BE49-F238E27FC236}">
                <a16:creationId xmlns:a16="http://schemas.microsoft.com/office/drawing/2014/main" id="{FB55FF16-DE33-FCA8-656C-9F479D38E4C8}"/>
              </a:ext>
            </a:extLst>
          </p:cNvPr>
          <p:cNvSpPr/>
          <p:nvPr/>
        </p:nvSpPr>
        <p:spPr>
          <a:xfrm>
            <a:off x="1713026" y="5061125"/>
            <a:ext cx="1108586" cy="779026"/>
          </a:xfrm>
          <a:prstGeom prst="ellipse">
            <a:avLst/>
          </a:prstGeom>
          <a:no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solidFill>
                  <a:srgbClr val="3A3838"/>
                </a:solidFill>
                <a:latin typeface="+mj-lt"/>
                <a:ea typeface="+mj-ea"/>
                <a:cs typeface="+mj-cs"/>
              </a:rPr>
              <a:t>5</a:t>
            </a:r>
            <a:r>
              <a:rPr kumimoji="0" lang="en-US" sz="1800" b="1" i="0" u="none" strike="noStrike" cap="none" spc="0" normalizeH="0" baseline="0" dirty="0">
                <a:ln>
                  <a:noFill/>
                </a:ln>
                <a:solidFill>
                  <a:srgbClr val="3A3838"/>
                </a:solidFill>
                <a:effectLst/>
                <a:uFillTx/>
                <a:latin typeface="+mj-lt"/>
                <a:ea typeface="+mj-ea"/>
                <a:cs typeface="+mj-cs"/>
                <a:sym typeface="Calibri"/>
              </a:rPr>
              <a:t> </a:t>
            </a:r>
          </a:p>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3A3838"/>
                </a:solidFill>
                <a:effectLst/>
                <a:uFillTx/>
                <a:latin typeface="+mj-lt"/>
                <a:ea typeface="+mj-ea"/>
                <a:cs typeface="+mj-cs"/>
                <a:sym typeface="Calibri"/>
              </a:rPr>
              <a:t>seconds</a:t>
            </a:r>
          </a:p>
        </p:txBody>
      </p:sp>
      <p:sp>
        <p:nvSpPr>
          <p:cNvPr id="14" name="Rectangle: Rounded Corners 13">
            <a:extLst>
              <a:ext uri="{FF2B5EF4-FFF2-40B4-BE49-F238E27FC236}">
                <a16:creationId xmlns:a16="http://schemas.microsoft.com/office/drawing/2014/main" id="{778F84DC-B7ED-D6A7-326A-1B6E2DB06F1F}"/>
              </a:ext>
            </a:extLst>
          </p:cNvPr>
          <p:cNvSpPr/>
          <p:nvPr/>
        </p:nvSpPr>
        <p:spPr>
          <a:xfrm>
            <a:off x="4274574" y="3704273"/>
            <a:ext cx="2553929" cy="919401"/>
          </a:xfrm>
          <a:prstGeom prst="roundRect">
            <a:avLst/>
          </a:prstGeom>
          <a:solidFill>
            <a:srgbClr val="FFFFFF"/>
          </a:solidFill>
          <a:ln>
            <a:solidFill>
              <a:schemeClr val="tx1"/>
            </a:solid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3A3838"/>
                </a:solidFill>
                <a:effectLst/>
                <a:uFillTx/>
                <a:latin typeface="+mj-lt"/>
                <a:ea typeface="+mj-ea"/>
                <a:cs typeface="+mj-cs"/>
                <a:sym typeface="Calibri"/>
              </a:rPr>
              <a:t>Dispense by:</a:t>
            </a:r>
          </a:p>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3A3838"/>
                </a:solidFill>
                <a:latin typeface="+mj-lt"/>
                <a:ea typeface="+mj-ea"/>
                <a:cs typeface="+mj-cs"/>
              </a:rPr>
              <a:t>Syringe or </a:t>
            </a:r>
            <a:r>
              <a:rPr lang="en-US" dirty="0" err="1">
                <a:solidFill>
                  <a:srgbClr val="3A3838"/>
                </a:solidFill>
                <a:latin typeface="+mj-lt"/>
                <a:ea typeface="+mj-ea"/>
                <a:cs typeface="+mj-cs"/>
              </a:rPr>
              <a:t>Dispensette</a:t>
            </a:r>
            <a:r>
              <a:rPr lang="en-US" dirty="0">
                <a:solidFill>
                  <a:srgbClr val="3A3838"/>
                </a:solidFill>
                <a:latin typeface="+mj-lt"/>
                <a:ea typeface="+mj-ea"/>
                <a:cs typeface="+mj-cs"/>
              </a:rPr>
              <a:t> –S titration machine</a:t>
            </a:r>
            <a:endParaRPr kumimoji="0" lang="en-US" sz="1800" b="0" i="0" u="none" strike="noStrike" cap="none" spc="0" normalizeH="0" baseline="0" dirty="0">
              <a:ln>
                <a:noFill/>
              </a:ln>
              <a:solidFill>
                <a:srgbClr val="3A3838"/>
              </a:solidFill>
              <a:effectLst/>
              <a:uFillTx/>
              <a:latin typeface="+mj-lt"/>
              <a:ea typeface="+mj-ea"/>
              <a:cs typeface="+mj-cs"/>
              <a:sym typeface="Calibri"/>
            </a:endParaRPr>
          </a:p>
        </p:txBody>
      </p:sp>
      <p:sp>
        <p:nvSpPr>
          <p:cNvPr id="15" name="Rectangle: Rounded Corners 14">
            <a:extLst>
              <a:ext uri="{FF2B5EF4-FFF2-40B4-BE49-F238E27FC236}">
                <a16:creationId xmlns:a16="http://schemas.microsoft.com/office/drawing/2014/main" id="{91517F3E-04D6-2E02-176F-664B59DC84D4}"/>
              </a:ext>
            </a:extLst>
          </p:cNvPr>
          <p:cNvSpPr/>
          <p:nvPr/>
        </p:nvSpPr>
        <p:spPr>
          <a:xfrm>
            <a:off x="7251290" y="3691952"/>
            <a:ext cx="4102510" cy="1225868"/>
          </a:xfrm>
          <a:prstGeom prst="roundRect">
            <a:avLst/>
          </a:prstGeom>
          <a:solidFill>
            <a:srgbClr val="003366"/>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solidFill>
                  <a:srgbClr val="FFC000"/>
                </a:solidFill>
                <a:latin typeface="+mj-lt"/>
                <a:ea typeface="+mj-ea"/>
                <a:cs typeface="+mj-cs"/>
              </a:rPr>
              <a:t>Reports generated</a:t>
            </a:r>
            <a:r>
              <a:rPr kumimoji="0" lang="en-US" sz="1800" b="1" i="0" u="none" strike="noStrike" cap="none" spc="0" normalizeH="0" baseline="0" dirty="0">
                <a:ln>
                  <a:noFill/>
                </a:ln>
                <a:solidFill>
                  <a:srgbClr val="FFC000"/>
                </a:solidFill>
                <a:effectLst/>
                <a:uFillTx/>
                <a:latin typeface="+mj-lt"/>
                <a:ea typeface="+mj-ea"/>
                <a:cs typeface="+mj-cs"/>
                <a:sym typeface="Calibri"/>
              </a:rPr>
              <a:t>:</a:t>
            </a:r>
          </a:p>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C000"/>
                </a:solidFill>
                <a:latin typeface="+mj-lt"/>
                <a:ea typeface="+mj-ea"/>
                <a:cs typeface="+mj-cs"/>
              </a:rPr>
              <a:t>consumption, patient summary, a</a:t>
            </a:r>
            <a:r>
              <a:rPr kumimoji="0" lang="en-US" sz="1800" b="0" i="0" u="none" strike="noStrike" cap="none" spc="0" normalizeH="0" baseline="0" dirty="0">
                <a:ln>
                  <a:noFill/>
                </a:ln>
                <a:solidFill>
                  <a:srgbClr val="FFC000"/>
                </a:solidFill>
                <a:effectLst/>
                <a:uFillTx/>
                <a:latin typeface="+mj-lt"/>
                <a:ea typeface="+mj-ea"/>
                <a:cs typeface="+mj-cs"/>
                <a:sym typeface="Calibri"/>
              </a:rPr>
              <a:t>ppointments,</a:t>
            </a:r>
          </a:p>
          <a:p>
            <a:pPr marL="0" marR="0" indent="0" algn="ctr" defTabSz="914400" rtl="0" fontAlgn="auto" latinLnBrk="0" hangingPunct="0">
              <a:lnSpc>
                <a:spcPct val="100000"/>
              </a:lnSpc>
              <a:spcBef>
                <a:spcPts val="0"/>
              </a:spcBef>
              <a:spcAft>
                <a:spcPts val="0"/>
              </a:spcAft>
              <a:buClrTx/>
              <a:buSzTx/>
              <a:buFontTx/>
              <a:buNone/>
              <a:tabLst/>
            </a:pPr>
            <a:r>
              <a:rPr lang="en-US" dirty="0">
                <a:solidFill>
                  <a:srgbClr val="FFC000"/>
                </a:solidFill>
                <a:latin typeface="+mj-lt"/>
                <a:ea typeface="+mj-ea"/>
                <a:cs typeface="+mj-cs"/>
              </a:rPr>
              <a:t>deleted prescriptions, returns, expiries </a:t>
            </a:r>
            <a:r>
              <a:rPr lang="en-US" dirty="0" err="1">
                <a:solidFill>
                  <a:srgbClr val="FFC000"/>
                </a:solidFill>
                <a:latin typeface="+mj-lt"/>
                <a:ea typeface="+mj-ea"/>
                <a:cs typeface="+mj-cs"/>
              </a:rPr>
              <a:t>etc</a:t>
            </a:r>
            <a:endParaRPr kumimoji="0" lang="en-US" sz="1800" b="0" i="0" u="none" strike="noStrike" cap="none" spc="0" normalizeH="0" baseline="0" dirty="0">
              <a:ln>
                <a:noFill/>
              </a:ln>
              <a:solidFill>
                <a:srgbClr val="FFC000"/>
              </a:solidFill>
              <a:effectLst/>
              <a:uFillTx/>
              <a:latin typeface="+mj-lt"/>
              <a:ea typeface="+mj-ea"/>
              <a:cs typeface="+mj-cs"/>
              <a:sym typeface="Calibri"/>
            </a:endParaRPr>
          </a:p>
        </p:txBody>
      </p:sp>
      <p:sp>
        <p:nvSpPr>
          <p:cNvPr id="16" name="Oval 15">
            <a:extLst>
              <a:ext uri="{FF2B5EF4-FFF2-40B4-BE49-F238E27FC236}">
                <a16:creationId xmlns:a16="http://schemas.microsoft.com/office/drawing/2014/main" id="{CAD84194-AB48-A39B-D6E8-A021BEBBD4D1}"/>
              </a:ext>
            </a:extLst>
          </p:cNvPr>
          <p:cNvSpPr/>
          <p:nvPr/>
        </p:nvSpPr>
        <p:spPr>
          <a:xfrm>
            <a:off x="4850130" y="5092630"/>
            <a:ext cx="1108586" cy="779026"/>
          </a:xfrm>
          <a:prstGeom prst="ellipse">
            <a:avLst/>
          </a:prstGeom>
          <a:no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solidFill>
                  <a:srgbClr val="3A3838"/>
                </a:solidFill>
                <a:latin typeface="+mj-lt"/>
                <a:ea typeface="+mj-ea"/>
                <a:cs typeface="+mj-cs"/>
              </a:rPr>
              <a:t>15</a:t>
            </a:r>
            <a:endParaRPr kumimoji="0" lang="en-US" sz="1800" b="1" i="0" u="none" strike="noStrike" cap="none" spc="0" normalizeH="0" baseline="0" dirty="0">
              <a:ln>
                <a:noFill/>
              </a:ln>
              <a:solidFill>
                <a:srgbClr val="3A3838"/>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3A3838"/>
                </a:solidFill>
                <a:effectLst/>
                <a:uFillTx/>
                <a:latin typeface="+mj-lt"/>
                <a:ea typeface="+mj-ea"/>
                <a:cs typeface="+mj-cs"/>
                <a:sym typeface="Calibri"/>
              </a:rPr>
              <a:t>seconds</a:t>
            </a:r>
          </a:p>
        </p:txBody>
      </p:sp>
      <p:sp>
        <p:nvSpPr>
          <p:cNvPr id="17" name="Oval 16">
            <a:extLst>
              <a:ext uri="{FF2B5EF4-FFF2-40B4-BE49-F238E27FC236}">
                <a16:creationId xmlns:a16="http://schemas.microsoft.com/office/drawing/2014/main" id="{81BD15F0-7E94-075F-115F-8FD0CBC286AC}"/>
              </a:ext>
            </a:extLst>
          </p:cNvPr>
          <p:cNvSpPr/>
          <p:nvPr/>
        </p:nvSpPr>
        <p:spPr>
          <a:xfrm>
            <a:off x="8697861" y="5075453"/>
            <a:ext cx="1108586" cy="779026"/>
          </a:xfrm>
          <a:prstGeom prst="ellipse">
            <a:avLst/>
          </a:prstGeom>
          <a:no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b="1" dirty="0">
                <a:solidFill>
                  <a:srgbClr val="3A3838"/>
                </a:solidFill>
                <a:latin typeface="+mj-lt"/>
                <a:ea typeface="+mj-ea"/>
                <a:cs typeface="+mj-cs"/>
              </a:rPr>
              <a:t>5 - 90</a:t>
            </a:r>
            <a:endParaRPr kumimoji="0" lang="en-US" sz="1800" b="1" i="0" u="none" strike="noStrike" cap="none" spc="0" normalizeH="0" baseline="0" dirty="0">
              <a:ln>
                <a:noFill/>
              </a:ln>
              <a:solidFill>
                <a:srgbClr val="3A3838"/>
              </a:solidFill>
              <a:effectLst/>
              <a:uFillTx/>
              <a:latin typeface="+mj-lt"/>
              <a:ea typeface="+mj-ea"/>
              <a:cs typeface="+mj-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3A3838"/>
                </a:solidFill>
                <a:effectLst/>
                <a:uFillTx/>
                <a:latin typeface="+mj-lt"/>
                <a:ea typeface="+mj-ea"/>
                <a:cs typeface="+mj-cs"/>
                <a:sym typeface="Calibri"/>
              </a:rPr>
              <a:t>seconds</a:t>
            </a:r>
          </a:p>
        </p:txBody>
      </p:sp>
    </p:spTree>
    <p:extLst>
      <p:ext uri="{BB962C8B-B14F-4D97-AF65-F5344CB8AC3E}">
        <p14:creationId xmlns:p14="http://schemas.microsoft.com/office/powerpoint/2010/main" val="29302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9252D-898B-4CAD-06CB-A52A52481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EC50D4-6F33-2DFC-7A8C-8980C68307DC}"/>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The journey</a:t>
            </a:r>
            <a:endParaRPr lang="en-KE" b="1" dirty="0">
              <a:solidFill>
                <a:srgbClr val="7030A0"/>
              </a:solidFill>
              <a:latin typeface="+mn-lt"/>
            </a:endParaRPr>
          </a:p>
        </p:txBody>
      </p:sp>
      <p:pic>
        <p:nvPicPr>
          <p:cNvPr id="4" name="Picture 3">
            <a:extLst>
              <a:ext uri="{FF2B5EF4-FFF2-40B4-BE49-F238E27FC236}">
                <a16:creationId xmlns:a16="http://schemas.microsoft.com/office/drawing/2014/main" id="{25A44D2E-8334-0F99-CF68-3CC6C2E27328}"/>
              </a:ext>
            </a:extLst>
          </p:cNvPr>
          <p:cNvPicPr>
            <a:picLocks noChangeAspect="1"/>
          </p:cNvPicPr>
          <p:nvPr/>
        </p:nvPicPr>
        <p:blipFill>
          <a:blip r:embed="rId2"/>
          <a:stretch>
            <a:fillRect/>
          </a:stretch>
        </p:blipFill>
        <p:spPr>
          <a:xfrm>
            <a:off x="838200" y="2669888"/>
            <a:ext cx="4852955" cy="3022987"/>
          </a:xfrm>
          <a:prstGeom prst="rect">
            <a:avLst/>
          </a:prstGeom>
        </p:spPr>
      </p:pic>
      <p:sp>
        <p:nvSpPr>
          <p:cNvPr id="8" name="Rectangle: Rounded Corners 7">
            <a:extLst>
              <a:ext uri="{FF2B5EF4-FFF2-40B4-BE49-F238E27FC236}">
                <a16:creationId xmlns:a16="http://schemas.microsoft.com/office/drawing/2014/main" id="{6F101254-8450-775A-C2C5-329C2BD2A8CB}"/>
              </a:ext>
            </a:extLst>
          </p:cNvPr>
          <p:cNvSpPr/>
          <p:nvPr/>
        </p:nvSpPr>
        <p:spPr>
          <a:xfrm>
            <a:off x="2185264" y="1667915"/>
            <a:ext cx="2158825" cy="612934"/>
          </a:xfrm>
          <a:prstGeom prst="roundRect">
            <a:avLst/>
          </a:prstGeom>
          <a:solidFill>
            <a:srgbClr val="FF7C80"/>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200000"/>
              </a:lnSpc>
              <a:spcBef>
                <a:spcPts val="0"/>
              </a:spcBef>
              <a:spcAft>
                <a:spcPts val="0"/>
              </a:spcAft>
              <a:buClrTx/>
              <a:buSzTx/>
              <a:buFontTx/>
              <a:buNone/>
              <a:tabLst/>
            </a:pPr>
            <a:r>
              <a:rPr kumimoji="0" lang="en-US" sz="1800" b="1" i="0" u="none" strike="noStrike" cap="none" spc="0" normalizeH="0" baseline="0" dirty="0" err="1">
                <a:ln>
                  <a:noFill/>
                </a:ln>
                <a:solidFill>
                  <a:srgbClr val="FFFFFF"/>
                </a:solidFill>
                <a:effectLst/>
                <a:uFillTx/>
                <a:latin typeface="+mj-lt"/>
                <a:ea typeface="+mj-ea"/>
                <a:cs typeface="+mj-cs"/>
                <a:sym typeface="Calibri"/>
              </a:rPr>
              <a:t>Methameasure</a:t>
            </a:r>
            <a:endParaRPr kumimoji="0" lang="en-US" sz="1800" b="0" i="0" u="none" strike="noStrike" cap="none" spc="0" normalizeH="0" baseline="0" dirty="0">
              <a:ln>
                <a:noFill/>
              </a:ln>
              <a:solidFill>
                <a:srgbClr val="FFFFFF"/>
              </a:solidFill>
              <a:effectLst/>
              <a:uFillTx/>
              <a:latin typeface="+mj-lt"/>
              <a:ea typeface="+mj-ea"/>
              <a:cs typeface="+mj-cs"/>
              <a:sym typeface="Calibri"/>
            </a:endParaRPr>
          </a:p>
        </p:txBody>
      </p:sp>
      <p:pic>
        <p:nvPicPr>
          <p:cNvPr id="19" name="Picture 18">
            <a:extLst>
              <a:ext uri="{FF2B5EF4-FFF2-40B4-BE49-F238E27FC236}">
                <a16:creationId xmlns:a16="http://schemas.microsoft.com/office/drawing/2014/main" id="{17495AEA-AC95-C17D-A518-44FF09D28AB0}"/>
              </a:ext>
            </a:extLst>
          </p:cNvPr>
          <p:cNvPicPr>
            <a:picLocks noChangeAspect="1"/>
          </p:cNvPicPr>
          <p:nvPr/>
        </p:nvPicPr>
        <p:blipFill>
          <a:blip r:embed="rId3"/>
          <a:stretch>
            <a:fillRect/>
          </a:stretch>
        </p:blipFill>
        <p:spPr>
          <a:xfrm>
            <a:off x="6345948" y="1832516"/>
            <a:ext cx="5351488" cy="4121407"/>
          </a:xfrm>
          <a:prstGeom prst="rect">
            <a:avLst/>
          </a:prstGeom>
        </p:spPr>
      </p:pic>
    </p:spTree>
    <p:extLst>
      <p:ext uri="{BB962C8B-B14F-4D97-AF65-F5344CB8AC3E}">
        <p14:creationId xmlns:p14="http://schemas.microsoft.com/office/powerpoint/2010/main" val="162512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AADED-DCCB-0E80-6295-74D8A62D9F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5CDB1-7F7C-3F82-57AF-0E2B0DBE9A22}"/>
              </a:ext>
            </a:extLst>
          </p:cNvPr>
          <p:cNvSpPr>
            <a:spLocks noGrp="1"/>
          </p:cNvSpPr>
          <p:nvPr>
            <p:ph type="title"/>
          </p:nvPr>
        </p:nvSpPr>
        <p:spPr>
          <a:xfrm>
            <a:off x="838200" y="365126"/>
            <a:ext cx="9486900" cy="1019096"/>
          </a:xfrm>
        </p:spPr>
        <p:txBody>
          <a:bodyPr>
            <a:normAutofit/>
          </a:bodyPr>
          <a:lstStyle/>
          <a:p>
            <a:r>
              <a:rPr lang="en-US" b="1" dirty="0">
                <a:solidFill>
                  <a:srgbClr val="7030A0"/>
                </a:solidFill>
                <a:latin typeface="+mn-lt"/>
              </a:rPr>
              <a:t>The journey</a:t>
            </a:r>
            <a:endParaRPr lang="en-KE" b="1" dirty="0">
              <a:solidFill>
                <a:srgbClr val="7030A0"/>
              </a:solidFill>
              <a:latin typeface="+mn-lt"/>
            </a:endParaRPr>
          </a:p>
        </p:txBody>
      </p:sp>
      <p:pic>
        <p:nvPicPr>
          <p:cNvPr id="4" name="Picture 3">
            <a:extLst>
              <a:ext uri="{FF2B5EF4-FFF2-40B4-BE49-F238E27FC236}">
                <a16:creationId xmlns:a16="http://schemas.microsoft.com/office/drawing/2014/main" id="{26D76911-1861-5C3F-B892-E5850909F0E0}"/>
              </a:ext>
            </a:extLst>
          </p:cNvPr>
          <p:cNvPicPr>
            <a:picLocks noChangeAspect="1"/>
          </p:cNvPicPr>
          <p:nvPr/>
        </p:nvPicPr>
        <p:blipFill>
          <a:blip r:embed="rId2"/>
          <a:stretch>
            <a:fillRect/>
          </a:stretch>
        </p:blipFill>
        <p:spPr>
          <a:xfrm>
            <a:off x="970935" y="2281279"/>
            <a:ext cx="5752650" cy="3583422"/>
          </a:xfrm>
          <a:prstGeom prst="rect">
            <a:avLst/>
          </a:prstGeom>
        </p:spPr>
      </p:pic>
      <p:sp>
        <p:nvSpPr>
          <p:cNvPr id="8" name="Rectangle: Rounded Corners 7">
            <a:extLst>
              <a:ext uri="{FF2B5EF4-FFF2-40B4-BE49-F238E27FC236}">
                <a16:creationId xmlns:a16="http://schemas.microsoft.com/office/drawing/2014/main" id="{755E0E6F-A19C-9A14-47FB-2E17D5B5206C}"/>
              </a:ext>
            </a:extLst>
          </p:cNvPr>
          <p:cNvSpPr/>
          <p:nvPr/>
        </p:nvSpPr>
        <p:spPr>
          <a:xfrm>
            <a:off x="2214761" y="1384221"/>
            <a:ext cx="2158825" cy="612934"/>
          </a:xfrm>
          <a:prstGeom prst="roundRect">
            <a:avLst/>
          </a:prstGeom>
          <a:solidFill>
            <a:srgbClr val="FF7C80"/>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200000"/>
              </a:lnSpc>
              <a:spcBef>
                <a:spcPts val="0"/>
              </a:spcBef>
              <a:spcAft>
                <a:spcPts val="0"/>
              </a:spcAft>
              <a:buClrTx/>
              <a:buSzTx/>
              <a:buFontTx/>
              <a:buNone/>
              <a:tabLst/>
            </a:pPr>
            <a:r>
              <a:rPr kumimoji="0" lang="en-US" sz="1800" b="1" i="0" u="none" strike="noStrike" cap="none" spc="0" normalizeH="0" baseline="0" dirty="0" err="1">
                <a:ln>
                  <a:noFill/>
                </a:ln>
                <a:solidFill>
                  <a:srgbClr val="FFFFFF"/>
                </a:solidFill>
                <a:effectLst/>
                <a:uFillTx/>
                <a:latin typeface="+mj-lt"/>
                <a:ea typeface="+mj-ea"/>
                <a:cs typeface="+mj-cs"/>
                <a:sym typeface="Calibri"/>
              </a:rPr>
              <a:t>Methameasure</a:t>
            </a:r>
            <a:endParaRPr kumimoji="0" lang="en-US" sz="1800" b="0" i="0" u="none" strike="noStrike" cap="none" spc="0" normalizeH="0" baseline="0" dirty="0">
              <a:ln>
                <a:noFill/>
              </a:ln>
              <a:solidFill>
                <a:srgbClr val="FFFFFF"/>
              </a:solidFill>
              <a:effectLst/>
              <a:uFillTx/>
              <a:latin typeface="+mj-lt"/>
              <a:ea typeface="+mj-ea"/>
              <a:cs typeface="+mj-cs"/>
              <a:sym typeface="Calibri"/>
            </a:endParaRPr>
          </a:p>
        </p:txBody>
      </p:sp>
      <p:sp>
        <p:nvSpPr>
          <p:cNvPr id="17" name="Title 1">
            <a:extLst>
              <a:ext uri="{FF2B5EF4-FFF2-40B4-BE49-F238E27FC236}">
                <a16:creationId xmlns:a16="http://schemas.microsoft.com/office/drawing/2014/main" id="{957C3ABD-8766-DD44-E2E6-34A242300A94}"/>
              </a:ext>
            </a:extLst>
          </p:cNvPr>
          <p:cNvSpPr txBox="1">
            <a:spLocks/>
          </p:cNvSpPr>
          <p:nvPr/>
        </p:nvSpPr>
        <p:spPr>
          <a:xfrm>
            <a:off x="7329948" y="2236601"/>
            <a:ext cx="4023852" cy="36281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pPr marL="457200" indent="-457200" hangingPunct="1">
              <a:lnSpc>
                <a:spcPct val="200000"/>
              </a:lnSpc>
              <a:buFont typeface="Arial" panose="020B0604020202020204" pitchFamily="34" charset="0"/>
              <a:buChar char="•"/>
            </a:pPr>
            <a:r>
              <a:rPr lang="en-US" sz="1800" dirty="0">
                <a:solidFill>
                  <a:srgbClr val="7030A0"/>
                </a:solidFill>
                <a:latin typeface="+mn-lt"/>
              </a:rPr>
              <a:t>Donor-supported</a:t>
            </a:r>
          </a:p>
          <a:p>
            <a:pPr marL="457200" indent="-457200" hangingPunct="1">
              <a:lnSpc>
                <a:spcPct val="200000"/>
              </a:lnSpc>
              <a:buFont typeface="Arial" panose="020B0604020202020204" pitchFamily="34" charset="0"/>
              <a:buChar char="•"/>
            </a:pPr>
            <a:r>
              <a:rPr lang="en-US" sz="1800" dirty="0">
                <a:solidFill>
                  <a:srgbClr val="7030A0"/>
                </a:solidFill>
                <a:latin typeface="+mn-lt"/>
              </a:rPr>
              <a:t>Fully-automated dispensing</a:t>
            </a:r>
          </a:p>
          <a:p>
            <a:pPr marL="457200" indent="-457200" hangingPunct="1">
              <a:lnSpc>
                <a:spcPct val="200000"/>
              </a:lnSpc>
              <a:buFont typeface="Arial" panose="020B0604020202020204" pitchFamily="34" charset="0"/>
              <a:buChar char="•"/>
            </a:pPr>
            <a:r>
              <a:rPr lang="en-US" sz="1800" dirty="0">
                <a:solidFill>
                  <a:srgbClr val="7030A0"/>
                </a:solidFill>
                <a:latin typeface="+mn-lt"/>
              </a:rPr>
              <a:t>Manual reports</a:t>
            </a:r>
          </a:p>
          <a:p>
            <a:pPr marL="457200" indent="-457200" hangingPunct="1">
              <a:lnSpc>
                <a:spcPct val="200000"/>
              </a:lnSpc>
              <a:buFont typeface="Arial" panose="020B0604020202020204" pitchFamily="34" charset="0"/>
              <a:buChar char="•"/>
            </a:pPr>
            <a:r>
              <a:rPr lang="en-US" sz="1800" dirty="0">
                <a:solidFill>
                  <a:srgbClr val="7030A0"/>
                </a:solidFill>
                <a:latin typeface="+mn-lt"/>
              </a:rPr>
              <a:t>Non-scalable</a:t>
            </a:r>
          </a:p>
          <a:p>
            <a:pPr marL="457200" indent="-457200" hangingPunct="1">
              <a:lnSpc>
                <a:spcPct val="200000"/>
              </a:lnSpc>
              <a:buFont typeface="Arial" panose="020B0604020202020204" pitchFamily="34" charset="0"/>
              <a:buChar char="•"/>
            </a:pPr>
            <a:r>
              <a:rPr lang="en-US" sz="1800" dirty="0">
                <a:solidFill>
                  <a:srgbClr val="7030A0"/>
                </a:solidFill>
                <a:latin typeface="+mn-lt"/>
              </a:rPr>
              <a:t>Lack of inter-operability</a:t>
            </a:r>
          </a:p>
          <a:p>
            <a:pPr marL="457200" indent="-457200" hangingPunct="1">
              <a:lnSpc>
                <a:spcPct val="200000"/>
              </a:lnSpc>
              <a:buFont typeface="Arial" panose="020B0604020202020204" pitchFamily="34" charset="0"/>
              <a:buChar char="•"/>
            </a:pPr>
            <a:r>
              <a:rPr lang="en-US" sz="1800" dirty="0">
                <a:solidFill>
                  <a:srgbClr val="7030A0"/>
                </a:solidFill>
                <a:latin typeface="+mn-lt"/>
              </a:rPr>
              <a:t>Manual prescribing/referrals</a:t>
            </a:r>
          </a:p>
          <a:p>
            <a:pPr marL="457200" indent="-457200" hangingPunct="1">
              <a:lnSpc>
                <a:spcPct val="200000"/>
              </a:lnSpc>
              <a:buFont typeface="Arial" panose="020B0604020202020204" pitchFamily="34" charset="0"/>
              <a:buChar char="•"/>
            </a:pPr>
            <a:endParaRPr lang="en-KE" sz="1800" dirty="0">
              <a:solidFill>
                <a:srgbClr val="7030A0"/>
              </a:solidFill>
              <a:latin typeface="+mn-lt"/>
            </a:endParaRPr>
          </a:p>
        </p:txBody>
      </p:sp>
    </p:spTree>
    <p:extLst>
      <p:ext uri="{BB962C8B-B14F-4D97-AF65-F5344CB8AC3E}">
        <p14:creationId xmlns:p14="http://schemas.microsoft.com/office/powerpoint/2010/main" val="2956095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BA066-08F5-1CE6-96CA-45F056E69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6ACE0-ED8D-D9A8-3E08-20F5A2B595C6}"/>
              </a:ext>
            </a:extLst>
          </p:cNvPr>
          <p:cNvSpPr>
            <a:spLocks noGrp="1"/>
          </p:cNvSpPr>
          <p:nvPr>
            <p:ph type="title"/>
          </p:nvPr>
        </p:nvSpPr>
        <p:spPr>
          <a:xfrm>
            <a:off x="838200" y="365125"/>
            <a:ext cx="9486900" cy="1325563"/>
          </a:xfrm>
        </p:spPr>
        <p:txBody>
          <a:bodyPr>
            <a:normAutofit/>
          </a:bodyPr>
          <a:lstStyle/>
          <a:p>
            <a:r>
              <a:rPr lang="en-US" b="1" dirty="0">
                <a:solidFill>
                  <a:srgbClr val="7030A0"/>
                </a:solidFill>
                <a:latin typeface="+mn-lt"/>
              </a:rPr>
              <a:t>The journey</a:t>
            </a:r>
            <a:endParaRPr lang="en-KE" b="1" dirty="0">
              <a:solidFill>
                <a:srgbClr val="7030A0"/>
              </a:solidFill>
              <a:latin typeface="+mn-lt"/>
            </a:endParaRPr>
          </a:p>
        </p:txBody>
      </p:sp>
      <p:pic>
        <p:nvPicPr>
          <p:cNvPr id="1026" name="Picture 2" descr="67,000+ Syringe Icon Stock Illustrations, Royalty-Free ...">
            <a:extLst>
              <a:ext uri="{FF2B5EF4-FFF2-40B4-BE49-F238E27FC236}">
                <a16:creationId xmlns:a16="http://schemas.microsoft.com/office/drawing/2014/main" id="{BE436B2D-7E5E-B03F-781D-36CC64E51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815" y="3806465"/>
            <a:ext cx="2381250"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BE63918C-C43D-3A94-B550-2B42DBCD278A}"/>
              </a:ext>
            </a:extLst>
          </p:cNvPr>
          <p:cNvPicPr>
            <a:picLocks noChangeAspect="1"/>
          </p:cNvPicPr>
          <p:nvPr/>
        </p:nvPicPr>
        <p:blipFill>
          <a:blip r:embed="rId3"/>
          <a:stretch>
            <a:fillRect/>
          </a:stretch>
        </p:blipFill>
        <p:spPr>
          <a:xfrm>
            <a:off x="1486302" y="2618622"/>
            <a:ext cx="4609698" cy="3283261"/>
          </a:xfrm>
          <a:prstGeom prst="rect">
            <a:avLst/>
          </a:prstGeom>
        </p:spPr>
      </p:pic>
      <p:sp>
        <p:nvSpPr>
          <p:cNvPr id="14" name="Rectangle: Rounded Corners 13">
            <a:extLst>
              <a:ext uri="{FF2B5EF4-FFF2-40B4-BE49-F238E27FC236}">
                <a16:creationId xmlns:a16="http://schemas.microsoft.com/office/drawing/2014/main" id="{55C5A79A-E6A7-C82D-32F2-E87F3AF34CB9}"/>
              </a:ext>
            </a:extLst>
          </p:cNvPr>
          <p:cNvSpPr/>
          <p:nvPr/>
        </p:nvSpPr>
        <p:spPr>
          <a:xfrm>
            <a:off x="2204717" y="1690688"/>
            <a:ext cx="3172868" cy="612934"/>
          </a:xfrm>
          <a:prstGeom prst="roundRect">
            <a:avLst/>
          </a:prstGeom>
          <a:solidFill>
            <a:srgbClr val="FF7C80"/>
          </a:solidFill>
          <a:ln>
            <a:noFill/>
          </a:ln>
        </p:spPr>
        <p:style>
          <a:lnRef idx="1">
            <a:schemeClr val="accent2"/>
          </a:lnRef>
          <a:fillRef idx="2">
            <a:schemeClr val="accent2"/>
          </a:fillRef>
          <a:effectRef idx="1">
            <a:schemeClr val="accent2"/>
          </a:effectRef>
          <a:fontRef idx="minor">
            <a:schemeClr val="dk1"/>
          </a:fontRef>
        </p:style>
        <p:txBody>
          <a:bodyPr rot="0" spcFirstLastPara="1" vertOverflow="overflow" horzOverflow="overflow" vert="horz" wrap="square" lIns="0" tIns="0" rIns="0" bIns="0" numCol="1" spcCol="38100" rtlCol="0" anchor="t">
            <a:spAutoFit/>
          </a:bodyPr>
          <a:lstStyle/>
          <a:p>
            <a:pPr marL="0" marR="0" indent="0" algn="ctr" defTabSz="914400" rtl="0" fontAlgn="auto" latinLnBrk="0" hangingPunct="0">
              <a:lnSpc>
                <a:spcPct val="200000"/>
              </a:lnSpc>
              <a:spcBef>
                <a:spcPts val="0"/>
              </a:spcBef>
              <a:spcAft>
                <a:spcPts val="0"/>
              </a:spcAft>
              <a:buClrTx/>
              <a:buSzTx/>
              <a:buFontTx/>
              <a:buNone/>
              <a:tabLst/>
            </a:pPr>
            <a:r>
              <a:rPr kumimoji="0" lang="en-US" sz="1800" b="1" i="0" u="none" strike="noStrike" cap="none" spc="0" normalizeH="0" baseline="0" dirty="0">
                <a:ln>
                  <a:noFill/>
                </a:ln>
                <a:solidFill>
                  <a:srgbClr val="FFFFFF"/>
                </a:solidFill>
                <a:effectLst/>
                <a:uFillTx/>
                <a:latin typeface="+mj-lt"/>
                <a:ea typeface="+mj-ea"/>
                <a:cs typeface="+mj-cs"/>
                <a:sym typeface="Calibri"/>
              </a:rPr>
              <a:t>Limited Waiver - Transition</a:t>
            </a:r>
            <a:endParaRPr kumimoji="0" lang="en-US" sz="1800" b="0" i="0" u="none" strike="noStrike" cap="none" spc="0" normalizeH="0" baseline="0" dirty="0">
              <a:ln>
                <a:noFill/>
              </a:ln>
              <a:solidFill>
                <a:srgbClr val="FFFFFF"/>
              </a:solidFill>
              <a:effectLst/>
              <a:uFillTx/>
              <a:latin typeface="+mj-lt"/>
              <a:ea typeface="+mj-ea"/>
              <a:cs typeface="+mj-cs"/>
              <a:sym typeface="Calibri"/>
            </a:endParaRPr>
          </a:p>
        </p:txBody>
      </p:sp>
      <p:pic>
        <p:nvPicPr>
          <p:cNvPr id="6" name="Picture 5">
            <a:extLst>
              <a:ext uri="{FF2B5EF4-FFF2-40B4-BE49-F238E27FC236}">
                <a16:creationId xmlns:a16="http://schemas.microsoft.com/office/drawing/2014/main" id="{14CF8C7A-7ED4-0566-C9BC-4D13AC81C8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9970" y="2333008"/>
            <a:ext cx="2946914" cy="2946914"/>
          </a:xfrm>
          <a:prstGeom prst="rect">
            <a:avLst/>
          </a:prstGeom>
        </p:spPr>
      </p:pic>
      <p:pic>
        <p:nvPicPr>
          <p:cNvPr id="1028" name="Picture 4" descr="Security guard icon outline | Premium Vector">
            <a:extLst>
              <a:ext uri="{FF2B5EF4-FFF2-40B4-BE49-F238E27FC236}">
                <a16:creationId xmlns:a16="http://schemas.microsoft.com/office/drawing/2014/main" id="{79227041-C992-1881-9317-54D04AA642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1117" y="1641835"/>
            <a:ext cx="18002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976162"/>
      </p:ext>
    </p:extLst>
  </p:cSld>
  <p:clrMapOvr>
    <a:masterClrMapping/>
  </p:clrMapOvr>
</p:sld>
</file>

<file path=ppt/theme/theme1.xml><?xml version="1.0" encoding="utf-8"?>
<a:theme xmlns:a="http://schemas.openxmlformats.org/drawingml/2006/main" name="1_Pathfinder PPT Base">
  <a:themeElements>
    <a:clrScheme name="1_Pathfinder PPT Base">
      <a:dk1>
        <a:srgbClr val="3A3838"/>
      </a:dk1>
      <a:lt1>
        <a:srgbClr val="000000"/>
      </a:lt1>
      <a:dk2>
        <a:srgbClr val="A7A7A7"/>
      </a:dk2>
      <a:lt2>
        <a:srgbClr val="535353"/>
      </a:lt2>
      <a:accent1>
        <a:srgbClr val="224494"/>
      </a:accent1>
      <a:accent2>
        <a:srgbClr val="D86018"/>
      </a:accent2>
      <a:accent3>
        <a:srgbClr val="D19000"/>
      </a:accent3>
      <a:accent4>
        <a:srgbClr val="FFEDA9"/>
      </a:accent4>
      <a:accent5>
        <a:srgbClr val="3EB1C8"/>
      </a:accent5>
      <a:accent6>
        <a:srgbClr val="719500"/>
      </a:accent6>
      <a:hlink>
        <a:srgbClr val="0000FF"/>
      </a:hlink>
      <a:folHlink>
        <a:srgbClr val="FF00FF"/>
      </a:folHlink>
    </a:clrScheme>
    <a:fontScheme name="1_Pathfinder PPT Base">
      <a:majorFont>
        <a:latin typeface="Calibri"/>
        <a:ea typeface="Calibri"/>
        <a:cs typeface="Calibri"/>
      </a:majorFont>
      <a:minorFont>
        <a:latin typeface="Helvetica"/>
        <a:ea typeface="Helvetica"/>
        <a:cs typeface="Helvetica"/>
      </a:minorFont>
    </a:fontScheme>
    <a:fmtScheme name="1_Pathfinder PPT B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Pathfinder PPT Base">
  <a:themeElements>
    <a:clrScheme name="1_Pathfinder PPT Base">
      <a:dk1>
        <a:srgbClr val="000000"/>
      </a:dk1>
      <a:lt1>
        <a:srgbClr val="FFFFFF"/>
      </a:lt1>
      <a:dk2>
        <a:srgbClr val="A7A7A7"/>
      </a:dk2>
      <a:lt2>
        <a:srgbClr val="535353"/>
      </a:lt2>
      <a:accent1>
        <a:srgbClr val="224494"/>
      </a:accent1>
      <a:accent2>
        <a:srgbClr val="D86018"/>
      </a:accent2>
      <a:accent3>
        <a:srgbClr val="D19000"/>
      </a:accent3>
      <a:accent4>
        <a:srgbClr val="FFEDA9"/>
      </a:accent4>
      <a:accent5>
        <a:srgbClr val="3EB1C8"/>
      </a:accent5>
      <a:accent6>
        <a:srgbClr val="719500"/>
      </a:accent6>
      <a:hlink>
        <a:srgbClr val="0000FF"/>
      </a:hlink>
      <a:folHlink>
        <a:srgbClr val="FF00FF"/>
      </a:folHlink>
    </a:clrScheme>
    <a:fontScheme name="1_Pathfinder PPT Base">
      <a:majorFont>
        <a:latin typeface="Calibri"/>
        <a:ea typeface="Calibri"/>
        <a:cs typeface="Calibri"/>
      </a:majorFont>
      <a:minorFont>
        <a:latin typeface="Helvetica"/>
        <a:ea typeface="Helvetica"/>
        <a:cs typeface="Helvetica"/>
      </a:minorFont>
    </a:fontScheme>
    <a:fmtScheme name="1_Pathfinder PPT Bas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3A3838"/>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51fd010-b742-4811-9588-b4703d2012c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B45186E328FC649B51464FD47890C2C" ma:contentTypeVersion="18" ma:contentTypeDescription="Create a new document." ma:contentTypeScope="" ma:versionID="d9f75a1e3e6b33b16619cdf08051f525">
  <xsd:schema xmlns:xsd="http://www.w3.org/2001/XMLSchema" xmlns:xs="http://www.w3.org/2001/XMLSchema" xmlns:p="http://schemas.microsoft.com/office/2006/metadata/properties" xmlns:ns3="251fd010-b742-4811-9588-b4703d2012cb" xmlns:ns4="77d4576e-d9d6-4da1-8360-e2ad9ef4ca05" targetNamespace="http://schemas.microsoft.com/office/2006/metadata/properties" ma:root="true" ma:fieldsID="9560233fecd87d4354a8b99c9db05597" ns3:_="" ns4:_="">
    <xsd:import namespace="251fd010-b742-4811-9588-b4703d2012cb"/>
    <xsd:import namespace="77d4576e-d9d6-4da1-8360-e2ad9ef4ca0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GenerationTime" minOccurs="0"/>
                <xsd:element ref="ns3:MediaServiceEventHashCode" minOccurs="0"/>
                <xsd:element ref="ns3:MediaServiceLocation" minOccurs="0"/>
                <xsd:element ref="ns3:MediaServiceOCR"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1fd010-b742-4811-9588-b4703d2012cb"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7d4576e-d9d6-4da1-8360-e2ad9ef4ca05"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7836C-750C-41AB-8979-7A86ED02385D}">
  <ds:schemaRefs>
    <ds:schemaRef ds:uri="http://purl.org/dc/terms/"/>
    <ds:schemaRef ds:uri="http://purl.org/dc/elements/1.1/"/>
    <ds:schemaRef ds:uri="http://schemas.microsoft.com/office/2006/documentManagement/types"/>
    <ds:schemaRef ds:uri="77d4576e-d9d6-4da1-8360-e2ad9ef4ca05"/>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metadata/properties"/>
    <ds:schemaRef ds:uri="251fd010-b742-4811-9588-b4703d2012cb"/>
  </ds:schemaRefs>
</ds:datastoreItem>
</file>

<file path=customXml/itemProps2.xml><?xml version="1.0" encoding="utf-8"?>
<ds:datastoreItem xmlns:ds="http://schemas.openxmlformats.org/officeDocument/2006/customXml" ds:itemID="{E9829132-28DB-4CBE-9202-A1E91FFA7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1fd010-b742-4811-9588-b4703d2012cb"/>
    <ds:schemaRef ds:uri="77d4576e-d9d6-4da1-8360-e2ad9ef4ca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0A322A-CB33-475A-AF5F-3835156D23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9237</TotalTime>
  <Words>1217</Words>
  <Application>Microsoft Office PowerPoint</Application>
  <PresentationFormat>Widescreen</PresentationFormat>
  <Paragraphs>174</Paragraphs>
  <Slides>24</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Montserrat Bold</vt:lpstr>
      <vt:lpstr>Montserrat Light</vt:lpstr>
      <vt:lpstr>Montserrat Light Italic</vt:lpstr>
      <vt:lpstr>Open Sans</vt:lpstr>
      <vt:lpstr>1_Pathfinder PPT Base</vt:lpstr>
      <vt:lpstr>PowerPoint Presentation</vt:lpstr>
      <vt:lpstr>Problem Statement</vt:lpstr>
      <vt:lpstr>Background</vt:lpstr>
      <vt:lpstr>Benefits</vt:lpstr>
      <vt:lpstr>How does the system work?</vt:lpstr>
      <vt:lpstr>How does the system work?</vt:lpstr>
      <vt:lpstr>The journey</vt:lpstr>
      <vt:lpstr>The journey</vt:lpstr>
      <vt:lpstr>The journey</vt:lpstr>
      <vt:lpstr>The proposed solution</vt:lpstr>
      <vt:lpstr>System requirements</vt:lpstr>
      <vt:lpstr>Results</vt:lpstr>
      <vt:lpstr>New Facility Systems Implementation Process Plan</vt:lpstr>
      <vt:lpstr>1. Project Initiation &amp; Planning</vt:lpstr>
      <vt:lpstr>2. Requirements Gathering &amp; System Assessment</vt:lpstr>
      <vt:lpstr>3. System Setup &amp; Installation</vt:lpstr>
      <vt:lpstr>4. User Training &amp; Capacity Building</vt:lpstr>
      <vt:lpstr>5. Data Migration &amp; Cleaning</vt:lpstr>
      <vt:lpstr>6. On-site Dry Run / Pilot Phase</vt:lpstr>
      <vt:lpstr>7. Post-Implementation Monitoring &amp; Support</vt:lpstr>
      <vt:lpstr>Summary Timeline</vt:lpstr>
      <vt:lpstr>Future improvements</vt:lpstr>
      <vt:lpstr>Proposed non-proprietary name  for National rollout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Kennedy Radeny</dc:creator>
  <cp:lastModifiedBy>Dr Lyani Simon Sitti</cp:lastModifiedBy>
  <cp:revision>45</cp:revision>
  <dcterms:modified xsi:type="dcterms:W3CDTF">2025-10-07T15:32:24Z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0x0101003B45186E328FC649B51464FD47890C2C</vt:lpwstr>
  </property>
</Properties>
</file>