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Mobile Sales Analysis Report</a:t>
            </a:r>
          </a:p>
        </p:txBody>
      </p:sp>
      <p:sp>
        <p:nvSpPr>
          <p:cNvPr id="3" name="Subtitle 2"/>
          <p:cNvSpPr>
            <a:spLocks noGrp="1"/>
          </p:cNvSpPr>
          <p:nvPr>
            <p:ph type="subTitle" idx="1"/>
          </p:nvPr>
        </p:nvSpPr>
        <p:spPr/>
        <p:txBody>
          <a:bodyPr/>
          <a:lstStyle/>
          <a:p>
            <a:r>
              <a:t>Joseph Situma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Task Programming Language Used: Python</a:t>
            </a:r>
          </a:p>
        </p:txBody>
      </p:sp>
      <p:sp>
        <p:nvSpPr>
          <p:cNvPr id="3" name="Content Placeholder 2"/>
          <p:cNvSpPr>
            <a:spLocks noGrp="1"/>
          </p:cNvSpPr>
          <p:nvPr>
            <p:ph idx="1"/>
          </p:nvPr>
        </p:nvSpPr>
        <p:spPr/>
        <p:txBody>
          <a:bodyPr/>
          <a:lstStyle/>
          <a:p>
            <a:r>
              <a:t>GitHub Link: https://github.com/situmajoseph/joseph_situma_enterprise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Task 1:</a:t>
            </a:r>
          </a:p>
        </p:txBody>
      </p:sp>
      <p:sp>
        <p:nvSpPr>
          <p:cNvPr id="3" name="Content Placeholder 2"/>
          <p:cNvSpPr>
            <a:spLocks noGrp="1"/>
          </p:cNvSpPr>
          <p:nvPr>
            <p:ph idx="1"/>
          </p:nvPr>
        </p:nvSpPr>
        <p:spPr/>
        <p:txBody>
          <a:bodyPr/>
          <a:lstStyle/>
          <a:p>
            <a:r>
              <a:t>I have created a dataset called mobile_sales.csv it consists of 1000 entries with the following columns:</a:t>
            </a:r>
          </a:p>
          <a:p>
            <a:r>
              <a:t>- TransactionID: Unique identifier for each transaction.</a:t>
            </a:r>
          </a:p>
          <a:p>
            <a:r>
              <a:t>- Date: Date of the transaction.</a:t>
            </a:r>
          </a:p>
          <a:p>
            <a:r>
              <a:t>- MobileModel: Model name of the mobile phone sold.</a:t>
            </a:r>
          </a:p>
          <a:p>
            <a:r>
              <a:t>- Brand: Brand name of the mobile phone.</a:t>
            </a:r>
          </a:p>
          <a:p>
            <a:r>
              <a:t>- Price: Price of a single unit of the mobile phone.</a:t>
            </a:r>
          </a:p>
          <a:p>
            <a:r>
              <a:t>- UnitsSold: Number of units sold in the transaction.</a:t>
            </a:r>
          </a:p>
          <a:p>
            <a:r>
              <a:t>- TotalRevenue: Total revenue generated from the transaction.</a:t>
            </a:r>
          </a:p>
          <a:p>
            <a:r>
              <a:t>- CustomerAge: Age of the customer.</a:t>
            </a:r>
          </a:p>
          <a:p>
            <a:r>
              <a:t>- CustomerGender: Gender of the customer.</a:t>
            </a:r>
          </a:p>
          <a:p>
            <a:r>
              <a:t>- Location: The location where the transaction took place.</a:t>
            </a:r>
          </a:p>
          <a:p>
            <a:r>
              <a:t>- PaymentMethod: Method of payment used in the transaction.</a:t>
            </a:r>
          </a:p>
          <a:p/>
          <a:p>
            <a:r>
              <a:t>Data Sources and Methods for Data Collection:</a:t>
            </a:r>
          </a:p>
          <a:p>
            <a:r>
              <a:t>- Data Sources: The data was scrapped from a mobile phone shop using a point-of-sale system.</a:t>
            </a:r>
          </a:p>
          <a:p>
            <a:r>
              <a:t>- Methods for Data Collection:</a:t>
            </a:r>
          </a:p>
          <a:p>
            <a:r>
              <a:t>  - Sales Database: Transaction data is typically stored in a sales database where each sale is recorded with details such as date, product, price, quantity, customer information, and payment method.</a:t>
            </a:r>
          </a:p>
          <a:p>
            <a:r>
              <a:t>  - Point-of-Sale System: Retail businesses use POS systems to manage sales transactions. These systems automatically record transaction details and can export data for further analysis.</a:t>
            </a:r>
          </a:p>
          <a:p>
            <a:r>
              <a:t>  - Customer Relationship Management (CRM) System: CRM systems store customer information which might include demographics and purchase history and can be integrated with sales data.</a:t>
            </a:r>
          </a:p>
          <a:p/>
          <a:p>
            <a:r>
              <a:t>Relevance to Business Analytics:</a:t>
            </a:r>
          </a:p>
          <a:p>
            <a:r>
              <a:t>- Sales Performance Analysis: The dataset allows for analysis of sales trends over time, identification of best-selling products, and evaluation of brand performance.</a:t>
            </a:r>
          </a:p>
          <a:p>
            <a:r>
              <a:t>- Revenue Analysis: By analyzing total revenue and units sold, businesses can identify high-revenue products and understand pricing effectiveness.</a:t>
            </a:r>
          </a:p>
          <a:p>
            <a:r>
              <a:t>- Customer Insights: Information on customer age and gender helps in understanding customer demographics and preferences and targeting marketing efforts.</a:t>
            </a:r>
          </a:p>
          <a:p>
            <a:r>
              <a:t>- Geographical Analysis: Location data enables the analysis of sales performance in different regions, helping to tailor regional marketing strategies.</a:t>
            </a:r>
          </a:p>
          <a:p>
            <a:r>
              <a:t>- Payment Methods: Understanding preferred payment methods can help optimize transaction processes and improve customer satisfaction.</a:t>
            </a:r>
          </a:p>
          <a:p>
            <a:r>
              <a:t>- Inventory Management: Insights into sales volume and product demand can assist in inventory planning and supply chain management.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Task 2:</a:t>
            </a:r>
          </a:p>
        </p:txBody>
      </p:sp>
      <p:sp>
        <p:nvSpPr>
          <p:cNvPr id="3" name="Content Placeholder 2"/>
          <p:cNvSpPr>
            <a:spLocks noGrp="1"/>
          </p:cNvSpPr>
          <p:nvPr>
            <p:ph idx="1"/>
          </p:nvPr>
        </p:nvSpPr>
        <p:spPr/>
        <p:txBody>
          <a:bodyPr/>
          <a:lstStyle/>
          <a:p>
            <a:r>
              <a:t>Before Data Cleaning:</a:t>
            </a:r>
          </a:p>
          <a:p>
            <a:r>
              <a:t>Steps for Data Cleaning:</a:t>
            </a:r>
          </a:p>
          <a:p>
            <a:r>
              <a:t>- Handling Missing Values:</a:t>
            </a:r>
          </a:p>
          <a:p>
            <a:r>
              <a:t>  - Check for missing values in the dataset.</a:t>
            </a:r>
          </a:p>
          <a:p>
            <a:r>
              <a:t>  - Decide on appropriate methods to handle missing values (e.g., filling with mean/median, dropping rows/columns).</a:t>
            </a:r>
          </a:p>
          <a:p>
            <a:r>
              <a:t>- Removing Duplicates:</a:t>
            </a:r>
          </a:p>
          <a:p>
            <a:r>
              <a:t>  - Identify and remove duplicate rows, if any.</a:t>
            </a:r>
          </a:p>
          <a:p>
            <a:r>
              <a:t>- Correcting Errors:</a:t>
            </a:r>
          </a:p>
          <a:p>
            <a:r>
              <a:t>  - Validate and correct data entries (e.g., ensuring date format is consistent, correcting any obvious data entry errors).</a:t>
            </a:r>
          </a:p>
          <a:p>
            <a:r>
              <a:t>- Standardizing Data Formats:</a:t>
            </a:r>
          </a:p>
          <a:p>
            <a:r>
              <a:t>  - Standardize date formats.</a:t>
            </a:r>
          </a:p>
          <a:p>
            <a:r>
              <a:t>  - Ensure numerical data is in the correct format.</a:t>
            </a:r>
          </a:p>
          <a:p>
            <a:r>
              <a:t>  - Standardize categorical data values.</a:t>
            </a:r>
          </a:p>
          <a:p/>
          <a:p>
            <a:r>
              <a:t>After Data Cleaning: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Task 3:</a:t>
            </a:r>
          </a:p>
        </p:txBody>
      </p:sp>
      <p:sp>
        <p:nvSpPr>
          <p:cNvPr id="3" name="Content Placeholder 2"/>
          <p:cNvSpPr>
            <a:spLocks noGrp="1"/>
          </p:cNvSpPr>
          <p:nvPr>
            <p:ph idx="1"/>
          </p:nvPr>
        </p:nvSpPr>
        <p:spPr/>
        <p:txBody>
          <a:bodyPr/>
          <a:lstStyle/>
          <a:p>
            <a:r>
              <a:t>A smaller dataset created related to the first one.</a:t>
            </a:r>
          </a:p>
          <a:p>
            <a:r>
              <a:t>The smaller dataset contains customer satisfaction ratings for each transaction, represented by the columns TransactionID and CustomerSatisfaction. These ratings are randomly assigned values between 1 and 5, providing an additional metric to evaluate customer feedback related to the sales transactions in the original dataset.</a:t>
            </a:r>
          </a:p>
          <a:p/>
          <a:p>
            <a:r>
              <a:t>Rationale for Integrating the Datasets:</a:t>
            </a:r>
          </a:p>
          <a:p>
            <a:r>
              <a:t>- Enhanced Analysis: Integrating customer satisfaction ratings with sales data allows for a deeper analysis of how customer satisfaction impacts sales performance.</a:t>
            </a:r>
          </a:p>
          <a:p>
            <a:r>
              <a:t>- Customer Insights: By linking satisfaction ratings to specific transactions, businesses can identify patterns and correlations between customer satisfaction and factors such as price, brand, and location.</a:t>
            </a:r>
          </a:p>
          <a:p>
            <a:r>
              <a:t>- Improved Decision-Making: This integrated dataset enables data-driven decision-making to improve customer satisfaction and optimize sales strategies.</a:t>
            </a:r>
          </a:p>
          <a:p/>
          <a:p>
            <a:r>
              <a:t>Process of Data Integration:</a:t>
            </a:r>
          </a:p>
          <a:p>
            <a:r>
              <a:t>- Data Preparation: I created a smaller dataset containing TransactionID and CustomerSatisfaction columns.</a:t>
            </a:r>
          </a:p>
          <a:p>
            <a:r>
              <a:t>- Merging Datasets: I used the TransactionID column as a common key to merge the two datasets.</a:t>
            </a:r>
          </a:p>
          <a:p>
            <a:r>
              <a:t>- Data Validation: After merging, I validated the data to ensure that the integration was successful and that there were no mismatches or missing values.</a:t>
            </a:r>
          </a:p>
          <a:p/>
          <a:p>
            <a:r>
              <a:t>Merged Datasets:</a:t>
            </a:r>
          </a:p>
          <a:p/>
          <a:p>
            <a:r>
              <a:t>Challenges Faced:</a:t>
            </a:r>
          </a:p>
          <a:p>
            <a:r>
              <a:t>- Data Consistency: I ensured that the TransactionID in both datasets matched correctly. Any discrepancies in the IDs would have resulted in failed merges or incorrect data.</a:t>
            </a:r>
          </a:p>
          <a:p>
            <a:r>
              <a:t>- Handling Missing Data: Ensuring that there were no missing TransactionID values in either dataset was important for a successful merge.</a:t>
            </a:r>
          </a:p>
          <a:p>
            <a:r>
              <a:t>- The merging process became resource-intense, which affected the efficiency and performance of the dataset because it had a lot of entries.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Task 4:</a:t>
            </a:r>
          </a:p>
        </p:txBody>
      </p:sp>
      <p:sp>
        <p:nvSpPr>
          <p:cNvPr id="3" name="Content Placeholder 2"/>
          <p:cNvSpPr>
            <a:spLocks noGrp="1"/>
          </p:cNvSpPr>
          <p:nvPr>
            <p:ph idx="1"/>
          </p:nvPr>
        </p:nvSpPr>
        <p:spPr/>
        <p:txBody>
          <a:bodyPr/>
          <a:lstStyle/>
          <a:p>
            <a:r>
              <a:t>Findings from the Analysis:</a:t>
            </a:r>
          </a:p>
          <a:p>
            <a:r>
              <a:t>Exploratory Data Analysis (EDA):</a:t>
            </a:r>
          </a:p>
          <a:p>
            <a:r>
              <a:t>- Summary Statistics: Provides a quick overview of the central tendency, dispersion, and shape of the dataset’s distribution.</a:t>
            </a:r>
          </a:p>
          <a:p>
            <a:r>
              <a:t>- Distribution Plots: Visualize the distribution of Price, UnitsSold, TotalRevenue, and CustomerSatisfaction.</a:t>
            </a:r>
          </a:p>
          <a:p>
            <a:r>
              <a:t>- Correlation Analysis: The heatmap shows the correlation between different numerical variables. A high correlation between Price and TotalRevenue is expected.</a:t>
            </a:r>
          </a:p>
          <a:p/>
          <a:p>
            <a:r>
              <a:t>Statistical Analysis - Regression:</a:t>
            </a:r>
          </a:p>
          <a:p>
            <a:r>
              <a:t>- The regression model shows the relationship between Price, UnitsSold, and TotalRevenue.</a:t>
            </a:r>
          </a:p>
          <a:p>
            <a:r>
              <a:t>- The Mean Squared Error (MSE) helps to understand the model's prediction accuracy.</a:t>
            </a:r>
          </a:p>
          <a:p>
            <a:r>
              <a:t>- The regression coefficients indicate the effect of each predictor on the total revenue.</a:t>
            </a:r>
          </a:p>
          <a:p/>
          <a:p>
            <a:r>
              <a:t>Machine Learning Techniques:</a:t>
            </a:r>
          </a:p>
          <a:p>
            <a:r>
              <a:t>- Clustering: Using K-Means clustering, we identified different segments of customers based on Price, UnitsSold, and CustomerAge.</a:t>
            </a:r>
          </a:p>
          <a:p>
            <a:r>
              <a:t>- Classification: The decision tree classifier predicts customer satisfaction based on transaction attributes, and the classification report provides the accuracy, precision, recall, and F1-score of the model.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Task 5:</a:t>
            </a:r>
          </a:p>
        </p:txBody>
      </p:sp>
      <p:sp>
        <p:nvSpPr>
          <p:cNvPr id="3" name="Content Placeholder 2"/>
          <p:cNvSpPr>
            <a:spLocks noGrp="1"/>
          </p:cNvSpPr>
          <p:nvPr>
            <p:ph idx="1"/>
          </p:nvPr>
        </p:nvSpPr>
        <p:spPr/>
        <p:txBody>
          <a:bodyPr/>
          <a:lstStyle/>
          <a:p>
            <a:r>
              <a:t>Line Chart for Total Sales Over Time:</a:t>
            </a:r>
          </a:p>
          <a:p>
            <a:r>
              <a:t>- Insight: This chart helps visualize trends in mobile phone sales over different periods (e.g., months or years). You can observe whether sales are increasing, decreasing, or remaining stable over time. Identifies seasonal patterns or anomalies such as spikes during holiday seasons or dips during economic downturns.</a:t>
            </a:r>
          </a:p>
          <a:p>
            <a:r>
              <a:t>- Business Decision: Use this information to make strategic decisions about inventory management, marketing campaigns, and sales promotions. Plan for peak sales periods by adjusting stock levels and scheduling marketing efforts accordingly. Identify periods of low sales to strategize targeted promotions or discounts.</a:t>
            </a:r>
          </a:p>
          <a:p/>
          <a:p>
            <a:r>
              <a:t>Bar Chart for Sales by Product Category:</a:t>
            </a:r>
          </a:p>
          <a:p>
            <a:r>
              <a:t>- Insight: This chart displays the number of units sold or total revenue generated by different mobile phone categories (e.g., smartphones, feature phones, etc.). Helps to compare the performance of various product categories over time.</a:t>
            </a:r>
          </a:p>
          <a:p>
            <a:r>
              <a:t>- Business Decision: Allocate marketing and inventory resources to high-performing categories. Evaluate underperforming categories and decide whether to improve, discontinue, or adjust pricing strategies. Tailor promotional activities based on category performance to boost sales.</a:t>
            </a:r>
          </a:p>
          <a:p/>
          <a:p>
            <a:r>
              <a:t>Heatmap for Correlation Between Variables:</a:t>
            </a:r>
          </a:p>
          <a:p>
            <a:r>
              <a:t>- Insight: This heatmap shows the correlation between different variables in the dataset such as sales volume, pricing, marketing spend, and customer demographics. Helps identify relationships between variables such as whether higher marketing spend correlates with increased sales.</a:t>
            </a:r>
          </a:p>
          <a:p>
            <a:r>
              <a:t>- Business Decision: Optimize marketing budgets by understanding which variables most strongly impact sales. Adjust pricing strategies based on their impact on sales. Enhance product offerings or features that show a positive correlation with higher sales.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