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59" r:id="rId6"/>
    <p:sldId id="319" r:id="rId7"/>
    <p:sldId id="320" r:id="rId8"/>
    <p:sldId id="265" r:id="rId9"/>
    <p:sldId id="266" r:id="rId10"/>
    <p:sldId id="267" r:id="rId11"/>
    <p:sldId id="263" r:id="rId12"/>
    <p:sldId id="268" r:id="rId13"/>
    <p:sldId id="322" r:id="rId14"/>
    <p:sldId id="269" r:id="rId15"/>
    <p:sldId id="270" r:id="rId16"/>
    <p:sldId id="271" r:id="rId17"/>
    <p:sldId id="272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6" r:id="rId26"/>
    <p:sldId id="287" r:id="rId27"/>
    <p:sldId id="288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727790-AEBA-4B7E-B36A-A2887A2019A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5007F4-371E-4A30-9A0A-F465CD44BE45}">
      <dgm:prSet phldrT="[Text]"/>
      <dgm:spPr/>
      <dgm:t>
        <a:bodyPr/>
        <a:lstStyle/>
        <a:p>
          <a:r>
            <a:rPr lang="en-US" dirty="0"/>
            <a:t>Data Types</a:t>
          </a:r>
        </a:p>
      </dgm:t>
    </dgm:pt>
    <dgm:pt modelId="{1EA84422-DA00-41E5-A821-6D847B96B839}" type="parTrans" cxnId="{0F892AAC-A6D7-4565-9EE4-01407F33EC9F}">
      <dgm:prSet/>
      <dgm:spPr/>
      <dgm:t>
        <a:bodyPr/>
        <a:lstStyle/>
        <a:p>
          <a:endParaRPr lang="en-US"/>
        </a:p>
      </dgm:t>
    </dgm:pt>
    <dgm:pt modelId="{0078B274-73A7-4E6A-A26D-B4A41F0096CA}" type="sibTrans" cxnId="{0F892AAC-A6D7-4565-9EE4-01407F33EC9F}">
      <dgm:prSet/>
      <dgm:spPr/>
      <dgm:t>
        <a:bodyPr/>
        <a:lstStyle/>
        <a:p>
          <a:endParaRPr lang="en-US"/>
        </a:p>
      </dgm:t>
    </dgm:pt>
    <dgm:pt modelId="{7DCA1B43-6003-4960-8851-66B4BE71E82C}">
      <dgm:prSet phldrT="[Text]"/>
      <dgm:spPr/>
      <dgm:t>
        <a:bodyPr/>
        <a:lstStyle/>
        <a:p>
          <a:r>
            <a:rPr lang="en-US" dirty="0"/>
            <a:t>Categorical</a:t>
          </a:r>
        </a:p>
      </dgm:t>
    </dgm:pt>
    <dgm:pt modelId="{FA7670A7-24EA-4622-B33E-BC372E4C6A96}" type="parTrans" cxnId="{55D8849F-DD49-4F52-AE0A-6FD53E686A93}">
      <dgm:prSet/>
      <dgm:spPr/>
      <dgm:t>
        <a:bodyPr/>
        <a:lstStyle/>
        <a:p>
          <a:endParaRPr lang="en-US"/>
        </a:p>
      </dgm:t>
    </dgm:pt>
    <dgm:pt modelId="{75A793CD-0DB8-42D6-9169-CE1B4D5C623D}" type="sibTrans" cxnId="{55D8849F-DD49-4F52-AE0A-6FD53E686A93}">
      <dgm:prSet/>
      <dgm:spPr/>
      <dgm:t>
        <a:bodyPr/>
        <a:lstStyle/>
        <a:p>
          <a:endParaRPr lang="en-US"/>
        </a:p>
      </dgm:t>
    </dgm:pt>
    <dgm:pt modelId="{F0AC5709-AFCA-4034-B0DD-AABC1B6CCB00}">
      <dgm:prSet phldrT="[Text]"/>
      <dgm:spPr/>
      <dgm:t>
        <a:bodyPr/>
        <a:lstStyle/>
        <a:p>
          <a:r>
            <a:rPr lang="en-US" dirty="0"/>
            <a:t>Numerical</a:t>
          </a:r>
        </a:p>
      </dgm:t>
    </dgm:pt>
    <dgm:pt modelId="{53E547C6-9325-4C4B-9452-A34120CB4DEF}" type="parTrans" cxnId="{5DA50471-6283-47FB-9936-669C60AD33CF}">
      <dgm:prSet/>
      <dgm:spPr/>
      <dgm:t>
        <a:bodyPr/>
        <a:lstStyle/>
        <a:p>
          <a:endParaRPr lang="en-US"/>
        </a:p>
      </dgm:t>
    </dgm:pt>
    <dgm:pt modelId="{D3DD260C-E7A5-482E-ACDC-58CDD8EC799E}" type="sibTrans" cxnId="{5DA50471-6283-47FB-9936-669C60AD33CF}">
      <dgm:prSet/>
      <dgm:spPr/>
      <dgm:t>
        <a:bodyPr/>
        <a:lstStyle/>
        <a:p>
          <a:endParaRPr lang="en-US"/>
        </a:p>
      </dgm:t>
    </dgm:pt>
    <dgm:pt modelId="{F7F60C70-1EAE-4F4C-B17E-7A3305D0ABE6}">
      <dgm:prSet phldrT="[Text]"/>
      <dgm:spPr/>
      <dgm:t>
        <a:bodyPr/>
        <a:lstStyle/>
        <a:p>
          <a:r>
            <a:rPr lang="en-US" dirty="0"/>
            <a:t>Nominal</a:t>
          </a:r>
        </a:p>
      </dgm:t>
    </dgm:pt>
    <dgm:pt modelId="{751D2016-7E33-4D8B-B1C3-C291C00A7F3B}" type="parTrans" cxnId="{4A432EF1-900B-4767-B5B0-0F3B03FFCF83}">
      <dgm:prSet/>
      <dgm:spPr/>
      <dgm:t>
        <a:bodyPr/>
        <a:lstStyle/>
        <a:p>
          <a:endParaRPr lang="en-US"/>
        </a:p>
      </dgm:t>
    </dgm:pt>
    <dgm:pt modelId="{5F459B8D-39AF-45B1-B1E0-ABC860C43A1C}" type="sibTrans" cxnId="{4A432EF1-900B-4767-B5B0-0F3B03FFCF83}">
      <dgm:prSet/>
      <dgm:spPr/>
      <dgm:t>
        <a:bodyPr/>
        <a:lstStyle/>
        <a:p>
          <a:endParaRPr lang="en-US"/>
        </a:p>
      </dgm:t>
    </dgm:pt>
    <dgm:pt modelId="{EF793369-FB34-400F-B630-49A60FADE451}">
      <dgm:prSet phldrT="[Text]"/>
      <dgm:spPr/>
      <dgm:t>
        <a:bodyPr/>
        <a:lstStyle/>
        <a:p>
          <a:r>
            <a:rPr lang="en-US" dirty="0"/>
            <a:t>Ordinal</a:t>
          </a:r>
        </a:p>
      </dgm:t>
    </dgm:pt>
    <dgm:pt modelId="{B7792FB7-2A3F-46F5-A824-4D6845471DF7}" type="parTrans" cxnId="{317D4B00-C4FE-4920-80A3-1284A9C24920}">
      <dgm:prSet/>
      <dgm:spPr/>
      <dgm:t>
        <a:bodyPr/>
        <a:lstStyle/>
        <a:p>
          <a:endParaRPr lang="en-US"/>
        </a:p>
      </dgm:t>
    </dgm:pt>
    <dgm:pt modelId="{D5B87365-FDB4-465F-AAD7-1C82A8AABA31}" type="sibTrans" cxnId="{317D4B00-C4FE-4920-80A3-1284A9C24920}">
      <dgm:prSet/>
      <dgm:spPr/>
      <dgm:t>
        <a:bodyPr/>
        <a:lstStyle/>
        <a:p>
          <a:endParaRPr lang="en-US"/>
        </a:p>
      </dgm:t>
    </dgm:pt>
    <dgm:pt modelId="{321E7A55-DCFC-4C89-BC82-F994F6124DF5}">
      <dgm:prSet phldrT="[Text]"/>
      <dgm:spPr/>
      <dgm:t>
        <a:bodyPr/>
        <a:lstStyle/>
        <a:p>
          <a:r>
            <a:rPr lang="en-US" dirty="0"/>
            <a:t>Interval</a:t>
          </a:r>
        </a:p>
      </dgm:t>
    </dgm:pt>
    <dgm:pt modelId="{99F7EDED-3B04-4804-97FB-31ED4826E11F}" type="parTrans" cxnId="{FC801E7E-11CD-4793-A89A-E94C93CE69FB}">
      <dgm:prSet/>
      <dgm:spPr/>
      <dgm:t>
        <a:bodyPr/>
        <a:lstStyle/>
        <a:p>
          <a:endParaRPr lang="en-US"/>
        </a:p>
      </dgm:t>
    </dgm:pt>
    <dgm:pt modelId="{F542B513-9C31-4443-BCF6-B47CD9645BC2}" type="sibTrans" cxnId="{FC801E7E-11CD-4793-A89A-E94C93CE69FB}">
      <dgm:prSet/>
      <dgm:spPr/>
      <dgm:t>
        <a:bodyPr/>
        <a:lstStyle/>
        <a:p>
          <a:endParaRPr lang="en-US"/>
        </a:p>
      </dgm:t>
    </dgm:pt>
    <dgm:pt modelId="{41786665-B99B-49F8-A72E-DA9882D2D344}">
      <dgm:prSet phldrT="[Text]"/>
      <dgm:spPr/>
      <dgm:t>
        <a:bodyPr/>
        <a:lstStyle/>
        <a:p>
          <a:r>
            <a:rPr lang="en-US" dirty="0"/>
            <a:t>Ratio</a:t>
          </a:r>
        </a:p>
      </dgm:t>
    </dgm:pt>
    <dgm:pt modelId="{F1A50F9A-E870-4D77-8374-39A88ECC9FD6}" type="parTrans" cxnId="{DA702007-FF8E-409B-A932-3D9B1B6DE88F}">
      <dgm:prSet/>
      <dgm:spPr/>
      <dgm:t>
        <a:bodyPr/>
        <a:lstStyle/>
        <a:p>
          <a:endParaRPr lang="en-US"/>
        </a:p>
      </dgm:t>
    </dgm:pt>
    <dgm:pt modelId="{6196F9B1-C917-473F-B8F4-ED624FE7ADDC}" type="sibTrans" cxnId="{DA702007-FF8E-409B-A932-3D9B1B6DE88F}">
      <dgm:prSet/>
      <dgm:spPr/>
      <dgm:t>
        <a:bodyPr/>
        <a:lstStyle/>
        <a:p>
          <a:endParaRPr lang="en-US"/>
        </a:p>
      </dgm:t>
    </dgm:pt>
    <dgm:pt modelId="{0B0CDCF5-3456-4164-8FEA-D8CA92D73A02}" type="pres">
      <dgm:prSet presAssocID="{0F727790-AEBA-4B7E-B36A-A2887A2019A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86BBB4D-FBAD-4943-B6DC-379C1866A384}" type="pres">
      <dgm:prSet presAssocID="{785007F4-371E-4A30-9A0A-F465CD44BE45}" presName="root1" presStyleCnt="0"/>
      <dgm:spPr/>
    </dgm:pt>
    <dgm:pt modelId="{BBB37F24-A175-4FAA-A746-F8FBE93ADE2A}" type="pres">
      <dgm:prSet presAssocID="{785007F4-371E-4A30-9A0A-F465CD44BE45}" presName="LevelOneTextNode" presStyleLbl="node0" presStyleIdx="0" presStyleCnt="1">
        <dgm:presLayoutVars>
          <dgm:chPref val="3"/>
        </dgm:presLayoutVars>
      </dgm:prSet>
      <dgm:spPr/>
    </dgm:pt>
    <dgm:pt modelId="{19D010D2-C07C-4376-823F-C941CC5E3C7D}" type="pres">
      <dgm:prSet presAssocID="{785007F4-371E-4A30-9A0A-F465CD44BE45}" presName="level2hierChild" presStyleCnt="0"/>
      <dgm:spPr/>
    </dgm:pt>
    <dgm:pt modelId="{BC53F372-B856-466D-9004-681304732FA0}" type="pres">
      <dgm:prSet presAssocID="{FA7670A7-24EA-4622-B33E-BC372E4C6A96}" presName="conn2-1" presStyleLbl="parChTrans1D2" presStyleIdx="0" presStyleCnt="2"/>
      <dgm:spPr/>
    </dgm:pt>
    <dgm:pt modelId="{102E33BC-93D6-426A-AFB7-1D57AECC9B3D}" type="pres">
      <dgm:prSet presAssocID="{FA7670A7-24EA-4622-B33E-BC372E4C6A96}" presName="connTx" presStyleLbl="parChTrans1D2" presStyleIdx="0" presStyleCnt="2"/>
      <dgm:spPr/>
    </dgm:pt>
    <dgm:pt modelId="{A049A4E8-5D5F-4FE4-A014-ADCDB46D3309}" type="pres">
      <dgm:prSet presAssocID="{7DCA1B43-6003-4960-8851-66B4BE71E82C}" presName="root2" presStyleCnt="0"/>
      <dgm:spPr/>
    </dgm:pt>
    <dgm:pt modelId="{8E236A82-B218-4AD1-9EE5-836612C716E1}" type="pres">
      <dgm:prSet presAssocID="{7DCA1B43-6003-4960-8851-66B4BE71E82C}" presName="LevelTwoTextNode" presStyleLbl="node2" presStyleIdx="0" presStyleCnt="2">
        <dgm:presLayoutVars>
          <dgm:chPref val="3"/>
        </dgm:presLayoutVars>
      </dgm:prSet>
      <dgm:spPr/>
    </dgm:pt>
    <dgm:pt modelId="{9979B074-12B7-40FD-9181-D83C1FDDD52F}" type="pres">
      <dgm:prSet presAssocID="{7DCA1B43-6003-4960-8851-66B4BE71E82C}" presName="level3hierChild" presStyleCnt="0"/>
      <dgm:spPr/>
    </dgm:pt>
    <dgm:pt modelId="{BE407939-798D-4B7C-B348-A6196ABBE1BE}" type="pres">
      <dgm:prSet presAssocID="{751D2016-7E33-4D8B-B1C3-C291C00A7F3B}" presName="conn2-1" presStyleLbl="parChTrans1D3" presStyleIdx="0" presStyleCnt="4"/>
      <dgm:spPr/>
    </dgm:pt>
    <dgm:pt modelId="{767BED31-BA81-45ED-8314-3CE21AE06C37}" type="pres">
      <dgm:prSet presAssocID="{751D2016-7E33-4D8B-B1C3-C291C00A7F3B}" presName="connTx" presStyleLbl="parChTrans1D3" presStyleIdx="0" presStyleCnt="4"/>
      <dgm:spPr/>
    </dgm:pt>
    <dgm:pt modelId="{E791C3EE-C52C-449A-A86C-85C868351D10}" type="pres">
      <dgm:prSet presAssocID="{F7F60C70-1EAE-4F4C-B17E-7A3305D0ABE6}" presName="root2" presStyleCnt="0"/>
      <dgm:spPr/>
    </dgm:pt>
    <dgm:pt modelId="{A843D261-C7C9-44ED-AD8F-41AFC5520C4F}" type="pres">
      <dgm:prSet presAssocID="{F7F60C70-1EAE-4F4C-B17E-7A3305D0ABE6}" presName="LevelTwoTextNode" presStyleLbl="node3" presStyleIdx="0" presStyleCnt="4">
        <dgm:presLayoutVars>
          <dgm:chPref val="3"/>
        </dgm:presLayoutVars>
      </dgm:prSet>
      <dgm:spPr/>
    </dgm:pt>
    <dgm:pt modelId="{34686B3B-AF65-47EE-8087-C63E531C05D8}" type="pres">
      <dgm:prSet presAssocID="{F7F60C70-1EAE-4F4C-B17E-7A3305D0ABE6}" presName="level3hierChild" presStyleCnt="0"/>
      <dgm:spPr/>
    </dgm:pt>
    <dgm:pt modelId="{6F20F662-64C4-40D2-82F5-45A3751B8723}" type="pres">
      <dgm:prSet presAssocID="{B7792FB7-2A3F-46F5-A824-4D6845471DF7}" presName="conn2-1" presStyleLbl="parChTrans1D3" presStyleIdx="1" presStyleCnt="4"/>
      <dgm:spPr/>
    </dgm:pt>
    <dgm:pt modelId="{06AE2A81-0797-430F-9EED-5E9240966E19}" type="pres">
      <dgm:prSet presAssocID="{B7792FB7-2A3F-46F5-A824-4D6845471DF7}" presName="connTx" presStyleLbl="parChTrans1D3" presStyleIdx="1" presStyleCnt="4"/>
      <dgm:spPr/>
    </dgm:pt>
    <dgm:pt modelId="{9B32E16D-9163-4DE4-98A6-CDA4ED6AE694}" type="pres">
      <dgm:prSet presAssocID="{EF793369-FB34-400F-B630-49A60FADE451}" presName="root2" presStyleCnt="0"/>
      <dgm:spPr/>
    </dgm:pt>
    <dgm:pt modelId="{471CDB6C-F7EE-4580-B8E2-D6296CBF42DE}" type="pres">
      <dgm:prSet presAssocID="{EF793369-FB34-400F-B630-49A60FADE451}" presName="LevelTwoTextNode" presStyleLbl="node3" presStyleIdx="1" presStyleCnt="4">
        <dgm:presLayoutVars>
          <dgm:chPref val="3"/>
        </dgm:presLayoutVars>
      </dgm:prSet>
      <dgm:spPr/>
    </dgm:pt>
    <dgm:pt modelId="{CE5A1BFC-5624-49C0-91C9-8A2C5F5E73C2}" type="pres">
      <dgm:prSet presAssocID="{EF793369-FB34-400F-B630-49A60FADE451}" presName="level3hierChild" presStyleCnt="0"/>
      <dgm:spPr/>
    </dgm:pt>
    <dgm:pt modelId="{9B63012A-3470-4965-BB18-6DCB71DD3154}" type="pres">
      <dgm:prSet presAssocID="{53E547C6-9325-4C4B-9452-A34120CB4DEF}" presName="conn2-1" presStyleLbl="parChTrans1D2" presStyleIdx="1" presStyleCnt="2"/>
      <dgm:spPr/>
    </dgm:pt>
    <dgm:pt modelId="{60C30C6A-48FC-4B8F-879B-F4D19FA4A657}" type="pres">
      <dgm:prSet presAssocID="{53E547C6-9325-4C4B-9452-A34120CB4DEF}" presName="connTx" presStyleLbl="parChTrans1D2" presStyleIdx="1" presStyleCnt="2"/>
      <dgm:spPr/>
    </dgm:pt>
    <dgm:pt modelId="{92FA9E12-8690-4C44-A7F3-B58074890560}" type="pres">
      <dgm:prSet presAssocID="{F0AC5709-AFCA-4034-B0DD-AABC1B6CCB00}" presName="root2" presStyleCnt="0"/>
      <dgm:spPr/>
    </dgm:pt>
    <dgm:pt modelId="{556AAB8B-4E1F-445D-8ED8-DB8818F758D4}" type="pres">
      <dgm:prSet presAssocID="{F0AC5709-AFCA-4034-B0DD-AABC1B6CCB00}" presName="LevelTwoTextNode" presStyleLbl="node2" presStyleIdx="1" presStyleCnt="2">
        <dgm:presLayoutVars>
          <dgm:chPref val="3"/>
        </dgm:presLayoutVars>
      </dgm:prSet>
      <dgm:spPr/>
    </dgm:pt>
    <dgm:pt modelId="{745DCE67-2F5E-4E2B-B4D8-B10AFE1C4F08}" type="pres">
      <dgm:prSet presAssocID="{F0AC5709-AFCA-4034-B0DD-AABC1B6CCB00}" presName="level3hierChild" presStyleCnt="0"/>
      <dgm:spPr/>
    </dgm:pt>
    <dgm:pt modelId="{3A5229B9-28AC-46E2-B234-007F20AA8077}" type="pres">
      <dgm:prSet presAssocID="{99F7EDED-3B04-4804-97FB-31ED4826E11F}" presName="conn2-1" presStyleLbl="parChTrans1D3" presStyleIdx="2" presStyleCnt="4"/>
      <dgm:spPr/>
    </dgm:pt>
    <dgm:pt modelId="{6FF87BA8-BDF1-4FC9-8744-1A3D54812103}" type="pres">
      <dgm:prSet presAssocID="{99F7EDED-3B04-4804-97FB-31ED4826E11F}" presName="connTx" presStyleLbl="parChTrans1D3" presStyleIdx="2" presStyleCnt="4"/>
      <dgm:spPr/>
    </dgm:pt>
    <dgm:pt modelId="{1007E2FC-4416-45A4-92EF-35B9C930C288}" type="pres">
      <dgm:prSet presAssocID="{321E7A55-DCFC-4C89-BC82-F994F6124DF5}" presName="root2" presStyleCnt="0"/>
      <dgm:spPr/>
    </dgm:pt>
    <dgm:pt modelId="{F31792A1-605A-4577-9B39-D5206B19F693}" type="pres">
      <dgm:prSet presAssocID="{321E7A55-DCFC-4C89-BC82-F994F6124DF5}" presName="LevelTwoTextNode" presStyleLbl="node3" presStyleIdx="2" presStyleCnt="4">
        <dgm:presLayoutVars>
          <dgm:chPref val="3"/>
        </dgm:presLayoutVars>
      </dgm:prSet>
      <dgm:spPr/>
    </dgm:pt>
    <dgm:pt modelId="{D061F144-387E-44B4-B29D-EE511542622A}" type="pres">
      <dgm:prSet presAssocID="{321E7A55-DCFC-4C89-BC82-F994F6124DF5}" presName="level3hierChild" presStyleCnt="0"/>
      <dgm:spPr/>
    </dgm:pt>
    <dgm:pt modelId="{472E1276-5BFE-44F0-9B83-8BA562F874A0}" type="pres">
      <dgm:prSet presAssocID="{F1A50F9A-E870-4D77-8374-39A88ECC9FD6}" presName="conn2-1" presStyleLbl="parChTrans1D3" presStyleIdx="3" presStyleCnt="4"/>
      <dgm:spPr/>
    </dgm:pt>
    <dgm:pt modelId="{6474DF18-C334-40BA-BEB1-9A1BD5E585B6}" type="pres">
      <dgm:prSet presAssocID="{F1A50F9A-E870-4D77-8374-39A88ECC9FD6}" presName="connTx" presStyleLbl="parChTrans1D3" presStyleIdx="3" presStyleCnt="4"/>
      <dgm:spPr/>
    </dgm:pt>
    <dgm:pt modelId="{27DD776C-3E8E-48BD-A652-5C3C8DC794AB}" type="pres">
      <dgm:prSet presAssocID="{41786665-B99B-49F8-A72E-DA9882D2D344}" presName="root2" presStyleCnt="0"/>
      <dgm:spPr/>
    </dgm:pt>
    <dgm:pt modelId="{78A2FD5F-C412-4130-B140-7B7BCBF33282}" type="pres">
      <dgm:prSet presAssocID="{41786665-B99B-49F8-A72E-DA9882D2D344}" presName="LevelTwoTextNode" presStyleLbl="node3" presStyleIdx="3" presStyleCnt="4">
        <dgm:presLayoutVars>
          <dgm:chPref val="3"/>
        </dgm:presLayoutVars>
      </dgm:prSet>
      <dgm:spPr/>
    </dgm:pt>
    <dgm:pt modelId="{D50CA26B-B3AA-4BE7-A950-0D2819144227}" type="pres">
      <dgm:prSet presAssocID="{41786665-B99B-49F8-A72E-DA9882D2D344}" presName="level3hierChild" presStyleCnt="0"/>
      <dgm:spPr/>
    </dgm:pt>
  </dgm:ptLst>
  <dgm:cxnLst>
    <dgm:cxn modelId="{317D4B00-C4FE-4920-80A3-1284A9C24920}" srcId="{7DCA1B43-6003-4960-8851-66B4BE71E82C}" destId="{EF793369-FB34-400F-B630-49A60FADE451}" srcOrd="1" destOrd="0" parTransId="{B7792FB7-2A3F-46F5-A824-4D6845471DF7}" sibTransId="{D5B87365-FDB4-465F-AAD7-1C82A8AABA31}"/>
    <dgm:cxn modelId="{C5D8B006-CADB-45AC-8434-DECBBF5694A2}" type="presOf" srcId="{99F7EDED-3B04-4804-97FB-31ED4826E11F}" destId="{3A5229B9-28AC-46E2-B234-007F20AA8077}" srcOrd="0" destOrd="0" presId="urn:microsoft.com/office/officeart/2008/layout/HorizontalMultiLevelHierarchy"/>
    <dgm:cxn modelId="{DA702007-FF8E-409B-A932-3D9B1B6DE88F}" srcId="{F0AC5709-AFCA-4034-B0DD-AABC1B6CCB00}" destId="{41786665-B99B-49F8-A72E-DA9882D2D344}" srcOrd="1" destOrd="0" parTransId="{F1A50F9A-E870-4D77-8374-39A88ECC9FD6}" sibTransId="{6196F9B1-C917-473F-B8F4-ED624FE7ADDC}"/>
    <dgm:cxn modelId="{4C769711-F127-4395-B769-393726EF1A98}" type="presOf" srcId="{FA7670A7-24EA-4622-B33E-BC372E4C6A96}" destId="{102E33BC-93D6-426A-AFB7-1D57AECC9B3D}" srcOrd="1" destOrd="0" presId="urn:microsoft.com/office/officeart/2008/layout/HorizontalMultiLevelHierarchy"/>
    <dgm:cxn modelId="{FCF83B18-40D1-4019-BE62-F72B1DED2753}" type="presOf" srcId="{321E7A55-DCFC-4C89-BC82-F994F6124DF5}" destId="{F31792A1-605A-4577-9B39-D5206B19F693}" srcOrd="0" destOrd="0" presId="urn:microsoft.com/office/officeart/2008/layout/HorizontalMultiLevelHierarchy"/>
    <dgm:cxn modelId="{7F21F11A-BC94-4AE6-9267-56D982A4B3C0}" type="presOf" srcId="{53E547C6-9325-4C4B-9452-A34120CB4DEF}" destId="{9B63012A-3470-4965-BB18-6DCB71DD3154}" srcOrd="0" destOrd="0" presId="urn:microsoft.com/office/officeart/2008/layout/HorizontalMultiLevelHierarchy"/>
    <dgm:cxn modelId="{3BA83E2B-00CE-45C4-B54F-F8952A1F7EF9}" type="presOf" srcId="{F1A50F9A-E870-4D77-8374-39A88ECC9FD6}" destId="{6474DF18-C334-40BA-BEB1-9A1BD5E585B6}" srcOrd="1" destOrd="0" presId="urn:microsoft.com/office/officeart/2008/layout/HorizontalMultiLevelHierarchy"/>
    <dgm:cxn modelId="{6CE24633-F8B0-4494-B84C-4D7CC09ED362}" type="presOf" srcId="{F0AC5709-AFCA-4034-B0DD-AABC1B6CCB00}" destId="{556AAB8B-4E1F-445D-8ED8-DB8818F758D4}" srcOrd="0" destOrd="0" presId="urn:microsoft.com/office/officeart/2008/layout/HorizontalMultiLevelHierarchy"/>
    <dgm:cxn modelId="{97333062-2D8C-43F8-B19A-37CA302A4DE5}" type="presOf" srcId="{7DCA1B43-6003-4960-8851-66B4BE71E82C}" destId="{8E236A82-B218-4AD1-9EE5-836612C716E1}" srcOrd="0" destOrd="0" presId="urn:microsoft.com/office/officeart/2008/layout/HorizontalMultiLevelHierarchy"/>
    <dgm:cxn modelId="{11766663-DA13-4692-A354-2FDB82D65572}" type="presOf" srcId="{B7792FB7-2A3F-46F5-A824-4D6845471DF7}" destId="{06AE2A81-0797-430F-9EED-5E9240966E19}" srcOrd="1" destOrd="0" presId="urn:microsoft.com/office/officeart/2008/layout/HorizontalMultiLevelHierarchy"/>
    <dgm:cxn modelId="{16686444-BFFC-4A4E-B18B-AF74C96FB28F}" type="presOf" srcId="{B7792FB7-2A3F-46F5-A824-4D6845471DF7}" destId="{6F20F662-64C4-40D2-82F5-45A3751B8723}" srcOrd="0" destOrd="0" presId="urn:microsoft.com/office/officeart/2008/layout/HorizontalMultiLevelHierarchy"/>
    <dgm:cxn modelId="{BC559E67-13BA-4AEF-B2F8-32CBD42E6D83}" type="presOf" srcId="{751D2016-7E33-4D8B-B1C3-C291C00A7F3B}" destId="{767BED31-BA81-45ED-8314-3CE21AE06C37}" srcOrd="1" destOrd="0" presId="urn:microsoft.com/office/officeart/2008/layout/HorizontalMultiLevelHierarchy"/>
    <dgm:cxn modelId="{93694C69-08BB-4B80-806D-8B6B36A05776}" type="presOf" srcId="{785007F4-371E-4A30-9A0A-F465CD44BE45}" destId="{BBB37F24-A175-4FAA-A746-F8FBE93ADE2A}" srcOrd="0" destOrd="0" presId="urn:microsoft.com/office/officeart/2008/layout/HorizontalMultiLevelHierarchy"/>
    <dgm:cxn modelId="{C1089D4F-F373-4F0A-8D76-62B2AB538F97}" type="presOf" srcId="{53E547C6-9325-4C4B-9452-A34120CB4DEF}" destId="{60C30C6A-48FC-4B8F-879B-F4D19FA4A657}" srcOrd="1" destOrd="0" presId="urn:microsoft.com/office/officeart/2008/layout/HorizontalMultiLevelHierarchy"/>
    <dgm:cxn modelId="{5DA50471-6283-47FB-9936-669C60AD33CF}" srcId="{785007F4-371E-4A30-9A0A-F465CD44BE45}" destId="{F0AC5709-AFCA-4034-B0DD-AABC1B6CCB00}" srcOrd="1" destOrd="0" parTransId="{53E547C6-9325-4C4B-9452-A34120CB4DEF}" sibTransId="{D3DD260C-E7A5-482E-ACDC-58CDD8EC799E}"/>
    <dgm:cxn modelId="{399FF271-5A6B-43C9-9559-577519E0A4AB}" type="presOf" srcId="{F7F60C70-1EAE-4F4C-B17E-7A3305D0ABE6}" destId="{A843D261-C7C9-44ED-AD8F-41AFC5520C4F}" srcOrd="0" destOrd="0" presId="urn:microsoft.com/office/officeart/2008/layout/HorizontalMultiLevelHierarchy"/>
    <dgm:cxn modelId="{218C7772-CD23-4D88-B844-BA2E971FEF99}" type="presOf" srcId="{FA7670A7-24EA-4622-B33E-BC372E4C6A96}" destId="{BC53F372-B856-466D-9004-681304732FA0}" srcOrd="0" destOrd="0" presId="urn:microsoft.com/office/officeart/2008/layout/HorizontalMultiLevelHierarchy"/>
    <dgm:cxn modelId="{F4AC127D-5BEB-4CF9-9AF7-92B16EAA68DE}" type="presOf" srcId="{F1A50F9A-E870-4D77-8374-39A88ECC9FD6}" destId="{472E1276-5BFE-44F0-9B83-8BA562F874A0}" srcOrd="0" destOrd="0" presId="urn:microsoft.com/office/officeart/2008/layout/HorizontalMultiLevelHierarchy"/>
    <dgm:cxn modelId="{FC801E7E-11CD-4793-A89A-E94C93CE69FB}" srcId="{F0AC5709-AFCA-4034-B0DD-AABC1B6CCB00}" destId="{321E7A55-DCFC-4C89-BC82-F994F6124DF5}" srcOrd="0" destOrd="0" parTransId="{99F7EDED-3B04-4804-97FB-31ED4826E11F}" sibTransId="{F542B513-9C31-4443-BCF6-B47CD9645BC2}"/>
    <dgm:cxn modelId="{55D8849F-DD49-4F52-AE0A-6FD53E686A93}" srcId="{785007F4-371E-4A30-9A0A-F465CD44BE45}" destId="{7DCA1B43-6003-4960-8851-66B4BE71E82C}" srcOrd="0" destOrd="0" parTransId="{FA7670A7-24EA-4622-B33E-BC372E4C6A96}" sibTransId="{75A793CD-0DB8-42D6-9169-CE1B4D5C623D}"/>
    <dgm:cxn modelId="{7B48B1A5-3726-47DE-98EC-AC9A28ACF654}" type="presOf" srcId="{0F727790-AEBA-4B7E-B36A-A2887A2019A9}" destId="{0B0CDCF5-3456-4164-8FEA-D8CA92D73A02}" srcOrd="0" destOrd="0" presId="urn:microsoft.com/office/officeart/2008/layout/HorizontalMultiLevelHierarchy"/>
    <dgm:cxn modelId="{0F892AAC-A6D7-4565-9EE4-01407F33EC9F}" srcId="{0F727790-AEBA-4B7E-B36A-A2887A2019A9}" destId="{785007F4-371E-4A30-9A0A-F465CD44BE45}" srcOrd="0" destOrd="0" parTransId="{1EA84422-DA00-41E5-A821-6D847B96B839}" sibTransId="{0078B274-73A7-4E6A-A26D-B4A41F0096CA}"/>
    <dgm:cxn modelId="{534D6BBC-1394-4EF1-9B87-0107850D65E6}" type="presOf" srcId="{751D2016-7E33-4D8B-B1C3-C291C00A7F3B}" destId="{BE407939-798D-4B7C-B348-A6196ABBE1BE}" srcOrd="0" destOrd="0" presId="urn:microsoft.com/office/officeart/2008/layout/HorizontalMultiLevelHierarchy"/>
    <dgm:cxn modelId="{A60AF8C3-2E28-44E7-8D26-188BD6A328A6}" type="presOf" srcId="{99F7EDED-3B04-4804-97FB-31ED4826E11F}" destId="{6FF87BA8-BDF1-4FC9-8744-1A3D54812103}" srcOrd="1" destOrd="0" presId="urn:microsoft.com/office/officeart/2008/layout/HorizontalMultiLevelHierarchy"/>
    <dgm:cxn modelId="{E8152EED-738F-4C23-A3C9-8E42CBF0CB92}" type="presOf" srcId="{41786665-B99B-49F8-A72E-DA9882D2D344}" destId="{78A2FD5F-C412-4130-B140-7B7BCBF33282}" srcOrd="0" destOrd="0" presId="urn:microsoft.com/office/officeart/2008/layout/HorizontalMultiLevelHierarchy"/>
    <dgm:cxn modelId="{4A432EF1-900B-4767-B5B0-0F3B03FFCF83}" srcId="{7DCA1B43-6003-4960-8851-66B4BE71E82C}" destId="{F7F60C70-1EAE-4F4C-B17E-7A3305D0ABE6}" srcOrd="0" destOrd="0" parTransId="{751D2016-7E33-4D8B-B1C3-C291C00A7F3B}" sibTransId="{5F459B8D-39AF-45B1-B1E0-ABC860C43A1C}"/>
    <dgm:cxn modelId="{2DC95DF8-149A-4031-9601-06B3F0B6A1F5}" type="presOf" srcId="{EF793369-FB34-400F-B630-49A60FADE451}" destId="{471CDB6C-F7EE-4580-B8E2-D6296CBF42DE}" srcOrd="0" destOrd="0" presId="urn:microsoft.com/office/officeart/2008/layout/HorizontalMultiLevelHierarchy"/>
    <dgm:cxn modelId="{3D9FA426-3613-4A81-95F7-ACD84B1DDC01}" type="presParOf" srcId="{0B0CDCF5-3456-4164-8FEA-D8CA92D73A02}" destId="{A86BBB4D-FBAD-4943-B6DC-379C1866A384}" srcOrd="0" destOrd="0" presId="urn:microsoft.com/office/officeart/2008/layout/HorizontalMultiLevelHierarchy"/>
    <dgm:cxn modelId="{2926CBCE-9639-4D0F-A5E2-FCC33366C5F2}" type="presParOf" srcId="{A86BBB4D-FBAD-4943-B6DC-379C1866A384}" destId="{BBB37F24-A175-4FAA-A746-F8FBE93ADE2A}" srcOrd="0" destOrd="0" presId="urn:microsoft.com/office/officeart/2008/layout/HorizontalMultiLevelHierarchy"/>
    <dgm:cxn modelId="{B1D07829-1F29-46F2-BF87-494B38662F76}" type="presParOf" srcId="{A86BBB4D-FBAD-4943-B6DC-379C1866A384}" destId="{19D010D2-C07C-4376-823F-C941CC5E3C7D}" srcOrd="1" destOrd="0" presId="urn:microsoft.com/office/officeart/2008/layout/HorizontalMultiLevelHierarchy"/>
    <dgm:cxn modelId="{5F1E918C-C744-472B-A16F-FCF49CC61778}" type="presParOf" srcId="{19D010D2-C07C-4376-823F-C941CC5E3C7D}" destId="{BC53F372-B856-466D-9004-681304732FA0}" srcOrd="0" destOrd="0" presId="urn:microsoft.com/office/officeart/2008/layout/HorizontalMultiLevelHierarchy"/>
    <dgm:cxn modelId="{AC9B1995-183C-4EEB-BDE5-FC0C9273DCE6}" type="presParOf" srcId="{BC53F372-B856-466D-9004-681304732FA0}" destId="{102E33BC-93D6-426A-AFB7-1D57AECC9B3D}" srcOrd="0" destOrd="0" presId="urn:microsoft.com/office/officeart/2008/layout/HorizontalMultiLevelHierarchy"/>
    <dgm:cxn modelId="{ED0D1103-1862-4812-94BE-53A2F4407FF4}" type="presParOf" srcId="{19D010D2-C07C-4376-823F-C941CC5E3C7D}" destId="{A049A4E8-5D5F-4FE4-A014-ADCDB46D3309}" srcOrd="1" destOrd="0" presId="urn:microsoft.com/office/officeart/2008/layout/HorizontalMultiLevelHierarchy"/>
    <dgm:cxn modelId="{E0C3EC1B-20DC-469B-BCF2-C6FC5488B1F9}" type="presParOf" srcId="{A049A4E8-5D5F-4FE4-A014-ADCDB46D3309}" destId="{8E236A82-B218-4AD1-9EE5-836612C716E1}" srcOrd="0" destOrd="0" presId="urn:microsoft.com/office/officeart/2008/layout/HorizontalMultiLevelHierarchy"/>
    <dgm:cxn modelId="{80D87F73-A513-4012-AE85-5E59A69377CC}" type="presParOf" srcId="{A049A4E8-5D5F-4FE4-A014-ADCDB46D3309}" destId="{9979B074-12B7-40FD-9181-D83C1FDDD52F}" srcOrd="1" destOrd="0" presId="urn:microsoft.com/office/officeart/2008/layout/HorizontalMultiLevelHierarchy"/>
    <dgm:cxn modelId="{9219A753-84EB-4BBB-A86E-099231F9ED5C}" type="presParOf" srcId="{9979B074-12B7-40FD-9181-D83C1FDDD52F}" destId="{BE407939-798D-4B7C-B348-A6196ABBE1BE}" srcOrd="0" destOrd="0" presId="urn:microsoft.com/office/officeart/2008/layout/HorizontalMultiLevelHierarchy"/>
    <dgm:cxn modelId="{07A28777-FE0A-43CA-8493-213483F35D7E}" type="presParOf" srcId="{BE407939-798D-4B7C-B348-A6196ABBE1BE}" destId="{767BED31-BA81-45ED-8314-3CE21AE06C37}" srcOrd="0" destOrd="0" presId="urn:microsoft.com/office/officeart/2008/layout/HorizontalMultiLevelHierarchy"/>
    <dgm:cxn modelId="{3D0129B4-037C-4BBB-B9FF-8C835E9B056A}" type="presParOf" srcId="{9979B074-12B7-40FD-9181-D83C1FDDD52F}" destId="{E791C3EE-C52C-449A-A86C-85C868351D10}" srcOrd="1" destOrd="0" presId="urn:microsoft.com/office/officeart/2008/layout/HorizontalMultiLevelHierarchy"/>
    <dgm:cxn modelId="{0DA71E64-0455-4CC4-9968-11AB07E30C53}" type="presParOf" srcId="{E791C3EE-C52C-449A-A86C-85C868351D10}" destId="{A843D261-C7C9-44ED-AD8F-41AFC5520C4F}" srcOrd="0" destOrd="0" presId="urn:microsoft.com/office/officeart/2008/layout/HorizontalMultiLevelHierarchy"/>
    <dgm:cxn modelId="{5ACD1269-87CF-4338-A6EC-189C392808F0}" type="presParOf" srcId="{E791C3EE-C52C-449A-A86C-85C868351D10}" destId="{34686B3B-AF65-47EE-8087-C63E531C05D8}" srcOrd="1" destOrd="0" presId="urn:microsoft.com/office/officeart/2008/layout/HorizontalMultiLevelHierarchy"/>
    <dgm:cxn modelId="{BCB59E0F-C4FE-4517-BB01-1265713C5ED7}" type="presParOf" srcId="{9979B074-12B7-40FD-9181-D83C1FDDD52F}" destId="{6F20F662-64C4-40D2-82F5-45A3751B8723}" srcOrd="2" destOrd="0" presId="urn:microsoft.com/office/officeart/2008/layout/HorizontalMultiLevelHierarchy"/>
    <dgm:cxn modelId="{994CDE6A-7B17-44FD-BA65-EA32528E89BF}" type="presParOf" srcId="{6F20F662-64C4-40D2-82F5-45A3751B8723}" destId="{06AE2A81-0797-430F-9EED-5E9240966E19}" srcOrd="0" destOrd="0" presId="urn:microsoft.com/office/officeart/2008/layout/HorizontalMultiLevelHierarchy"/>
    <dgm:cxn modelId="{C99B596B-D894-43ED-B2A5-E11BE187E5CA}" type="presParOf" srcId="{9979B074-12B7-40FD-9181-D83C1FDDD52F}" destId="{9B32E16D-9163-4DE4-98A6-CDA4ED6AE694}" srcOrd="3" destOrd="0" presId="urn:microsoft.com/office/officeart/2008/layout/HorizontalMultiLevelHierarchy"/>
    <dgm:cxn modelId="{C3E49977-F242-4DFC-B15A-B36ACC19ED8E}" type="presParOf" srcId="{9B32E16D-9163-4DE4-98A6-CDA4ED6AE694}" destId="{471CDB6C-F7EE-4580-B8E2-D6296CBF42DE}" srcOrd="0" destOrd="0" presId="urn:microsoft.com/office/officeart/2008/layout/HorizontalMultiLevelHierarchy"/>
    <dgm:cxn modelId="{C6697B24-BAFD-4AB9-9152-23726CADDE42}" type="presParOf" srcId="{9B32E16D-9163-4DE4-98A6-CDA4ED6AE694}" destId="{CE5A1BFC-5624-49C0-91C9-8A2C5F5E73C2}" srcOrd="1" destOrd="0" presId="urn:microsoft.com/office/officeart/2008/layout/HorizontalMultiLevelHierarchy"/>
    <dgm:cxn modelId="{B972381F-6C15-4612-AE4F-78D56596D9D0}" type="presParOf" srcId="{19D010D2-C07C-4376-823F-C941CC5E3C7D}" destId="{9B63012A-3470-4965-BB18-6DCB71DD3154}" srcOrd="2" destOrd="0" presId="urn:microsoft.com/office/officeart/2008/layout/HorizontalMultiLevelHierarchy"/>
    <dgm:cxn modelId="{3A6563B5-60ED-4914-98E2-5CC52C420424}" type="presParOf" srcId="{9B63012A-3470-4965-BB18-6DCB71DD3154}" destId="{60C30C6A-48FC-4B8F-879B-F4D19FA4A657}" srcOrd="0" destOrd="0" presId="urn:microsoft.com/office/officeart/2008/layout/HorizontalMultiLevelHierarchy"/>
    <dgm:cxn modelId="{E034B365-D17C-4E22-9A8E-6FAA967CC288}" type="presParOf" srcId="{19D010D2-C07C-4376-823F-C941CC5E3C7D}" destId="{92FA9E12-8690-4C44-A7F3-B58074890560}" srcOrd="3" destOrd="0" presId="urn:microsoft.com/office/officeart/2008/layout/HorizontalMultiLevelHierarchy"/>
    <dgm:cxn modelId="{EABBFB07-9EBA-4D35-90B5-AEF2E28E89AF}" type="presParOf" srcId="{92FA9E12-8690-4C44-A7F3-B58074890560}" destId="{556AAB8B-4E1F-445D-8ED8-DB8818F758D4}" srcOrd="0" destOrd="0" presId="urn:microsoft.com/office/officeart/2008/layout/HorizontalMultiLevelHierarchy"/>
    <dgm:cxn modelId="{7391B919-8FAF-42D2-881B-12A1E0A3BE4A}" type="presParOf" srcId="{92FA9E12-8690-4C44-A7F3-B58074890560}" destId="{745DCE67-2F5E-4E2B-B4D8-B10AFE1C4F08}" srcOrd="1" destOrd="0" presId="urn:microsoft.com/office/officeart/2008/layout/HorizontalMultiLevelHierarchy"/>
    <dgm:cxn modelId="{AA6C9AA0-43DC-4F1D-928C-033504BAB1AA}" type="presParOf" srcId="{745DCE67-2F5E-4E2B-B4D8-B10AFE1C4F08}" destId="{3A5229B9-28AC-46E2-B234-007F20AA8077}" srcOrd="0" destOrd="0" presId="urn:microsoft.com/office/officeart/2008/layout/HorizontalMultiLevelHierarchy"/>
    <dgm:cxn modelId="{7273468B-A86A-4DD4-B7FE-98111785CB98}" type="presParOf" srcId="{3A5229B9-28AC-46E2-B234-007F20AA8077}" destId="{6FF87BA8-BDF1-4FC9-8744-1A3D54812103}" srcOrd="0" destOrd="0" presId="urn:microsoft.com/office/officeart/2008/layout/HorizontalMultiLevelHierarchy"/>
    <dgm:cxn modelId="{294DAD94-0441-4A99-8BA8-FE83E56F9FA9}" type="presParOf" srcId="{745DCE67-2F5E-4E2B-B4D8-B10AFE1C4F08}" destId="{1007E2FC-4416-45A4-92EF-35B9C930C288}" srcOrd="1" destOrd="0" presId="urn:microsoft.com/office/officeart/2008/layout/HorizontalMultiLevelHierarchy"/>
    <dgm:cxn modelId="{00A6D8A8-7C1C-4496-90C9-3F454F1CD5FF}" type="presParOf" srcId="{1007E2FC-4416-45A4-92EF-35B9C930C288}" destId="{F31792A1-605A-4577-9B39-D5206B19F693}" srcOrd="0" destOrd="0" presId="urn:microsoft.com/office/officeart/2008/layout/HorizontalMultiLevelHierarchy"/>
    <dgm:cxn modelId="{389BB810-1C3F-4850-9045-AFACA648254C}" type="presParOf" srcId="{1007E2FC-4416-45A4-92EF-35B9C930C288}" destId="{D061F144-387E-44B4-B29D-EE511542622A}" srcOrd="1" destOrd="0" presId="urn:microsoft.com/office/officeart/2008/layout/HorizontalMultiLevelHierarchy"/>
    <dgm:cxn modelId="{9E4C1CD9-AA14-4582-A816-38E4718811F4}" type="presParOf" srcId="{745DCE67-2F5E-4E2B-B4D8-B10AFE1C4F08}" destId="{472E1276-5BFE-44F0-9B83-8BA562F874A0}" srcOrd="2" destOrd="0" presId="urn:microsoft.com/office/officeart/2008/layout/HorizontalMultiLevelHierarchy"/>
    <dgm:cxn modelId="{365B60A2-1B3A-420B-9EDF-D878D9916CD4}" type="presParOf" srcId="{472E1276-5BFE-44F0-9B83-8BA562F874A0}" destId="{6474DF18-C334-40BA-BEB1-9A1BD5E585B6}" srcOrd="0" destOrd="0" presId="urn:microsoft.com/office/officeart/2008/layout/HorizontalMultiLevelHierarchy"/>
    <dgm:cxn modelId="{028B410A-A773-43D8-89E2-C481CBC6D355}" type="presParOf" srcId="{745DCE67-2F5E-4E2B-B4D8-B10AFE1C4F08}" destId="{27DD776C-3E8E-48BD-A652-5C3C8DC794AB}" srcOrd="3" destOrd="0" presId="urn:microsoft.com/office/officeart/2008/layout/HorizontalMultiLevelHierarchy"/>
    <dgm:cxn modelId="{628C18E1-E285-4A3D-9E5D-4B1CEE74FEE5}" type="presParOf" srcId="{27DD776C-3E8E-48BD-A652-5C3C8DC794AB}" destId="{78A2FD5F-C412-4130-B140-7B7BCBF33282}" srcOrd="0" destOrd="0" presId="urn:microsoft.com/office/officeart/2008/layout/HorizontalMultiLevelHierarchy"/>
    <dgm:cxn modelId="{932D5E0F-3222-4874-9B86-66A2F6CDE7F4}" type="presParOf" srcId="{27DD776C-3E8E-48BD-A652-5C3C8DC794AB}" destId="{D50CA26B-B3AA-4BE7-A950-0D281914422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E1276-5BFE-44F0-9B83-8BA562F874A0}">
      <dsp:nvSpPr>
        <dsp:cNvPr id="0" name=""/>
        <dsp:cNvSpPr/>
      </dsp:nvSpPr>
      <dsp:spPr>
        <a:xfrm>
          <a:off x="5671177" y="3209111"/>
          <a:ext cx="542350" cy="51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175" y="0"/>
              </a:lnTo>
              <a:lnTo>
                <a:pt x="271175" y="516721"/>
              </a:lnTo>
              <a:lnTo>
                <a:pt x="542350" y="5167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23625" y="3448745"/>
        <a:ext cx="37454" cy="37454"/>
      </dsp:txXfrm>
    </dsp:sp>
    <dsp:sp modelId="{3A5229B9-28AC-46E2-B234-007F20AA8077}">
      <dsp:nvSpPr>
        <dsp:cNvPr id="0" name=""/>
        <dsp:cNvSpPr/>
      </dsp:nvSpPr>
      <dsp:spPr>
        <a:xfrm>
          <a:off x="5671177" y="2692390"/>
          <a:ext cx="542350" cy="516721"/>
        </a:xfrm>
        <a:custGeom>
          <a:avLst/>
          <a:gdLst/>
          <a:ahLst/>
          <a:cxnLst/>
          <a:rect l="0" t="0" r="0" b="0"/>
          <a:pathLst>
            <a:path>
              <a:moveTo>
                <a:pt x="0" y="516721"/>
              </a:moveTo>
              <a:lnTo>
                <a:pt x="271175" y="516721"/>
              </a:lnTo>
              <a:lnTo>
                <a:pt x="271175" y="0"/>
              </a:lnTo>
              <a:lnTo>
                <a:pt x="542350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23625" y="2932023"/>
        <a:ext cx="37454" cy="37454"/>
      </dsp:txXfrm>
    </dsp:sp>
    <dsp:sp modelId="{9B63012A-3470-4965-BB18-6DCB71DD3154}">
      <dsp:nvSpPr>
        <dsp:cNvPr id="0" name=""/>
        <dsp:cNvSpPr/>
      </dsp:nvSpPr>
      <dsp:spPr>
        <a:xfrm>
          <a:off x="2417072" y="2175669"/>
          <a:ext cx="542350" cy="1033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175" y="0"/>
              </a:lnTo>
              <a:lnTo>
                <a:pt x="271175" y="1033442"/>
              </a:lnTo>
              <a:lnTo>
                <a:pt x="542350" y="10334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9070" y="2663212"/>
        <a:ext cx="58355" cy="58355"/>
      </dsp:txXfrm>
    </dsp:sp>
    <dsp:sp modelId="{6F20F662-64C4-40D2-82F5-45A3751B8723}">
      <dsp:nvSpPr>
        <dsp:cNvPr id="0" name=""/>
        <dsp:cNvSpPr/>
      </dsp:nvSpPr>
      <dsp:spPr>
        <a:xfrm>
          <a:off x="5671177" y="1142226"/>
          <a:ext cx="542350" cy="51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175" y="0"/>
              </a:lnTo>
              <a:lnTo>
                <a:pt x="271175" y="516721"/>
              </a:lnTo>
              <a:lnTo>
                <a:pt x="542350" y="5167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23625" y="1381859"/>
        <a:ext cx="37454" cy="37454"/>
      </dsp:txXfrm>
    </dsp:sp>
    <dsp:sp modelId="{BE407939-798D-4B7C-B348-A6196ABBE1BE}">
      <dsp:nvSpPr>
        <dsp:cNvPr id="0" name=""/>
        <dsp:cNvSpPr/>
      </dsp:nvSpPr>
      <dsp:spPr>
        <a:xfrm>
          <a:off x="5671177" y="625504"/>
          <a:ext cx="542350" cy="516721"/>
        </a:xfrm>
        <a:custGeom>
          <a:avLst/>
          <a:gdLst/>
          <a:ahLst/>
          <a:cxnLst/>
          <a:rect l="0" t="0" r="0" b="0"/>
          <a:pathLst>
            <a:path>
              <a:moveTo>
                <a:pt x="0" y="516721"/>
              </a:moveTo>
              <a:lnTo>
                <a:pt x="271175" y="516721"/>
              </a:lnTo>
              <a:lnTo>
                <a:pt x="271175" y="0"/>
              </a:lnTo>
              <a:lnTo>
                <a:pt x="542350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23625" y="865138"/>
        <a:ext cx="37454" cy="37454"/>
      </dsp:txXfrm>
    </dsp:sp>
    <dsp:sp modelId="{BC53F372-B856-466D-9004-681304732FA0}">
      <dsp:nvSpPr>
        <dsp:cNvPr id="0" name=""/>
        <dsp:cNvSpPr/>
      </dsp:nvSpPr>
      <dsp:spPr>
        <a:xfrm>
          <a:off x="2417072" y="1142226"/>
          <a:ext cx="542350" cy="1033442"/>
        </a:xfrm>
        <a:custGeom>
          <a:avLst/>
          <a:gdLst/>
          <a:ahLst/>
          <a:cxnLst/>
          <a:rect l="0" t="0" r="0" b="0"/>
          <a:pathLst>
            <a:path>
              <a:moveTo>
                <a:pt x="0" y="1033442"/>
              </a:moveTo>
              <a:lnTo>
                <a:pt x="271175" y="1033442"/>
              </a:lnTo>
              <a:lnTo>
                <a:pt x="271175" y="0"/>
              </a:lnTo>
              <a:lnTo>
                <a:pt x="54235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9070" y="1629769"/>
        <a:ext cx="58355" cy="58355"/>
      </dsp:txXfrm>
    </dsp:sp>
    <dsp:sp modelId="{BBB37F24-A175-4FAA-A746-F8FBE93ADE2A}">
      <dsp:nvSpPr>
        <dsp:cNvPr id="0" name=""/>
        <dsp:cNvSpPr/>
      </dsp:nvSpPr>
      <dsp:spPr>
        <a:xfrm rot="16200000">
          <a:off x="-171973" y="1762291"/>
          <a:ext cx="4351338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Data Types</a:t>
          </a:r>
        </a:p>
      </dsp:txBody>
      <dsp:txXfrm>
        <a:off x="-171973" y="1762291"/>
        <a:ext cx="4351338" cy="826754"/>
      </dsp:txXfrm>
    </dsp:sp>
    <dsp:sp modelId="{8E236A82-B218-4AD1-9EE5-836612C716E1}">
      <dsp:nvSpPr>
        <dsp:cNvPr id="0" name=""/>
        <dsp:cNvSpPr/>
      </dsp:nvSpPr>
      <dsp:spPr>
        <a:xfrm>
          <a:off x="2959423" y="728849"/>
          <a:ext cx="2711753" cy="8267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Categorical</a:t>
          </a:r>
        </a:p>
      </dsp:txBody>
      <dsp:txXfrm>
        <a:off x="2959423" y="728849"/>
        <a:ext cx="2711753" cy="826754"/>
      </dsp:txXfrm>
    </dsp:sp>
    <dsp:sp modelId="{A843D261-C7C9-44ED-AD8F-41AFC5520C4F}">
      <dsp:nvSpPr>
        <dsp:cNvPr id="0" name=""/>
        <dsp:cNvSpPr/>
      </dsp:nvSpPr>
      <dsp:spPr>
        <a:xfrm>
          <a:off x="6213527" y="212127"/>
          <a:ext cx="2711753" cy="8267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Nominal</a:t>
          </a:r>
        </a:p>
      </dsp:txBody>
      <dsp:txXfrm>
        <a:off x="6213527" y="212127"/>
        <a:ext cx="2711753" cy="826754"/>
      </dsp:txXfrm>
    </dsp:sp>
    <dsp:sp modelId="{471CDB6C-F7EE-4580-B8E2-D6296CBF42DE}">
      <dsp:nvSpPr>
        <dsp:cNvPr id="0" name=""/>
        <dsp:cNvSpPr/>
      </dsp:nvSpPr>
      <dsp:spPr>
        <a:xfrm>
          <a:off x="6213527" y="1245570"/>
          <a:ext cx="2711753" cy="8267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Ordinal</a:t>
          </a:r>
        </a:p>
      </dsp:txBody>
      <dsp:txXfrm>
        <a:off x="6213527" y="1245570"/>
        <a:ext cx="2711753" cy="826754"/>
      </dsp:txXfrm>
    </dsp:sp>
    <dsp:sp modelId="{556AAB8B-4E1F-445D-8ED8-DB8818F758D4}">
      <dsp:nvSpPr>
        <dsp:cNvPr id="0" name=""/>
        <dsp:cNvSpPr/>
      </dsp:nvSpPr>
      <dsp:spPr>
        <a:xfrm>
          <a:off x="2959423" y="2795734"/>
          <a:ext cx="2711753" cy="8267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Numerical</a:t>
          </a:r>
        </a:p>
      </dsp:txBody>
      <dsp:txXfrm>
        <a:off x="2959423" y="2795734"/>
        <a:ext cx="2711753" cy="826754"/>
      </dsp:txXfrm>
    </dsp:sp>
    <dsp:sp modelId="{F31792A1-605A-4577-9B39-D5206B19F693}">
      <dsp:nvSpPr>
        <dsp:cNvPr id="0" name=""/>
        <dsp:cNvSpPr/>
      </dsp:nvSpPr>
      <dsp:spPr>
        <a:xfrm>
          <a:off x="6213527" y="2279013"/>
          <a:ext cx="2711753" cy="8267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Interval</a:t>
          </a:r>
        </a:p>
      </dsp:txBody>
      <dsp:txXfrm>
        <a:off x="6213527" y="2279013"/>
        <a:ext cx="2711753" cy="826754"/>
      </dsp:txXfrm>
    </dsp:sp>
    <dsp:sp modelId="{78A2FD5F-C412-4130-B140-7B7BCBF33282}">
      <dsp:nvSpPr>
        <dsp:cNvPr id="0" name=""/>
        <dsp:cNvSpPr/>
      </dsp:nvSpPr>
      <dsp:spPr>
        <a:xfrm>
          <a:off x="6213527" y="3312456"/>
          <a:ext cx="2711753" cy="8267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Ratio</a:t>
          </a:r>
        </a:p>
      </dsp:txBody>
      <dsp:txXfrm>
        <a:off x="6213527" y="3312456"/>
        <a:ext cx="2711753" cy="826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CAD02-45BB-4BCC-ADF8-AB1283B7DC7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DBE64-3C4A-4DE6-BF18-D054C102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C1A0-92E3-4F3C-AF76-E61551736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7F87A-C170-44E1-B946-E53287314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4210C-3DF7-4C59-A45A-A86B08F8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FEFF-6553-4A7F-937F-4CFADEC1F5A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10E2B-E6CB-4878-97E3-A9DDC536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CFEF-40C2-4243-B8DA-9EB0E083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CD43-8823-4F78-B0C3-F79D0C13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9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4CCF-BD86-43D0-8EFD-07787882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0EE0C-88CA-476F-ACC3-336E7CB5C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7C452-4E43-4A21-912F-6AA0F53E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FEFF-6553-4A7F-937F-4CFADEC1F5A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DF24A-C3F3-462B-B2E5-F0E34C2C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DB3A1-0F76-4ACF-9F76-2E17237C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CD43-8823-4F78-B0C3-F79D0C13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9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8BE73-20BE-48DE-AB19-4F252BF12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F7CEE-6638-4F48-91C1-82BCEFC7B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2D3C6-2401-45F0-B0BB-5971CBF4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FEFF-6553-4A7F-937F-4CFADEC1F5A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F2FBD-D9E4-4145-B387-81B61759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460D3-A3D0-4CE2-860D-44EA36B4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CD43-8823-4F78-B0C3-F79D0C13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10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3289-2A01-455C-8DF4-097740C3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0"/>
            <a:ext cx="11142133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47ACE-9F0D-4410-8638-281D77079E6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5350933" cy="480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F1D4AEFB-22DE-4DEF-A9D0-9BA88B404906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6163734" y="1371600"/>
            <a:ext cx="5350933" cy="4800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33C81-429E-4666-9904-F849DA39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36800" y="6419850"/>
            <a:ext cx="3776133" cy="285750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Thomas Lengauer, MPI Informatik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2E38E-15E3-4372-BEB2-69B161FA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00" y="6400800"/>
            <a:ext cx="2336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WS 2002/2003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E8F4C-CE5E-425A-9FE6-93357950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00800"/>
            <a:ext cx="914400" cy="304800"/>
          </a:xfrm>
        </p:spPr>
        <p:txBody>
          <a:bodyPr/>
          <a:lstStyle>
            <a:lvl1pPr>
              <a:defRPr/>
            </a:lvl1pPr>
          </a:lstStyle>
          <a:p>
            <a:fld id="{CFF141DA-BB0C-4833-8029-0FCE0BB9FA8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52245174"/>
      </p:ext>
    </p:extLst>
  </p:cSld>
  <p:clrMapOvr>
    <a:masterClrMapping/>
  </p:clrMapOvr>
  <p:transition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FE2D-6A35-4AA6-94BE-7237895B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BDC94-9814-43DF-9E63-83E932EC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3A2DE-4421-4DED-A65B-79677725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FEFF-6553-4A7F-937F-4CFADEC1F5A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2ED39-750D-458E-BE9F-1FBE060D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6343F-24D5-4662-866F-7CF965B4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CD43-8823-4F78-B0C3-F79D0C13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8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20A6-2091-481C-90A7-1B0B6BAE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05241-AAFD-4145-A1CF-6F29336BD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92E15-1819-4639-819C-E219BAC5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FEFF-6553-4A7F-937F-4CFADEC1F5A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8B5C6-4E5D-40C9-A8CD-15D3206A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0C307-BB4C-4B23-A4CF-58BC5C05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CD43-8823-4F78-B0C3-F79D0C13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2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7602-DCC7-4F54-A9F3-F9ECC2B5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4883-69FA-4615-AF06-4E6C5820F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06DBC-92D5-4F0A-A01E-1D845FF59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A6F89-1C87-42DE-BF6E-134E8CD1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FEFF-6553-4A7F-937F-4CFADEC1F5A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E5E0F-41D2-4CB4-B72A-D983D944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23289-F7DD-4F1B-921D-35185AA6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CD43-8823-4F78-B0C3-F79D0C13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5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3F74-EAB1-4614-B1C3-0CD65071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2D19C-2105-43BD-AE2D-30BD5DE62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3FEEF-92DB-433D-8973-D628E9EB2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08A5B-BAB8-440D-9AED-38E512AA5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148AD-D1B3-4BF7-A32E-83BAC4B15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1BD44-80C5-4D07-9B29-79F69EA6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FEFF-6553-4A7F-937F-4CFADEC1F5A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2592D-1AEE-44DD-9DEC-FAAC1A7B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54A5D-0892-4E7F-989A-63EA354C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CD43-8823-4F78-B0C3-F79D0C13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1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A933-78DC-49CC-AA44-D73BDB7C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29611-6183-4D91-8389-B20CDFA6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FEFF-6553-4A7F-937F-4CFADEC1F5A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0CA3E-B6BF-4816-BC88-76238187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6D6D3-EA49-452C-86FE-4C3B2095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CD43-8823-4F78-B0C3-F79D0C13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5390C-E1F3-4543-B754-8A628A3E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FEFF-6553-4A7F-937F-4CFADEC1F5A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AFED8-7D1A-42AC-A1FD-59C0563D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CF1CB-8B20-4F17-9410-411F0C35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CD43-8823-4F78-B0C3-F79D0C13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3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BE79-F659-406A-940F-02367811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64E5-898D-405A-A4BC-A39674A87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3C7D6-5D15-40D8-A902-5B5528B45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C2A02-FC8F-4529-A956-3F81A86B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FEFF-6553-4A7F-937F-4CFADEC1F5A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E3107-54A7-43C4-80FD-A01E1C22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8281F-0B3C-4365-A582-9746F133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CD43-8823-4F78-B0C3-F79D0C13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E98E-5392-4AB3-943A-9A6ECE6A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BD5A7-8CE2-48AB-981F-A5C62751D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E457B-C320-4828-9B54-99094C6D1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0C66E-6483-4254-A020-BF774408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FEFF-6553-4A7F-937F-4CFADEC1F5A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DEE42-B4AE-41C4-9B99-311A7ADB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75CD6-AFFE-4FB0-AEFC-31DAE824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CD43-8823-4F78-B0C3-F79D0C13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7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EE045-14D6-49FD-85E2-FEC9099B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6F604-6C0D-4F55-A0E2-F66E3AA7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7BDE5-3EE2-4DBA-8182-2D4173A8A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2FEFF-6553-4A7F-937F-4CFADEC1F5A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2BAD2-E770-46F3-89D6-DA236A3D0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97B9C-992F-4A25-9965-2AFC7C695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5CD43-8823-4F78-B0C3-F79D0C13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1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3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28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9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-stat.stanford.edu/~tibs/ElemStatLearn/datasets/spam.info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-stat.stanford.edu/~tibs/ElemStatLearn/datasets/nci.info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BA4DEAD-AA85-4C5B-8AA6-9A1B9DC44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Dr. Asim Imdad Wagan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DE6A8-4A49-4A53-A012-8E81679A1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Supervised Learning and k-Nearest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3248501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B8ABD4E-A427-46B3-90D8-8BC5F2E9E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 of Supervised Learning</a:t>
            </a:r>
            <a:endParaRPr lang="en-GB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317F19-FEF8-48CF-ABEF-3430D4384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346AEF65-E6E6-4349-AB97-55FC160B7B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957F61F3-5C76-4B9C-9A66-8CEC63B8EB01}" type="slidenum">
              <a:rPr lang="de-DE" altLang="de-DE"/>
              <a:pPr/>
              <a:t>10</a:t>
            </a:fld>
            <a:endParaRPr lang="de-DE" altLang="de-DE"/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B0B2E7A-3AAA-477A-B852-62E71975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450F-3E54-4E6F-8032-4B6711D7F6CA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C463BF01-E6DC-4ED6-B4D6-C0A6B823E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Notation</a:t>
            </a:r>
            <a:endParaRPr lang="en-GB" altLang="en-US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BEBC9D5-CC2F-4E35-ACC9-A401C783A3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1800"/>
              <a:t>Inputs </a:t>
            </a:r>
          </a:p>
          <a:p>
            <a:pPr lvl="1">
              <a:lnSpc>
                <a:spcPct val="90000"/>
              </a:lnSpc>
            </a:pPr>
            <a:r>
              <a:rPr lang="en-US" altLang="en-US" sz="1600" i="1">
                <a:solidFill>
                  <a:srgbClr val="0000FF"/>
                </a:solidFill>
                <a:latin typeface="Book Antiqua" panose="02040602050305030304" pitchFamily="18" charset="0"/>
              </a:rPr>
              <a:t>X, X</a:t>
            </a:r>
            <a:r>
              <a:rPr lang="en-US" altLang="en-US" sz="1600" i="1" baseline="-25000">
                <a:solidFill>
                  <a:srgbClr val="0000FF"/>
                </a:solidFill>
                <a:latin typeface="Book Antiqua" panose="02040602050305030304" pitchFamily="18" charset="0"/>
              </a:rPr>
              <a:t>j</a:t>
            </a:r>
            <a:r>
              <a:rPr lang="en-US" altLang="en-US" sz="1600" i="1" baseline="-25000">
                <a:solidFill>
                  <a:srgbClr val="0000FF"/>
                </a:solidFill>
                <a:latin typeface="Century" panose="02040604050505020304" pitchFamily="18" charset="0"/>
              </a:rPr>
              <a:t> </a:t>
            </a:r>
            <a:r>
              <a:rPr lang="en-US" altLang="en-US" sz="1600"/>
              <a:t>(jth element of vector </a:t>
            </a:r>
            <a:r>
              <a:rPr lang="en-US" altLang="en-US" sz="1600" i="1">
                <a:solidFill>
                  <a:srgbClr val="0000FF"/>
                </a:solidFill>
                <a:latin typeface="Book Antiqua" panose="02040602050305030304" pitchFamily="18" charset="0"/>
              </a:rPr>
              <a:t>X</a:t>
            </a:r>
            <a:r>
              <a:rPr lang="en-US" altLang="en-US" sz="1600" i="1">
                <a:latin typeface="Century" panose="02040604050505020304" pitchFamily="18" charset="0"/>
              </a:rPr>
              <a:t> </a:t>
            </a:r>
            <a:r>
              <a:rPr lang="en-US" altLang="en-US" sz="16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1600" i="1">
                <a:solidFill>
                  <a:srgbClr val="0000FF"/>
                </a:solidFill>
                <a:latin typeface="Book Antiqua" panose="02040602050305030304" pitchFamily="18" charset="0"/>
              </a:rPr>
              <a:t>p</a:t>
            </a:r>
            <a:r>
              <a:rPr lang="en-US" altLang="en-US" sz="1600"/>
              <a:t> #inputs, </a:t>
            </a:r>
            <a:r>
              <a:rPr lang="en-US" altLang="en-US" sz="1600" i="1">
                <a:solidFill>
                  <a:srgbClr val="0000FF"/>
                </a:solidFill>
                <a:latin typeface="Book Antiqua" panose="02040602050305030304" pitchFamily="18" charset="0"/>
              </a:rPr>
              <a:t>N</a:t>
            </a:r>
            <a:r>
              <a:rPr lang="en-US" altLang="en-US" sz="1600"/>
              <a:t> #observations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i="1">
                <a:solidFill>
                  <a:srgbClr val="0000FF"/>
                </a:solidFill>
                <a:latin typeface="Book Antiqua" panose="02040602050305030304" pitchFamily="18" charset="0"/>
              </a:rPr>
              <a:t>X</a:t>
            </a:r>
            <a:r>
              <a:rPr lang="en-US" altLang="en-US" sz="1600" b="1" i="1">
                <a:solidFill>
                  <a:srgbClr val="0000FF"/>
                </a:solidFill>
                <a:latin typeface="Century" panose="02040604050505020304" pitchFamily="18" charset="0"/>
              </a:rPr>
              <a:t> </a:t>
            </a:r>
            <a:r>
              <a:rPr lang="en-US" altLang="en-US" sz="1600" b="1" i="1">
                <a:latin typeface="Century" panose="02040604050505020304" pitchFamily="18" charset="0"/>
              </a:rPr>
              <a:t> </a:t>
            </a:r>
            <a:r>
              <a:rPr lang="en-US" altLang="en-US" sz="1600"/>
              <a:t>matrix written in bold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Vectors written in bold </a:t>
            </a:r>
            <a:r>
              <a:rPr lang="en-US" altLang="en-US" sz="1600" b="1" i="1">
                <a:solidFill>
                  <a:srgbClr val="0000FF"/>
                </a:solidFill>
                <a:latin typeface="Book Antiqua" panose="02040602050305030304" pitchFamily="18" charset="0"/>
              </a:rPr>
              <a:t>x</a:t>
            </a:r>
            <a:r>
              <a:rPr lang="en-US" altLang="en-US" sz="1600" i="1" baseline="-25000">
                <a:solidFill>
                  <a:srgbClr val="0000FF"/>
                </a:solidFill>
                <a:latin typeface="Book Antiqua" panose="02040602050305030304" pitchFamily="18" charset="0"/>
              </a:rPr>
              <a:t>i</a:t>
            </a:r>
            <a:r>
              <a:rPr lang="en-US" altLang="en-US" sz="1600"/>
              <a:t> if they have </a:t>
            </a:r>
            <a:r>
              <a:rPr lang="en-US" altLang="en-US" sz="1600" i="1">
                <a:solidFill>
                  <a:srgbClr val="0000FF"/>
                </a:solidFill>
                <a:latin typeface="Book Antiqua" panose="02040602050305030304" pitchFamily="18" charset="0"/>
              </a:rPr>
              <a:t>N</a:t>
            </a:r>
            <a:r>
              <a:rPr lang="en-US" altLang="en-US" sz="1600"/>
              <a:t> components and thus summarize all observations on variable </a:t>
            </a:r>
            <a:r>
              <a:rPr lang="en-US" altLang="en-US" sz="1600" i="1">
                <a:solidFill>
                  <a:srgbClr val="0000FF"/>
                </a:solidFill>
                <a:latin typeface="Book Antiqua" panose="02040602050305030304" pitchFamily="18" charset="0"/>
              </a:rPr>
              <a:t>X</a:t>
            </a:r>
            <a:r>
              <a:rPr lang="en-US" altLang="en-US" sz="1600" i="1" baseline="-25000">
                <a:solidFill>
                  <a:srgbClr val="0000FF"/>
                </a:solidFill>
                <a:latin typeface="Book Antiqua" panose="02040602050305030304" pitchFamily="18" charset="0"/>
              </a:rPr>
              <a:t>i</a:t>
            </a:r>
            <a:r>
              <a:rPr lang="en-US" altLang="en-US" sz="1600">
                <a:latin typeface="Book Antiqua" panose="02040602050305030304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Vectors are assumed to be column vectors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Discrete inputs often described by characteristic vector</a:t>
            </a:r>
            <a:r>
              <a:rPr lang="en-US" altLang="en-US" sz="1600">
                <a:solidFill>
                  <a:srgbClr val="0000FF"/>
                </a:solidFill>
              </a:rPr>
              <a:t> (dummy variables)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Outputs</a:t>
            </a:r>
          </a:p>
          <a:p>
            <a:pPr lvl="1">
              <a:lnSpc>
                <a:spcPct val="90000"/>
              </a:lnSpc>
            </a:pPr>
            <a:r>
              <a:rPr lang="en-GB" altLang="en-US" sz="1600"/>
              <a:t>quantitative </a:t>
            </a:r>
            <a:r>
              <a:rPr lang="en-GB" altLang="en-US" sz="1600" i="1">
                <a:solidFill>
                  <a:srgbClr val="0000FF"/>
                </a:solidFill>
                <a:latin typeface="Bookman Old Style" panose="02050604050505020204" pitchFamily="18" charset="0"/>
              </a:rPr>
              <a:t>Y</a:t>
            </a:r>
            <a:endParaRPr lang="en-GB" altLang="en-US" sz="160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altLang="en-US" sz="1600"/>
              <a:t>qualitative </a:t>
            </a:r>
            <a:r>
              <a:rPr lang="en-GB" altLang="en-US" sz="1600" i="1">
                <a:solidFill>
                  <a:srgbClr val="0000FF"/>
                </a:solidFill>
                <a:latin typeface="Book Antiqua" panose="02040602050305030304" pitchFamily="18" charset="0"/>
              </a:rPr>
              <a:t>G</a:t>
            </a:r>
            <a:r>
              <a:rPr lang="en-GB" altLang="en-US" sz="1600" i="1">
                <a:latin typeface="Book Antiqua" panose="02040602050305030304" pitchFamily="18" charset="0"/>
              </a:rPr>
              <a:t> </a:t>
            </a:r>
            <a:r>
              <a:rPr lang="en-GB" altLang="en-US" sz="1600"/>
              <a:t>(for group)</a:t>
            </a:r>
          </a:p>
          <a:p>
            <a:pPr>
              <a:lnSpc>
                <a:spcPct val="90000"/>
              </a:lnSpc>
            </a:pPr>
            <a:r>
              <a:rPr lang="en-GB" altLang="en-US" sz="1800"/>
              <a:t>Observed variables in lower case</a:t>
            </a:r>
          </a:p>
          <a:p>
            <a:pPr lvl="1">
              <a:lnSpc>
                <a:spcPct val="90000"/>
              </a:lnSpc>
            </a:pPr>
            <a:r>
              <a:rPr lang="en-GB" altLang="en-US" sz="1600"/>
              <a:t>The i-th observed value of </a:t>
            </a:r>
            <a:r>
              <a:rPr lang="en-GB" altLang="en-US" sz="1600" i="1">
                <a:solidFill>
                  <a:srgbClr val="0000FF"/>
                </a:solidFill>
                <a:latin typeface="Book Antiqua" panose="02040602050305030304" pitchFamily="18" charset="0"/>
              </a:rPr>
              <a:t>X</a:t>
            </a:r>
            <a:r>
              <a:rPr lang="en-GB" altLang="en-US" sz="1600" i="1">
                <a:solidFill>
                  <a:srgbClr val="0000FF"/>
                </a:solidFill>
                <a:latin typeface="Century" panose="02040604050505020304" pitchFamily="18" charset="0"/>
              </a:rPr>
              <a:t> </a:t>
            </a:r>
            <a:r>
              <a:rPr lang="en-GB" altLang="en-US" sz="1600"/>
              <a:t> is </a:t>
            </a:r>
            <a:r>
              <a:rPr lang="en-GB" altLang="en-US" sz="1600" i="1">
                <a:solidFill>
                  <a:srgbClr val="0000FF"/>
                </a:solidFill>
                <a:latin typeface="Book Antiqua" panose="02040602050305030304" pitchFamily="18" charset="0"/>
              </a:rPr>
              <a:t>x</a:t>
            </a:r>
            <a:r>
              <a:rPr lang="en-GB" altLang="en-US" sz="1600" i="1" baseline="-25000">
                <a:solidFill>
                  <a:srgbClr val="0000FF"/>
                </a:solidFill>
                <a:latin typeface="Book Antiqua" panose="02040602050305030304" pitchFamily="18" charset="0"/>
              </a:rPr>
              <a:t>i </a:t>
            </a:r>
            <a:r>
              <a:rPr lang="en-GB" altLang="en-US" sz="1600" i="1" baseline="-25000">
                <a:solidFill>
                  <a:srgbClr val="0000FF"/>
                </a:solidFill>
                <a:latin typeface="Century" panose="02040604050505020304" pitchFamily="18" charset="0"/>
              </a:rPr>
              <a:t> </a:t>
            </a:r>
            <a:r>
              <a:rPr lang="en-GB" altLang="en-US" sz="1600"/>
              <a:t>and can be a scalar or a vector</a:t>
            </a:r>
            <a:endParaRPr lang="en-GB" altLang="en-US" sz="1600" i="1">
              <a:solidFill>
                <a:srgbClr val="0000FF"/>
              </a:solidFill>
              <a:latin typeface="Century" panose="02040604050505020304" pitchFamily="18" charset="0"/>
            </a:endParaRPr>
          </a:p>
          <a:p>
            <a:pPr lvl="1">
              <a:lnSpc>
                <a:spcPct val="90000"/>
              </a:lnSpc>
            </a:pPr>
            <a:endParaRPr lang="en-GB" altLang="en-US" sz="160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endParaRPr lang="en-GB" altLang="en-US" sz="1600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6A9F1A1E-EA11-4D72-9ABE-A3C77C0D7E3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 altLang="en-US" sz="2000"/>
              <a:t>Main question of this lecture:</a:t>
            </a:r>
          </a:p>
          <a:p>
            <a:pPr>
              <a:lnSpc>
                <a:spcPct val="90000"/>
              </a:lnSpc>
              <a:spcAft>
                <a:spcPct val="50000"/>
              </a:spcAft>
              <a:buFont typeface="Monotype Sorts" charset="0"/>
              <a:buNone/>
            </a:pPr>
            <a:r>
              <a:rPr lang="en-GB" altLang="en-US" sz="2000"/>
              <a:t>	</a:t>
            </a:r>
            <a:r>
              <a:rPr lang="en-GB" altLang="en-US" sz="2000">
                <a:solidFill>
                  <a:schemeClr val="folHlink"/>
                </a:solidFill>
              </a:rPr>
              <a:t>Given the value of an input vector</a:t>
            </a:r>
            <a:r>
              <a:rPr lang="en-GB" altLang="en-US" sz="2000"/>
              <a:t> </a:t>
            </a:r>
            <a:r>
              <a:rPr lang="en-GB" altLang="en-US" sz="2000" i="1">
                <a:solidFill>
                  <a:srgbClr val="0000FF"/>
                </a:solidFill>
                <a:latin typeface="Book Antiqua" panose="02040602050305030304" pitchFamily="18" charset="0"/>
              </a:rPr>
              <a:t>X</a:t>
            </a:r>
            <a:r>
              <a:rPr lang="en-GB" altLang="en-US" sz="2000">
                <a:solidFill>
                  <a:schemeClr val="folHlink"/>
                </a:solidFill>
                <a:latin typeface="Book Antiqua" panose="02040602050305030304" pitchFamily="18" charset="0"/>
              </a:rPr>
              <a:t>,</a:t>
            </a:r>
            <a:r>
              <a:rPr lang="en-GB" altLang="en-US" sz="2000">
                <a:solidFill>
                  <a:schemeClr val="folHlink"/>
                </a:solidFill>
              </a:rPr>
              <a:t> make a good</a:t>
            </a:r>
            <a:r>
              <a:rPr lang="en-GB" altLang="en-US" sz="2000"/>
              <a:t> </a:t>
            </a:r>
            <a:r>
              <a:rPr lang="en-GB" altLang="en-US" sz="2000">
                <a:solidFill>
                  <a:schemeClr val="folHlink"/>
                </a:solidFill>
              </a:rPr>
              <a:t>prediction</a:t>
            </a:r>
            <a:r>
              <a:rPr lang="en-GB" altLang="en-US" sz="2000"/>
              <a:t> </a:t>
            </a:r>
            <a:r>
              <a:rPr lang="en-GB" altLang="en-US" sz="2000" i="1">
                <a:solidFill>
                  <a:srgbClr val="0000FF"/>
                </a:solidFill>
                <a:latin typeface="Century" panose="02040604050505020304" pitchFamily="18" charset="0"/>
              </a:rPr>
              <a:t>Ŷ</a:t>
            </a:r>
            <a:r>
              <a:rPr lang="en-GB" altLang="en-US" sz="2000">
                <a:solidFill>
                  <a:srgbClr val="0000FF"/>
                </a:solidFill>
                <a:latin typeface="Book Antiqua" panose="02040602050305030304" pitchFamily="18" charset="0"/>
              </a:rPr>
              <a:t> </a:t>
            </a:r>
            <a:r>
              <a:rPr lang="en-GB" altLang="en-US" sz="2000">
                <a:solidFill>
                  <a:srgbClr val="0000FF"/>
                </a:solidFill>
              </a:rPr>
              <a:t> </a:t>
            </a:r>
            <a:r>
              <a:rPr lang="en-GB" altLang="en-US" sz="2000">
                <a:solidFill>
                  <a:schemeClr val="folHlink"/>
                </a:solidFill>
              </a:rPr>
              <a:t>of the output</a:t>
            </a:r>
            <a:r>
              <a:rPr lang="en-GB" altLang="en-US" sz="2000"/>
              <a:t> </a:t>
            </a:r>
            <a:r>
              <a:rPr lang="en-GB" altLang="en-US" sz="2000" i="1">
                <a:solidFill>
                  <a:srgbClr val="0000FF"/>
                </a:solidFill>
                <a:latin typeface="Century" panose="02040604050505020304" pitchFamily="18" charset="0"/>
              </a:rPr>
              <a:t>Y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GB" altLang="en-US" sz="2000"/>
              <a:t>	The prediction should be of the same kind as the searched output (categorical vs. quantitative)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GB" altLang="en-US" sz="2000"/>
              <a:t>	</a:t>
            </a:r>
            <a:r>
              <a:rPr lang="en-GB" altLang="en-US" sz="2000">
                <a:solidFill>
                  <a:srgbClr val="0000FF"/>
                </a:solidFill>
              </a:rPr>
              <a:t>Exception:</a:t>
            </a:r>
            <a:r>
              <a:rPr lang="en-GB" altLang="en-US" sz="2000"/>
              <a:t> Binary outputs can be approximated by values in </a:t>
            </a:r>
            <a:r>
              <a:rPr lang="en-GB" altLang="en-US" sz="2000">
                <a:latin typeface="Book Antiqua" panose="02040602050305030304" pitchFamily="18" charset="0"/>
              </a:rPr>
              <a:t>[0,1],</a:t>
            </a:r>
            <a:r>
              <a:rPr lang="en-GB" altLang="en-US" sz="2000"/>
              <a:t> which can be interpreted as probabilities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GB" altLang="en-US" sz="2000"/>
              <a:t>	This generalizes to k-level outputs.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  <p:bldP spid="1126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82B2E0D-0C4F-4149-8596-8576F99B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6ACD-F8D5-4E72-AA68-5720A36E080C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74FB86CD-6DE6-4BE1-943D-A5E70774C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Approach 1: Least-Squares</a:t>
            </a:r>
            <a:endParaRPr lang="en-GB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65FCB6E-584D-4377-9B4B-E12233C6CD2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1800"/>
              <a:t>Given inputs</a:t>
            </a:r>
            <a:br>
              <a:rPr lang="en-US" altLang="en-US" sz="1800"/>
            </a:br>
            <a:r>
              <a:rPr lang="en-US" altLang="en-US" sz="1800" i="1">
                <a:latin typeface="Book Antiqua" panose="02040602050305030304" pitchFamily="18" charset="0"/>
              </a:rPr>
              <a:t>X=(X</a:t>
            </a:r>
            <a:r>
              <a:rPr lang="en-US" altLang="en-US" sz="1800" i="1" baseline="-25000">
                <a:latin typeface="Book Antiqua" panose="02040602050305030304" pitchFamily="18" charset="0"/>
              </a:rPr>
              <a:t>1</a:t>
            </a:r>
            <a:r>
              <a:rPr lang="en-US" altLang="en-US" sz="1800" i="1">
                <a:latin typeface="Book Antiqua" panose="02040602050305030304" pitchFamily="18" charset="0"/>
              </a:rPr>
              <a:t>,X</a:t>
            </a:r>
            <a:r>
              <a:rPr lang="en-US" altLang="en-US" sz="1800" i="1" baseline="-25000">
                <a:latin typeface="Book Antiqua" panose="02040602050305030304" pitchFamily="18" charset="0"/>
              </a:rPr>
              <a:t>2</a:t>
            </a:r>
            <a:r>
              <a:rPr lang="en-US" altLang="en-US" sz="1800" i="1">
                <a:latin typeface="Book Antiqua" panose="02040602050305030304" pitchFamily="18" charset="0"/>
              </a:rPr>
              <a:t>,…,X</a:t>
            </a:r>
            <a:r>
              <a:rPr lang="en-US" altLang="en-US" sz="1800" i="1" baseline="-25000">
                <a:latin typeface="Book Antiqua" panose="02040602050305030304" pitchFamily="18" charset="0"/>
              </a:rPr>
              <a:t>p</a:t>
            </a:r>
            <a:r>
              <a:rPr lang="en-US" altLang="en-US" sz="1800" i="1">
                <a:latin typeface="Book Antiqua" panose="02040602050305030304" pitchFamily="18" charset="0"/>
              </a:rPr>
              <a:t>)</a:t>
            </a:r>
          </a:p>
          <a:p>
            <a:pPr>
              <a:spcAft>
                <a:spcPct val="500000"/>
              </a:spcAft>
            </a:pPr>
            <a:r>
              <a:rPr lang="en-US" altLang="en-US" sz="1800"/>
              <a:t>Predict output</a:t>
            </a:r>
            <a:r>
              <a:rPr lang="en-US" altLang="en-US" sz="1800" i="1">
                <a:solidFill>
                  <a:srgbClr val="0000FF"/>
                </a:solidFill>
                <a:latin typeface="Century" panose="02040604050505020304" pitchFamily="18" charset="0"/>
              </a:rPr>
              <a:t> </a:t>
            </a:r>
            <a:r>
              <a:rPr lang="en-US" altLang="en-US" sz="1800" i="1">
                <a:latin typeface="Bookman Old Style" panose="02050604050505020204" pitchFamily="18" charset="0"/>
              </a:rPr>
              <a:t>Y</a:t>
            </a:r>
            <a:r>
              <a:rPr lang="en-US" altLang="en-US" sz="1800" i="1">
                <a:solidFill>
                  <a:srgbClr val="0000FF"/>
                </a:solidFill>
                <a:latin typeface="Century" panose="02040604050505020304" pitchFamily="18" charset="0"/>
              </a:rPr>
              <a:t> </a:t>
            </a:r>
            <a:r>
              <a:rPr lang="en-US" altLang="en-US" sz="1800"/>
              <a:t>via the model</a:t>
            </a:r>
          </a:p>
          <a:p>
            <a:pPr>
              <a:spcAft>
                <a:spcPct val="300000"/>
              </a:spcAft>
            </a:pPr>
            <a:r>
              <a:rPr lang="en-US" altLang="en-US" sz="1800"/>
              <a:t>Include the constant variable </a:t>
            </a:r>
            <a:r>
              <a:rPr lang="en-US" altLang="en-US" sz="1800">
                <a:latin typeface="Book Antiqua" panose="02040602050305030304" pitchFamily="18" charset="0"/>
              </a:rPr>
              <a:t>1</a:t>
            </a:r>
            <a:r>
              <a:rPr lang="en-US" altLang="en-US" sz="1800"/>
              <a:t> in </a:t>
            </a:r>
            <a:r>
              <a:rPr lang="en-US" altLang="en-US" sz="1800" i="1">
                <a:latin typeface="Book Antiqua" panose="02040602050305030304" pitchFamily="18" charset="0"/>
              </a:rPr>
              <a:t>X</a:t>
            </a:r>
          </a:p>
          <a:p>
            <a:r>
              <a:rPr lang="en-US" altLang="en-US" sz="1800"/>
              <a:t>Here </a:t>
            </a:r>
            <a:r>
              <a:rPr lang="en-US" altLang="en-US" sz="1800" i="1">
                <a:latin typeface="Century" panose="02040604050505020304" pitchFamily="18" charset="0"/>
              </a:rPr>
              <a:t>Y</a:t>
            </a:r>
            <a:r>
              <a:rPr lang="en-US" altLang="en-US" sz="1800" i="1">
                <a:latin typeface="Book Antiqua" panose="02040602050305030304" pitchFamily="18" charset="0"/>
              </a:rPr>
              <a:t> </a:t>
            </a:r>
            <a:r>
              <a:rPr lang="en-US" altLang="en-US" sz="1800" i="1">
                <a:latin typeface="Century" panose="02040604050505020304" pitchFamily="18" charset="0"/>
              </a:rPr>
              <a:t> </a:t>
            </a:r>
            <a:r>
              <a:rPr lang="en-US" altLang="en-US" sz="1800"/>
              <a:t>is scalar</a:t>
            </a:r>
          </a:p>
          <a:p>
            <a:r>
              <a:rPr lang="en-US" altLang="en-US" sz="1800"/>
              <a:t>(If </a:t>
            </a:r>
            <a:r>
              <a:rPr lang="en-US" altLang="en-US" sz="1800" i="1">
                <a:latin typeface="Century" panose="02040604050505020304" pitchFamily="18" charset="0"/>
              </a:rPr>
              <a:t>Y  </a:t>
            </a:r>
            <a:r>
              <a:rPr lang="en-US" altLang="en-US" sz="1800"/>
              <a:t>is a </a:t>
            </a:r>
            <a:r>
              <a:rPr lang="en-US" altLang="en-US" sz="1800" i="1">
                <a:latin typeface="Book Antiqua" panose="02040602050305030304" pitchFamily="18" charset="0"/>
              </a:rPr>
              <a:t>K</a:t>
            </a:r>
            <a:r>
              <a:rPr lang="en-US" altLang="en-US" sz="1800"/>
              <a:t>-vector then </a:t>
            </a:r>
            <a:r>
              <a:rPr lang="en-US" altLang="en-US" sz="1800" b="1" i="1">
                <a:latin typeface="Book Antiqua" panose="02040602050305030304" pitchFamily="18" charset="0"/>
              </a:rPr>
              <a:t>X</a:t>
            </a:r>
            <a:r>
              <a:rPr lang="en-US" altLang="en-US" sz="1800"/>
              <a:t> is a</a:t>
            </a:r>
            <a:r>
              <a:rPr lang="en-US" altLang="en-US" sz="1800">
                <a:latin typeface="Century" panose="02040604050505020304" pitchFamily="18" charset="0"/>
              </a:rPr>
              <a:t> </a:t>
            </a:r>
            <a:r>
              <a:rPr lang="en-US" altLang="en-US" sz="1800" i="1">
                <a:latin typeface="Book Antiqua" panose="02040602050305030304" pitchFamily="18" charset="0"/>
              </a:rPr>
              <a:t>pxK</a:t>
            </a:r>
            <a:r>
              <a:rPr lang="en-US" altLang="en-US" sz="1800"/>
              <a:t> matrix)</a:t>
            </a:r>
          </a:p>
          <a:p>
            <a:pPr>
              <a:buFont typeface="Monotype Sorts" charset="0"/>
              <a:buNone/>
            </a:pPr>
            <a:endParaRPr lang="en-US" altLang="en-US" sz="1800"/>
          </a:p>
          <a:p>
            <a:endParaRPr lang="en-GB" altLang="en-US" sz="1800" i="1">
              <a:solidFill>
                <a:srgbClr val="0000FF"/>
              </a:solidFill>
              <a:latin typeface="Century" panose="02040604050505020304" pitchFamily="18" charset="0"/>
            </a:endParaRP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CE9A6DF9-3BBA-4CFC-8671-2DDEF67496C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In the </a:t>
            </a:r>
            <a:r>
              <a:rPr lang="en-US" altLang="en-US" sz="2000" i="1">
                <a:latin typeface="Book Antiqua" panose="02040602050305030304" pitchFamily="18" charset="0"/>
              </a:rPr>
              <a:t>(p+1)-</a:t>
            </a:r>
            <a:r>
              <a:rPr lang="en-US" altLang="en-US" sz="2000"/>
              <a:t>dimensional input-output space, </a:t>
            </a:r>
            <a:r>
              <a:rPr lang="en-US" altLang="en-US" sz="2000" i="1">
                <a:latin typeface="Book Antiqua" panose="02040602050305030304" pitchFamily="18" charset="0"/>
              </a:rPr>
              <a:t>(X,</a:t>
            </a:r>
            <a:r>
              <a:rPr lang="en-US" altLang="en-US" sz="2000" i="1">
                <a:latin typeface="Century" panose="02040604050505020304" pitchFamily="18" charset="0"/>
              </a:rPr>
              <a:t>Ŷ </a:t>
            </a:r>
            <a:r>
              <a:rPr lang="en-US" altLang="en-US" sz="2000" i="1">
                <a:latin typeface="Book Antiqua" panose="02040602050305030304" pitchFamily="18" charset="0"/>
              </a:rPr>
              <a:t>)</a:t>
            </a:r>
            <a:r>
              <a:rPr lang="en-US" altLang="en-US" sz="2000"/>
              <a:t> represents a hyperplane</a:t>
            </a:r>
          </a:p>
          <a:p>
            <a:pPr>
              <a:lnSpc>
                <a:spcPct val="90000"/>
              </a:lnSpc>
              <a:spcAft>
                <a:spcPct val="300000"/>
              </a:spcAft>
            </a:pPr>
            <a:r>
              <a:rPr lang="en-US" altLang="en-US" sz="2000"/>
              <a:t>If the constant is included in </a:t>
            </a:r>
            <a:r>
              <a:rPr lang="en-US" altLang="en-US" sz="2000" i="1">
                <a:latin typeface="Book Antiqua" panose="02040602050305030304" pitchFamily="18" charset="0"/>
              </a:rPr>
              <a:t>X</a:t>
            </a:r>
            <a:r>
              <a:rPr lang="en-US" altLang="en-US" sz="2000"/>
              <a:t>, then the hyperplane goes through the origin</a:t>
            </a:r>
          </a:p>
          <a:p>
            <a:pPr>
              <a:lnSpc>
                <a:spcPct val="90000"/>
              </a:lnSpc>
              <a:spcAft>
                <a:spcPct val="300000"/>
              </a:spcAft>
              <a:buFont typeface="Monotype Sorts" charset="0"/>
              <a:buNone/>
            </a:pPr>
            <a:r>
              <a:rPr lang="en-US" altLang="en-US" sz="2000"/>
              <a:t>	is a linear function</a:t>
            </a:r>
          </a:p>
          <a:p>
            <a:pPr>
              <a:lnSpc>
                <a:spcPct val="90000"/>
              </a:lnSpc>
              <a:spcAft>
                <a:spcPct val="300000"/>
              </a:spcAft>
              <a:buFont typeface="Monotype Sorts" charset="0"/>
              <a:buNone/>
            </a:pPr>
            <a:r>
              <a:rPr lang="en-US" altLang="en-US" sz="2000"/>
              <a:t>	is a vector that points in the steepest uphill direction</a:t>
            </a:r>
            <a:endParaRPr lang="en-GB" altLang="en-US" sz="2000"/>
          </a:p>
        </p:txBody>
      </p:sp>
      <p:graphicFrame>
        <p:nvGraphicFramePr>
          <p:cNvPr id="19461" name="Object 5">
            <a:extLst>
              <a:ext uri="{FF2B5EF4-FFF2-40B4-BE49-F238E27FC236}">
                <a16:creationId xmlns:a16="http://schemas.microsoft.com/office/drawing/2014/main" id="{F09EF726-6741-4501-8B55-315BB29B60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379665"/>
              </p:ext>
            </p:extLst>
          </p:nvPr>
        </p:nvGraphicFramePr>
        <p:xfrm>
          <a:off x="1717675" y="2785268"/>
          <a:ext cx="200025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3" imgW="1104840" imgH="711000" progId="Equation.3">
                  <p:embed/>
                </p:oleObj>
              </mc:Choice>
              <mc:Fallback>
                <p:oleObj name="Equation" r:id="rId3" imgW="1104840" imgH="711000" progId="Equation.3">
                  <p:embed/>
                  <p:pic>
                    <p:nvPicPr>
                      <p:cNvPr id="19461" name="Object 5">
                        <a:extLst>
                          <a:ext uri="{FF2B5EF4-FFF2-40B4-BE49-F238E27FC236}">
                            <a16:creationId xmlns:a16="http://schemas.microsoft.com/office/drawing/2014/main" id="{F09EF726-6741-4501-8B55-315BB29B60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2785268"/>
                        <a:ext cx="200025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>
            <a:extLst>
              <a:ext uri="{FF2B5EF4-FFF2-40B4-BE49-F238E27FC236}">
                <a16:creationId xmlns:a16="http://schemas.microsoft.com/office/drawing/2014/main" id="{2CD7D303-773E-4BE1-BC1E-801E0ED3B5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217587"/>
              </p:ext>
            </p:extLst>
          </p:nvPr>
        </p:nvGraphicFramePr>
        <p:xfrm>
          <a:off x="2124075" y="4653359"/>
          <a:ext cx="11874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5" imgW="609480" imgH="241200" progId="Equation.3">
                  <p:embed/>
                </p:oleObj>
              </mc:Choice>
              <mc:Fallback>
                <p:oleObj name="Equation" r:id="rId5" imgW="609480" imgH="241200" progId="Equation.3">
                  <p:embed/>
                  <p:pic>
                    <p:nvPicPr>
                      <p:cNvPr id="19462" name="Object 6">
                        <a:extLst>
                          <a:ext uri="{FF2B5EF4-FFF2-40B4-BE49-F238E27FC236}">
                            <a16:creationId xmlns:a16="http://schemas.microsoft.com/office/drawing/2014/main" id="{2CD7D303-773E-4BE1-BC1E-801E0ED3B5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653359"/>
                        <a:ext cx="11874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>
            <a:extLst>
              <a:ext uri="{FF2B5EF4-FFF2-40B4-BE49-F238E27FC236}">
                <a16:creationId xmlns:a16="http://schemas.microsoft.com/office/drawing/2014/main" id="{5C58A224-3974-464F-9E0A-E1C270E505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142047"/>
              </p:ext>
            </p:extLst>
          </p:nvPr>
        </p:nvGraphicFramePr>
        <p:xfrm>
          <a:off x="7086600" y="3365500"/>
          <a:ext cx="16573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7" imgW="850680" imgH="228600" progId="Equation.3">
                  <p:embed/>
                </p:oleObj>
              </mc:Choice>
              <mc:Fallback>
                <p:oleObj name="Equation" r:id="rId7" imgW="850680" imgH="228600" progId="Equation.3">
                  <p:embed/>
                  <p:pic>
                    <p:nvPicPr>
                      <p:cNvPr id="19463" name="Object 7">
                        <a:extLst>
                          <a:ext uri="{FF2B5EF4-FFF2-40B4-BE49-F238E27FC236}">
                            <a16:creationId xmlns:a16="http://schemas.microsoft.com/office/drawing/2014/main" id="{5C58A224-3974-464F-9E0A-E1C270E505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365500"/>
                        <a:ext cx="16573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>
            <a:extLst>
              <a:ext uri="{FF2B5EF4-FFF2-40B4-BE49-F238E27FC236}">
                <a16:creationId xmlns:a16="http://schemas.microsoft.com/office/drawing/2014/main" id="{12741B52-4A0D-4DA0-853A-671A670BC6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85128"/>
              </p:ext>
            </p:extLst>
          </p:nvPr>
        </p:nvGraphicFramePr>
        <p:xfrm>
          <a:off x="7323139" y="4608514"/>
          <a:ext cx="13350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9" imgW="685800" imgH="203040" progId="Equation.3">
                  <p:embed/>
                </p:oleObj>
              </mc:Choice>
              <mc:Fallback>
                <p:oleObj name="Equation" r:id="rId9" imgW="685800" imgH="203040" progId="Equation.3">
                  <p:embed/>
                  <p:pic>
                    <p:nvPicPr>
                      <p:cNvPr id="19464" name="Object 8">
                        <a:extLst>
                          <a:ext uri="{FF2B5EF4-FFF2-40B4-BE49-F238E27FC236}">
                            <a16:creationId xmlns:a16="http://schemas.microsoft.com/office/drawing/2014/main" id="{12741B52-4A0D-4DA0-853A-671A670BC6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139" y="4608514"/>
                        <a:ext cx="133508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C81AC0C-0FFF-4DD3-91A0-5A72C5A3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6AC0-29E6-4ABF-8ABC-03035A36AD4B}" type="slidenum">
              <a:rPr lang="de-DE" altLang="de-DE"/>
              <a:pPr/>
              <a:t>13</a:t>
            </a:fld>
            <a:endParaRPr lang="de-DE" altLang="de-DE"/>
          </a:p>
        </p:txBody>
      </p:sp>
      <p:pic>
        <p:nvPicPr>
          <p:cNvPr id="76809" name="Picture 9">
            <a:extLst>
              <a:ext uri="{FF2B5EF4-FFF2-40B4-BE49-F238E27FC236}">
                <a16:creationId xmlns:a16="http://schemas.microsoft.com/office/drawing/2014/main" id="{8E5F598C-442E-49E9-B615-FDE0A64F5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1"/>
            <a:ext cx="4876800" cy="441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02" name="Rectangle 2">
            <a:extLst>
              <a:ext uri="{FF2B5EF4-FFF2-40B4-BE49-F238E27FC236}">
                <a16:creationId xmlns:a16="http://schemas.microsoft.com/office/drawing/2014/main" id="{C7C10FEB-A211-4FA3-8E2D-C9ED49447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Approach 1: Least-Squares</a:t>
            </a:r>
            <a:endParaRPr lang="en-GB" altLang="en-US" dirty="0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51754582-4E48-4855-8185-23665D32A32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endParaRPr lang="en-US" altLang="en-US" sz="2000"/>
          </a:p>
          <a:p>
            <a:endParaRPr lang="en-GB" altLang="en-US" sz="2000" i="1">
              <a:solidFill>
                <a:srgbClr val="0000FF"/>
              </a:solidFill>
              <a:latin typeface="Century" panose="02040604050505020304" pitchFamily="18" charset="0"/>
            </a:endParaRP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46C09562-8B4B-45C7-B2D8-B8725A7A2F6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In the </a:t>
            </a:r>
            <a:r>
              <a:rPr lang="en-US" altLang="en-US" sz="2000" i="1">
                <a:latin typeface="Book Antiqua" panose="02040602050305030304" pitchFamily="18" charset="0"/>
              </a:rPr>
              <a:t>(p+1)-</a:t>
            </a:r>
            <a:r>
              <a:rPr lang="en-US" altLang="en-US" sz="2000"/>
              <a:t>dimensional input-output space, </a:t>
            </a:r>
            <a:r>
              <a:rPr lang="en-US" altLang="en-US" sz="2000" i="1">
                <a:latin typeface="Book Antiqua" panose="02040602050305030304" pitchFamily="18" charset="0"/>
              </a:rPr>
              <a:t>(X,</a:t>
            </a:r>
            <a:r>
              <a:rPr lang="en-US" altLang="en-US" sz="2000" i="1">
                <a:latin typeface="Century" panose="02040604050505020304" pitchFamily="18" charset="0"/>
              </a:rPr>
              <a:t>Ŷ </a:t>
            </a:r>
            <a:r>
              <a:rPr lang="en-US" altLang="en-US" sz="2000" i="1">
                <a:latin typeface="Book Antiqua" panose="02040602050305030304" pitchFamily="18" charset="0"/>
              </a:rPr>
              <a:t>)</a:t>
            </a:r>
            <a:r>
              <a:rPr lang="en-US" altLang="en-US" sz="2000"/>
              <a:t> represents a hyperplane</a:t>
            </a:r>
          </a:p>
          <a:p>
            <a:pPr>
              <a:lnSpc>
                <a:spcPct val="90000"/>
              </a:lnSpc>
              <a:spcAft>
                <a:spcPct val="300000"/>
              </a:spcAft>
            </a:pPr>
            <a:r>
              <a:rPr lang="en-US" altLang="en-US" sz="2000"/>
              <a:t>If the constant is included in </a:t>
            </a:r>
            <a:r>
              <a:rPr lang="en-US" altLang="en-US" sz="2000" i="1">
                <a:latin typeface="Book Antiqua" panose="02040602050305030304" pitchFamily="18" charset="0"/>
              </a:rPr>
              <a:t>X</a:t>
            </a:r>
            <a:r>
              <a:rPr lang="en-US" altLang="en-US" sz="2000"/>
              <a:t>, then the hyperplane goes through the origin</a:t>
            </a:r>
          </a:p>
          <a:p>
            <a:pPr>
              <a:lnSpc>
                <a:spcPct val="90000"/>
              </a:lnSpc>
              <a:spcAft>
                <a:spcPct val="300000"/>
              </a:spcAft>
              <a:buFont typeface="Monotype Sorts" charset="0"/>
              <a:buNone/>
            </a:pPr>
            <a:r>
              <a:rPr lang="en-US" altLang="en-US" sz="2000"/>
              <a:t>	is a linear function</a:t>
            </a:r>
          </a:p>
          <a:p>
            <a:pPr>
              <a:lnSpc>
                <a:spcPct val="90000"/>
              </a:lnSpc>
              <a:spcAft>
                <a:spcPct val="300000"/>
              </a:spcAft>
              <a:buFont typeface="Monotype Sorts" charset="0"/>
              <a:buNone/>
            </a:pPr>
            <a:r>
              <a:rPr lang="en-US" altLang="en-US" sz="2000"/>
              <a:t>	is a vector that points in the steepest uphill direction</a:t>
            </a:r>
            <a:endParaRPr lang="en-GB" altLang="en-US" sz="2000"/>
          </a:p>
        </p:txBody>
      </p:sp>
      <p:graphicFrame>
        <p:nvGraphicFramePr>
          <p:cNvPr id="76807" name="Object 7">
            <a:extLst>
              <a:ext uri="{FF2B5EF4-FFF2-40B4-BE49-F238E27FC236}">
                <a16:creationId xmlns:a16="http://schemas.microsoft.com/office/drawing/2014/main" id="{98528720-78DF-4A1B-999A-95F80F6B1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85748"/>
              </p:ext>
            </p:extLst>
          </p:nvPr>
        </p:nvGraphicFramePr>
        <p:xfrm>
          <a:off x="7086600" y="3365500"/>
          <a:ext cx="16573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4" imgW="850680" imgH="228600" progId="Equation.3">
                  <p:embed/>
                </p:oleObj>
              </mc:Choice>
              <mc:Fallback>
                <p:oleObj name="Equation" r:id="rId4" imgW="850680" imgH="228600" progId="Equation.3">
                  <p:embed/>
                  <p:pic>
                    <p:nvPicPr>
                      <p:cNvPr id="76807" name="Object 7">
                        <a:extLst>
                          <a:ext uri="{FF2B5EF4-FFF2-40B4-BE49-F238E27FC236}">
                            <a16:creationId xmlns:a16="http://schemas.microsoft.com/office/drawing/2014/main" id="{98528720-78DF-4A1B-999A-95F80F6B1B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365500"/>
                        <a:ext cx="16573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>
            <a:extLst>
              <a:ext uri="{FF2B5EF4-FFF2-40B4-BE49-F238E27FC236}">
                <a16:creationId xmlns:a16="http://schemas.microsoft.com/office/drawing/2014/main" id="{E5B64E9B-F876-487E-9EBB-0B7C9E68CE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038971"/>
              </p:ext>
            </p:extLst>
          </p:nvPr>
        </p:nvGraphicFramePr>
        <p:xfrm>
          <a:off x="7323139" y="4608514"/>
          <a:ext cx="13350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6" imgW="685800" imgH="203040" progId="Equation.3">
                  <p:embed/>
                </p:oleObj>
              </mc:Choice>
              <mc:Fallback>
                <p:oleObj name="Equation" r:id="rId6" imgW="685800" imgH="203040" progId="Equation.3">
                  <p:embed/>
                  <p:pic>
                    <p:nvPicPr>
                      <p:cNvPr id="76808" name="Object 8">
                        <a:extLst>
                          <a:ext uri="{FF2B5EF4-FFF2-40B4-BE49-F238E27FC236}">
                            <a16:creationId xmlns:a16="http://schemas.microsoft.com/office/drawing/2014/main" id="{E5B64E9B-F876-487E-9EBB-0B7C9E68CE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139" y="4608514"/>
                        <a:ext cx="133508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0" name="Line 10">
            <a:extLst>
              <a:ext uri="{FF2B5EF4-FFF2-40B4-BE49-F238E27FC236}">
                <a16:creationId xmlns:a16="http://schemas.microsoft.com/office/drawing/2014/main" id="{D140FBAA-E0F4-4F7C-A287-0AF12A06FE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24264" y="2736850"/>
            <a:ext cx="73025" cy="6810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1" name="Text Box 11">
            <a:extLst>
              <a:ext uri="{FF2B5EF4-FFF2-40B4-BE49-F238E27FC236}">
                <a16:creationId xmlns:a16="http://schemas.microsoft.com/office/drawing/2014/main" id="{BFA43C10-F596-43F7-8263-382962811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088" y="2708275"/>
            <a:ext cx="3113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0000FF"/>
                </a:solidFill>
                <a:latin typeface="Symbol" panose="05050102010706020507" pitchFamily="18" charset="2"/>
              </a:rPr>
              <a:t>b</a:t>
            </a:r>
            <a:endParaRPr lang="en-GB" altLang="en-US" i="1">
              <a:solidFill>
                <a:srgbClr val="0000FF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5B76343-BE75-490C-9C11-CE9559DC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FCCF-3C68-4EFE-A351-A78D6F6B9BB7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87AC7BD2-90D8-4752-BF87-5B4CF0089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Approach 1: Least-Squares</a:t>
            </a:r>
            <a:endParaRPr lang="en-GB" altLang="en-US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169EC28-398E-4A82-9366-536FFB6F6C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Training procedure: Method of least-squares</a:t>
            </a:r>
          </a:p>
          <a:p>
            <a:pPr>
              <a:lnSpc>
                <a:spcPct val="90000"/>
              </a:lnSpc>
            </a:pPr>
            <a:r>
              <a:rPr lang="en-US" altLang="en-US" sz="1800" i="1" dirty="0"/>
              <a:t>N = </a:t>
            </a:r>
            <a:r>
              <a:rPr lang="en-US" altLang="en-US" sz="1800" dirty="0"/>
              <a:t>Number of observations</a:t>
            </a:r>
          </a:p>
          <a:p>
            <a:pPr>
              <a:lnSpc>
                <a:spcPct val="90000"/>
              </a:lnSpc>
              <a:spcAft>
                <a:spcPct val="300000"/>
              </a:spcAft>
            </a:pPr>
            <a:r>
              <a:rPr lang="en-US" altLang="en-US" sz="1800" dirty="0"/>
              <a:t>Minimize the residual sum of squares</a:t>
            </a:r>
          </a:p>
          <a:p>
            <a:pPr>
              <a:lnSpc>
                <a:spcPct val="90000"/>
              </a:lnSpc>
              <a:spcAft>
                <a:spcPct val="300000"/>
              </a:spcAft>
            </a:pPr>
            <a:r>
              <a:rPr lang="en-US" altLang="en-US" sz="1800" dirty="0"/>
              <a:t>Or equivalently</a:t>
            </a:r>
          </a:p>
          <a:p>
            <a:pPr>
              <a:lnSpc>
                <a:spcPct val="90000"/>
              </a:lnSpc>
              <a:spcAft>
                <a:spcPct val="400000"/>
              </a:spcAft>
            </a:pPr>
            <a:r>
              <a:rPr lang="en-US" altLang="en-US" sz="1800" dirty="0"/>
              <a:t>This quadratic function always has a global minimum, but it may not be unique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GB" altLang="en-US" sz="1800" i="1" dirty="0">
              <a:solidFill>
                <a:srgbClr val="0000FF"/>
              </a:solidFill>
            </a:endParaRP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248F53F3-4AB2-4C04-B895-205D3CCE0A1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spcAft>
                <a:spcPct val="300000"/>
              </a:spcAft>
            </a:pPr>
            <a:r>
              <a:rPr lang="en-US" altLang="en-US" sz="1800">
                <a:solidFill>
                  <a:schemeClr val="folHlink"/>
                </a:solidFill>
              </a:rPr>
              <a:t>Differentiating w.r.t. </a:t>
            </a:r>
            <a:r>
              <a:rPr lang="en-US" altLang="en-US" sz="1800" i="1">
                <a:solidFill>
                  <a:schemeClr val="folHlink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1800">
                <a:solidFill>
                  <a:schemeClr val="folHlink"/>
                </a:solidFill>
              </a:rPr>
              <a:t> yields the normal equations</a:t>
            </a:r>
          </a:p>
          <a:p>
            <a:pPr>
              <a:spcAft>
                <a:spcPct val="300000"/>
              </a:spcAft>
            </a:pPr>
            <a:r>
              <a:rPr lang="en-US" altLang="en-US" sz="1800"/>
              <a:t>If </a:t>
            </a:r>
            <a:r>
              <a:rPr lang="en-US" altLang="en-US" sz="1800" i="1">
                <a:latin typeface="Book Antiqua" panose="02040602050305030304" pitchFamily="18" charset="0"/>
              </a:rPr>
              <a:t>X</a:t>
            </a:r>
            <a:r>
              <a:rPr lang="en-US" altLang="en-US" sz="1800" i="1" baseline="30000">
                <a:latin typeface="Book Antiqua" panose="02040602050305030304" pitchFamily="18" charset="0"/>
              </a:rPr>
              <a:t>T</a:t>
            </a:r>
            <a:r>
              <a:rPr lang="en-US" altLang="en-US" sz="1800" i="1">
                <a:latin typeface="Book Antiqua" panose="02040602050305030304" pitchFamily="18" charset="0"/>
              </a:rPr>
              <a:t>X</a:t>
            </a:r>
            <a:r>
              <a:rPr lang="en-US" altLang="en-US" sz="1800"/>
              <a:t>  is nonsingular, then the unique solution is</a:t>
            </a:r>
          </a:p>
          <a:p>
            <a:pPr>
              <a:spcAft>
                <a:spcPct val="300000"/>
              </a:spcAft>
            </a:pPr>
            <a:r>
              <a:rPr lang="en-US" altLang="en-US" sz="1800"/>
              <a:t>The fitted value at input </a:t>
            </a:r>
            <a:r>
              <a:rPr lang="en-US" altLang="en-US" sz="1800" i="1">
                <a:latin typeface="Book Antiqua" panose="02040602050305030304" pitchFamily="18" charset="0"/>
              </a:rPr>
              <a:t>x</a:t>
            </a:r>
            <a:r>
              <a:rPr lang="en-US" altLang="en-US" sz="1800" i="1">
                <a:latin typeface="Century" panose="02040604050505020304" pitchFamily="18" charset="0"/>
              </a:rPr>
              <a:t> </a:t>
            </a:r>
            <a:r>
              <a:rPr lang="en-US" altLang="en-US" sz="1800"/>
              <a:t>is</a:t>
            </a:r>
          </a:p>
          <a:p>
            <a:pPr>
              <a:spcAft>
                <a:spcPct val="300000"/>
              </a:spcAft>
            </a:pPr>
            <a:r>
              <a:rPr lang="en-US" altLang="en-US" sz="1800"/>
              <a:t>The entire surface is characterized by     .</a:t>
            </a:r>
            <a:endParaRPr lang="en-GB" altLang="en-US" sz="1800" i="1">
              <a:latin typeface="Century" panose="02040604050505020304" pitchFamily="18" charset="0"/>
            </a:endParaRPr>
          </a:p>
        </p:txBody>
      </p:sp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AF476D4C-0A2E-4E5C-8B8D-50A82F2941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857227"/>
              </p:ext>
            </p:extLst>
          </p:nvPr>
        </p:nvGraphicFramePr>
        <p:xfrm>
          <a:off x="2608264" y="2738439"/>
          <a:ext cx="28035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3" imgW="1549080" imgH="431640" progId="Equation.3">
                  <p:embed/>
                </p:oleObj>
              </mc:Choice>
              <mc:Fallback>
                <p:oleObj name="Equation" r:id="rId3" imgW="1549080" imgH="431640" progId="Equation.3">
                  <p:embed/>
                  <p:pic>
                    <p:nvPicPr>
                      <p:cNvPr id="20485" name="Object 5">
                        <a:extLst>
                          <a:ext uri="{FF2B5EF4-FFF2-40B4-BE49-F238E27FC236}">
                            <a16:creationId xmlns:a16="http://schemas.microsoft.com/office/drawing/2014/main" id="{AF476D4C-0A2E-4E5C-8B8D-50A82F2941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4" y="2738439"/>
                        <a:ext cx="280352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>
            <a:extLst>
              <a:ext uri="{FF2B5EF4-FFF2-40B4-BE49-F238E27FC236}">
                <a16:creationId xmlns:a16="http://schemas.microsoft.com/office/drawing/2014/main" id="{4BCAC471-7124-45BC-9927-13007B2B2C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619587"/>
              </p:ext>
            </p:extLst>
          </p:nvPr>
        </p:nvGraphicFramePr>
        <p:xfrm>
          <a:off x="2328863" y="4133850"/>
          <a:ext cx="33321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Equation" r:id="rId5" imgW="1841400" imgH="228600" progId="Equation.3">
                  <p:embed/>
                </p:oleObj>
              </mc:Choice>
              <mc:Fallback>
                <p:oleObj name="Equation" r:id="rId5" imgW="1841400" imgH="228600" progId="Equation.3">
                  <p:embed/>
                  <p:pic>
                    <p:nvPicPr>
                      <p:cNvPr id="20489" name="Object 9">
                        <a:extLst>
                          <a:ext uri="{FF2B5EF4-FFF2-40B4-BE49-F238E27FC236}">
                            <a16:creationId xmlns:a16="http://schemas.microsoft.com/office/drawing/2014/main" id="{4BCAC471-7124-45BC-9927-13007B2B2C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4133850"/>
                        <a:ext cx="33321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>
            <a:extLst>
              <a:ext uri="{FF2B5EF4-FFF2-40B4-BE49-F238E27FC236}">
                <a16:creationId xmlns:a16="http://schemas.microsoft.com/office/drawing/2014/main" id="{5B04893C-58E3-4C65-8419-E6B9BAA17B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293978"/>
              </p:ext>
            </p:extLst>
          </p:nvPr>
        </p:nvGraphicFramePr>
        <p:xfrm>
          <a:off x="7159626" y="2286000"/>
          <a:ext cx="181451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7" imgW="1002960" imgH="228600" progId="Equation.3">
                  <p:embed/>
                </p:oleObj>
              </mc:Choice>
              <mc:Fallback>
                <p:oleObj name="Equation" r:id="rId7" imgW="1002960" imgH="228600" progId="Equation.3">
                  <p:embed/>
                  <p:pic>
                    <p:nvPicPr>
                      <p:cNvPr id="20491" name="Object 11">
                        <a:extLst>
                          <a:ext uri="{FF2B5EF4-FFF2-40B4-BE49-F238E27FC236}">
                            <a16:creationId xmlns:a16="http://schemas.microsoft.com/office/drawing/2014/main" id="{5B04893C-58E3-4C65-8419-E6B9BAA17B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26" y="2286000"/>
                        <a:ext cx="1814513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>
            <a:extLst>
              <a:ext uri="{FF2B5EF4-FFF2-40B4-BE49-F238E27FC236}">
                <a16:creationId xmlns:a16="http://schemas.microsoft.com/office/drawing/2014/main" id="{65801E9C-A35A-4675-AD3B-6DB59DD59E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74869"/>
              </p:ext>
            </p:extLst>
          </p:nvPr>
        </p:nvGraphicFramePr>
        <p:xfrm>
          <a:off x="7132638" y="3605213"/>
          <a:ext cx="19748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9" imgW="1091880" imgH="241200" progId="Equation.3">
                  <p:embed/>
                </p:oleObj>
              </mc:Choice>
              <mc:Fallback>
                <p:oleObj name="Equation" r:id="rId9" imgW="1091880" imgH="241200" progId="Equation.3">
                  <p:embed/>
                  <p:pic>
                    <p:nvPicPr>
                      <p:cNvPr id="20492" name="Object 12">
                        <a:extLst>
                          <a:ext uri="{FF2B5EF4-FFF2-40B4-BE49-F238E27FC236}">
                            <a16:creationId xmlns:a16="http://schemas.microsoft.com/office/drawing/2014/main" id="{65801E9C-A35A-4675-AD3B-6DB59DD59E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638" y="3605213"/>
                        <a:ext cx="19748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>
            <a:extLst>
              <a:ext uri="{FF2B5EF4-FFF2-40B4-BE49-F238E27FC236}">
                <a16:creationId xmlns:a16="http://schemas.microsoft.com/office/drawing/2014/main" id="{7914B4FD-A3E3-47E9-A76E-E74274AB08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11051"/>
              </p:ext>
            </p:extLst>
          </p:nvPr>
        </p:nvGraphicFramePr>
        <p:xfrm>
          <a:off x="7391401" y="4800600"/>
          <a:ext cx="13319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Equation" r:id="rId11" imgW="736560" imgH="241200" progId="Equation.3">
                  <p:embed/>
                </p:oleObj>
              </mc:Choice>
              <mc:Fallback>
                <p:oleObj name="Equation" r:id="rId11" imgW="736560" imgH="241200" progId="Equation.3">
                  <p:embed/>
                  <p:pic>
                    <p:nvPicPr>
                      <p:cNvPr id="20493" name="Object 13">
                        <a:extLst>
                          <a:ext uri="{FF2B5EF4-FFF2-40B4-BE49-F238E27FC236}">
                            <a16:creationId xmlns:a16="http://schemas.microsoft.com/office/drawing/2014/main" id="{7914B4FD-A3E3-47E9-A76E-E74274AB08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4800600"/>
                        <a:ext cx="13319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>
            <a:extLst>
              <a:ext uri="{FF2B5EF4-FFF2-40B4-BE49-F238E27FC236}">
                <a16:creationId xmlns:a16="http://schemas.microsoft.com/office/drawing/2014/main" id="{1202BBC9-8828-4948-BBF3-F40DF0771B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786905"/>
              </p:ext>
            </p:extLst>
          </p:nvPr>
        </p:nvGraphicFramePr>
        <p:xfrm>
          <a:off x="8305801" y="5638800"/>
          <a:ext cx="2460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13" imgW="164880" imgH="241200" progId="Equation.3">
                  <p:embed/>
                </p:oleObj>
              </mc:Choice>
              <mc:Fallback>
                <p:oleObj name="Equation" r:id="rId13" imgW="164880" imgH="241200" progId="Equation.3">
                  <p:embed/>
                  <p:pic>
                    <p:nvPicPr>
                      <p:cNvPr id="20494" name="Object 14">
                        <a:extLst>
                          <a:ext uri="{FF2B5EF4-FFF2-40B4-BE49-F238E27FC236}">
                            <a16:creationId xmlns:a16="http://schemas.microsoft.com/office/drawing/2014/main" id="{1202BBC9-8828-4948-BBF3-F40DF0771B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1" y="5638800"/>
                        <a:ext cx="24606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1D3AEE9-98B2-41A5-AD51-8FB4C11C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A70B-8E1F-4788-9F2E-6CF5F7FF7189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0968AF36-060B-4931-AFD0-CBA4C019D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35024"/>
          </a:xfrm>
        </p:spPr>
        <p:txBody>
          <a:bodyPr/>
          <a:lstStyle/>
          <a:p>
            <a:r>
              <a:rPr lang="en-US" altLang="en-US" dirty="0"/>
              <a:t>Simple Approach 1: Least-Squares</a:t>
            </a:r>
            <a:endParaRPr lang="en-GB" altLang="en-US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9DC5F82-A0A1-442C-9FA5-2BB4D95CCE3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000"/>
              <a:t>Example:</a:t>
            </a:r>
          </a:p>
          <a:p>
            <a:r>
              <a:rPr lang="en-US" altLang="en-US" sz="2000"/>
              <a:t>Data on two inputs </a:t>
            </a:r>
            <a:r>
              <a:rPr lang="en-US" altLang="en-US" sz="2000" i="1">
                <a:latin typeface="Book Antiqua" panose="02040602050305030304" pitchFamily="18" charset="0"/>
              </a:rPr>
              <a:t>X</a:t>
            </a:r>
            <a:r>
              <a:rPr lang="en-US" altLang="en-US" sz="2000" i="1" baseline="-25000">
                <a:latin typeface="Book Antiqua" panose="02040602050305030304" pitchFamily="18" charset="0"/>
              </a:rPr>
              <a:t>1</a:t>
            </a:r>
            <a:r>
              <a:rPr lang="en-US" altLang="en-US" sz="2000"/>
              <a:t> and </a:t>
            </a:r>
            <a:r>
              <a:rPr lang="en-US" altLang="en-US" sz="2000" i="1">
                <a:latin typeface="Book Antiqua" panose="02040602050305030304" pitchFamily="18" charset="0"/>
              </a:rPr>
              <a:t>X</a:t>
            </a:r>
            <a:r>
              <a:rPr lang="en-US" altLang="en-US" sz="2000" i="1" baseline="-25000">
                <a:latin typeface="Book Antiqua" panose="02040602050305030304" pitchFamily="18" charset="0"/>
              </a:rPr>
              <a:t>2</a:t>
            </a:r>
          </a:p>
          <a:p>
            <a:r>
              <a:rPr lang="en-US" altLang="en-US" sz="2000"/>
              <a:t>Output variable has values </a:t>
            </a:r>
            <a:r>
              <a:rPr lang="en-US" altLang="en-US" sz="1600">
                <a:solidFill>
                  <a:schemeClr val="hlink"/>
                </a:solidFill>
                <a:latin typeface="Century" panose="02040604050505020304" pitchFamily="18" charset="0"/>
              </a:rPr>
              <a:t>GREEN</a:t>
            </a:r>
            <a:r>
              <a:rPr lang="en-US" altLang="en-US" sz="2000"/>
              <a:t> (coded 0) and </a:t>
            </a:r>
            <a:r>
              <a:rPr lang="en-US" altLang="en-US" sz="1600">
                <a:solidFill>
                  <a:schemeClr val="folHlink"/>
                </a:solidFill>
                <a:latin typeface="Century" panose="02040604050505020304" pitchFamily="18" charset="0"/>
              </a:rPr>
              <a:t>RED </a:t>
            </a:r>
            <a:r>
              <a:rPr lang="en-US" altLang="en-US" sz="2000"/>
              <a:t>(coded 1)</a:t>
            </a:r>
          </a:p>
          <a:p>
            <a:r>
              <a:rPr lang="en-US" altLang="en-US" sz="2000"/>
              <a:t>100 points per class</a:t>
            </a:r>
          </a:p>
          <a:p>
            <a:pPr>
              <a:spcAft>
                <a:spcPct val="300000"/>
              </a:spcAft>
            </a:pPr>
            <a:r>
              <a:rPr lang="en-US" altLang="en-US" sz="2000"/>
              <a:t>Regression line is defined by</a:t>
            </a:r>
          </a:p>
          <a:p>
            <a:pPr>
              <a:spcAft>
                <a:spcPct val="400000"/>
              </a:spcAft>
            </a:pPr>
            <a:r>
              <a:rPr lang="en-US" altLang="en-US" sz="2000"/>
              <a:t>Easy but many misclassifications if the problem is not linear</a:t>
            </a:r>
            <a:endParaRPr lang="en-GB" altLang="en-US" sz="2000" i="1">
              <a:solidFill>
                <a:srgbClr val="0000FF"/>
              </a:solidFill>
              <a:latin typeface="Century" panose="02040604050505020304" pitchFamily="18" charset="0"/>
            </a:endParaRPr>
          </a:p>
        </p:txBody>
      </p:sp>
      <p:pic>
        <p:nvPicPr>
          <p:cNvPr id="21516" name="Picture 12">
            <a:extLst>
              <a:ext uri="{FF2B5EF4-FFF2-40B4-BE49-F238E27FC236}">
                <a16:creationId xmlns:a16="http://schemas.microsoft.com/office/drawing/2014/main" id="{E3E4A5D2-27FD-45AC-9E37-1034266D0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47801"/>
            <a:ext cx="4876800" cy="441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7" name="Text Box 13">
            <a:extLst>
              <a:ext uri="{FF2B5EF4-FFF2-40B4-BE49-F238E27FC236}">
                <a16:creationId xmlns:a16="http://schemas.microsoft.com/office/drawing/2014/main" id="{1B0F5118-9ADA-48FB-9A47-4226720A2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4670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1600" i="1">
                <a:latin typeface="Book Antiqua" panose="02040602050305030304" pitchFamily="18" charset="0"/>
              </a:rPr>
              <a:t>X</a:t>
            </a:r>
            <a:r>
              <a:rPr kumimoji="1" lang="en-US" altLang="en-US" sz="1600" i="1" baseline="-25000">
                <a:latin typeface="Book Antiqua" panose="02040602050305030304" pitchFamily="18" charset="0"/>
              </a:rPr>
              <a:t>1</a:t>
            </a:r>
            <a:endParaRPr kumimoji="1" lang="en-GB" altLang="en-US" sz="1600" i="1" baseline="-25000">
              <a:latin typeface="Book Antiqua" panose="02040602050305030304" pitchFamily="18" charset="0"/>
            </a:endParaRPr>
          </a:p>
        </p:txBody>
      </p:sp>
      <p:sp>
        <p:nvSpPr>
          <p:cNvPr id="21518" name="Text Box 14">
            <a:extLst>
              <a:ext uri="{FF2B5EF4-FFF2-40B4-BE49-F238E27FC236}">
                <a16:creationId xmlns:a16="http://schemas.microsoft.com/office/drawing/2014/main" id="{B6FC9E35-2004-4A61-AAD6-6DC046E05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80390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1600" i="1">
                <a:latin typeface="Book Antiqua" panose="02040602050305030304" pitchFamily="18" charset="0"/>
              </a:rPr>
              <a:t>X</a:t>
            </a:r>
            <a:r>
              <a:rPr kumimoji="1" lang="en-US" altLang="en-US" sz="1600" i="1" baseline="-25000">
                <a:latin typeface="Book Antiqua" panose="02040602050305030304" pitchFamily="18" charset="0"/>
              </a:rPr>
              <a:t>2</a:t>
            </a:r>
            <a:endParaRPr kumimoji="1" lang="en-GB" altLang="en-US" sz="1600" i="1" baseline="-25000">
              <a:latin typeface="Book Antiqua" panose="02040602050305030304" pitchFamily="18" charset="0"/>
            </a:endParaRPr>
          </a:p>
        </p:txBody>
      </p:sp>
      <p:graphicFrame>
        <p:nvGraphicFramePr>
          <p:cNvPr id="21519" name="Object 15">
            <a:extLst>
              <a:ext uri="{FF2B5EF4-FFF2-40B4-BE49-F238E27FC236}">
                <a16:creationId xmlns:a16="http://schemas.microsoft.com/office/drawing/2014/main" id="{F2A9F460-BD1F-4E5C-A50C-AF0CAC71A0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104070"/>
              </p:ext>
            </p:extLst>
          </p:nvPr>
        </p:nvGraphicFramePr>
        <p:xfrm>
          <a:off x="2257425" y="4297250"/>
          <a:ext cx="1171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4" imgW="647640" imgH="241200" progId="Equation.3">
                  <p:embed/>
                </p:oleObj>
              </mc:Choice>
              <mc:Fallback>
                <p:oleObj name="Equation" r:id="rId4" imgW="647640" imgH="241200" progId="Equation.3">
                  <p:embed/>
                  <p:pic>
                    <p:nvPicPr>
                      <p:cNvPr id="21519" name="Object 15">
                        <a:extLst>
                          <a:ext uri="{FF2B5EF4-FFF2-40B4-BE49-F238E27FC236}">
                            <a16:creationId xmlns:a16="http://schemas.microsoft.com/office/drawing/2014/main" id="{F2A9F460-BD1F-4E5C-A50C-AF0CAC71A0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4297250"/>
                        <a:ext cx="11715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>
            <a:extLst>
              <a:ext uri="{FF2B5EF4-FFF2-40B4-BE49-F238E27FC236}">
                <a16:creationId xmlns:a16="http://schemas.microsoft.com/office/drawing/2014/main" id="{07C98D92-4185-4AE0-9B12-7931707DE6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552999"/>
              </p:ext>
            </p:extLst>
          </p:nvPr>
        </p:nvGraphicFramePr>
        <p:xfrm>
          <a:off x="6324601" y="4857750"/>
          <a:ext cx="10191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6" imgW="647640" imgH="241200" progId="Equation.3">
                  <p:embed/>
                </p:oleObj>
              </mc:Choice>
              <mc:Fallback>
                <p:oleObj name="Equation" r:id="rId6" imgW="647640" imgH="241200" progId="Equation.3">
                  <p:embed/>
                  <p:pic>
                    <p:nvPicPr>
                      <p:cNvPr id="21520" name="Object 16">
                        <a:extLst>
                          <a:ext uri="{FF2B5EF4-FFF2-40B4-BE49-F238E27FC236}">
                            <a16:creationId xmlns:a16="http://schemas.microsoft.com/office/drawing/2014/main" id="{07C98D92-4185-4AE0-9B12-7931707DE6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4857750"/>
                        <a:ext cx="10191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7">
            <a:extLst>
              <a:ext uri="{FF2B5EF4-FFF2-40B4-BE49-F238E27FC236}">
                <a16:creationId xmlns:a16="http://schemas.microsoft.com/office/drawing/2014/main" id="{DE3867E4-9F11-4400-8B59-494ED4A3D6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124986"/>
              </p:ext>
            </p:extLst>
          </p:nvPr>
        </p:nvGraphicFramePr>
        <p:xfrm>
          <a:off x="9144001" y="1905000"/>
          <a:ext cx="10191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8" imgW="647640" imgH="241200" progId="Equation.3">
                  <p:embed/>
                </p:oleObj>
              </mc:Choice>
              <mc:Fallback>
                <p:oleObj name="Equation" r:id="rId8" imgW="647640" imgH="241200" progId="Equation.3">
                  <p:embed/>
                  <p:pic>
                    <p:nvPicPr>
                      <p:cNvPr id="21521" name="Object 17">
                        <a:extLst>
                          <a:ext uri="{FF2B5EF4-FFF2-40B4-BE49-F238E27FC236}">
                            <a16:creationId xmlns:a16="http://schemas.microsoft.com/office/drawing/2014/main" id="{DE3867E4-9F11-4400-8B59-494ED4A3D6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1905000"/>
                        <a:ext cx="10191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Line 18">
            <a:extLst>
              <a:ext uri="{FF2B5EF4-FFF2-40B4-BE49-F238E27FC236}">
                <a16:creationId xmlns:a16="http://schemas.microsoft.com/office/drawing/2014/main" id="{BBD2EE0B-97F6-4958-96B2-2EFD5202D7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581399"/>
            <a:ext cx="3276600" cy="963613"/>
          </a:xfrm>
          <a:prstGeom prst="line">
            <a:avLst/>
          </a:prstGeom>
          <a:ln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523" name="Line 19">
            <a:extLst>
              <a:ext uri="{FF2B5EF4-FFF2-40B4-BE49-F238E27FC236}">
                <a16:creationId xmlns:a16="http://schemas.microsoft.com/office/drawing/2014/main" id="{1DE51E67-BEC7-40C5-BDEE-22C8081C23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91489" y="2692400"/>
            <a:ext cx="73025" cy="6810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526" name="Object 22">
            <a:extLst>
              <a:ext uri="{FF2B5EF4-FFF2-40B4-BE49-F238E27FC236}">
                <a16:creationId xmlns:a16="http://schemas.microsoft.com/office/drawing/2014/main" id="{5B4E5D9A-CB37-4C6F-9CB9-FDA69DE9E8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780478"/>
              </p:ext>
            </p:extLst>
          </p:nvPr>
        </p:nvGraphicFramePr>
        <p:xfrm>
          <a:off x="8113713" y="2219326"/>
          <a:ext cx="3365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10" imgW="164880" imgH="241200" progId="Equation.DSMT4">
                  <p:embed/>
                </p:oleObj>
              </mc:Choice>
              <mc:Fallback>
                <p:oleObj name="Equation" r:id="rId10" imgW="164880" imgH="241200" progId="Equation.DSMT4">
                  <p:embed/>
                  <p:pic>
                    <p:nvPicPr>
                      <p:cNvPr id="21526" name="Object 22">
                        <a:extLst>
                          <a:ext uri="{FF2B5EF4-FFF2-40B4-BE49-F238E27FC236}">
                            <a16:creationId xmlns:a16="http://schemas.microsoft.com/office/drawing/2014/main" id="{5B4E5D9A-CB37-4C6F-9CB9-FDA69DE9E8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3713" y="2219326"/>
                        <a:ext cx="3365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770E600-27A0-4E0A-B78C-722AAD79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77C6E-8494-4F91-8AB3-EA7072C4D944}" type="slidenum">
              <a:rPr lang="de-DE" altLang="de-DE"/>
              <a:pPr/>
              <a:t>16</a:t>
            </a:fld>
            <a:endParaRPr lang="de-DE" altLang="de-DE"/>
          </a:p>
        </p:txBody>
      </p:sp>
      <p:pic>
        <p:nvPicPr>
          <p:cNvPr id="22540" name="Picture 12">
            <a:extLst>
              <a:ext uri="{FF2B5EF4-FFF2-40B4-BE49-F238E27FC236}">
                <a16:creationId xmlns:a16="http://schemas.microsoft.com/office/drawing/2014/main" id="{39EC84EA-7CCA-41CF-84CE-CF684A867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164" y="1428751"/>
            <a:ext cx="5100637" cy="455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0" name="Rectangle 2">
            <a:extLst>
              <a:ext uri="{FF2B5EF4-FFF2-40B4-BE49-F238E27FC236}">
                <a16:creationId xmlns:a16="http://schemas.microsoft.com/office/drawing/2014/main" id="{C0C86076-2DB5-4A38-9F88-5C389ADD1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7467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Simple Approach 2: Nearest Neighbors</a:t>
            </a:r>
            <a:endParaRPr lang="en-GB" altLang="en-US" dirty="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882D34B-9AD3-4362-89A8-A9799D9EB5C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84249" y="1371600"/>
            <a:ext cx="4791077" cy="4800600"/>
          </a:xfrm>
        </p:spPr>
        <p:txBody>
          <a:bodyPr/>
          <a:lstStyle/>
          <a:p>
            <a:pPr>
              <a:spcAft>
                <a:spcPct val="300000"/>
              </a:spcAft>
            </a:pPr>
            <a:r>
              <a:rPr lang="en-US" altLang="en-US" sz="2000" dirty="0"/>
              <a:t>Uses those observations in the training set closest to the given input.</a:t>
            </a:r>
          </a:p>
          <a:p>
            <a:r>
              <a:rPr lang="en-US" altLang="en-US" sz="2000" i="1" dirty="0" err="1">
                <a:latin typeface="Book Antiqua" panose="02040602050305030304" pitchFamily="18" charset="0"/>
              </a:rPr>
              <a:t>N</a:t>
            </a:r>
            <a:r>
              <a:rPr lang="en-US" altLang="en-US" sz="2000" i="1" baseline="-25000" dirty="0" err="1">
                <a:latin typeface="Book Antiqua" panose="02040602050305030304" pitchFamily="18" charset="0"/>
              </a:rPr>
              <a:t>k</a:t>
            </a:r>
            <a:r>
              <a:rPr lang="en-US" altLang="en-US" sz="2000" i="1" dirty="0">
                <a:latin typeface="Book Antiqua" panose="02040602050305030304" pitchFamily="18" charset="0"/>
              </a:rPr>
              <a:t>(x)</a:t>
            </a:r>
            <a:r>
              <a:rPr lang="en-US" altLang="en-US" sz="2000" dirty="0"/>
              <a:t> is the set of the </a:t>
            </a:r>
            <a:r>
              <a:rPr lang="en-US" altLang="en-US" sz="2000" i="1" dirty="0">
                <a:latin typeface="Book Antiqua" panose="02040602050305030304" pitchFamily="18" charset="0"/>
              </a:rPr>
              <a:t>k</a:t>
            </a:r>
            <a:r>
              <a:rPr lang="en-US" altLang="en-US" sz="2000" dirty="0"/>
              <a:t> closest points to </a:t>
            </a:r>
            <a:r>
              <a:rPr lang="en-US" altLang="en-US" sz="2000" i="1" dirty="0">
                <a:latin typeface="Book Antiqua" panose="02040602050305030304" pitchFamily="18" charset="0"/>
              </a:rPr>
              <a:t>x</a:t>
            </a:r>
            <a:r>
              <a:rPr lang="en-US" altLang="en-US" sz="2000" dirty="0"/>
              <a:t> is the training sample</a:t>
            </a:r>
          </a:p>
          <a:p>
            <a:r>
              <a:rPr lang="en-US" altLang="en-US" sz="2000" dirty="0"/>
              <a:t>Average the outcome of the </a:t>
            </a:r>
            <a:r>
              <a:rPr lang="en-US" altLang="en-US" sz="2000" i="1" dirty="0">
                <a:latin typeface="Century" panose="02040604050505020304" pitchFamily="18" charset="0"/>
              </a:rPr>
              <a:t>k</a:t>
            </a:r>
            <a:r>
              <a:rPr lang="en-US" altLang="en-US" sz="2000" dirty="0"/>
              <a:t> closest training sample points</a:t>
            </a:r>
          </a:p>
          <a:p>
            <a:r>
              <a:rPr lang="en-US" altLang="en-US" sz="2000" dirty="0"/>
              <a:t>Fewer misclassifications</a:t>
            </a:r>
            <a:endParaRPr lang="en-GB" altLang="en-US" sz="2000" dirty="0"/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2D0822D9-F28F-4440-9974-A44873828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4670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1600" i="1">
                <a:latin typeface="Book Antiqua" panose="02040602050305030304" pitchFamily="18" charset="0"/>
              </a:rPr>
              <a:t>X</a:t>
            </a:r>
            <a:r>
              <a:rPr kumimoji="1" lang="en-US" altLang="en-US" sz="1600" i="1" baseline="-25000">
                <a:latin typeface="Book Antiqua" panose="02040602050305030304" pitchFamily="18" charset="0"/>
              </a:rPr>
              <a:t>1</a:t>
            </a:r>
            <a:endParaRPr kumimoji="1" lang="en-GB" altLang="en-US" sz="1600" i="1" baseline="-25000">
              <a:latin typeface="Book Antiqua" panose="02040602050305030304" pitchFamily="18" charset="0"/>
            </a:endParaRP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4FD1C049-BF45-455A-8FF1-961C4F428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80390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1600" i="1">
                <a:latin typeface="Book Antiqua" panose="02040602050305030304" pitchFamily="18" charset="0"/>
              </a:rPr>
              <a:t>X</a:t>
            </a:r>
            <a:r>
              <a:rPr kumimoji="1" lang="en-US" altLang="en-US" sz="1600" i="1" baseline="-25000">
                <a:latin typeface="Book Antiqua" panose="02040602050305030304" pitchFamily="18" charset="0"/>
              </a:rPr>
              <a:t>2</a:t>
            </a:r>
            <a:endParaRPr kumimoji="1" lang="en-GB" altLang="en-US" sz="1600" i="1" baseline="-25000">
              <a:latin typeface="Book Antiqua" panose="02040602050305030304" pitchFamily="18" charset="0"/>
            </a:endParaRPr>
          </a:p>
        </p:txBody>
      </p:sp>
      <p:graphicFrame>
        <p:nvGraphicFramePr>
          <p:cNvPr id="22539" name="Object 11">
            <a:extLst>
              <a:ext uri="{FF2B5EF4-FFF2-40B4-BE49-F238E27FC236}">
                <a16:creationId xmlns:a16="http://schemas.microsoft.com/office/drawing/2014/main" id="{370A4F4B-B845-488E-88FC-B0920D367D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080510"/>
              </p:ext>
            </p:extLst>
          </p:nvPr>
        </p:nvGraphicFramePr>
        <p:xfrm>
          <a:off x="2242444" y="2086982"/>
          <a:ext cx="19812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4" imgW="1015920" imgH="444240" progId="Equation.3">
                  <p:embed/>
                </p:oleObj>
              </mc:Choice>
              <mc:Fallback>
                <p:oleObj name="Equation" r:id="rId4" imgW="1015920" imgH="444240" progId="Equation.3">
                  <p:embed/>
                  <p:pic>
                    <p:nvPicPr>
                      <p:cNvPr id="22539" name="Object 11">
                        <a:extLst>
                          <a:ext uri="{FF2B5EF4-FFF2-40B4-BE49-F238E27FC236}">
                            <a16:creationId xmlns:a16="http://schemas.microsoft.com/office/drawing/2014/main" id="{370A4F4B-B845-488E-88FC-B0920D367D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444" y="2086982"/>
                        <a:ext cx="19812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Text Box 13">
            <a:extLst>
              <a:ext uri="{FF2B5EF4-FFF2-40B4-BE49-F238E27FC236}">
                <a16:creationId xmlns:a16="http://schemas.microsoft.com/office/drawing/2014/main" id="{A5554171-612D-4A7B-B8E1-A3DB4768D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950" y="1095375"/>
            <a:ext cx="3047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15-nearest neighbor averaging</a:t>
            </a:r>
            <a:endParaRPr lang="en-GB" altLang="en-US"/>
          </a:p>
        </p:txBody>
      </p:sp>
      <p:graphicFrame>
        <p:nvGraphicFramePr>
          <p:cNvPr id="22542" name="Object 14">
            <a:extLst>
              <a:ext uri="{FF2B5EF4-FFF2-40B4-BE49-F238E27FC236}">
                <a16:creationId xmlns:a16="http://schemas.microsoft.com/office/drawing/2014/main" id="{18A15E67-E503-42EA-8A23-FB684152CE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416622"/>
              </p:ext>
            </p:extLst>
          </p:nvPr>
        </p:nvGraphicFramePr>
        <p:xfrm>
          <a:off x="9566275" y="1654175"/>
          <a:ext cx="6794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6" imgW="482400" imgH="215640" progId="Equation.3">
                  <p:embed/>
                </p:oleObj>
              </mc:Choice>
              <mc:Fallback>
                <p:oleObj name="Equation" r:id="rId6" imgW="482400" imgH="215640" progId="Equation.3">
                  <p:embed/>
                  <p:pic>
                    <p:nvPicPr>
                      <p:cNvPr id="22542" name="Object 14">
                        <a:extLst>
                          <a:ext uri="{FF2B5EF4-FFF2-40B4-BE49-F238E27FC236}">
                            <a16:creationId xmlns:a16="http://schemas.microsoft.com/office/drawing/2014/main" id="{18A15E67-E503-42EA-8A23-FB684152CE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6275" y="1654175"/>
                        <a:ext cx="6794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Line 15">
            <a:extLst>
              <a:ext uri="{FF2B5EF4-FFF2-40B4-BE49-F238E27FC236}">
                <a16:creationId xmlns:a16="http://schemas.microsoft.com/office/drawing/2014/main" id="{F7507146-6CF9-4D88-AF14-6C6FCA0CE2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12251" y="1828800"/>
            <a:ext cx="315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544" name="Object 16">
            <a:extLst>
              <a:ext uri="{FF2B5EF4-FFF2-40B4-BE49-F238E27FC236}">
                <a16:creationId xmlns:a16="http://schemas.microsoft.com/office/drawing/2014/main" id="{EAEE0AB3-C259-4345-96C7-78639A4EE8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776412"/>
              </p:ext>
            </p:extLst>
          </p:nvPr>
        </p:nvGraphicFramePr>
        <p:xfrm>
          <a:off x="9542463" y="4497388"/>
          <a:ext cx="6794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8" imgW="482400" imgH="215640" progId="Equation.3">
                  <p:embed/>
                </p:oleObj>
              </mc:Choice>
              <mc:Fallback>
                <p:oleObj name="Equation" r:id="rId8" imgW="482400" imgH="215640" progId="Equation.3">
                  <p:embed/>
                  <p:pic>
                    <p:nvPicPr>
                      <p:cNvPr id="22544" name="Object 16">
                        <a:extLst>
                          <a:ext uri="{FF2B5EF4-FFF2-40B4-BE49-F238E27FC236}">
                            <a16:creationId xmlns:a16="http://schemas.microsoft.com/office/drawing/2014/main" id="{EAEE0AB3-C259-4345-96C7-78639A4EE8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2463" y="4497388"/>
                        <a:ext cx="6794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>
            <a:extLst>
              <a:ext uri="{FF2B5EF4-FFF2-40B4-BE49-F238E27FC236}">
                <a16:creationId xmlns:a16="http://schemas.microsoft.com/office/drawing/2014/main" id="{D407D9B8-0D00-41AA-B39C-3F0DD79D0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249621"/>
              </p:ext>
            </p:extLst>
          </p:nvPr>
        </p:nvGraphicFramePr>
        <p:xfrm>
          <a:off x="6142038" y="3578225"/>
          <a:ext cx="6794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10" imgW="482400" imgH="215640" progId="Equation.3">
                  <p:embed/>
                </p:oleObj>
              </mc:Choice>
              <mc:Fallback>
                <p:oleObj name="Equation" r:id="rId10" imgW="482400" imgH="215640" progId="Equation.3">
                  <p:embed/>
                  <p:pic>
                    <p:nvPicPr>
                      <p:cNvPr id="22545" name="Object 17">
                        <a:extLst>
                          <a:ext uri="{FF2B5EF4-FFF2-40B4-BE49-F238E27FC236}">
                            <a16:creationId xmlns:a16="http://schemas.microsoft.com/office/drawing/2014/main" id="{D407D9B8-0D00-41AA-B39C-3F0DD79D0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3578225"/>
                        <a:ext cx="6794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0F1AD42-0090-4E70-B1D3-1DF225A4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D1A-D68A-44FE-AE9D-7573F06571C9}" type="slidenum">
              <a:rPr lang="de-DE" altLang="de-DE"/>
              <a:pPr/>
              <a:t>17</a:t>
            </a:fld>
            <a:endParaRPr lang="de-DE" altLang="de-DE"/>
          </a:p>
        </p:txBody>
      </p:sp>
      <p:pic>
        <p:nvPicPr>
          <p:cNvPr id="24590" name="Picture 14">
            <a:extLst>
              <a:ext uri="{FF2B5EF4-FFF2-40B4-BE49-F238E27FC236}">
                <a16:creationId xmlns:a16="http://schemas.microsoft.com/office/drawing/2014/main" id="{C2BC9DB6-99F5-48BB-B9F1-80B412EC3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5" y="1435101"/>
            <a:ext cx="5748338" cy="458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Rectangle 3">
            <a:extLst>
              <a:ext uri="{FF2B5EF4-FFF2-40B4-BE49-F238E27FC236}">
                <a16:creationId xmlns:a16="http://schemas.microsoft.com/office/drawing/2014/main" id="{2A799800-6E37-493A-A607-429C1C811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7468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Simple Approach 2: Nearest Neighbors</a:t>
            </a:r>
            <a:endParaRPr lang="en-GB" altLang="en-US" dirty="0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F5F6270D-7474-451E-860F-B27FC76F71B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84225" y="1280041"/>
            <a:ext cx="4841875" cy="4800600"/>
          </a:xfrm>
        </p:spPr>
        <p:txBody>
          <a:bodyPr/>
          <a:lstStyle/>
          <a:p>
            <a:pPr>
              <a:spcAft>
                <a:spcPct val="300000"/>
              </a:spcAft>
            </a:pPr>
            <a:r>
              <a:rPr lang="en-US" altLang="en-US" sz="2000" dirty="0"/>
              <a:t>Uses those observation in the training set closest to the given input.</a:t>
            </a:r>
          </a:p>
          <a:p>
            <a:r>
              <a:rPr lang="en-US" altLang="en-US" sz="2000" i="1" dirty="0" err="1">
                <a:latin typeface="Book Antiqua" panose="02040602050305030304" pitchFamily="18" charset="0"/>
              </a:rPr>
              <a:t>N</a:t>
            </a:r>
            <a:r>
              <a:rPr lang="en-US" altLang="en-US" sz="2000" i="1" baseline="-25000" dirty="0" err="1">
                <a:latin typeface="Book Antiqua" panose="02040602050305030304" pitchFamily="18" charset="0"/>
              </a:rPr>
              <a:t>k</a:t>
            </a:r>
            <a:r>
              <a:rPr lang="en-US" altLang="en-US" sz="2000" i="1" dirty="0">
                <a:latin typeface="Book Antiqua" panose="02040602050305030304" pitchFamily="18" charset="0"/>
              </a:rPr>
              <a:t>(x)</a:t>
            </a:r>
            <a:r>
              <a:rPr lang="en-US" altLang="en-US" sz="2000" dirty="0"/>
              <a:t> is the set of the </a:t>
            </a:r>
            <a:r>
              <a:rPr lang="en-US" altLang="en-US" sz="2000" i="1" dirty="0">
                <a:latin typeface="Book Antiqua" panose="02040602050305030304" pitchFamily="18" charset="0"/>
              </a:rPr>
              <a:t>k</a:t>
            </a:r>
            <a:r>
              <a:rPr lang="en-US" altLang="en-US" sz="2000" dirty="0">
                <a:latin typeface="Book Antiqua" panose="02040602050305030304" pitchFamily="18" charset="0"/>
              </a:rPr>
              <a:t> </a:t>
            </a:r>
            <a:r>
              <a:rPr lang="en-US" altLang="en-US" sz="2000" dirty="0"/>
              <a:t>closest points to </a:t>
            </a:r>
            <a:r>
              <a:rPr lang="en-US" altLang="en-US" sz="2000" i="1" dirty="0">
                <a:latin typeface="Book Antiqua" panose="02040602050305030304" pitchFamily="18" charset="0"/>
              </a:rPr>
              <a:t>x</a:t>
            </a:r>
            <a:r>
              <a:rPr lang="en-US" altLang="en-US" sz="2000" dirty="0"/>
              <a:t> is the training sample</a:t>
            </a:r>
          </a:p>
          <a:p>
            <a:r>
              <a:rPr lang="en-US" altLang="en-US" sz="2000" dirty="0"/>
              <a:t>Average the outcome of the </a:t>
            </a:r>
            <a:r>
              <a:rPr lang="en-US" altLang="en-US" sz="2000" i="1" dirty="0">
                <a:latin typeface="Century" panose="02040604050505020304" pitchFamily="18" charset="0"/>
              </a:rPr>
              <a:t>k</a:t>
            </a:r>
            <a:r>
              <a:rPr lang="en-US" altLang="en-US" sz="2000" dirty="0"/>
              <a:t> closest training sample points</a:t>
            </a:r>
          </a:p>
          <a:p>
            <a:r>
              <a:rPr lang="en-US" altLang="en-US" sz="2000" dirty="0"/>
              <a:t>No misclassifications: Overtraining</a:t>
            </a:r>
            <a:endParaRPr lang="en-GB" altLang="en-US" sz="2000" dirty="0"/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09ED7D87-0200-49E4-8DB1-5B29E85CE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4670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1600" i="1">
                <a:latin typeface="Book Antiqua" panose="02040602050305030304" pitchFamily="18" charset="0"/>
              </a:rPr>
              <a:t>X</a:t>
            </a:r>
            <a:r>
              <a:rPr kumimoji="1" lang="en-US" altLang="en-US" sz="1600" i="1" baseline="-25000">
                <a:latin typeface="Book Antiqua" panose="02040602050305030304" pitchFamily="18" charset="0"/>
              </a:rPr>
              <a:t>1</a:t>
            </a:r>
            <a:endParaRPr kumimoji="1" lang="en-GB" altLang="en-US" sz="1600" i="1" baseline="-25000">
              <a:latin typeface="Book Antiqua" panose="02040602050305030304" pitchFamily="18" charset="0"/>
            </a:endParaRP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C9FF461A-B130-46CC-AF7C-D15F8FE2E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80390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1600" i="1">
                <a:latin typeface="Book Antiqua" panose="02040602050305030304" pitchFamily="18" charset="0"/>
              </a:rPr>
              <a:t>X</a:t>
            </a:r>
            <a:r>
              <a:rPr kumimoji="1" lang="en-US" altLang="en-US" sz="1600" i="1" baseline="-25000">
                <a:latin typeface="Book Antiqua" panose="02040602050305030304" pitchFamily="18" charset="0"/>
              </a:rPr>
              <a:t>2</a:t>
            </a:r>
            <a:endParaRPr kumimoji="1" lang="en-GB" altLang="en-US" sz="1600" i="1" baseline="-25000">
              <a:latin typeface="Book Antiqua" panose="02040602050305030304" pitchFamily="18" charset="0"/>
            </a:endParaRPr>
          </a:p>
        </p:txBody>
      </p:sp>
      <p:graphicFrame>
        <p:nvGraphicFramePr>
          <p:cNvPr id="24583" name="Object 7">
            <a:extLst>
              <a:ext uri="{FF2B5EF4-FFF2-40B4-BE49-F238E27FC236}">
                <a16:creationId xmlns:a16="http://schemas.microsoft.com/office/drawing/2014/main" id="{F899CA3D-1CE6-4A51-9720-C2CB84E1EC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046126"/>
              </p:ext>
            </p:extLst>
          </p:nvPr>
        </p:nvGraphicFramePr>
        <p:xfrm>
          <a:off x="2332597" y="1893094"/>
          <a:ext cx="19812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4" imgW="1015920" imgH="444240" progId="Equation.3">
                  <p:embed/>
                </p:oleObj>
              </mc:Choice>
              <mc:Fallback>
                <p:oleObj name="Equation" r:id="rId4" imgW="1015920" imgH="444240" progId="Equation.3">
                  <p:embed/>
                  <p:pic>
                    <p:nvPicPr>
                      <p:cNvPr id="24583" name="Object 7">
                        <a:extLst>
                          <a:ext uri="{FF2B5EF4-FFF2-40B4-BE49-F238E27FC236}">
                            <a16:creationId xmlns:a16="http://schemas.microsoft.com/office/drawing/2014/main" id="{F899CA3D-1CE6-4A51-9720-C2CB84E1EC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597" y="1893094"/>
                        <a:ext cx="19812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8">
            <a:extLst>
              <a:ext uri="{FF2B5EF4-FFF2-40B4-BE49-F238E27FC236}">
                <a16:creationId xmlns:a16="http://schemas.microsoft.com/office/drawing/2014/main" id="{296E92EB-F019-4335-91E1-8775F6E48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950" y="1095375"/>
            <a:ext cx="2983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1-nearest neighbor averaging</a:t>
            </a:r>
            <a:endParaRPr lang="en-GB" altLang="en-US"/>
          </a:p>
        </p:txBody>
      </p:sp>
      <p:graphicFrame>
        <p:nvGraphicFramePr>
          <p:cNvPr id="24585" name="Object 9">
            <a:extLst>
              <a:ext uri="{FF2B5EF4-FFF2-40B4-BE49-F238E27FC236}">
                <a16:creationId xmlns:a16="http://schemas.microsoft.com/office/drawing/2014/main" id="{12ABAFFB-3D6C-4214-A6D0-319E54D4A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405479"/>
              </p:ext>
            </p:extLst>
          </p:nvPr>
        </p:nvGraphicFramePr>
        <p:xfrm>
          <a:off x="6718300" y="4625975"/>
          <a:ext cx="6794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6" imgW="482400" imgH="215640" progId="Equation.3">
                  <p:embed/>
                </p:oleObj>
              </mc:Choice>
              <mc:Fallback>
                <p:oleObj name="Equation" r:id="rId6" imgW="482400" imgH="215640" progId="Equation.3">
                  <p:embed/>
                  <p:pic>
                    <p:nvPicPr>
                      <p:cNvPr id="24585" name="Object 9">
                        <a:extLst>
                          <a:ext uri="{FF2B5EF4-FFF2-40B4-BE49-F238E27FC236}">
                            <a16:creationId xmlns:a16="http://schemas.microsoft.com/office/drawing/2014/main" id="{12ABAFFB-3D6C-4214-A6D0-319E54D4AC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4625975"/>
                        <a:ext cx="6794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Line 10">
            <a:extLst>
              <a:ext uri="{FF2B5EF4-FFF2-40B4-BE49-F238E27FC236}">
                <a16:creationId xmlns:a16="http://schemas.microsoft.com/office/drawing/2014/main" id="{17FD2879-F4CA-4BC7-B18B-AE9789006D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89675" y="4546600"/>
            <a:ext cx="323850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4587" name="Object 11">
            <a:extLst>
              <a:ext uri="{FF2B5EF4-FFF2-40B4-BE49-F238E27FC236}">
                <a16:creationId xmlns:a16="http://schemas.microsoft.com/office/drawing/2014/main" id="{2C7F0B4A-2C81-42CC-803C-2501EA12D6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050463"/>
              </p:ext>
            </p:extLst>
          </p:nvPr>
        </p:nvGraphicFramePr>
        <p:xfrm>
          <a:off x="9621838" y="5068888"/>
          <a:ext cx="6794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8" imgW="482400" imgH="215640" progId="Equation.3">
                  <p:embed/>
                </p:oleObj>
              </mc:Choice>
              <mc:Fallback>
                <p:oleObj name="Equation" r:id="rId8" imgW="482400" imgH="215640" progId="Equation.3">
                  <p:embed/>
                  <p:pic>
                    <p:nvPicPr>
                      <p:cNvPr id="24587" name="Object 11">
                        <a:extLst>
                          <a:ext uri="{FF2B5EF4-FFF2-40B4-BE49-F238E27FC236}">
                            <a16:creationId xmlns:a16="http://schemas.microsoft.com/office/drawing/2014/main" id="{2C7F0B4A-2C81-42CC-803C-2501EA12D6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1838" y="5068888"/>
                        <a:ext cx="6794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>
            <a:extLst>
              <a:ext uri="{FF2B5EF4-FFF2-40B4-BE49-F238E27FC236}">
                <a16:creationId xmlns:a16="http://schemas.microsoft.com/office/drawing/2014/main" id="{CD143D66-0E55-4FE6-9451-0657350DDE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805815"/>
              </p:ext>
            </p:extLst>
          </p:nvPr>
        </p:nvGraphicFramePr>
        <p:xfrm>
          <a:off x="6142038" y="3578225"/>
          <a:ext cx="6794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10" imgW="482400" imgH="215640" progId="Equation.3">
                  <p:embed/>
                </p:oleObj>
              </mc:Choice>
              <mc:Fallback>
                <p:oleObj name="Equation" r:id="rId10" imgW="482400" imgH="215640" progId="Equation.3">
                  <p:embed/>
                  <p:pic>
                    <p:nvPicPr>
                      <p:cNvPr id="24588" name="Object 12">
                        <a:extLst>
                          <a:ext uri="{FF2B5EF4-FFF2-40B4-BE49-F238E27FC236}">
                            <a16:creationId xmlns:a16="http://schemas.microsoft.com/office/drawing/2014/main" id="{CD143D66-0E55-4FE6-9451-0657350DDE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3578225"/>
                        <a:ext cx="6794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3EA5D9EF-4EC0-4A52-BE31-B7966261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F6B1-9092-403B-9B4F-315741F16E3B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2B9C12AE-3A43-4629-8B2C-04ED5292C4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69937"/>
          </a:xfrm>
        </p:spPr>
        <p:txBody>
          <a:bodyPr>
            <a:normAutofit/>
          </a:bodyPr>
          <a:lstStyle/>
          <a:p>
            <a:r>
              <a:rPr lang="en-US" altLang="en-US" dirty="0"/>
              <a:t>Comparison of the Two Approaches</a:t>
            </a:r>
            <a:endParaRPr lang="en-GB" alt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056C0C-D3A1-4110-A6A0-CDF0D92D6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86972"/>
              </p:ext>
            </p:extLst>
          </p:nvPr>
        </p:nvGraphicFramePr>
        <p:xfrm>
          <a:off x="1023512" y="1331775"/>
          <a:ext cx="8880342" cy="4399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171">
                  <a:extLst>
                    <a:ext uri="{9D8B030D-6E8A-4147-A177-3AD203B41FA5}">
                      <a16:colId xmlns:a16="http://schemas.microsoft.com/office/drawing/2014/main" val="1785246849"/>
                    </a:ext>
                  </a:extLst>
                </a:gridCol>
                <a:gridCol w="4440171">
                  <a:extLst>
                    <a:ext uri="{9D8B030D-6E8A-4147-A177-3AD203B41FA5}">
                      <a16:colId xmlns:a16="http://schemas.microsoft.com/office/drawing/2014/main" val="1349152790"/>
                    </a:ext>
                  </a:extLst>
                </a:gridCol>
              </a:tblGrid>
              <a:tr h="7381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Least squares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K-nearest neighbors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69796"/>
                  </a:ext>
                </a:extLst>
              </a:tr>
              <a:tr h="1370886">
                <a:tc>
                  <a:txBody>
                    <a:bodyPr/>
                    <a:lstStyle/>
                    <a:p>
                      <a:r>
                        <a:rPr lang="en-US" altLang="en-US" sz="1800" i="1" dirty="0">
                          <a:latin typeface="Book Antiqua" panose="02040602050305030304" pitchFamily="18" charset="0"/>
                        </a:rPr>
                        <a:t>p</a:t>
                      </a:r>
                      <a:r>
                        <a:rPr lang="en-US" altLang="en-US" sz="1800" dirty="0"/>
                        <a:t> parameters </a:t>
                      </a:r>
                      <a:br>
                        <a:rPr lang="en-US" altLang="en-US" sz="1800" dirty="0"/>
                      </a:br>
                      <a:r>
                        <a:rPr lang="en-US" altLang="en-US" sz="1800" i="1" dirty="0">
                          <a:latin typeface="Book Antiqua" panose="02040602050305030304" pitchFamily="18" charset="0"/>
                        </a:rPr>
                        <a:t>p =</a:t>
                      </a:r>
                      <a:r>
                        <a:rPr lang="en-US" altLang="en-US" sz="1800" i="1" dirty="0">
                          <a:latin typeface="Century" panose="02040604050505020304" pitchFamily="18" charset="0"/>
                        </a:rPr>
                        <a:t> </a:t>
                      </a:r>
                      <a:r>
                        <a:rPr lang="en-US" altLang="en-US" sz="1800" i="1" dirty="0"/>
                        <a:t>#  </a:t>
                      </a:r>
                      <a:r>
                        <a:rPr lang="en-US" altLang="en-US" sz="1800" dirty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Apparently one parameter </a:t>
                      </a:r>
                      <a:r>
                        <a:rPr lang="en-US" altLang="en-US" sz="1800" i="1" dirty="0">
                          <a:latin typeface="Book Antiqua" panose="02040602050305030304" pitchFamily="18" charset="0"/>
                        </a:rPr>
                        <a:t>k</a:t>
                      </a:r>
                      <a:br>
                        <a:rPr lang="en-US" altLang="en-US" sz="1800" dirty="0"/>
                      </a:br>
                      <a:r>
                        <a:rPr lang="en-US" altLang="en-US" sz="1800" dirty="0"/>
                        <a:t>In fact </a:t>
                      </a:r>
                      <a:r>
                        <a:rPr lang="en-US" altLang="en-US" sz="1800" i="1" dirty="0">
                          <a:latin typeface="Book Antiqua" panose="02040602050305030304" pitchFamily="18" charset="0"/>
                        </a:rPr>
                        <a:t>N/k</a:t>
                      </a:r>
                      <a:r>
                        <a:rPr lang="en-US" altLang="en-US" sz="1800" dirty="0"/>
                        <a:t> parameters</a:t>
                      </a:r>
                      <a:br>
                        <a:rPr lang="en-US" altLang="en-US" sz="1800" dirty="0"/>
                      </a:br>
                      <a:r>
                        <a:rPr lang="en-US" altLang="en-US" sz="1800" i="1" dirty="0">
                          <a:latin typeface="Book Antiqua" panose="02040602050305030304" pitchFamily="18" charset="0"/>
                        </a:rPr>
                        <a:t>N =</a:t>
                      </a:r>
                      <a:r>
                        <a:rPr lang="en-US" altLang="en-US" sz="1800" i="1" dirty="0">
                          <a:latin typeface="Century" panose="02040604050505020304" pitchFamily="18" charset="0"/>
                        </a:rPr>
                        <a:t> </a:t>
                      </a:r>
                      <a:r>
                        <a:rPr lang="en-US" altLang="en-US" sz="1800" i="1" dirty="0"/>
                        <a:t>#</a:t>
                      </a:r>
                      <a:r>
                        <a:rPr lang="en-US" altLang="en-US" sz="1800" dirty="0"/>
                        <a:t>observations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88120"/>
                  </a:ext>
                </a:extLst>
              </a:tr>
              <a:tr h="12357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Low variance (robust)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High variance (not robust)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75137"/>
                  </a:ext>
                </a:extLst>
              </a:tr>
              <a:tr h="10545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High bias (rests on strong assumptions)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Low bias (rests only on weak assumptions)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97917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AB774-43EE-46F9-B0F0-54C98829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18E-AAA8-4341-874B-E12E3D7761B6}" type="slidenum">
              <a:rPr lang="de-DE" altLang="de-DE"/>
              <a:pPr/>
              <a:t>19</a:t>
            </a:fld>
            <a:endParaRPr lang="de-DE" altLang="de-DE"/>
          </a:p>
        </p:txBody>
      </p:sp>
      <p:grpSp>
        <p:nvGrpSpPr>
          <p:cNvPr id="31751" name="Group 7">
            <a:extLst>
              <a:ext uri="{FF2B5EF4-FFF2-40B4-BE49-F238E27FC236}">
                <a16:creationId xmlns:a16="http://schemas.microsoft.com/office/drawing/2014/main" id="{E81F71DF-A4DE-47C1-AAC8-ABE1B35633AA}"/>
              </a:ext>
            </a:extLst>
          </p:cNvPr>
          <p:cNvGrpSpPr>
            <a:grpSpLocks/>
          </p:cNvGrpSpPr>
          <p:nvPr/>
        </p:nvGrpSpPr>
        <p:grpSpPr bwMode="auto">
          <a:xfrm>
            <a:off x="5524500" y="1049339"/>
            <a:ext cx="5143500" cy="5321299"/>
            <a:chOff x="2520" y="661"/>
            <a:chExt cx="3240" cy="3352"/>
          </a:xfrm>
        </p:grpSpPr>
        <p:pic>
          <p:nvPicPr>
            <p:cNvPr id="31749" name="Picture 5">
              <a:extLst>
                <a:ext uri="{FF2B5EF4-FFF2-40B4-BE49-F238E27FC236}">
                  <a16:creationId xmlns:a16="http://schemas.microsoft.com/office/drawing/2014/main" id="{5BD56E0A-9AAE-4B61-AA73-DF49FD5305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0" y="661"/>
              <a:ext cx="3240" cy="30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750" name="Text Box 6">
              <a:extLst>
                <a:ext uri="{FF2B5EF4-FFF2-40B4-BE49-F238E27FC236}">
                  <a16:creationId xmlns:a16="http://schemas.microsoft.com/office/drawing/2014/main" id="{35ED6260-CE6D-4BCB-A72A-BB9B40453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" y="3800"/>
              <a:ext cx="171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Result of 10 000 classifications</a:t>
              </a:r>
              <a:endParaRPr lang="en-GB" altLang="en-US" sz="1600"/>
            </a:p>
          </p:txBody>
        </p:sp>
      </p:grp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E1278E5-EC18-4FD8-A8BF-106D6D136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Origin of the Data</a:t>
            </a:r>
            <a:endParaRPr lang="en-GB" altLang="en-US" dirty="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EBE5B70-6C42-4496-8E4E-FC91754ED2F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1800"/>
              <a:t>Mixture of the two scenarios</a:t>
            </a:r>
          </a:p>
          <a:p>
            <a:pPr>
              <a:buFont typeface="Monotype Sorts" charset="0"/>
              <a:buNone/>
            </a:pPr>
            <a:r>
              <a:rPr lang="en-US" altLang="en-US" sz="1800">
                <a:solidFill>
                  <a:srgbClr val="0000FF"/>
                </a:solidFill>
              </a:rPr>
              <a:t>Step 1:</a:t>
            </a:r>
            <a:r>
              <a:rPr lang="en-US" altLang="en-US" sz="1800"/>
              <a:t> Generate 10 means </a:t>
            </a:r>
            <a:r>
              <a:rPr lang="en-US" altLang="en-US" sz="1800" i="1">
                <a:latin typeface="Book Antiqua" panose="02040602050305030304" pitchFamily="18" charset="0"/>
              </a:rPr>
              <a:t>m</a:t>
            </a:r>
            <a:r>
              <a:rPr lang="en-US" altLang="en-US" sz="1800" i="1" baseline="-25000">
                <a:latin typeface="Book Antiqua" panose="02040602050305030304" pitchFamily="18" charset="0"/>
              </a:rPr>
              <a:t>k</a:t>
            </a:r>
            <a:r>
              <a:rPr lang="en-US" altLang="en-US" sz="1800"/>
              <a:t> from the bivariate Gaussian distribution </a:t>
            </a:r>
            <a:r>
              <a:rPr lang="en-US" altLang="en-US" sz="1800" i="1">
                <a:latin typeface="Book Antiqua" panose="02040602050305030304" pitchFamily="18" charset="0"/>
              </a:rPr>
              <a:t>N((1,0)</a:t>
            </a:r>
            <a:r>
              <a:rPr lang="en-US" altLang="en-US" sz="1800" i="1" baseline="30000">
                <a:latin typeface="Book Antiqua" panose="02040602050305030304" pitchFamily="18" charset="0"/>
              </a:rPr>
              <a:t>T</a:t>
            </a:r>
            <a:r>
              <a:rPr lang="en-US" altLang="en-US" sz="1800" i="1">
                <a:latin typeface="Book Antiqua" panose="02040602050305030304" pitchFamily="18" charset="0"/>
              </a:rPr>
              <a:t>,</a:t>
            </a:r>
            <a:r>
              <a:rPr lang="en-US" altLang="en-US" sz="1800" b="1" i="1">
                <a:latin typeface="Book Antiqua" panose="02040602050305030304" pitchFamily="18" charset="0"/>
              </a:rPr>
              <a:t>I</a:t>
            </a:r>
            <a:r>
              <a:rPr lang="en-US" altLang="en-US" sz="1800" i="1">
                <a:latin typeface="Book Antiqua" panose="02040602050305030304" pitchFamily="18" charset="0"/>
              </a:rPr>
              <a:t>)</a:t>
            </a:r>
            <a:r>
              <a:rPr lang="en-US" altLang="en-US" sz="1800"/>
              <a:t> and label this class </a:t>
            </a:r>
            <a:r>
              <a:rPr lang="en-US" altLang="en-US" sz="1400">
                <a:solidFill>
                  <a:schemeClr val="hlink"/>
                </a:solidFill>
                <a:latin typeface="Century" panose="02040604050505020304" pitchFamily="18" charset="0"/>
              </a:rPr>
              <a:t>GREEN</a:t>
            </a:r>
          </a:p>
          <a:p>
            <a:pPr>
              <a:buFont typeface="Monotype Sorts" charset="0"/>
              <a:buNone/>
            </a:pPr>
            <a:r>
              <a:rPr lang="en-US" altLang="en-US" sz="1800">
                <a:solidFill>
                  <a:srgbClr val="0000FF"/>
                </a:solidFill>
              </a:rPr>
              <a:t>Step 2:</a:t>
            </a:r>
            <a:r>
              <a:rPr lang="en-US" altLang="en-US" sz="1800"/>
              <a:t> Similarly, generate 10 means from the from the bivariate Gaussian distribution </a:t>
            </a:r>
            <a:r>
              <a:rPr lang="en-US" altLang="en-US" sz="1800" i="1">
                <a:latin typeface="Book Antiqua" panose="02040602050305030304" pitchFamily="18" charset="0"/>
              </a:rPr>
              <a:t>N((0,1)</a:t>
            </a:r>
            <a:r>
              <a:rPr lang="en-US" altLang="en-US" sz="1800" i="1" baseline="30000">
                <a:latin typeface="Book Antiqua" panose="02040602050305030304" pitchFamily="18" charset="0"/>
              </a:rPr>
              <a:t>T</a:t>
            </a:r>
            <a:r>
              <a:rPr lang="en-US" altLang="en-US" sz="1800" i="1">
                <a:latin typeface="Book Antiqua" panose="02040602050305030304" pitchFamily="18" charset="0"/>
              </a:rPr>
              <a:t>,</a:t>
            </a:r>
            <a:r>
              <a:rPr lang="en-US" altLang="en-US" sz="1800" b="1" i="1">
                <a:latin typeface="Book Antiqua" panose="02040602050305030304" pitchFamily="18" charset="0"/>
              </a:rPr>
              <a:t>I</a:t>
            </a:r>
            <a:r>
              <a:rPr lang="en-US" altLang="en-US" sz="1800" i="1">
                <a:latin typeface="Book Antiqua" panose="02040602050305030304" pitchFamily="18" charset="0"/>
              </a:rPr>
              <a:t>)</a:t>
            </a:r>
            <a:r>
              <a:rPr lang="en-US" altLang="en-US" sz="1800"/>
              <a:t> and label this class </a:t>
            </a:r>
            <a:r>
              <a:rPr lang="en-US" altLang="en-US" sz="1400">
                <a:solidFill>
                  <a:schemeClr val="folHlink"/>
                </a:solidFill>
                <a:latin typeface="Century" panose="02040604050505020304" pitchFamily="18" charset="0"/>
              </a:rPr>
              <a:t>RED</a:t>
            </a:r>
          </a:p>
          <a:p>
            <a:pPr>
              <a:buFont typeface="Monotype Sorts" charset="0"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Step 3: </a:t>
            </a:r>
            <a:r>
              <a:rPr lang="en-US" altLang="en-US" sz="1800"/>
              <a:t>For each class, generate 100 observations as follows:</a:t>
            </a:r>
          </a:p>
          <a:p>
            <a:pPr lvl="1"/>
            <a:r>
              <a:rPr lang="en-US" altLang="en-US" sz="1600"/>
              <a:t>For each observation, pick an </a:t>
            </a:r>
            <a:r>
              <a:rPr lang="en-US" altLang="en-US" sz="1600" i="1">
                <a:latin typeface="Book Antiqua" panose="02040602050305030304" pitchFamily="18" charset="0"/>
              </a:rPr>
              <a:t>m</a:t>
            </a:r>
            <a:r>
              <a:rPr lang="en-US" altLang="en-US" sz="1600" i="1" baseline="-25000">
                <a:latin typeface="Book Antiqua" panose="02040602050305030304" pitchFamily="18" charset="0"/>
              </a:rPr>
              <a:t>k </a:t>
            </a:r>
            <a:r>
              <a:rPr lang="en-US" altLang="en-US" sz="1600"/>
              <a:t>at random with probability 1/10</a:t>
            </a:r>
          </a:p>
          <a:p>
            <a:pPr lvl="1"/>
            <a:r>
              <a:rPr lang="en-US" altLang="en-US" sz="1600"/>
              <a:t>Generate a point according to </a:t>
            </a:r>
            <a:r>
              <a:rPr lang="en-US" altLang="en-US" sz="1600" i="1">
                <a:latin typeface="Book Antiqua" panose="02040602050305030304" pitchFamily="18" charset="0"/>
              </a:rPr>
              <a:t>N(m</a:t>
            </a:r>
            <a:r>
              <a:rPr lang="en-US" altLang="en-US" sz="1600" i="1" baseline="-25000">
                <a:latin typeface="Book Antiqua" panose="02040602050305030304" pitchFamily="18" charset="0"/>
              </a:rPr>
              <a:t>k</a:t>
            </a:r>
            <a:r>
              <a:rPr lang="en-US" altLang="en-US" sz="1600" i="1">
                <a:latin typeface="Book Antiqua" panose="02040602050305030304" pitchFamily="18" charset="0"/>
              </a:rPr>
              <a:t>,</a:t>
            </a:r>
            <a:r>
              <a:rPr lang="en-US" altLang="en-US" sz="1600" b="1" i="1">
                <a:latin typeface="Book Antiqua" panose="02040602050305030304" pitchFamily="18" charset="0"/>
              </a:rPr>
              <a:t>I</a:t>
            </a:r>
            <a:r>
              <a:rPr lang="en-US" altLang="en-US" sz="1600" i="1">
                <a:latin typeface="Book Antiqua" panose="02040602050305030304" pitchFamily="18" charset="0"/>
              </a:rPr>
              <a:t>/ </a:t>
            </a:r>
            <a:r>
              <a:rPr lang="en-US" altLang="en-US" sz="1600">
                <a:latin typeface="Book Antiqua" panose="02040602050305030304" pitchFamily="18" charset="0"/>
              </a:rPr>
              <a:t>5</a:t>
            </a:r>
            <a:r>
              <a:rPr lang="en-US" altLang="en-US" sz="1600" i="1">
                <a:latin typeface="Book Antiqua" panose="02040602050305030304" pitchFamily="18" charset="0"/>
              </a:rPr>
              <a:t>)</a:t>
            </a:r>
            <a:r>
              <a:rPr lang="en-US" altLang="en-US" sz="1600"/>
              <a:t> </a:t>
            </a:r>
          </a:p>
          <a:p>
            <a:r>
              <a:rPr lang="en-US" altLang="en-US" sz="1800"/>
              <a:t>Similar to scenario 2</a:t>
            </a:r>
            <a:endParaRPr lang="en-GB" altLang="en-US" sz="18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 autoUpdateAnimBg="0"/>
      <p:bldP spid="317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9B378-7510-47E0-BDA7-AF08BB45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70B484D-B6A8-4192-B8F3-DA2B87160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86" y="499659"/>
            <a:ext cx="3662730" cy="2747047"/>
          </a:xfrm>
          <a:prstGeom prst="rect">
            <a:avLst/>
          </a:prstGeom>
        </p:spPr>
      </p:pic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qph.fs.quoracdn.net/main-qimg-acb21f6feab34f67dc2d4fb0c3466878">
            <a:extLst>
              <a:ext uri="{FF2B5EF4-FFF2-40B4-BE49-F238E27FC236}">
                <a16:creationId xmlns:a16="http://schemas.microsoft.com/office/drawing/2014/main" id="{750E6BB1-674E-4F83-85E2-FD143C7A9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86" y="3917358"/>
            <a:ext cx="3662730" cy="213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B05A9-0001-4CDB-B086-457C7DE5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Supervised learning consists of those sets of algorithms which predict an </a:t>
            </a:r>
            <a:r>
              <a:rPr lang="en-US" sz="2400" b="1">
                <a:solidFill>
                  <a:srgbClr val="FFFFFF"/>
                </a:solidFill>
              </a:rPr>
              <a:t>output/class/responses/dependent variables</a:t>
            </a:r>
            <a:r>
              <a:rPr lang="en-US" sz="2400">
                <a:solidFill>
                  <a:srgbClr val="FFFFFF"/>
                </a:solidFill>
              </a:rPr>
              <a:t> based on some </a:t>
            </a:r>
            <a:r>
              <a:rPr lang="en-US" sz="2400" b="1">
                <a:solidFill>
                  <a:srgbClr val="FFFFFF"/>
                </a:solidFill>
              </a:rPr>
              <a:t>inputs/features/predictors/independent variables</a:t>
            </a:r>
            <a:r>
              <a:rPr lang="en-US" sz="2400">
                <a:solidFill>
                  <a:srgbClr val="FFFFFF"/>
                </a:solidFill>
              </a:rPr>
              <a:t>.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675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C0201B3-5DEA-4CEA-B056-A0DC9BCD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CD1A-1500-404C-A9B3-DE17A06AA0F2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9120E2DC-1DAE-42DC-B844-F1D425EBC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Variants of These Simple Methods</a:t>
            </a:r>
            <a:endParaRPr lang="en-GB" altLang="en-US" dirty="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3924729-03CA-46EB-9769-F51FE9A79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Kernel methods: use weights that decrease smoothly to zero with distance from the  target point, rather than the 0/1 cutoff used in nearest-neighbor methods</a:t>
            </a:r>
          </a:p>
          <a:p>
            <a:r>
              <a:rPr lang="en-US" altLang="en-US"/>
              <a:t>In high-dimensional spaces, some variables are emphasized more than others</a:t>
            </a:r>
          </a:p>
          <a:p>
            <a:r>
              <a:rPr lang="en-US" altLang="en-US"/>
              <a:t>Local regression fits linear models (by least squares) locally rather than fitting constants locally</a:t>
            </a:r>
          </a:p>
          <a:p>
            <a:r>
              <a:rPr lang="en-US" altLang="en-US"/>
              <a:t>Linear models fit to a basis expansion of the original inputs allow arbitrarily complex models</a:t>
            </a:r>
          </a:p>
          <a:p>
            <a:r>
              <a:rPr lang="en-US" altLang="en-US"/>
              <a:t>Projection pursuit and neural network models are sums of nonlinearly transformed linear models</a:t>
            </a:r>
            <a:endParaRPr lang="en-GB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D79D9803-0965-4E8F-B62B-EDA455EA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8C0-404F-4E88-9C13-187DA701FC2F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D8ACB456-8A9B-4BFF-A8B3-340DD4852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1" y="304800"/>
            <a:ext cx="8505825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Statistical Decision Theory</a:t>
            </a:r>
            <a:endParaRPr lang="en-GB" altLang="en-US" dirty="0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668C41B-9F64-47B7-A2FA-9244C3BDE42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000" dirty="0">
                <a:solidFill>
                  <a:srgbClr val="0000FF"/>
                </a:solidFill>
              </a:rPr>
              <a:t>Random input vector:</a:t>
            </a:r>
          </a:p>
          <a:p>
            <a:r>
              <a:rPr lang="en-US" altLang="en-US" sz="2000" dirty="0">
                <a:solidFill>
                  <a:srgbClr val="0000FF"/>
                </a:solidFill>
              </a:rPr>
              <a:t>Random output variable:</a:t>
            </a:r>
          </a:p>
          <a:p>
            <a:r>
              <a:rPr lang="en-US" altLang="en-US" sz="2000" dirty="0">
                <a:solidFill>
                  <a:srgbClr val="0000FF"/>
                </a:solidFill>
              </a:rPr>
              <a:t>Joint distribution: </a:t>
            </a:r>
            <a:r>
              <a:rPr lang="en-US" altLang="en-US" sz="2000" dirty="0" err="1">
                <a:latin typeface="Book Antiqua" panose="02040602050305030304" pitchFamily="18" charset="0"/>
              </a:rPr>
              <a:t>Pr</a:t>
            </a:r>
            <a:r>
              <a:rPr lang="en-US" altLang="en-US" sz="2000" dirty="0">
                <a:latin typeface="Book Antiqua" panose="02040602050305030304" pitchFamily="18" charset="0"/>
              </a:rPr>
              <a:t>(</a:t>
            </a:r>
            <a:r>
              <a:rPr lang="en-US" altLang="en-US" sz="2000" i="1" dirty="0">
                <a:latin typeface="Book Antiqua" panose="02040602050305030304" pitchFamily="18" charset="0"/>
              </a:rPr>
              <a:t>X,</a:t>
            </a:r>
            <a:r>
              <a:rPr lang="en-US" altLang="en-US" sz="2000" i="1" dirty="0">
                <a:latin typeface="Century" panose="02040604050505020304" pitchFamily="18" charset="0"/>
              </a:rPr>
              <a:t>Y</a:t>
            </a:r>
            <a:r>
              <a:rPr lang="en-US" altLang="en-US" sz="2000" i="1" dirty="0">
                <a:latin typeface="Book Antiqua" panose="02040602050305030304" pitchFamily="18" charset="0"/>
              </a:rPr>
              <a:t> </a:t>
            </a:r>
            <a:r>
              <a:rPr lang="en-US" altLang="en-US" sz="2000" dirty="0">
                <a:latin typeface="Book Antiqua" panose="02040602050305030304" pitchFamily="18" charset="0"/>
              </a:rPr>
              <a:t>)</a:t>
            </a:r>
          </a:p>
          <a:p>
            <a:r>
              <a:rPr lang="en-US" altLang="en-US" sz="2000" dirty="0">
                <a:solidFill>
                  <a:schemeClr val="folHlink"/>
                </a:solidFill>
              </a:rPr>
              <a:t>We are looking for a function</a:t>
            </a:r>
            <a:r>
              <a:rPr lang="en-US" altLang="en-US" sz="2000" dirty="0">
                <a:latin typeface="Century" panose="02040604050505020304" pitchFamily="18" charset="0"/>
              </a:rPr>
              <a:t> </a:t>
            </a:r>
            <a:r>
              <a:rPr lang="en-US" altLang="en-US" sz="2000" i="1" dirty="0">
                <a:latin typeface="Book Antiqua" panose="02040602050305030304" pitchFamily="18" charset="0"/>
              </a:rPr>
              <a:t>f(x)</a:t>
            </a:r>
            <a:r>
              <a:rPr lang="en-US" altLang="en-US" sz="2000" dirty="0">
                <a:latin typeface="Century" panose="02040604050505020304" pitchFamily="18" charset="0"/>
              </a:rPr>
              <a:t> </a:t>
            </a:r>
            <a:r>
              <a:rPr lang="en-US" altLang="en-US" sz="2000" dirty="0">
                <a:solidFill>
                  <a:schemeClr val="folHlink"/>
                </a:solidFill>
              </a:rPr>
              <a:t>for predicting</a:t>
            </a:r>
            <a:r>
              <a:rPr lang="en-US" altLang="en-US" sz="2000" i="1" dirty="0">
                <a:solidFill>
                  <a:schemeClr val="folHlink"/>
                </a:solidFill>
                <a:latin typeface="Century" panose="02040604050505020304" pitchFamily="18" charset="0"/>
              </a:rPr>
              <a:t> </a:t>
            </a:r>
            <a:r>
              <a:rPr lang="en-US" altLang="en-US" sz="2000" i="1" dirty="0">
                <a:latin typeface="Century" panose="02040604050505020304" pitchFamily="18" charset="0"/>
              </a:rPr>
              <a:t>Y</a:t>
            </a:r>
            <a:r>
              <a:rPr lang="en-US" altLang="en-US" sz="2000" dirty="0">
                <a:latin typeface="Century" panose="02040604050505020304" pitchFamily="18" charset="0"/>
              </a:rPr>
              <a:t> </a:t>
            </a:r>
            <a:r>
              <a:rPr lang="en-US" altLang="en-US" sz="2000" dirty="0">
                <a:solidFill>
                  <a:schemeClr val="folHlink"/>
                </a:solidFill>
              </a:rPr>
              <a:t>given the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folHlink"/>
                </a:solidFill>
              </a:rPr>
              <a:t>values of the input</a:t>
            </a:r>
            <a:r>
              <a:rPr lang="en-US" altLang="en-US" sz="2000" dirty="0">
                <a:latin typeface="Century" panose="02040604050505020304" pitchFamily="18" charset="0"/>
              </a:rPr>
              <a:t> </a:t>
            </a:r>
            <a:r>
              <a:rPr lang="en-US" altLang="en-US" sz="2000" i="1" dirty="0">
                <a:latin typeface="Book Antiqua" panose="02040602050305030304" pitchFamily="18" charset="0"/>
              </a:rPr>
              <a:t>X</a:t>
            </a:r>
            <a:r>
              <a:rPr lang="en-US" altLang="en-US" sz="2000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rgbClr val="0000FF"/>
                </a:solidFill>
              </a:rPr>
              <a:t>loss function </a:t>
            </a:r>
            <a:r>
              <a:rPr lang="en-US" altLang="en-US" sz="2000" i="1" dirty="0">
                <a:latin typeface="Book Antiqua" panose="02040602050305030304" pitchFamily="18" charset="0"/>
              </a:rPr>
              <a:t>L(</a:t>
            </a:r>
            <a:r>
              <a:rPr lang="en-US" altLang="en-US" sz="2000" i="1" dirty="0">
                <a:latin typeface="Bookman Old Style" panose="02050604050505020204" pitchFamily="18" charset="0"/>
              </a:rPr>
              <a:t>Y</a:t>
            </a:r>
            <a:r>
              <a:rPr lang="en-US" altLang="en-US" sz="2000" i="1" dirty="0">
                <a:latin typeface="Book Antiqua" panose="02040602050305030304" pitchFamily="18" charset="0"/>
              </a:rPr>
              <a:t>, f(X))</a:t>
            </a:r>
            <a:r>
              <a:rPr lang="en-US" altLang="en-US" sz="2000" dirty="0">
                <a:solidFill>
                  <a:srgbClr val="0000FF"/>
                </a:solidFill>
              </a:rPr>
              <a:t> </a:t>
            </a:r>
            <a:r>
              <a:rPr lang="en-US" altLang="en-US" sz="2000" dirty="0"/>
              <a:t>shall penalize errors</a:t>
            </a:r>
          </a:p>
          <a:p>
            <a:pPr>
              <a:spcAft>
                <a:spcPct val="200000"/>
              </a:spcAft>
            </a:pPr>
            <a:r>
              <a:rPr lang="en-US" altLang="en-US" sz="2000" dirty="0">
                <a:solidFill>
                  <a:srgbClr val="0000FF"/>
                </a:solidFill>
              </a:rPr>
              <a:t>Squared error loss:</a:t>
            </a:r>
          </a:p>
          <a:p>
            <a:pPr>
              <a:spcAft>
                <a:spcPct val="200000"/>
              </a:spcAft>
            </a:pPr>
            <a:endParaRPr lang="en-US" altLang="en-US" sz="2000" dirty="0">
              <a:solidFill>
                <a:srgbClr val="0000FF"/>
              </a:solidFill>
            </a:endParaRP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F3F9F237-C5F6-4C1E-90EB-B8F9795086B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46800" y="1371600"/>
            <a:ext cx="4364038" cy="4800600"/>
          </a:xfrm>
        </p:spPr>
        <p:txBody>
          <a:bodyPr/>
          <a:lstStyle/>
          <a:p>
            <a:pPr>
              <a:spcAft>
                <a:spcPct val="300000"/>
              </a:spcAft>
            </a:pPr>
            <a:r>
              <a:rPr lang="en-US" altLang="en-US" sz="2000" dirty="0">
                <a:solidFill>
                  <a:srgbClr val="0000FF"/>
                </a:solidFill>
              </a:rPr>
              <a:t>Expected prediction error (EPE):</a:t>
            </a:r>
          </a:p>
          <a:p>
            <a:r>
              <a:rPr lang="en-US" altLang="en-US" sz="2000" dirty="0"/>
              <a:t>Since </a:t>
            </a:r>
            <a:r>
              <a:rPr lang="en-US" altLang="en-US" sz="2000" dirty="0" err="1">
                <a:latin typeface="Book Antiqua" panose="02040602050305030304" pitchFamily="18" charset="0"/>
              </a:rPr>
              <a:t>Pr</a:t>
            </a:r>
            <a:r>
              <a:rPr lang="en-US" altLang="en-US" sz="2000" dirty="0">
                <a:latin typeface="Book Antiqua" panose="02040602050305030304" pitchFamily="18" charset="0"/>
              </a:rPr>
              <a:t>(</a:t>
            </a:r>
            <a:r>
              <a:rPr lang="en-US" altLang="en-US" sz="2000" i="1" dirty="0">
                <a:latin typeface="Book Antiqua" panose="02040602050305030304" pitchFamily="18" charset="0"/>
              </a:rPr>
              <a:t>X,</a:t>
            </a:r>
            <a:r>
              <a:rPr lang="en-US" altLang="en-US" sz="2000" i="1" dirty="0">
                <a:latin typeface="Century" panose="02040604050505020304" pitchFamily="18" charset="0"/>
              </a:rPr>
              <a:t>Y</a:t>
            </a:r>
            <a:r>
              <a:rPr lang="en-US" altLang="en-US" sz="2000" i="1" dirty="0">
                <a:latin typeface="Book Antiqua" panose="02040602050305030304" pitchFamily="18" charset="0"/>
              </a:rPr>
              <a:t> </a:t>
            </a:r>
            <a:r>
              <a:rPr lang="en-US" altLang="en-US" sz="2000" dirty="0">
                <a:latin typeface="Book Antiqua" panose="02040602050305030304" pitchFamily="18" charset="0"/>
              </a:rPr>
              <a:t>)=</a:t>
            </a:r>
            <a:r>
              <a:rPr lang="en-US" altLang="en-US" sz="2000" dirty="0" err="1">
                <a:latin typeface="Book Antiqua" panose="02040602050305030304" pitchFamily="18" charset="0"/>
              </a:rPr>
              <a:t>Pr</a:t>
            </a:r>
            <a:r>
              <a:rPr lang="en-US" altLang="en-US" sz="2000" dirty="0">
                <a:latin typeface="Book Antiqua" panose="02040602050305030304" pitchFamily="18" charset="0"/>
              </a:rPr>
              <a:t>(</a:t>
            </a:r>
            <a:r>
              <a:rPr lang="en-US" altLang="en-US" sz="2000" i="1" dirty="0">
                <a:latin typeface="Century" panose="02040604050505020304" pitchFamily="18" charset="0"/>
              </a:rPr>
              <a:t>Y</a:t>
            </a:r>
            <a:r>
              <a:rPr lang="en-US" altLang="en-US" sz="2000" i="1" dirty="0">
                <a:latin typeface="Book Antiqua" panose="02040602050305030304" pitchFamily="18" charset="0"/>
              </a:rPr>
              <a:t> </a:t>
            </a:r>
            <a:r>
              <a:rPr lang="en-US" altLang="en-US" sz="2000" dirty="0">
                <a:latin typeface="Book Antiqua" panose="02040602050305030304" pitchFamily="18" charset="0"/>
              </a:rPr>
              <a:t>|</a:t>
            </a:r>
            <a:r>
              <a:rPr lang="en-US" altLang="en-US" sz="2000" i="1" dirty="0">
                <a:latin typeface="Book Antiqua" panose="02040602050305030304" pitchFamily="18" charset="0"/>
              </a:rPr>
              <a:t>X </a:t>
            </a:r>
            <a:r>
              <a:rPr lang="en-US" altLang="en-US" sz="2000" dirty="0">
                <a:latin typeface="Book Antiqua" panose="02040602050305030304" pitchFamily="18" charset="0"/>
              </a:rPr>
              <a:t>)</a:t>
            </a:r>
            <a:r>
              <a:rPr lang="en-US" altLang="en-US" sz="2000" dirty="0" err="1">
                <a:latin typeface="Book Antiqua" panose="02040602050305030304" pitchFamily="18" charset="0"/>
              </a:rPr>
              <a:t>Pr</a:t>
            </a:r>
            <a:r>
              <a:rPr lang="en-US" altLang="en-US" sz="2000" dirty="0">
                <a:latin typeface="Book Antiqua" panose="02040602050305030304" pitchFamily="18" charset="0"/>
              </a:rPr>
              <a:t>(</a:t>
            </a:r>
            <a:r>
              <a:rPr lang="en-US" altLang="en-US" sz="2000" i="1" dirty="0">
                <a:latin typeface="Book Antiqua" panose="02040602050305030304" pitchFamily="18" charset="0"/>
              </a:rPr>
              <a:t>X </a:t>
            </a:r>
            <a:r>
              <a:rPr lang="en-US" altLang="en-US" sz="2000" dirty="0">
                <a:latin typeface="Book Antiqua" panose="02040602050305030304" pitchFamily="18" charset="0"/>
              </a:rPr>
              <a:t>)</a:t>
            </a:r>
          </a:p>
          <a:p>
            <a:pPr>
              <a:spcAft>
                <a:spcPct val="300000"/>
              </a:spcAft>
            </a:pPr>
            <a:r>
              <a:rPr lang="en-US" altLang="en-US" sz="2000" dirty="0"/>
              <a:t>EPE can also be written as</a:t>
            </a:r>
          </a:p>
          <a:p>
            <a:pPr>
              <a:spcAft>
                <a:spcPct val="300000"/>
              </a:spcAft>
            </a:pPr>
            <a:r>
              <a:rPr lang="en-US" altLang="en-US" sz="2000" dirty="0"/>
              <a:t>Thus it suffices to minimize EPE pointwise</a:t>
            </a:r>
            <a:endParaRPr lang="en-GB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21" name="Object 5">
                <a:extLst>
                  <a:ext uri="{FF2B5EF4-FFF2-40B4-BE49-F238E27FC236}">
                    <a16:creationId xmlns:a16="http://schemas.microsoft.com/office/drawing/2014/main" id="{C9AACEAA-EEBF-4F4F-B484-0F291A6A0DDE}"/>
                  </a:ext>
                </a:extLst>
              </p:cNvPr>
              <p:cNvSpPr txBox="1"/>
              <p:nvPr/>
            </p:nvSpPr>
            <p:spPr bwMode="auto">
              <a:xfrm>
                <a:off x="3983104" y="1821557"/>
                <a:ext cx="942977" cy="3159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821" name="Object 5">
                <a:extLst>
                  <a:ext uri="{FF2B5EF4-FFF2-40B4-BE49-F238E27FC236}">
                    <a16:creationId xmlns:a16="http://schemas.microsoft.com/office/drawing/2014/main" id="{C9AACEAA-EEBF-4F4F-B484-0F291A6A0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3104" y="1821557"/>
                <a:ext cx="942977" cy="31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822" name="Object 6">
                <a:extLst>
                  <a:ext uri="{FF2B5EF4-FFF2-40B4-BE49-F238E27FC236}">
                    <a16:creationId xmlns:a16="http://schemas.microsoft.com/office/drawing/2014/main" id="{89FDA1D5-6B51-4761-937E-045390435F95}"/>
                  </a:ext>
                </a:extLst>
              </p:cNvPr>
              <p:cNvSpPr txBox="1"/>
              <p:nvPr/>
            </p:nvSpPr>
            <p:spPr bwMode="auto">
              <a:xfrm>
                <a:off x="3983104" y="2210593"/>
                <a:ext cx="942977" cy="3159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822" name="Object 6">
                <a:extLst>
                  <a:ext uri="{FF2B5EF4-FFF2-40B4-BE49-F238E27FC236}">
                    <a16:creationId xmlns:a16="http://schemas.microsoft.com/office/drawing/2014/main" id="{89FDA1D5-6B51-4761-937E-045390435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3104" y="2210593"/>
                <a:ext cx="942977" cy="31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824" name="Object 8">
                <a:extLst>
                  <a:ext uri="{FF2B5EF4-FFF2-40B4-BE49-F238E27FC236}">
                    <a16:creationId xmlns:a16="http://schemas.microsoft.com/office/drawing/2014/main" id="{03CC0BDD-A60E-4A6F-8FAC-0C1F41C20B1F}"/>
                  </a:ext>
                </a:extLst>
              </p:cNvPr>
              <p:cNvSpPr txBox="1"/>
              <p:nvPr/>
            </p:nvSpPr>
            <p:spPr bwMode="auto">
              <a:xfrm>
                <a:off x="1885950" y="4699000"/>
                <a:ext cx="2878138" cy="4048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))=(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824" name="Object 8">
                <a:extLst>
                  <a:ext uri="{FF2B5EF4-FFF2-40B4-BE49-F238E27FC236}">
                    <a16:creationId xmlns:a16="http://schemas.microsoft.com/office/drawing/2014/main" id="{03CC0BDD-A60E-4A6F-8FAC-0C1F41C20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5950" y="4699000"/>
                <a:ext cx="2878138" cy="404813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825" name="Object 9">
                <a:extLst>
                  <a:ext uri="{FF2B5EF4-FFF2-40B4-BE49-F238E27FC236}">
                    <a16:creationId xmlns:a16="http://schemas.microsoft.com/office/drawing/2014/main" id="{EB92DB38-223D-4DB9-9831-A3F62E35C7E4}"/>
                  </a:ext>
                </a:extLst>
              </p:cNvPr>
              <p:cNvSpPr txBox="1"/>
              <p:nvPr/>
            </p:nvSpPr>
            <p:spPr bwMode="auto">
              <a:xfrm>
                <a:off x="6526213" y="1735138"/>
                <a:ext cx="3756025" cy="946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EPE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825" name="Object 9">
                <a:extLst>
                  <a:ext uri="{FF2B5EF4-FFF2-40B4-BE49-F238E27FC236}">
                    <a16:creationId xmlns:a16="http://schemas.microsoft.com/office/drawing/2014/main" id="{EB92DB38-223D-4DB9-9831-A3F62E35C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6213" y="1735138"/>
                <a:ext cx="3756025" cy="946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826" name="Object 10">
                <a:extLst>
                  <a:ext uri="{FF2B5EF4-FFF2-40B4-BE49-F238E27FC236}">
                    <a16:creationId xmlns:a16="http://schemas.microsoft.com/office/drawing/2014/main" id="{384664DB-BE20-4E6C-BA92-B17D40CC8452}"/>
                  </a:ext>
                </a:extLst>
              </p:cNvPr>
              <p:cNvSpPr txBox="1"/>
              <p:nvPr/>
            </p:nvSpPr>
            <p:spPr bwMode="auto">
              <a:xfrm>
                <a:off x="6530975" y="3559175"/>
                <a:ext cx="3914775" cy="450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EPE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([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826" name="Object 10">
                <a:extLst>
                  <a:ext uri="{FF2B5EF4-FFF2-40B4-BE49-F238E27FC236}">
                    <a16:creationId xmlns:a16="http://schemas.microsoft.com/office/drawing/2014/main" id="{384664DB-BE20-4E6C-BA92-B17D40CC8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0975" y="3559175"/>
                <a:ext cx="3914775" cy="4508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827" name="Object 11">
                <a:extLst>
                  <a:ext uri="{FF2B5EF4-FFF2-40B4-BE49-F238E27FC236}">
                    <a16:creationId xmlns:a16="http://schemas.microsoft.com/office/drawing/2014/main" id="{B3AEA487-CE12-44AD-B630-C3F64141AF03}"/>
                  </a:ext>
                </a:extLst>
              </p:cNvPr>
              <p:cNvSpPr txBox="1"/>
              <p:nvPr/>
            </p:nvSpPr>
            <p:spPr bwMode="auto">
              <a:xfrm>
                <a:off x="6497638" y="5103813"/>
                <a:ext cx="3987800" cy="438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([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827" name="Object 11">
                <a:extLst>
                  <a:ext uri="{FF2B5EF4-FFF2-40B4-BE49-F238E27FC236}">
                    <a16:creationId xmlns:a16="http://schemas.microsoft.com/office/drawing/2014/main" id="{B3AEA487-CE12-44AD-B630-C3F64141A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7638" y="5103813"/>
                <a:ext cx="3987800" cy="4381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828" name="Object 12">
                <a:extLst>
                  <a:ext uri="{FF2B5EF4-FFF2-40B4-BE49-F238E27FC236}">
                    <a16:creationId xmlns:a16="http://schemas.microsoft.com/office/drawing/2014/main" id="{E75A0F16-D78B-4723-97B5-DAAF06ADADFD}"/>
                  </a:ext>
                </a:extLst>
              </p:cNvPr>
              <p:cNvSpPr txBox="1"/>
              <p:nvPr/>
            </p:nvSpPr>
            <p:spPr bwMode="auto">
              <a:xfrm>
                <a:off x="5795963" y="5824538"/>
                <a:ext cx="2882900" cy="476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4828" name="Object 12">
                <a:extLst>
                  <a:ext uri="{FF2B5EF4-FFF2-40B4-BE49-F238E27FC236}">
                    <a16:creationId xmlns:a16="http://schemas.microsoft.com/office/drawing/2014/main" id="{E75A0F16-D78B-4723-97B5-DAAF06ADA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5963" y="5824538"/>
                <a:ext cx="2882900" cy="4762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29" name="Text Box 13">
            <a:extLst>
              <a:ext uri="{FF2B5EF4-FFF2-40B4-BE49-F238E27FC236}">
                <a16:creationId xmlns:a16="http://schemas.microsoft.com/office/drawing/2014/main" id="{D271754A-4726-46B9-80D0-444631B25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5765794"/>
            <a:ext cx="5919788" cy="46166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/>
              <a:t>Regression function:</a:t>
            </a:r>
            <a:endParaRPr lang="en-GB" altLang="en-US" sz="2400" dirty="0"/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D427CEF-1BD6-4AD3-8A54-3EF95861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DA6-A700-4878-9949-6140F8EA4A35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7A14B6A5-87D1-4E36-A0D7-6086CC41D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62965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Statistical Decision Theory</a:t>
            </a:r>
            <a:endParaRPr lang="en-GB" altLang="en-US" dirty="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8A2C014-9216-4763-A541-02D75E14D5A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Aft>
                <a:spcPct val="170000"/>
              </a:spcAft>
            </a:pPr>
            <a:r>
              <a:rPr lang="en-US" altLang="en-US" sz="2000">
                <a:solidFill>
                  <a:srgbClr val="0000FF"/>
                </a:solidFill>
              </a:rPr>
              <a:t>Nearest neighbor methods</a:t>
            </a:r>
            <a:r>
              <a:rPr lang="en-US" altLang="en-US" sz="2000"/>
              <a:t> try to directly implement this recipe</a:t>
            </a:r>
          </a:p>
          <a:p>
            <a:r>
              <a:rPr lang="en-US" altLang="en-US" sz="2000"/>
              <a:t>Several approximations</a:t>
            </a:r>
          </a:p>
          <a:p>
            <a:pPr lvl="1"/>
            <a:r>
              <a:rPr lang="en-GB" altLang="en-US" sz="1800"/>
              <a:t>Since no duplicate observations, expectation over a neighborhood</a:t>
            </a:r>
          </a:p>
          <a:p>
            <a:pPr lvl="1"/>
            <a:r>
              <a:rPr lang="en-GB" altLang="en-US" sz="1800"/>
              <a:t>Expectation approximated by averaging over observations</a:t>
            </a:r>
          </a:p>
          <a:p>
            <a:r>
              <a:rPr lang="en-GB" altLang="en-US" sz="2000"/>
              <a:t>With increasing </a:t>
            </a:r>
            <a:r>
              <a:rPr lang="en-GB" altLang="en-US" sz="2000" i="1">
                <a:latin typeface="Book Antiqua" panose="02040602050305030304" pitchFamily="18" charset="0"/>
              </a:rPr>
              <a:t>k</a:t>
            </a:r>
            <a:r>
              <a:rPr lang="en-GB" altLang="en-US" sz="2000"/>
              <a:t> and number of observations the average gets (provably) more stable</a:t>
            </a:r>
          </a:p>
          <a:p>
            <a:pPr lvl="1"/>
            <a:endParaRPr lang="en-GB" altLang="en-US" sz="1800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0951D743-06E4-45BB-935D-A21CE743FAA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z="2000"/>
              <a:t>But often we do not have large samples</a:t>
            </a:r>
          </a:p>
          <a:p>
            <a:r>
              <a:rPr lang="en-US" altLang="en-US" sz="2000"/>
              <a:t>By making assumptions (linearity) we can reduce the number of required observations greatly.</a:t>
            </a:r>
          </a:p>
          <a:p>
            <a:r>
              <a:rPr lang="en-US" altLang="en-US" sz="2000"/>
              <a:t>With increasing dimension the neighborhood grows exponentially. Thus the rate of convergence to the true estimator (with increasing </a:t>
            </a:r>
            <a:r>
              <a:rPr lang="en-US" altLang="en-US" sz="2000" i="1">
                <a:latin typeface="Century" panose="02040604050505020304" pitchFamily="18" charset="0"/>
              </a:rPr>
              <a:t>k</a:t>
            </a:r>
            <a:r>
              <a:rPr lang="en-US" altLang="en-US" sz="2000"/>
              <a:t>) decreases</a:t>
            </a:r>
            <a:endParaRPr lang="en-GB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845" name="Object 5">
                <a:extLst>
                  <a:ext uri="{FF2B5EF4-FFF2-40B4-BE49-F238E27FC236}">
                    <a16:creationId xmlns:a16="http://schemas.microsoft.com/office/drawing/2014/main" id="{38386190-A9D9-4DAA-B761-74091B5A1736}"/>
                  </a:ext>
                </a:extLst>
              </p:cNvPr>
              <p:cNvSpPr txBox="1"/>
              <p:nvPr/>
            </p:nvSpPr>
            <p:spPr bwMode="auto">
              <a:xfrm>
                <a:off x="5795963" y="5824538"/>
                <a:ext cx="2882900" cy="476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845" name="Object 5">
                <a:extLst>
                  <a:ext uri="{FF2B5EF4-FFF2-40B4-BE49-F238E27FC236}">
                    <a16:creationId xmlns:a16="http://schemas.microsoft.com/office/drawing/2014/main" id="{38386190-A9D9-4DAA-B761-74091B5A1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5963" y="5824538"/>
                <a:ext cx="2882900" cy="4762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6" name="Text Box 6">
            <a:extLst>
              <a:ext uri="{FF2B5EF4-FFF2-40B4-BE49-F238E27FC236}">
                <a16:creationId xmlns:a16="http://schemas.microsoft.com/office/drawing/2014/main" id="{29CDF3A3-5A1E-4E8C-9B94-E258C4F62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2" y="5800362"/>
            <a:ext cx="5919788" cy="46166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Regression function:</a:t>
            </a:r>
            <a:endParaRPr lang="en-GB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847" name="Object 7">
                <a:extLst>
                  <a:ext uri="{FF2B5EF4-FFF2-40B4-BE49-F238E27FC236}">
                    <a16:creationId xmlns:a16="http://schemas.microsoft.com/office/drawing/2014/main" id="{B0D5BCD5-3560-4F49-A1E6-EFE8D120D747}"/>
                  </a:ext>
                </a:extLst>
              </p:cNvPr>
              <p:cNvSpPr txBox="1"/>
              <p:nvPr/>
            </p:nvSpPr>
            <p:spPr bwMode="auto">
              <a:xfrm>
                <a:off x="1905000" y="2427645"/>
                <a:ext cx="3178175" cy="4778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Ave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847" name="Object 7">
                <a:extLst>
                  <a:ext uri="{FF2B5EF4-FFF2-40B4-BE49-F238E27FC236}">
                    <a16:creationId xmlns:a16="http://schemas.microsoft.com/office/drawing/2014/main" id="{B0D5BCD5-3560-4F49-A1E6-EFE8D120D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2427645"/>
                <a:ext cx="3178175" cy="477837"/>
              </a:xfrm>
              <a:prstGeom prst="rect">
                <a:avLst/>
              </a:prstGeom>
              <a:blipFill>
                <a:blip r:embed="rId3"/>
                <a:stretch>
                  <a:fillRect t="-63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8683F4C-A653-4AB5-B1F5-36647714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B4F9-F805-4DA6-95F0-5E2C8F540335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133B9161-075B-49A9-AC1F-7B7D342CC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62965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Statistical Decision Theory</a:t>
            </a:r>
            <a:endParaRPr lang="en-GB" altLang="en-US" dirty="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89297F8-FB26-4CC4-B88E-215D7033504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0000FF"/>
                </a:solidFill>
              </a:rPr>
              <a:t>Linear regression</a:t>
            </a:r>
          </a:p>
          <a:p>
            <a:pPr>
              <a:spcAft>
                <a:spcPct val="200000"/>
              </a:spcAft>
            </a:pPr>
            <a:r>
              <a:rPr lang="en-GB" altLang="en-US" sz="2000"/>
              <a:t>Assumes that the regression function is approximately linear</a:t>
            </a:r>
          </a:p>
          <a:p>
            <a:r>
              <a:rPr lang="en-GB" altLang="en-US" sz="2000"/>
              <a:t>This is a model-based approach</a:t>
            </a:r>
          </a:p>
          <a:p>
            <a:pPr>
              <a:spcAft>
                <a:spcPct val="200000"/>
              </a:spcAft>
            </a:pPr>
            <a:r>
              <a:rPr lang="en-GB" altLang="en-US" sz="2000">
                <a:solidFill>
                  <a:schemeClr val="folHlink"/>
                </a:solidFill>
              </a:rPr>
              <a:t>After plugging this expression into EPE and differentiating w.r.t. </a:t>
            </a:r>
            <a:r>
              <a:rPr lang="en-GB" altLang="en-US" sz="2000" i="1">
                <a:latin typeface="Symbol" panose="05050102010706020507" pitchFamily="18" charset="2"/>
              </a:rPr>
              <a:t>b</a:t>
            </a:r>
            <a:r>
              <a:rPr lang="en-GB" altLang="en-US" sz="2000" i="1">
                <a:solidFill>
                  <a:schemeClr val="folHlink"/>
                </a:solidFill>
              </a:rPr>
              <a:t>,</a:t>
            </a:r>
            <a:r>
              <a:rPr lang="en-GB" altLang="en-US" sz="2000">
                <a:solidFill>
                  <a:schemeClr val="folHlink"/>
                </a:solidFill>
              </a:rPr>
              <a:t> we can solve for </a:t>
            </a:r>
            <a:r>
              <a:rPr lang="en-GB" altLang="en-US" sz="2000" i="1">
                <a:latin typeface="Symbol" panose="05050102010706020507" pitchFamily="18" charset="2"/>
              </a:rPr>
              <a:t>b</a:t>
            </a:r>
          </a:p>
          <a:p>
            <a:pPr lvl="1"/>
            <a:endParaRPr lang="en-GB" altLang="en-US" sz="1800">
              <a:solidFill>
                <a:schemeClr val="folHlink"/>
              </a:solidFill>
            </a:endParaRP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AF0DE877-8B45-4405-9041-D64706B3EED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spcAft>
                <a:spcPct val="300000"/>
              </a:spcAft>
            </a:pPr>
            <a:r>
              <a:rPr lang="en-US" altLang="en-US" sz="2000" dirty="0"/>
              <a:t>Again, linear regression replaces the theoretical expectation by averaging over the observed data</a:t>
            </a:r>
          </a:p>
          <a:p>
            <a:r>
              <a:rPr lang="en-US" altLang="en-US" sz="2000" dirty="0"/>
              <a:t>Summary:</a:t>
            </a:r>
          </a:p>
          <a:p>
            <a:pPr lvl="1"/>
            <a:r>
              <a:rPr lang="en-GB" altLang="en-US" sz="1800" dirty="0">
                <a:solidFill>
                  <a:srgbClr val="0000FF"/>
                </a:solidFill>
              </a:rPr>
              <a:t>Least squares</a:t>
            </a:r>
            <a:r>
              <a:rPr lang="en-GB" altLang="en-US" sz="1800" dirty="0"/>
              <a:t> assumes that </a:t>
            </a:r>
            <a:r>
              <a:rPr lang="en-GB" altLang="en-US" sz="1800" i="1" dirty="0">
                <a:latin typeface="Book Antiqua" panose="02040602050305030304" pitchFamily="18" charset="0"/>
              </a:rPr>
              <a:t>f(x)</a:t>
            </a:r>
            <a:r>
              <a:rPr lang="en-GB" altLang="en-US" sz="1800" dirty="0"/>
              <a:t> is well approximated by a globally linear function</a:t>
            </a:r>
          </a:p>
          <a:p>
            <a:pPr lvl="1"/>
            <a:r>
              <a:rPr lang="en-GB" altLang="en-US" sz="1800" dirty="0">
                <a:solidFill>
                  <a:srgbClr val="0000FF"/>
                </a:solidFill>
              </a:rPr>
              <a:t>Nearest neighbours</a:t>
            </a:r>
            <a:r>
              <a:rPr lang="en-GB" altLang="en-US" sz="1800" dirty="0"/>
              <a:t> assumes that </a:t>
            </a:r>
            <a:r>
              <a:rPr lang="en-GB" altLang="en-US" sz="1800" i="1" dirty="0">
                <a:latin typeface="Book Antiqua" panose="02040602050305030304" pitchFamily="18" charset="0"/>
              </a:rPr>
              <a:t>f(x)</a:t>
            </a:r>
            <a:r>
              <a:rPr lang="en-GB" altLang="en-US" sz="1800" dirty="0"/>
              <a:t> is well approximated by a locally constant function.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869" name="Object 5">
                <a:extLst>
                  <a:ext uri="{FF2B5EF4-FFF2-40B4-BE49-F238E27FC236}">
                    <a16:creationId xmlns:a16="http://schemas.microsoft.com/office/drawing/2014/main" id="{6CDC34C4-AC17-45D6-9A63-6176CE5985C9}"/>
                  </a:ext>
                </a:extLst>
              </p:cNvPr>
              <p:cNvSpPr txBox="1"/>
              <p:nvPr/>
            </p:nvSpPr>
            <p:spPr bwMode="auto">
              <a:xfrm>
                <a:off x="5795963" y="5824538"/>
                <a:ext cx="2882900" cy="476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869" name="Object 5">
                <a:extLst>
                  <a:ext uri="{FF2B5EF4-FFF2-40B4-BE49-F238E27FC236}">
                    <a16:creationId xmlns:a16="http://schemas.microsoft.com/office/drawing/2014/main" id="{6CDC34C4-AC17-45D6-9A63-6176CE598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5963" y="5824538"/>
                <a:ext cx="2882900" cy="4762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70" name="Text Box 6">
            <a:extLst>
              <a:ext uri="{FF2B5EF4-FFF2-40B4-BE49-F238E27FC236}">
                <a16:creationId xmlns:a16="http://schemas.microsoft.com/office/drawing/2014/main" id="{E7B8F72E-5964-4280-8488-7DFA907A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2" y="5777210"/>
            <a:ext cx="5919788" cy="46166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Regression function:</a:t>
            </a:r>
            <a:endParaRPr lang="en-GB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872" name="Object 8">
                <a:extLst>
                  <a:ext uri="{FF2B5EF4-FFF2-40B4-BE49-F238E27FC236}">
                    <a16:creationId xmlns:a16="http://schemas.microsoft.com/office/drawing/2014/main" id="{F02AD426-F02D-43F6-B10A-97B71265DD0E}"/>
                  </a:ext>
                </a:extLst>
              </p:cNvPr>
              <p:cNvSpPr txBox="1"/>
              <p:nvPr/>
            </p:nvSpPr>
            <p:spPr bwMode="auto">
              <a:xfrm>
                <a:off x="3333750" y="2486025"/>
                <a:ext cx="1289050" cy="393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)≈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872" name="Object 8">
                <a:extLst>
                  <a:ext uri="{FF2B5EF4-FFF2-40B4-BE49-F238E27FC236}">
                    <a16:creationId xmlns:a16="http://schemas.microsoft.com/office/drawing/2014/main" id="{F02AD426-F02D-43F6-B10A-97B71265D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3750" y="2486025"/>
                <a:ext cx="1289050" cy="393700"/>
              </a:xfrm>
              <a:prstGeom prst="rect">
                <a:avLst/>
              </a:prstGeom>
              <a:blipFill>
                <a:blip r:embed="rId3"/>
                <a:stretch>
                  <a:fillRect b="-156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873" name="Object 9">
                <a:extLst>
                  <a:ext uri="{FF2B5EF4-FFF2-40B4-BE49-F238E27FC236}">
                    <a16:creationId xmlns:a16="http://schemas.microsoft.com/office/drawing/2014/main" id="{1238E78E-AC8E-4288-96DB-316C123949E7}"/>
                  </a:ext>
                </a:extLst>
              </p:cNvPr>
              <p:cNvSpPr txBox="1"/>
              <p:nvPr/>
            </p:nvSpPr>
            <p:spPr bwMode="auto">
              <a:xfrm>
                <a:off x="2219325" y="4725988"/>
                <a:ext cx="3887788" cy="831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EPE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873" name="Object 9">
                <a:extLst>
                  <a:ext uri="{FF2B5EF4-FFF2-40B4-BE49-F238E27FC236}">
                    <a16:creationId xmlns:a16="http://schemas.microsoft.com/office/drawing/2014/main" id="{1238E78E-AC8E-4288-96DB-316C12394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9325" y="4725988"/>
                <a:ext cx="3887788" cy="8318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874" name="Object 10">
                <a:extLst>
                  <a:ext uri="{FF2B5EF4-FFF2-40B4-BE49-F238E27FC236}">
                    <a16:creationId xmlns:a16="http://schemas.microsoft.com/office/drawing/2014/main" id="{8F4DCF28-6EF5-4FC7-8D70-CCBDC9883CED}"/>
                  </a:ext>
                </a:extLst>
              </p:cNvPr>
              <p:cNvSpPr txBox="1"/>
              <p:nvPr/>
            </p:nvSpPr>
            <p:spPr bwMode="auto">
              <a:xfrm>
                <a:off x="7026275" y="2617788"/>
                <a:ext cx="2241550" cy="996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874" name="Object 10">
                <a:extLst>
                  <a:ext uri="{FF2B5EF4-FFF2-40B4-BE49-F238E27FC236}">
                    <a16:creationId xmlns:a16="http://schemas.microsoft.com/office/drawing/2014/main" id="{8F4DCF28-6EF5-4FC7-8D70-CCBDC9883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6275" y="2617788"/>
                <a:ext cx="2241550" cy="996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D43F6A9-309A-4B45-BEEC-CC45D4A5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A362-989E-4F3B-B954-D8B6AC4A605F}" type="slidenum">
              <a:rPr lang="de-DE" altLang="de-DE"/>
              <a:pPr/>
              <a:t>24</a:t>
            </a:fld>
            <a:endParaRPr lang="de-DE" altLang="de-DE" dirty="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A831AD83-3C57-4684-9F58-88E807B7B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62965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Statistical Decision Theory</a:t>
            </a:r>
            <a:endParaRPr lang="en-GB" altLang="en-US" dirty="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CEC77DF-73B2-4953-B80A-9B623241BB3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000" dirty="0">
                <a:solidFill>
                  <a:srgbClr val="0000FF"/>
                </a:solidFill>
              </a:rPr>
              <a:t>Additional methods </a:t>
            </a:r>
            <a:r>
              <a:rPr lang="en-US" altLang="en-US" sz="2000" dirty="0"/>
              <a:t>are often model-based but more flexible than the linear model.</a:t>
            </a:r>
          </a:p>
          <a:p>
            <a:pPr>
              <a:spcAft>
                <a:spcPct val="250000"/>
              </a:spcAft>
            </a:pPr>
            <a:r>
              <a:rPr lang="en-US" altLang="en-US" sz="2000" dirty="0">
                <a:solidFill>
                  <a:srgbClr val="0000FF"/>
                </a:solidFill>
              </a:rPr>
              <a:t>Additive models</a:t>
            </a:r>
          </a:p>
          <a:p>
            <a:r>
              <a:rPr lang="en-US" altLang="en-US" sz="2000" dirty="0"/>
              <a:t>Each </a:t>
            </a:r>
            <a:r>
              <a:rPr lang="en-US" altLang="en-US" sz="2000" i="1" dirty="0">
                <a:latin typeface="Book Antiqua" panose="02040602050305030304" pitchFamily="18" charset="0"/>
              </a:rPr>
              <a:t>f</a:t>
            </a:r>
            <a:r>
              <a:rPr lang="en-US" altLang="en-US" sz="2000" i="1" baseline="-25000" dirty="0">
                <a:latin typeface="Book Antiqua" panose="02040602050305030304" pitchFamily="18" charset="0"/>
              </a:rPr>
              <a:t>j</a:t>
            </a:r>
            <a:r>
              <a:rPr lang="en-US" altLang="en-US" sz="2000" dirty="0"/>
              <a:t> is arbitrary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4FF7A97F-2663-4469-B51E-FE2894BB7E3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spcAft>
                <a:spcPct val="200000"/>
              </a:spcAft>
            </a:pPr>
            <a:r>
              <a:rPr lang="en-US" altLang="en-US" sz="2000" dirty="0"/>
              <a:t>What happens if we use another loss function?</a:t>
            </a:r>
          </a:p>
          <a:p>
            <a:pPr>
              <a:spcAft>
                <a:spcPct val="200000"/>
              </a:spcAft>
            </a:pPr>
            <a:r>
              <a:rPr lang="en-US" altLang="en-US" sz="2000" dirty="0">
                <a:solidFill>
                  <a:schemeClr val="folHlink"/>
                </a:solidFill>
              </a:rPr>
              <a:t>In this case</a:t>
            </a:r>
          </a:p>
          <a:p>
            <a:r>
              <a:rPr lang="en-US" altLang="en-US" sz="2000" dirty="0"/>
              <a:t>More robust than the conditional mean</a:t>
            </a:r>
          </a:p>
          <a:p>
            <a:r>
              <a:rPr lang="en-US" altLang="en-US" sz="2000" i="1" dirty="0">
                <a:latin typeface="Book Antiqua" panose="02040602050305030304" pitchFamily="18" charset="0"/>
              </a:rPr>
              <a:t>L</a:t>
            </a:r>
            <a:r>
              <a:rPr lang="en-US" altLang="en-US" sz="2000" i="1" baseline="-25000" dirty="0">
                <a:latin typeface="Book Antiqua" panose="02040602050305030304" pitchFamily="18" charset="0"/>
              </a:rPr>
              <a:t>1</a:t>
            </a:r>
            <a:r>
              <a:rPr lang="en-US" altLang="en-US" sz="2000" dirty="0"/>
              <a:t> criterion not differentiable</a:t>
            </a:r>
          </a:p>
          <a:p>
            <a:r>
              <a:rPr lang="en-US" altLang="en-US" sz="2000" dirty="0"/>
              <a:t>Squared error most popular</a:t>
            </a:r>
          </a:p>
          <a:p>
            <a:pPr lvl="1"/>
            <a:endParaRPr lang="en-GB" altLang="en-US" sz="1800" dirty="0"/>
          </a:p>
          <a:p>
            <a:pPr>
              <a:spcAft>
                <a:spcPct val="200000"/>
              </a:spcAft>
            </a:pPr>
            <a:endParaRPr lang="en-GB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898" name="Object 10">
                <a:extLst>
                  <a:ext uri="{FF2B5EF4-FFF2-40B4-BE49-F238E27FC236}">
                    <a16:creationId xmlns:a16="http://schemas.microsoft.com/office/drawing/2014/main" id="{0BD327F1-CCE2-4282-9CA5-990418D58502}"/>
                  </a:ext>
                </a:extLst>
              </p:cNvPr>
              <p:cNvSpPr txBox="1"/>
              <p:nvPr/>
            </p:nvSpPr>
            <p:spPr bwMode="auto">
              <a:xfrm>
                <a:off x="3103563" y="3016250"/>
                <a:ext cx="2030412" cy="793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898" name="Object 10">
                <a:extLst>
                  <a:ext uri="{FF2B5EF4-FFF2-40B4-BE49-F238E27FC236}">
                    <a16:creationId xmlns:a16="http://schemas.microsoft.com/office/drawing/2014/main" id="{0BD327F1-CCE2-4282-9CA5-990418D58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3563" y="3016250"/>
                <a:ext cx="2030412" cy="7937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899" name="Object 11">
                <a:extLst>
                  <a:ext uri="{FF2B5EF4-FFF2-40B4-BE49-F238E27FC236}">
                    <a16:creationId xmlns:a16="http://schemas.microsoft.com/office/drawing/2014/main" id="{E0BB260D-5251-431D-83C7-37C20D7DB5D8}"/>
                  </a:ext>
                </a:extLst>
              </p:cNvPr>
              <p:cNvSpPr txBox="1"/>
              <p:nvPr/>
            </p:nvSpPr>
            <p:spPr bwMode="auto">
              <a:xfrm>
                <a:off x="6611938" y="2538413"/>
                <a:ext cx="2787650" cy="3825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))=|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899" name="Object 11">
                <a:extLst>
                  <a:ext uri="{FF2B5EF4-FFF2-40B4-BE49-F238E27FC236}">
                    <a16:creationId xmlns:a16="http://schemas.microsoft.com/office/drawing/2014/main" id="{E0BB260D-5251-431D-83C7-37C20D7DB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11938" y="2538413"/>
                <a:ext cx="2787650" cy="382587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900" name="Object 12">
                <a:extLst>
                  <a:ext uri="{FF2B5EF4-FFF2-40B4-BE49-F238E27FC236}">
                    <a16:creationId xmlns:a16="http://schemas.microsoft.com/office/drawing/2014/main" id="{AFE7F0E1-492B-43BA-9A4F-C79C90552CBB}"/>
                  </a:ext>
                </a:extLst>
              </p:cNvPr>
              <p:cNvSpPr txBox="1"/>
              <p:nvPr/>
            </p:nvSpPr>
            <p:spPr bwMode="auto">
              <a:xfrm>
                <a:off x="6669088" y="3548063"/>
                <a:ext cx="2809875" cy="4270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median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900" name="Object 12">
                <a:extLst>
                  <a:ext uri="{FF2B5EF4-FFF2-40B4-BE49-F238E27FC236}">
                    <a16:creationId xmlns:a16="http://schemas.microsoft.com/office/drawing/2014/main" id="{AFE7F0E1-492B-43BA-9A4F-C79C90552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9088" y="3548063"/>
                <a:ext cx="2809875" cy="427037"/>
              </a:xfrm>
              <a:prstGeom prst="rect">
                <a:avLst/>
              </a:prstGeom>
              <a:blipFill>
                <a:blip r:embed="rId4"/>
                <a:stretch>
                  <a:fillRect t="-7143" b="-28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8981052-BE26-42D3-B472-DE6F3D61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55F54-88AB-45DE-9726-B731F5ECD4BA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9736BB3E-101E-4F43-80BA-E941CC26C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5245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Local Methods in High Dimensions</a:t>
            </a:r>
            <a:endParaRPr lang="en-GB" altLang="en-US" dirty="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AA3643C-F996-405D-9F45-B6CBBC7252E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0000FF"/>
                </a:solidFill>
              </a:rPr>
              <a:t>Curse of Dimensionality: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Local neighborhoods become increasingly global, as the number of dimension increases</a:t>
            </a:r>
          </a:p>
          <a:p>
            <a:r>
              <a:rPr lang="en-US" altLang="en-US" sz="2000">
                <a:solidFill>
                  <a:srgbClr val="0000FF"/>
                </a:solidFill>
              </a:rPr>
              <a:t>Example:</a:t>
            </a:r>
            <a:r>
              <a:rPr lang="en-US" altLang="en-US" sz="2000"/>
              <a:t> Points uniformly distributed in a </a:t>
            </a:r>
            <a:r>
              <a:rPr lang="en-US" altLang="en-US" sz="2000" i="1">
                <a:latin typeface="Book Antiqua" panose="02040602050305030304" pitchFamily="18" charset="0"/>
              </a:rPr>
              <a:t>p</a:t>
            </a:r>
            <a:r>
              <a:rPr lang="en-US" altLang="en-US" sz="2000"/>
              <a:t>-dimensional unit hypercube. </a:t>
            </a:r>
          </a:p>
          <a:p>
            <a:r>
              <a:rPr lang="en-US" altLang="en-US" sz="2000"/>
              <a:t>Hypercubical neighborhood in </a:t>
            </a:r>
            <a:r>
              <a:rPr lang="en-US" altLang="en-US" sz="2000" i="1">
                <a:latin typeface="Book Antiqua" panose="02040602050305030304" pitchFamily="18" charset="0"/>
              </a:rPr>
              <a:t>p</a:t>
            </a:r>
            <a:r>
              <a:rPr lang="en-US" altLang="en-US" sz="2000"/>
              <a:t> dimensions that captures a fraction </a:t>
            </a:r>
            <a:r>
              <a:rPr lang="en-US" altLang="en-US" sz="2000" i="1">
                <a:latin typeface="Book Antiqua" panose="02040602050305030304" pitchFamily="18" charset="0"/>
              </a:rPr>
              <a:t>r</a:t>
            </a:r>
            <a:r>
              <a:rPr lang="en-US" altLang="en-US" sz="2000"/>
              <a:t> of the data </a:t>
            </a:r>
          </a:p>
          <a:p>
            <a:pPr lvl="1"/>
            <a:r>
              <a:rPr lang="en-GB" altLang="en-US" sz="1800"/>
              <a:t>Has edge length </a:t>
            </a:r>
            <a:r>
              <a:rPr lang="en-GB" altLang="en-US" sz="1800" i="1">
                <a:latin typeface="Book Antiqua" panose="02040602050305030304" pitchFamily="18" charset="0"/>
              </a:rPr>
              <a:t>e</a:t>
            </a:r>
            <a:r>
              <a:rPr lang="en-GB" altLang="en-US" sz="1800" i="1" baseline="-25000">
                <a:latin typeface="Book Antiqua" panose="02040602050305030304" pitchFamily="18" charset="0"/>
              </a:rPr>
              <a:t>p</a:t>
            </a:r>
            <a:r>
              <a:rPr lang="en-GB" altLang="en-US" sz="1800" i="1">
                <a:latin typeface="Book Antiqua" panose="02040602050305030304" pitchFamily="18" charset="0"/>
              </a:rPr>
              <a:t>(r) = r</a:t>
            </a:r>
            <a:r>
              <a:rPr lang="en-GB" altLang="en-US" sz="1800" i="1" baseline="30000">
                <a:latin typeface="Book Antiqua" panose="02040602050305030304" pitchFamily="18" charset="0"/>
              </a:rPr>
              <a:t>1/p</a:t>
            </a:r>
          </a:p>
          <a:p>
            <a:pPr lvl="1"/>
            <a:r>
              <a:rPr lang="en-GB" altLang="en-US" sz="1800" i="1">
                <a:latin typeface="Book Antiqua" panose="02040602050305030304" pitchFamily="18" charset="0"/>
              </a:rPr>
              <a:t>e</a:t>
            </a:r>
            <a:r>
              <a:rPr lang="en-GB" altLang="en-US" sz="1800" baseline="-25000">
                <a:latin typeface="Book Antiqua" panose="02040602050305030304" pitchFamily="18" charset="0"/>
              </a:rPr>
              <a:t>10</a:t>
            </a:r>
            <a:r>
              <a:rPr lang="en-GB" altLang="en-US" sz="1800" i="1">
                <a:latin typeface="Book Antiqua" panose="02040602050305030304" pitchFamily="18" charset="0"/>
              </a:rPr>
              <a:t>(</a:t>
            </a:r>
            <a:r>
              <a:rPr lang="en-GB" altLang="en-US" sz="1800">
                <a:latin typeface="Book Antiqua" panose="02040602050305030304" pitchFamily="18" charset="0"/>
              </a:rPr>
              <a:t>0.01</a:t>
            </a:r>
            <a:r>
              <a:rPr lang="en-GB" altLang="en-US" sz="1800" i="1">
                <a:latin typeface="Book Antiqua" panose="02040602050305030304" pitchFamily="18" charset="0"/>
              </a:rPr>
              <a:t>) = </a:t>
            </a:r>
            <a:r>
              <a:rPr lang="en-GB" altLang="en-US" sz="1800">
                <a:latin typeface="Book Antiqua" panose="02040602050305030304" pitchFamily="18" charset="0"/>
              </a:rPr>
              <a:t>0.63</a:t>
            </a:r>
          </a:p>
          <a:p>
            <a:pPr lvl="1"/>
            <a:r>
              <a:rPr lang="en-GB" altLang="en-US" sz="1800" i="1">
                <a:latin typeface="Book Antiqua" panose="02040602050305030304" pitchFamily="18" charset="0"/>
              </a:rPr>
              <a:t>e</a:t>
            </a:r>
            <a:r>
              <a:rPr lang="en-GB" altLang="en-US" sz="1800" baseline="-25000">
                <a:latin typeface="Book Antiqua" panose="02040602050305030304" pitchFamily="18" charset="0"/>
              </a:rPr>
              <a:t>10</a:t>
            </a:r>
            <a:r>
              <a:rPr lang="en-GB" altLang="en-US" sz="1800" i="1">
                <a:latin typeface="Book Antiqua" panose="02040602050305030304" pitchFamily="18" charset="0"/>
              </a:rPr>
              <a:t>(</a:t>
            </a:r>
            <a:r>
              <a:rPr lang="en-GB" altLang="en-US" sz="1800">
                <a:latin typeface="Book Antiqua" panose="02040602050305030304" pitchFamily="18" charset="0"/>
              </a:rPr>
              <a:t>0.1</a:t>
            </a:r>
            <a:r>
              <a:rPr lang="en-GB" altLang="en-US" sz="1800" i="1">
                <a:latin typeface="Book Antiqua" panose="02040602050305030304" pitchFamily="18" charset="0"/>
              </a:rPr>
              <a:t>) = </a:t>
            </a:r>
            <a:r>
              <a:rPr lang="en-GB" altLang="en-US" sz="1800">
                <a:latin typeface="Book Antiqua" panose="02040602050305030304" pitchFamily="18" charset="0"/>
              </a:rPr>
              <a:t>0.82</a:t>
            </a:r>
            <a:endParaRPr lang="en-GB" altLang="en-US" sz="1800" baseline="30000">
              <a:latin typeface="Book Antiqua" panose="02040602050305030304" pitchFamily="18" charset="0"/>
            </a:endParaRPr>
          </a:p>
          <a:p>
            <a:pPr lvl="1"/>
            <a:endParaRPr lang="en-GB" altLang="en-US" sz="1800" baseline="30000">
              <a:latin typeface="Book Antiqua" panose="02040602050305030304" pitchFamily="18" charset="0"/>
            </a:endParaRP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EE8E718D-180D-4D2C-A1CD-FB81EEC835E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46800" y="5329238"/>
            <a:ext cx="4013200" cy="842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To cover 1% of the data we must cover 63% of the range of an input variable</a:t>
            </a:r>
            <a:endParaRPr lang="en-GB" altLang="en-US" sz="1800"/>
          </a:p>
        </p:txBody>
      </p:sp>
      <p:pic>
        <p:nvPicPr>
          <p:cNvPr id="40966" name="Picture 6">
            <a:extLst>
              <a:ext uri="{FF2B5EF4-FFF2-40B4-BE49-F238E27FC236}">
                <a16:creationId xmlns:a16="http://schemas.microsoft.com/office/drawing/2014/main" id="{1EAC0957-4E5D-41A8-91FB-2BCAE4B15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1" y="1066801"/>
            <a:ext cx="3248025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8387B-9A25-4492-9014-C861CEBA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4541-AC31-4224-9A54-A6C364467627}" type="slidenum">
              <a:rPr lang="de-DE" altLang="de-DE"/>
              <a:pPr/>
              <a:t>26</a:t>
            </a:fld>
            <a:endParaRPr lang="de-DE" altLang="de-DE"/>
          </a:p>
        </p:txBody>
      </p:sp>
      <p:pic>
        <p:nvPicPr>
          <p:cNvPr id="41991" name="Picture 7">
            <a:extLst>
              <a:ext uri="{FF2B5EF4-FFF2-40B4-BE49-F238E27FC236}">
                <a16:creationId xmlns:a16="http://schemas.microsoft.com/office/drawing/2014/main" id="{4FF7BA20-1B08-4752-B95F-8EE4CF8DE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92214"/>
            <a:ext cx="4827588" cy="426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6" name="Rectangle 2">
            <a:extLst>
              <a:ext uri="{FF2B5EF4-FFF2-40B4-BE49-F238E27FC236}">
                <a16:creationId xmlns:a16="http://schemas.microsoft.com/office/drawing/2014/main" id="{EA927F5C-05F8-46BA-BFF5-7077F4728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1752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Local Methods in High Dimensions</a:t>
            </a:r>
            <a:endParaRPr lang="en-GB" altLang="en-US" dirty="0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582B49DA-A6E4-4C89-A82F-63B478DD85B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46800" y="5329238"/>
            <a:ext cx="4013200" cy="842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To cover 1% of the data we must cover 63% of the range of an input variable</a:t>
            </a:r>
            <a:endParaRPr lang="en-GB" altLang="en-US" sz="1800"/>
          </a:p>
        </p:txBody>
      </p:sp>
      <p:pic>
        <p:nvPicPr>
          <p:cNvPr id="41989" name="Picture 5">
            <a:extLst>
              <a:ext uri="{FF2B5EF4-FFF2-40B4-BE49-F238E27FC236}">
                <a16:creationId xmlns:a16="http://schemas.microsoft.com/office/drawing/2014/main" id="{767D3C3F-2002-4152-9302-33C8EB965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1" y="1066801"/>
            <a:ext cx="3248025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92" name="Rectangle 8">
            <a:extLst>
              <a:ext uri="{FF2B5EF4-FFF2-40B4-BE49-F238E27FC236}">
                <a16:creationId xmlns:a16="http://schemas.microsoft.com/office/drawing/2014/main" id="{48FDA984-A48E-4029-A1ED-6352B13F2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0" y="5573713"/>
            <a:ext cx="4013200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3399"/>
              </a:buClr>
              <a:buFont typeface="Monotype Sorts" charset="0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Monotype Sorts" charset="0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C0C0"/>
              </a:buClr>
              <a:buFont typeface="Monotype Sorts" charset="0"/>
              <a:buChar char="l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C0C0"/>
              </a:buClr>
              <a:buFont typeface="Monotype Sorts" charset="0"/>
              <a:buChar char="l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Font typeface="Monotype Sorts" charset="0"/>
              <a:buChar char="l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Monotype Sorts" charset="0"/>
              <a:buChar char="l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Monotype Sorts" charset="0"/>
              <a:buChar char="l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Monotype Sorts" charset="0"/>
              <a:buChar char="l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Monotype Sorts" charset="0"/>
              <a:buChar char="l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/>
              <a:t>Reducing </a:t>
            </a:r>
            <a:r>
              <a:rPr lang="en-US" altLang="en-US" sz="1800" i="1">
                <a:latin typeface="Book Antiqua" panose="02040602050305030304" pitchFamily="18" charset="0"/>
              </a:rPr>
              <a:t>r</a:t>
            </a:r>
            <a:r>
              <a:rPr lang="en-US" altLang="en-US" sz="1800"/>
              <a:t> reduces the number of observations and thus the stability</a:t>
            </a:r>
            <a:endParaRPr lang="en-GB" altLang="en-US" sz="18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2AB31B5C-D041-4B78-8768-181D5F51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3726-7E1C-4F32-9DA9-5D155410A2FD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E04A556F-8DE1-4122-A30D-02397CE89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Local Methods in High Dimensions</a:t>
            </a:r>
            <a:endParaRPr lang="en-GB" altLang="en-US" dirty="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E499895-15C1-436C-BEED-5028EC4F719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rgbClr val="0000FF"/>
                </a:solidFill>
              </a:rPr>
              <a:t>In high dimensions, all sample points are close to the edge of the sample</a:t>
            </a:r>
          </a:p>
          <a:p>
            <a:r>
              <a:rPr lang="en-GB" altLang="en-US" sz="1800" i="1" dirty="0">
                <a:latin typeface="Book Antiqua" panose="02040602050305030304" pitchFamily="18" charset="0"/>
              </a:rPr>
              <a:t>N</a:t>
            </a:r>
            <a:r>
              <a:rPr lang="en-GB" altLang="en-US" sz="1800" dirty="0"/>
              <a:t> data points uniformly distributed in a </a:t>
            </a:r>
            <a:r>
              <a:rPr lang="en-GB" altLang="en-US" sz="1800" i="1" dirty="0">
                <a:latin typeface="Book Antiqua" panose="02040602050305030304" pitchFamily="18" charset="0"/>
              </a:rPr>
              <a:t>p</a:t>
            </a:r>
            <a:r>
              <a:rPr lang="en-GB" altLang="en-US" sz="1800" dirty="0"/>
              <a:t>-dimensional unit ball </a:t>
            </a:r>
            <a:r>
              <a:rPr lang="en-GB" altLang="en-US" sz="1800" dirty="0" err="1"/>
              <a:t>centered</a:t>
            </a:r>
            <a:r>
              <a:rPr lang="en-GB" altLang="en-US" sz="1800" dirty="0"/>
              <a:t> at the origin</a:t>
            </a:r>
          </a:p>
          <a:p>
            <a:pPr>
              <a:spcAft>
                <a:spcPct val="400000"/>
              </a:spcAft>
            </a:pPr>
            <a:r>
              <a:rPr lang="en-GB" altLang="en-US" sz="1800" dirty="0"/>
              <a:t>Median distance from the closest point to the origin</a:t>
            </a:r>
          </a:p>
          <a:p>
            <a:r>
              <a:rPr lang="en-GB" altLang="en-US" sz="1800" i="1" dirty="0">
                <a:latin typeface="Book Antiqua" panose="02040602050305030304" pitchFamily="18" charset="0"/>
              </a:rPr>
              <a:t>d</a:t>
            </a:r>
            <a:r>
              <a:rPr lang="en-GB" altLang="en-US" sz="1800" dirty="0">
                <a:latin typeface="Book Antiqua" panose="02040602050305030304" pitchFamily="18" charset="0"/>
              </a:rPr>
              <a:t>(10,500) = 0.52</a:t>
            </a:r>
          </a:p>
          <a:p>
            <a:r>
              <a:rPr lang="en-GB" altLang="en-US" sz="1800" dirty="0"/>
              <a:t>More than half the way to the boundary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EC94AC8F-1A6D-4927-801E-F113B4D67EB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z="2000" dirty="0">
                <a:solidFill>
                  <a:srgbClr val="0000FF"/>
                </a:solidFill>
              </a:rPr>
              <a:t>Sampling density is proportional to</a:t>
            </a:r>
            <a:r>
              <a:rPr lang="en-US" altLang="en-US" sz="2000" dirty="0"/>
              <a:t> </a:t>
            </a:r>
            <a:r>
              <a:rPr lang="en-US" altLang="en-US" sz="2000" i="1" dirty="0">
                <a:latin typeface="Book Antiqua" panose="02040602050305030304" pitchFamily="18" charset="0"/>
              </a:rPr>
              <a:t>N</a:t>
            </a:r>
            <a:r>
              <a:rPr lang="en-US" altLang="en-US" sz="2000" i="1" baseline="30000" dirty="0">
                <a:latin typeface="Book Antiqua" panose="02040602050305030304" pitchFamily="18" charset="0"/>
              </a:rPr>
              <a:t>1/p</a:t>
            </a:r>
          </a:p>
          <a:p>
            <a:r>
              <a:rPr lang="en-GB" altLang="en-US" sz="2000" dirty="0"/>
              <a:t>If </a:t>
            </a:r>
            <a:r>
              <a:rPr lang="en-GB" altLang="en-US" sz="2000" i="1" dirty="0">
                <a:latin typeface="Book Antiqua" panose="02040602050305030304" pitchFamily="18" charset="0"/>
              </a:rPr>
              <a:t>N</a:t>
            </a:r>
            <a:r>
              <a:rPr lang="en-GB" altLang="en-US" sz="2000" baseline="-25000" dirty="0">
                <a:latin typeface="Book Antiqua" panose="02040602050305030304" pitchFamily="18" charset="0"/>
              </a:rPr>
              <a:t>1</a:t>
            </a:r>
            <a:r>
              <a:rPr lang="en-GB" altLang="en-US" sz="2000" dirty="0">
                <a:latin typeface="Book Antiqua" panose="02040602050305030304" pitchFamily="18" charset="0"/>
              </a:rPr>
              <a:t> = 100</a:t>
            </a:r>
            <a:r>
              <a:rPr lang="en-GB" altLang="en-US" sz="2000" dirty="0"/>
              <a:t> is a dense sample for one input then </a:t>
            </a:r>
            <a:r>
              <a:rPr lang="en-GB" altLang="en-US" sz="2000" i="1" dirty="0">
                <a:latin typeface="Book Antiqua" panose="02040602050305030304" pitchFamily="18" charset="0"/>
              </a:rPr>
              <a:t>N</a:t>
            </a:r>
            <a:r>
              <a:rPr lang="en-GB" altLang="en-US" sz="2000" baseline="-25000" dirty="0">
                <a:latin typeface="Book Antiqua" panose="02040602050305030304" pitchFamily="18" charset="0"/>
              </a:rPr>
              <a:t>10</a:t>
            </a:r>
            <a:r>
              <a:rPr lang="en-GB" altLang="en-US" sz="2000" dirty="0">
                <a:latin typeface="Book Antiqua" panose="02040602050305030304" pitchFamily="18" charset="0"/>
              </a:rPr>
              <a:t> = 100</a:t>
            </a:r>
            <a:r>
              <a:rPr lang="en-GB" altLang="en-US" sz="2000" baseline="30000" dirty="0">
                <a:latin typeface="Book Antiqua" panose="02040602050305030304" pitchFamily="18" charset="0"/>
              </a:rPr>
              <a:t>10</a:t>
            </a:r>
            <a:r>
              <a:rPr lang="en-GB" altLang="en-US" sz="2000" dirty="0"/>
              <a:t> is an equally dense sample for 10 inputs.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037" name="Object 5">
                <a:extLst>
                  <a:ext uri="{FF2B5EF4-FFF2-40B4-BE49-F238E27FC236}">
                    <a16:creationId xmlns:a16="http://schemas.microsoft.com/office/drawing/2014/main" id="{D5DFAA04-1E14-430E-B27E-B966DFE53B92}"/>
                  </a:ext>
                </a:extLst>
              </p:cNvPr>
              <p:cNvSpPr txBox="1"/>
              <p:nvPr/>
            </p:nvSpPr>
            <p:spPr bwMode="auto">
              <a:xfrm>
                <a:off x="1882776" y="3703236"/>
                <a:ext cx="2552700" cy="957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1/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037" name="Object 5">
                <a:extLst>
                  <a:ext uri="{FF2B5EF4-FFF2-40B4-BE49-F238E27FC236}">
                    <a16:creationId xmlns:a16="http://schemas.microsoft.com/office/drawing/2014/main" id="{D5DFAA04-1E14-430E-B27E-B966DFE53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2776" y="3703236"/>
                <a:ext cx="2552700" cy="9572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40" name="Line 8">
            <a:extLst>
              <a:ext uri="{FF2B5EF4-FFF2-40B4-BE49-F238E27FC236}">
                <a16:creationId xmlns:a16="http://schemas.microsoft.com/office/drawing/2014/main" id="{8B310095-2A6A-459D-83D2-BED73FC4E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733800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Line 9">
            <a:extLst>
              <a:ext uri="{FF2B5EF4-FFF2-40B4-BE49-F238E27FC236}">
                <a16:creationId xmlns:a16="http://schemas.microsoft.com/office/drawing/2014/main" id="{01405671-0751-4509-9D0A-F40574C78E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6019800"/>
            <a:ext cx="342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Freeform 11">
            <a:extLst>
              <a:ext uri="{FF2B5EF4-FFF2-40B4-BE49-F238E27FC236}">
                <a16:creationId xmlns:a16="http://schemas.microsoft.com/office/drawing/2014/main" id="{59D079A2-68E0-41EF-9F71-E875310559CA}"/>
              </a:ext>
            </a:extLst>
          </p:cNvPr>
          <p:cNvSpPr>
            <a:spLocks/>
          </p:cNvSpPr>
          <p:nvPr/>
        </p:nvSpPr>
        <p:spPr bwMode="auto">
          <a:xfrm>
            <a:off x="8823325" y="4098926"/>
            <a:ext cx="1588" cy="1941513"/>
          </a:xfrm>
          <a:custGeom>
            <a:avLst/>
            <a:gdLst>
              <a:gd name="T0" fmla="*/ 0 w 1"/>
              <a:gd name="T1" fmla="*/ 0 h 1223"/>
              <a:gd name="T2" fmla="*/ 1 w 1"/>
              <a:gd name="T3" fmla="*/ 1223 h 12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223">
                <a:moveTo>
                  <a:pt x="0" y="0"/>
                </a:moveTo>
                <a:lnTo>
                  <a:pt x="1" y="1223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Text Box 12">
            <a:extLst>
              <a:ext uri="{FF2B5EF4-FFF2-40B4-BE49-F238E27FC236}">
                <a16:creationId xmlns:a16="http://schemas.microsoft.com/office/drawing/2014/main" id="{834D3471-2D4F-49A6-85B8-CF155A182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5826" y="6119813"/>
            <a:ext cx="8098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600"/>
              <a:t>median</a:t>
            </a:r>
          </a:p>
        </p:txBody>
      </p:sp>
      <p:sp>
        <p:nvSpPr>
          <p:cNvPr id="44045" name="Text Box 13">
            <a:extLst>
              <a:ext uri="{FF2B5EF4-FFF2-40B4-BE49-F238E27FC236}">
                <a16:creationId xmlns:a16="http://schemas.microsoft.com/office/drawing/2014/main" id="{FE590259-3BFD-4CD1-938A-ADD17B717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4063" y="5638800"/>
            <a:ext cx="4716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600"/>
              <a:t>1/2</a:t>
            </a:r>
          </a:p>
        </p:txBody>
      </p:sp>
      <p:sp>
        <p:nvSpPr>
          <p:cNvPr id="44046" name="Text Box 14">
            <a:extLst>
              <a:ext uri="{FF2B5EF4-FFF2-40B4-BE49-F238E27FC236}">
                <a16:creationId xmlns:a16="http://schemas.microsoft.com/office/drawing/2014/main" id="{D957BF19-4516-4EE6-937C-D78C0EE68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5638800"/>
            <a:ext cx="4716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600"/>
              <a:t>1/2</a:t>
            </a:r>
          </a:p>
        </p:txBody>
      </p:sp>
      <p:sp>
        <p:nvSpPr>
          <p:cNvPr id="44047" name="Freeform 15">
            <a:extLst>
              <a:ext uri="{FF2B5EF4-FFF2-40B4-BE49-F238E27FC236}">
                <a16:creationId xmlns:a16="http://schemas.microsoft.com/office/drawing/2014/main" id="{40508E9A-D405-4EAA-A172-4C6E9342137C}"/>
              </a:ext>
            </a:extLst>
          </p:cNvPr>
          <p:cNvSpPr>
            <a:spLocks/>
          </p:cNvSpPr>
          <p:nvPr/>
        </p:nvSpPr>
        <p:spPr bwMode="auto">
          <a:xfrm>
            <a:off x="6640514" y="3884613"/>
            <a:ext cx="3381375" cy="2101850"/>
          </a:xfrm>
          <a:custGeom>
            <a:avLst/>
            <a:gdLst>
              <a:gd name="T0" fmla="*/ 0 w 2130"/>
              <a:gd name="T1" fmla="*/ 1321 h 1324"/>
              <a:gd name="T2" fmla="*/ 155 w 2130"/>
              <a:gd name="T3" fmla="*/ 1309 h 1324"/>
              <a:gd name="T4" fmla="*/ 182 w 2130"/>
              <a:gd name="T5" fmla="*/ 1252 h 1324"/>
              <a:gd name="T6" fmla="*/ 188 w 2130"/>
              <a:gd name="T7" fmla="*/ 1090 h 1324"/>
              <a:gd name="T8" fmla="*/ 207 w 2130"/>
              <a:gd name="T9" fmla="*/ 95 h 1324"/>
              <a:gd name="T10" fmla="*/ 217 w 2130"/>
              <a:gd name="T11" fmla="*/ 519 h 1324"/>
              <a:gd name="T12" fmla="*/ 215 w 2130"/>
              <a:gd name="T13" fmla="*/ 999 h 1324"/>
              <a:gd name="T14" fmla="*/ 236 w 2130"/>
              <a:gd name="T15" fmla="*/ 1252 h 1324"/>
              <a:gd name="T16" fmla="*/ 274 w 2130"/>
              <a:gd name="T17" fmla="*/ 1311 h 1324"/>
              <a:gd name="T18" fmla="*/ 389 w 2130"/>
              <a:gd name="T19" fmla="*/ 1324 h 1324"/>
              <a:gd name="T20" fmla="*/ 555 w 2130"/>
              <a:gd name="T21" fmla="*/ 1310 h 1324"/>
              <a:gd name="T22" fmla="*/ 719 w 2130"/>
              <a:gd name="T23" fmla="*/ 1284 h 1324"/>
              <a:gd name="T24" fmla="*/ 999 w 2130"/>
              <a:gd name="T25" fmla="*/ 1199 h 1324"/>
              <a:gd name="T26" fmla="*/ 1158 w 2130"/>
              <a:gd name="T27" fmla="*/ 935 h 1324"/>
              <a:gd name="T28" fmla="*/ 1221 w 2130"/>
              <a:gd name="T29" fmla="*/ 507 h 1324"/>
              <a:gd name="T30" fmla="*/ 1276 w 2130"/>
              <a:gd name="T31" fmla="*/ 228 h 1324"/>
              <a:gd name="T32" fmla="*/ 1391 w 2130"/>
              <a:gd name="T33" fmla="*/ 132 h 1324"/>
              <a:gd name="T34" fmla="*/ 1522 w 2130"/>
              <a:gd name="T35" fmla="*/ 226 h 1324"/>
              <a:gd name="T36" fmla="*/ 1583 w 2130"/>
              <a:gd name="T37" fmla="*/ 478 h 1324"/>
              <a:gd name="T38" fmla="*/ 1655 w 2130"/>
              <a:gd name="T39" fmla="*/ 782 h 1324"/>
              <a:gd name="T40" fmla="*/ 1750 w 2130"/>
              <a:gd name="T41" fmla="*/ 1051 h 1324"/>
              <a:gd name="T42" fmla="*/ 1929 w 2130"/>
              <a:gd name="T43" fmla="*/ 1247 h 1324"/>
              <a:gd name="T44" fmla="*/ 2130 w 2130"/>
              <a:gd name="T45" fmla="*/ 1321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30" h="1324">
                <a:moveTo>
                  <a:pt x="0" y="1321"/>
                </a:moveTo>
                <a:cubicBezTo>
                  <a:pt x="26" y="1319"/>
                  <a:pt x="125" y="1320"/>
                  <a:pt x="155" y="1309"/>
                </a:cubicBezTo>
                <a:cubicBezTo>
                  <a:pt x="185" y="1298"/>
                  <a:pt x="177" y="1288"/>
                  <a:pt x="182" y="1252"/>
                </a:cubicBezTo>
                <a:cubicBezTo>
                  <a:pt x="187" y="1216"/>
                  <a:pt x="184" y="1283"/>
                  <a:pt x="188" y="1090"/>
                </a:cubicBezTo>
                <a:cubicBezTo>
                  <a:pt x="192" y="897"/>
                  <a:pt x="202" y="190"/>
                  <a:pt x="207" y="95"/>
                </a:cubicBezTo>
                <a:cubicBezTo>
                  <a:pt x="212" y="0"/>
                  <a:pt x="216" y="368"/>
                  <a:pt x="217" y="519"/>
                </a:cubicBezTo>
                <a:cubicBezTo>
                  <a:pt x="218" y="670"/>
                  <a:pt x="212" y="877"/>
                  <a:pt x="215" y="999"/>
                </a:cubicBezTo>
                <a:cubicBezTo>
                  <a:pt x="218" y="1121"/>
                  <a:pt x="226" y="1200"/>
                  <a:pt x="236" y="1252"/>
                </a:cubicBezTo>
                <a:cubicBezTo>
                  <a:pt x="246" y="1304"/>
                  <a:pt x="249" y="1299"/>
                  <a:pt x="274" y="1311"/>
                </a:cubicBezTo>
                <a:cubicBezTo>
                  <a:pt x="299" y="1323"/>
                  <a:pt x="342" y="1324"/>
                  <a:pt x="389" y="1324"/>
                </a:cubicBezTo>
                <a:cubicBezTo>
                  <a:pt x="436" y="1324"/>
                  <a:pt x="500" y="1317"/>
                  <a:pt x="555" y="1310"/>
                </a:cubicBezTo>
                <a:cubicBezTo>
                  <a:pt x="610" y="1303"/>
                  <a:pt x="645" y="1302"/>
                  <a:pt x="719" y="1284"/>
                </a:cubicBezTo>
                <a:cubicBezTo>
                  <a:pt x="793" y="1266"/>
                  <a:pt x="926" y="1257"/>
                  <a:pt x="999" y="1199"/>
                </a:cubicBezTo>
                <a:cubicBezTo>
                  <a:pt x="1072" y="1141"/>
                  <a:pt x="1121" y="1050"/>
                  <a:pt x="1158" y="935"/>
                </a:cubicBezTo>
                <a:cubicBezTo>
                  <a:pt x="1195" y="820"/>
                  <a:pt x="1201" y="625"/>
                  <a:pt x="1221" y="507"/>
                </a:cubicBezTo>
                <a:cubicBezTo>
                  <a:pt x="1241" y="389"/>
                  <a:pt x="1248" y="290"/>
                  <a:pt x="1276" y="228"/>
                </a:cubicBezTo>
                <a:cubicBezTo>
                  <a:pt x="1304" y="166"/>
                  <a:pt x="1350" y="132"/>
                  <a:pt x="1391" y="132"/>
                </a:cubicBezTo>
                <a:cubicBezTo>
                  <a:pt x="1432" y="132"/>
                  <a:pt x="1490" y="168"/>
                  <a:pt x="1522" y="226"/>
                </a:cubicBezTo>
                <a:cubicBezTo>
                  <a:pt x="1554" y="284"/>
                  <a:pt x="1561" y="385"/>
                  <a:pt x="1583" y="478"/>
                </a:cubicBezTo>
                <a:cubicBezTo>
                  <a:pt x="1605" y="571"/>
                  <a:pt x="1627" y="687"/>
                  <a:pt x="1655" y="782"/>
                </a:cubicBezTo>
                <a:cubicBezTo>
                  <a:pt x="1683" y="877"/>
                  <a:pt x="1704" y="973"/>
                  <a:pt x="1750" y="1051"/>
                </a:cubicBezTo>
                <a:cubicBezTo>
                  <a:pt x="1796" y="1129"/>
                  <a:pt x="1866" y="1202"/>
                  <a:pt x="1929" y="1247"/>
                </a:cubicBezTo>
                <a:cubicBezTo>
                  <a:pt x="1992" y="1292"/>
                  <a:pt x="2088" y="1306"/>
                  <a:pt x="2130" y="1321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C4734B9-9B1C-4B42-98A7-55805C05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F1E-A588-41CB-BEAB-721B434F586C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EEDDEA15-9CB9-4AF8-85E0-D91D0669C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Statistical Models</a:t>
            </a:r>
            <a:endParaRPr lang="en-GB" altLang="en-US" dirty="0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B3A2651-D9BF-4FE5-995B-C145CC42E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00000"/>
              </a:spcAft>
            </a:pPr>
            <a:r>
              <a:rPr lang="en-US" altLang="en-US" dirty="0"/>
              <a:t>NN methods are the direct implementation of</a:t>
            </a:r>
          </a:p>
          <a:p>
            <a:r>
              <a:rPr lang="en-US" altLang="en-US" dirty="0"/>
              <a:t>But can fail in two ways</a:t>
            </a:r>
          </a:p>
          <a:p>
            <a:pPr lvl="1"/>
            <a:r>
              <a:rPr lang="en-GB" altLang="en-US" dirty="0"/>
              <a:t>With high dimensions NN need not be close to the target point</a:t>
            </a:r>
          </a:p>
          <a:p>
            <a:pPr lvl="1"/>
            <a:r>
              <a:rPr lang="en-GB" altLang="en-US" dirty="0"/>
              <a:t>If special structure exists in the problem, this can be used to reduce variance and bias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277" name="Object 5">
                <a:extLst>
                  <a:ext uri="{FF2B5EF4-FFF2-40B4-BE49-F238E27FC236}">
                    <a16:creationId xmlns:a16="http://schemas.microsoft.com/office/drawing/2014/main" id="{01AEB2FC-6ACD-4B24-AA76-A83029B7BF12}"/>
                  </a:ext>
                </a:extLst>
              </p:cNvPr>
              <p:cNvSpPr txBox="1"/>
              <p:nvPr/>
            </p:nvSpPr>
            <p:spPr bwMode="auto">
              <a:xfrm>
                <a:off x="4090988" y="2470150"/>
                <a:ext cx="2589212" cy="4270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277" name="Object 5">
                <a:extLst>
                  <a:ext uri="{FF2B5EF4-FFF2-40B4-BE49-F238E27FC236}">
                    <a16:creationId xmlns:a16="http://schemas.microsoft.com/office/drawing/2014/main" id="{01AEB2FC-6ACD-4B24-AA76-A83029B7B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90988" y="2470150"/>
                <a:ext cx="2589212" cy="4270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A1F9-1871-41A5-97B8-17475DF3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82AD3D-E2F9-4C49-AF13-5C403A030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4243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596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1B8B-5D0A-4925-BA0D-C0F87E4E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US"/>
              <a:t>Categorical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7590-49C7-4DB9-8AE3-59E273996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/>
          </a:bodyPr>
          <a:lstStyle/>
          <a:p>
            <a:r>
              <a:rPr lang="en-US" sz="2000"/>
              <a:t>Categorical data represents characteristics. </a:t>
            </a:r>
          </a:p>
          <a:p>
            <a:r>
              <a:rPr lang="en-US" sz="2000"/>
              <a:t>Therefore it can represent things like a person’s gender, language etc. Categorical data can also take on numerical values (Example: 1 for female and 0 for male). </a:t>
            </a:r>
          </a:p>
          <a:p>
            <a:endParaRPr lang="en-US" sz="2000"/>
          </a:p>
          <a:p>
            <a:pPr marL="0" indent="0">
              <a:buNone/>
            </a:pPr>
            <a:r>
              <a:rPr lang="en-US" sz="2000" i="1"/>
              <a:t>Note that those numbers don’t have mathematical meaning.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AFB0A-93C2-4952-8983-241773E4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3376" t="6449" r="4053" b="17333"/>
          <a:stretch/>
        </p:blipFill>
        <p:spPr>
          <a:xfrm>
            <a:off x="6420908" y="1063846"/>
            <a:ext cx="2364317" cy="12555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23F8A2-83A8-4946-B026-6457E9A1F2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77" t="15004" r="9677" b="8088"/>
          <a:stretch/>
        </p:blipFill>
        <p:spPr>
          <a:xfrm>
            <a:off x="9502775" y="1015222"/>
            <a:ext cx="2364317" cy="1352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0E723D-F1FD-4A97-B205-7280E5E6A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908" y="3851010"/>
            <a:ext cx="5446184" cy="245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58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E80C7-CEE7-4212-A196-3674A593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AB50A1-ADA2-4A77-9ACB-AF16F98A9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7879" y="492573"/>
            <a:ext cx="392543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6">
            <a:extLst>
              <a:ext uri="{FF2B5EF4-FFF2-40B4-BE49-F238E27FC236}">
                <a16:creationId xmlns:a16="http://schemas.microsoft.com/office/drawing/2014/main" id="{433AE863-52A0-48E9-8D59-744672C6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3222-F96E-40FC-8F7E-D16DAD49D661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A26A0CF2-2F33-4C29-92DC-216C2EFCD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 1: </a:t>
            </a:r>
            <a:r>
              <a:rPr lang="en-US" altLang="en-US" dirty="0">
                <a:hlinkClick r:id="rId2"/>
              </a:rPr>
              <a:t>Email Spam</a:t>
            </a:r>
            <a:endParaRPr lang="en-GB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974FAE7-74B8-4E16-A4B5-238A702DD00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0000FF"/>
                </a:solidFill>
              </a:rPr>
              <a:t>Data:</a:t>
            </a:r>
            <a:r>
              <a:rPr lang="en-US" altLang="en-US" sz="2000"/>
              <a:t> </a:t>
            </a:r>
          </a:p>
          <a:p>
            <a:pPr lvl="1"/>
            <a:r>
              <a:rPr lang="en-US" altLang="en-US" sz="1800"/>
              <a:t>4601 email messages</a:t>
            </a:r>
          </a:p>
          <a:p>
            <a:pPr lvl="1">
              <a:buFont typeface="Monotype Sorts" charset="0"/>
              <a:buNone/>
            </a:pPr>
            <a:r>
              <a:rPr lang="en-US" altLang="en-US" sz="1800"/>
              <a:t>each labeled </a:t>
            </a:r>
            <a:r>
              <a:rPr lang="en-US" altLang="en-US" sz="1800">
                <a:latin typeface="Courier New" panose="02070309020205020404" pitchFamily="49" charset="0"/>
              </a:rPr>
              <a:t>email (+) </a:t>
            </a:r>
            <a:r>
              <a:rPr lang="en-US" altLang="en-US" sz="1800"/>
              <a:t>or </a:t>
            </a:r>
            <a:r>
              <a:rPr lang="en-US" altLang="en-US" sz="1800">
                <a:latin typeface="Courier New" panose="02070309020205020404" pitchFamily="49" charset="0"/>
              </a:rPr>
              <a:t>spam (-)</a:t>
            </a:r>
          </a:p>
          <a:p>
            <a:pPr lvl="1"/>
            <a:r>
              <a:rPr lang="en-US" altLang="en-US" sz="1800"/>
              <a:t>The relative frequencies of the 57 most commonly occurring words and punctuation marks in the message</a:t>
            </a:r>
          </a:p>
          <a:p>
            <a:r>
              <a:rPr lang="en-GB" altLang="en-US" sz="2000">
                <a:solidFill>
                  <a:srgbClr val="0000FF"/>
                </a:solidFill>
              </a:rPr>
              <a:t>Prediction goal:</a:t>
            </a:r>
            <a:r>
              <a:rPr lang="en-GB" altLang="en-US" sz="2000"/>
              <a:t> label future messages </a:t>
            </a:r>
            <a:r>
              <a:rPr lang="en-US" altLang="en-US" sz="2000">
                <a:latin typeface="Courier New" panose="02070309020205020404" pitchFamily="49" charset="0"/>
              </a:rPr>
              <a:t>email (+) </a:t>
            </a:r>
            <a:r>
              <a:rPr lang="en-US" altLang="en-US" sz="2000"/>
              <a:t>or </a:t>
            </a:r>
            <a:r>
              <a:rPr lang="en-US" altLang="en-US" sz="2000">
                <a:latin typeface="Courier New" panose="02070309020205020404" pitchFamily="49" charset="0"/>
              </a:rPr>
              <a:t>spam (-)</a:t>
            </a:r>
          </a:p>
          <a:p>
            <a:r>
              <a:rPr lang="en-US" altLang="en-US" sz="2000"/>
              <a:t>Supervised learning problem on categorical data:</a:t>
            </a:r>
            <a:r>
              <a:rPr lang="en-US" altLang="en-US" sz="2000">
                <a:solidFill>
                  <a:srgbClr val="0000FF"/>
                </a:solidFill>
              </a:rPr>
              <a:t> classification problem</a:t>
            </a:r>
            <a:endParaRPr lang="en-GB" altLang="en-US" sz="2000">
              <a:solidFill>
                <a:srgbClr val="0000FF"/>
              </a:solidFill>
            </a:endParaRPr>
          </a:p>
        </p:txBody>
      </p:sp>
      <p:graphicFrame>
        <p:nvGraphicFramePr>
          <p:cNvPr id="7322" name="Group 154">
            <a:extLst>
              <a:ext uri="{FF2B5EF4-FFF2-40B4-BE49-F238E27FC236}">
                <a16:creationId xmlns:a16="http://schemas.microsoft.com/office/drawing/2014/main" id="{C46A2110-6AB8-467C-9790-EEC4BAEE622F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1397000"/>
          <a:ext cx="3276600" cy="438912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120129878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38682617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292283097"/>
                    </a:ext>
                  </a:extLst>
                </a:gridCol>
              </a:tblGrid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spam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email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12921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george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0.00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1.27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545802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you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2.26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1.27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615829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your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1.38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0.44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453775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hp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0.02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0.90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249725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free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0.52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0.07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684429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hpl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0.01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0.43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238303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0.51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0.11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312705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our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0.51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0.18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939323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0.13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0.42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268808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edu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0.01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0.29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583700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remove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0.28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0.01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735677"/>
                  </a:ext>
                </a:extLst>
              </a:tr>
            </a:tbl>
          </a:graphicData>
        </a:graphic>
      </p:graphicFrame>
      <p:sp>
        <p:nvSpPr>
          <p:cNvPr id="7323" name="Text Box 155">
            <a:extLst>
              <a:ext uri="{FF2B5EF4-FFF2-40B4-BE49-F238E27FC236}">
                <a16:creationId xmlns:a16="http://schemas.microsoft.com/office/drawing/2014/main" id="{08EAD9DA-3BEB-4426-8010-9813C46B7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5867401"/>
            <a:ext cx="3292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Words with largest difference between spam and email shown.</a:t>
            </a:r>
            <a:endParaRPr lang="en-GB" altLang="en-US" sz="16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  <p:bldP spid="732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6">
            <a:extLst>
              <a:ext uri="{FF2B5EF4-FFF2-40B4-BE49-F238E27FC236}">
                <a16:creationId xmlns:a16="http://schemas.microsoft.com/office/drawing/2014/main" id="{37E3B830-5153-4CA7-8126-BDDB93C4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296F-725E-4AE3-84AF-CFE100DBE8F9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E1C98FF-9018-4A2B-BFD5-B45FF2E54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Example 1: Email Spam</a:t>
            </a:r>
            <a:endParaRPr lang="en-GB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3FE39D0-DBD3-47B4-8FDE-93B8E2626F6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0000FF"/>
                </a:solidFill>
              </a:rPr>
              <a:t>Examples of rules for prediction:</a:t>
            </a:r>
          </a:p>
          <a:p>
            <a:pPr lvl="1"/>
            <a:r>
              <a:rPr lang="en-US" altLang="en-US" sz="1800"/>
              <a:t>If (%george&lt;0.6) and (%you&gt;1.5) then </a:t>
            </a:r>
            <a:r>
              <a:rPr lang="en-US" altLang="en-US" sz="1800">
                <a:latin typeface="Courier New" panose="02070309020205020404" pitchFamily="49" charset="0"/>
              </a:rPr>
              <a:t>spam</a:t>
            </a:r>
            <a:r>
              <a:rPr lang="en-US" altLang="en-US" sz="1800"/>
              <a:t> else </a:t>
            </a:r>
            <a:r>
              <a:rPr lang="en-US" altLang="en-US" sz="1800">
                <a:latin typeface="Courier New" panose="02070309020205020404" pitchFamily="49" charset="0"/>
              </a:rPr>
              <a:t>email</a:t>
            </a:r>
          </a:p>
          <a:p>
            <a:pPr lvl="1"/>
            <a:r>
              <a:rPr lang="en-US" altLang="en-US" sz="1800"/>
              <a:t>If (0.2·%you-0.3 ·%george)&gt;0 then </a:t>
            </a:r>
            <a:r>
              <a:rPr lang="en-US" altLang="en-US" sz="1800">
                <a:latin typeface="Courier New" panose="02070309020205020404" pitchFamily="49" charset="0"/>
              </a:rPr>
              <a:t>spam</a:t>
            </a:r>
            <a:r>
              <a:rPr lang="en-US" altLang="en-US" sz="1800"/>
              <a:t> else </a:t>
            </a:r>
            <a:r>
              <a:rPr lang="en-US" altLang="en-US" sz="1800">
                <a:latin typeface="Courier New" panose="02070309020205020404" pitchFamily="49" charset="0"/>
              </a:rPr>
              <a:t>email</a:t>
            </a:r>
          </a:p>
          <a:p>
            <a:r>
              <a:rPr lang="en-US" altLang="en-US" sz="2000">
                <a:solidFill>
                  <a:srgbClr val="0000FF"/>
                </a:solidFill>
              </a:rPr>
              <a:t>Tolerance to errors:</a:t>
            </a:r>
            <a:r>
              <a:rPr lang="en-US" altLang="en-US" sz="2000"/>
              <a:t> </a:t>
            </a:r>
          </a:p>
          <a:p>
            <a:pPr lvl="1"/>
            <a:r>
              <a:rPr lang="en-US" altLang="en-US" sz="1800"/>
              <a:t>Tolerant to letting through some spam (</a:t>
            </a:r>
            <a:r>
              <a:rPr lang="en-US" altLang="en-US" sz="1800">
                <a:solidFill>
                  <a:srgbClr val="0000FF"/>
                </a:solidFill>
              </a:rPr>
              <a:t>false positive</a:t>
            </a:r>
            <a:r>
              <a:rPr lang="en-US" altLang="en-US" sz="1800"/>
              <a:t>)</a:t>
            </a:r>
            <a:endParaRPr lang="en-US" altLang="en-US" sz="1800">
              <a:latin typeface="Courier New" panose="02070309020205020404" pitchFamily="49" charset="0"/>
            </a:endParaRPr>
          </a:p>
          <a:p>
            <a:pPr lvl="1"/>
            <a:r>
              <a:rPr lang="en-US" altLang="en-US" sz="1800"/>
              <a:t>No tolerance towards throwing out email (</a:t>
            </a:r>
            <a:r>
              <a:rPr lang="en-US" altLang="en-US" sz="1800">
                <a:solidFill>
                  <a:srgbClr val="0000FF"/>
                </a:solidFill>
              </a:rPr>
              <a:t>false negative</a:t>
            </a:r>
            <a:r>
              <a:rPr lang="en-US" altLang="en-US" sz="1800"/>
              <a:t>)</a:t>
            </a:r>
          </a:p>
        </p:txBody>
      </p:sp>
      <p:graphicFrame>
        <p:nvGraphicFramePr>
          <p:cNvPr id="9220" name="Group 4">
            <a:extLst>
              <a:ext uri="{FF2B5EF4-FFF2-40B4-BE49-F238E27FC236}">
                <a16:creationId xmlns:a16="http://schemas.microsoft.com/office/drawing/2014/main" id="{9DC1078B-B80E-4F28-A72E-E16F0537564A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1397000"/>
          <a:ext cx="3276600" cy="438912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148000977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95776176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314756632"/>
                    </a:ext>
                  </a:extLst>
                </a:gridCol>
              </a:tblGrid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spam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email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284694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george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0.00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1.27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935799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you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2.26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1.27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534580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your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1.38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0.44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212823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hp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0.02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0.90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791990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free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0.52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0.07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905729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hpl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0.01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0.43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440655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0.51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0.11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576008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our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0.51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0.18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629613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0.13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0.42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581235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edu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0.01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0.29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79836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remove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0.28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Monotype Sorts" charset="0"/>
                        <a:defRPr kumimoji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Font typeface="Monotype Sorts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0.01</a:t>
                      </a:r>
                      <a:endParaRPr kumimoji="1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274729"/>
                  </a:ext>
                </a:extLst>
              </a:tr>
            </a:tbl>
          </a:graphicData>
        </a:graphic>
      </p:graphicFrame>
      <p:sp>
        <p:nvSpPr>
          <p:cNvPr id="9274" name="Text Box 58">
            <a:extLst>
              <a:ext uri="{FF2B5EF4-FFF2-40B4-BE49-F238E27FC236}">
                <a16:creationId xmlns:a16="http://schemas.microsoft.com/office/drawing/2014/main" id="{857DAACC-8601-4F19-B2BB-1B54924E2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5867401"/>
            <a:ext cx="3292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Words with largest difference between spam and email shown.</a:t>
            </a:r>
            <a:endParaRPr lang="en-GB" altLang="en-US" sz="16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  <p:bldP spid="927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B23EC96-0CCB-468E-9A9A-34648DD2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9A72-26D7-4950-AB77-F9B758C4DE67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F36597DD-BCCC-4920-B835-A774642CDB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2: Recognition of Handwritten Digits</a:t>
            </a:r>
            <a:endParaRPr lang="en-GB" altLang="en-US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66D5C83-2A29-4434-938F-D975B6A30F9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0000FF"/>
                </a:solidFill>
              </a:rPr>
              <a:t>Data: </a:t>
            </a:r>
            <a:r>
              <a:rPr lang="en-US" altLang="en-US" sz="2000"/>
              <a:t>images are single digits 16x16 8-bit gray-scale, normalized for size</a:t>
            </a:r>
            <a:r>
              <a:rPr lang="en-US" altLang="en-US" sz="2000">
                <a:solidFill>
                  <a:srgbClr val="0000FF"/>
                </a:solidFill>
              </a:rPr>
              <a:t> </a:t>
            </a:r>
            <a:r>
              <a:rPr lang="en-US" altLang="en-US" sz="2000"/>
              <a:t>and orientation</a:t>
            </a:r>
          </a:p>
          <a:p>
            <a:r>
              <a:rPr lang="en-US" altLang="en-US" sz="2000">
                <a:solidFill>
                  <a:srgbClr val="0000FF"/>
                </a:solidFill>
              </a:rPr>
              <a:t>Classify: </a:t>
            </a:r>
            <a:r>
              <a:rPr lang="en-US" altLang="en-US" sz="2000"/>
              <a:t>newly written digits</a:t>
            </a:r>
          </a:p>
          <a:p>
            <a:endParaRPr lang="en-US" altLang="en-US" sz="2000">
              <a:solidFill>
                <a:srgbClr val="0000FF"/>
              </a:solidFill>
            </a:endParaRPr>
          </a:p>
          <a:p>
            <a:endParaRPr lang="en-GB" altLang="en-US" sz="20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1AE4B8CD-5F81-47DC-AE16-31AA2C8789E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0000FF"/>
                </a:solidFill>
              </a:rPr>
              <a:t>Non-binary classification problem</a:t>
            </a:r>
          </a:p>
          <a:p>
            <a:r>
              <a:rPr lang="en-US" altLang="en-US" sz="2000">
                <a:solidFill>
                  <a:srgbClr val="0000FF"/>
                </a:solidFill>
              </a:rPr>
              <a:t>Low tolerance to misclassifications</a:t>
            </a:r>
            <a:endParaRPr lang="en-GB" altLang="en-US" sz="2000">
              <a:solidFill>
                <a:srgbClr val="0000FF"/>
              </a:solidFill>
            </a:endParaRPr>
          </a:p>
        </p:txBody>
      </p:sp>
      <p:pic>
        <p:nvPicPr>
          <p:cNvPr id="14341" name="Picture 5">
            <a:extLst>
              <a:ext uri="{FF2B5EF4-FFF2-40B4-BE49-F238E27FC236}">
                <a16:creationId xmlns:a16="http://schemas.microsoft.com/office/drawing/2014/main" id="{1FF63AD1-22E4-40AA-8C48-A27342997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17838"/>
            <a:ext cx="6357938" cy="384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  <p:bldP spid="1434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C5A6503-CA01-41C3-9E50-2954C499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BCFA-F3F2-40B2-BC7D-672852980C48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1F4924CD-7530-4679-AD36-C0476B77D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3: </a:t>
            </a:r>
            <a:r>
              <a:rPr lang="en-US" altLang="en-US" dirty="0">
                <a:hlinkClick r:id="rId2"/>
              </a:rPr>
              <a:t>DNA Expression Microarrays</a:t>
            </a:r>
            <a:endParaRPr lang="en-GB" altLang="en-US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4C68BE5-CCCF-4640-B995-3ED74ABAF3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>
                <a:solidFill>
                  <a:srgbClr val="0000FF"/>
                </a:solidFill>
              </a:rPr>
              <a:t>Data: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Color intensities signifying the abundance levels of mRNA for a number of genes (6830) in several (64) different cell states (samples).</a:t>
            </a:r>
          </a:p>
          <a:p>
            <a:pPr lvl="1">
              <a:lnSpc>
                <a:spcPct val="90000"/>
              </a:lnSpc>
            </a:pPr>
            <a:r>
              <a:rPr lang="en-GB" altLang="en-US" sz="1600">
                <a:solidFill>
                  <a:schemeClr val="folHlink"/>
                </a:solidFill>
              </a:rPr>
              <a:t>Red </a:t>
            </a:r>
            <a:r>
              <a:rPr lang="en-GB" altLang="en-US" sz="1600"/>
              <a:t>over-expressed gene</a:t>
            </a:r>
          </a:p>
          <a:p>
            <a:pPr lvl="1">
              <a:lnSpc>
                <a:spcPct val="90000"/>
              </a:lnSpc>
            </a:pPr>
            <a:r>
              <a:rPr lang="en-GB" altLang="en-US" sz="1600">
                <a:solidFill>
                  <a:schemeClr val="accent1"/>
                </a:solidFill>
              </a:rPr>
              <a:t>Green</a:t>
            </a:r>
            <a:r>
              <a:rPr lang="en-GB" altLang="en-US" sz="1600"/>
              <a:t> under-expressed gene</a:t>
            </a:r>
          </a:p>
          <a:p>
            <a:pPr lvl="1">
              <a:lnSpc>
                <a:spcPct val="90000"/>
              </a:lnSpc>
            </a:pPr>
            <a:r>
              <a:rPr lang="en-GB" altLang="en-US" sz="1600"/>
              <a:t>Black normally expressed gene (according to some predefined background)</a:t>
            </a:r>
          </a:p>
          <a:p>
            <a:pPr>
              <a:lnSpc>
                <a:spcPct val="90000"/>
              </a:lnSpc>
            </a:pPr>
            <a:r>
              <a:rPr lang="en-GB" altLang="en-US" sz="1800">
                <a:solidFill>
                  <a:srgbClr val="0000FF"/>
                </a:solidFill>
              </a:rPr>
              <a:t>Predict:</a:t>
            </a:r>
          </a:p>
          <a:p>
            <a:pPr lvl="1">
              <a:lnSpc>
                <a:spcPct val="90000"/>
              </a:lnSpc>
            </a:pPr>
            <a:r>
              <a:rPr lang="en-GB" altLang="en-US" sz="1600"/>
              <a:t>Which genes show similar expression over the samples</a:t>
            </a:r>
          </a:p>
          <a:p>
            <a:pPr lvl="1">
              <a:lnSpc>
                <a:spcPct val="90000"/>
              </a:lnSpc>
            </a:pPr>
            <a:r>
              <a:rPr lang="en-GB" altLang="en-US" sz="1600"/>
              <a:t>Which samples show similar expression over the genes (unsupervised learning problem)</a:t>
            </a:r>
          </a:p>
          <a:p>
            <a:pPr lvl="1">
              <a:lnSpc>
                <a:spcPct val="90000"/>
              </a:lnSpc>
            </a:pPr>
            <a:r>
              <a:rPr lang="en-GB" altLang="en-US" sz="1600"/>
              <a:t>Which genes are highly over or under expressed in certain cancers (supervised learning problem)</a:t>
            </a:r>
          </a:p>
        </p:txBody>
      </p:sp>
      <p:pic>
        <p:nvPicPr>
          <p:cNvPr id="16389" name="Picture 5">
            <a:extLst>
              <a:ext uri="{FF2B5EF4-FFF2-40B4-BE49-F238E27FC236}">
                <a16:creationId xmlns:a16="http://schemas.microsoft.com/office/drawing/2014/main" id="{60C3581A-EA63-4256-8FDC-8C5E3E09D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36" y="1447800"/>
            <a:ext cx="344487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0" name="Text Box 6">
            <a:extLst>
              <a:ext uri="{FF2B5EF4-FFF2-40B4-BE49-F238E27FC236}">
                <a16:creationId xmlns:a16="http://schemas.microsoft.com/office/drawing/2014/main" id="{C3ADE764-794A-4B42-B888-93DA9888B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1" y="6172200"/>
            <a:ext cx="8627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samples</a:t>
            </a:r>
            <a:endParaRPr lang="en-GB" altLang="en-US" sz="1600"/>
          </a:p>
        </p:txBody>
      </p:sp>
      <p:sp>
        <p:nvSpPr>
          <p:cNvPr id="16391" name="Line 7">
            <a:extLst>
              <a:ext uri="{FF2B5EF4-FFF2-40B4-BE49-F238E27FC236}">
                <a16:creationId xmlns:a16="http://schemas.microsoft.com/office/drawing/2014/main" id="{7B2F03BF-61DF-474A-A8CB-2243CA200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64770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1844</Words>
  <Application>Microsoft Office PowerPoint</Application>
  <PresentationFormat>Widescreen</PresentationFormat>
  <Paragraphs>323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Arial</vt:lpstr>
      <vt:lpstr>Book Antiqua</vt:lpstr>
      <vt:lpstr>Bookman Old Style</vt:lpstr>
      <vt:lpstr>Calibri</vt:lpstr>
      <vt:lpstr>Calibri Light</vt:lpstr>
      <vt:lpstr>Cambria Math</vt:lpstr>
      <vt:lpstr>Century</vt:lpstr>
      <vt:lpstr>Courier New</vt:lpstr>
      <vt:lpstr>Helvetica</vt:lpstr>
      <vt:lpstr>Monotype Sorts</vt:lpstr>
      <vt:lpstr>Symbol</vt:lpstr>
      <vt:lpstr>Office Theme</vt:lpstr>
      <vt:lpstr>Microsoft Equation 3.0</vt:lpstr>
      <vt:lpstr>MathType 5.0 Equation</vt:lpstr>
      <vt:lpstr>Supervised Learning and k-Nearest Neighbors</vt:lpstr>
      <vt:lpstr>Introduction</vt:lpstr>
      <vt:lpstr>Variable Types</vt:lpstr>
      <vt:lpstr>Categorical Data</vt:lpstr>
      <vt:lpstr>Numerical Data</vt:lpstr>
      <vt:lpstr>Example 1: Email Spam</vt:lpstr>
      <vt:lpstr>Example 1: Email Spam</vt:lpstr>
      <vt:lpstr>Example 2: Recognition of Handwritten Digits</vt:lpstr>
      <vt:lpstr>Example 3: DNA Expression Microarrays</vt:lpstr>
      <vt:lpstr>Overview of Supervised Learning</vt:lpstr>
      <vt:lpstr>Notation</vt:lpstr>
      <vt:lpstr>Simple Approach 1: Least-Squares</vt:lpstr>
      <vt:lpstr>Simple Approach 1: Least-Squares</vt:lpstr>
      <vt:lpstr>Simple Approach 1: Least-Squares</vt:lpstr>
      <vt:lpstr>Simple Approach 1: Least-Squares</vt:lpstr>
      <vt:lpstr>Simple Approach 2: Nearest Neighbors</vt:lpstr>
      <vt:lpstr>Simple Approach 2: Nearest Neighbors</vt:lpstr>
      <vt:lpstr>Comparison of the Two Approaches</vt:lpstr>
      <vt:lpstr>Origin of the Data</vt:lpstr>
      <vt:lpstr>Variants of These Simple Methods</vt:lpstr>
      <vt:lpstr>Statistical Decision Theory</vt:lpstr>
      <vt:lpstr>Statistical Decision Theory</vt:lpstr>
      <vt:lpstr>Statistical Decision Theory</vt:lpstr>
      <vt:lpstr>Statistical Decision Theory</vt:lpstr>
      <vt:lpstr>Local Methods in High Dimensions</vt:lpstr>
      <vt:lpstr>Local Methods in High Dimensions</vt:lpstr>
      <vt:lpstr>Local Methods in High Dimensions</vt:lpstr>
      <vt:lpstr>Statistical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and k-Nearest Neighbors</dc:title>
  <dc:creator>Dr. Asim Wagan</dc:creator>
  <cp:lastModifiedBy>Dr. Asim Imdad Wagan</cp:lastModifiedBy>
  <cp:revision>20</cp:revision>
  <dcterms:created xsi:type="dcterms:W3CDTF">2018-10-04T04:16:20Z</dcterms:created>
  <dcterms:modified xsi:type="dcterms:W3CDTF">2018-10-04T06:47:27Z</dcterms:modified>
</cp:coreProperties>
</file>