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cd3a1d99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cd3a1d99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cd3a1d992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cd3a1d992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cd3a1d992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cd3a1d99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cd3a1d992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cd3a1d992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cd3a1d99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cd3a1d99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cd3a1d9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cd3a1d9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cd3a1d99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cd3a1d99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cd3a1d99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cd3a1d99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cd3a1d99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cd3a1d99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cd3a1d99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cd3a1d99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cd3a1d99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cd3a1d99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cd3a1d99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cd3a1d99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cd3a1d99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cd3a1d99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37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42A63"/>
                </a:solidFill>
              </a:rPr>
              <a:t>Demo: Account Preview Widgets</a:t>
            </a:r>
            <a:endParaRPr b="1" sz="2820">
              <a:solidFill>
                <a:srgbClr val="042A63"/>
              </a:solidFill>
            </a:endParaRPr>
          </a:p>
        </p:txBody>
      </p:sp>
      <p:cxnSp>
        <p:nvCxnSpPr>
          <p:cNvPr id="127" name="Google Shape;127;p22"/>
          <p:cNvCxnSpPr/>
          <p:nvPr/>
        </p:nvCxnSpPr>
        <p:spPr>
          <a:xfrm>
            <a:off x="424950" y="1073675"/>
            <a:ext cx="8294100" cy="0"/>
          </a:xfrm>
          <a:prstGeom prst="straightConnector1">
            <a:avLst/>
          </a:prstGeom>
          <a:noFill/>
          <a:ln cap="flat" cmpd="sng" w="19050">
            <a:solidFill>
              <a:srgbClr val="033BC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37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42A63"/>
                </a:solidFill>
              </a:rPr>
              <a:t>Scheduled Payments Widgets</a:t>
            </a:r>
            <a:endParaRPr b="1" sz="2820">
              <a:solidFill>
                <a:srgbClr val="042A63"/>
              </a:solidFill>
            </a:endParaRPr>
          </a:p>
        </p:txBody>
      </p:sp>
      <p:cxnSp>
        <p:nvCxnSpPr>
          <p:cNvPr id="133" name="Google Shape;133;p23"/>
          <p:cNvCxnSpPr/>
          <p:nvPr/>
        </p:nvCxnSpPr>
        <p:spPr>
          <a:xfrm>
            <a:off x="424950" y="1073675"/>
            <a:ext cx="8294100" cy="0"/>
          </a:xfrm>
          <a:prstGeom prst="straightConnector1">
            <a:avLst/>
          </a:prstGeom>
          <a:noFill/>
          <a:ln cap="flat" cmpd="sng" w="19050">
            <a:solidFill>
              <a:srgbClr val="033BC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37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42A63"/>
                </a:solidFill>
              </a:rPr>
              <a:t>Supporting iOS 16 &amp; 17+</a:t>
            </a:r>
            <a:endParaRPr b="1" sz="2820">
              <a:solidFill>
                <a:srgbClr val="042A63"/>
              </a:solidFill>
            </a:endParaRPr>
          </a:p>
        </p:txBody>
      </p:sp>
      <p:cxnSp>
        <p:nvCxnSpPr>
          <p:cNvPr id="139" name="Google Shape;139;p24"/>
          <p:cNvCxnSpPr/>
          <p:nvPr/>
        </p:nvCxnSpPr>
        <p:spPr>
          <a:xfrm>
            <a:off x="424950" y="1073675"/>
            <a:ext cx="8294100" cy="0"/>
          </a:xfrm>
          <a:prstGeom prst="straightConnector1">
            <a:avLst/>
          </a:prstGeom>
          <a:noFill/>
          <a:ln cap="flat" cmpd="sng" w="19050">
            <a:solidFill>
              <a:srgbClr val="033BC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37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42A63"/>
                </a:solidFill>
              </a:rPr>
              <a:t>What’s Next: Lock Screen Widgets</a:t>
            </a:r>
            <a:endParaRPr b="1" sz="2820">
              <a:solidFill>
                <a:srgbClr val="042A63"/>
              </a:solidFill>
            </a:endParaRPr>
          </a:p>
        </p:txBody>
      </p:sp>
      <p:cxnSp>
        <p:nvCxnSpPr>
          <p:cNvPr id="145" name="Google Shape;145;p25"/>
          <p:cNvCxnSpPr/>
          <p:nvPr/>
        </p:nvCxnSpPr>
        <p:spPr>
          <a:xfrm>
            <a:off x="424950" y="1073675"/>
            <a:ext cx="8294100" cy="0"/>
          </a:xfrm>
          <a:prstGeom prst="straightConnector1">
            <a:avLst/>
          </a:prstGeom>
          <a:noFill/>
          <a:ln cap="flat" cmpd="sng" w="19050">
            <a:solidFill>
              <a:srgbClr val="033BC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37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42A63"/>
                </a:solidFill>
              </a:rPr>
              <a:t>What’s Next: Adding More Interactivity</a:t>
            </a:r>
            <a:endParaRPr b="1" sz="2820">
              <a:solidFill>
                <a:srgbClr val="042A63"/>
              </a:solidFill>
            </a:endParaRPr>
          </a:p>
        </p:txBody>
      </p:sp>
      <p:cxnSp>
        <p:nvCxnSpPr>
          <p:cNvPr id="151" name="Google Shape;151;p26"/>
          <p:cNvCxnSpPr/>
          <p:nvPr/>
        </p:nvCxnSpPr>
        <p:spPr>
          <a:xfrm>
            <a:off x="424950" y="1073675"/>
            <a:ext cx="8294100" cy="0"/>
          </a:xfrm>
          <a:prstGeom prst="straightConnector1">
            <a:avLst/>
          </a:prstGeom>
          <a:noFill/>
          <a:ln cap="flat" cmpd="sng" w="19050">
            <a:solidFill>
              <a:srgbClr val="033BC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7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42A63"/>
                </a:solidFill>
              </a:rPr>
              <a:t>Agenda</a:t>
            </a:r>
            <a:endParaRPr b="1" sz="2820">
              <a:solidFill>
                <a:srgbClr val="042A63"/>
              </a:solidFill>
            </a:endParaRPr>
          </a:p>
        </p:txBody>
      </p:sp>
      <p:cxnSp>
        <p:nvCxnSpPr>
          <p:cNvPr id="61" name="Google Shape;61;p14"/>
          <p:cNvCxnSpPr/>
          <p:nvPr/>
        </p:nvCxnSpPr>
        <p:spPr>
          <a:xfrm>
            <a:off x="424950" y="1073675"/>
            <a:ext cx="8294100" cy="0"/>
          </a:xfrm>
          <a:prstGeom prst="straightConnector1">
            <a:avLst/>
          </a:prstGeom>
          <a:noFill/>
          <a:ln cap="flat" cmpd="sng" w="19050">
            <a:solidFill>
              <a:srgbClr val="033BC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7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42A63"/>
                </a:solidFill>
              </a:rPr>
              <a:t>Transaction Classification: The Idea</a:t>
            </a:r>
            <a:endParaRPr b="1" sz="2820">
              <a:solidFill>
                <a:srgbClr val="042A63"/>
              </a:solidFill>
            </a:endParaRPr>
          </a:p>
        </p:txBody>
      </p:sp>
      <p:cxnSp>
        <p:nvCxnSpPr>
          <p:cNvPr id="67" name="Google Shape;67;p15"/>
          <p:cNvCxnSpPr/>
          <p:nvPr/>
        </p:nvCxnSpPr>
        <p:spPr>
          <a:xfrm>
            <a:off x="424950" y="1073675"/>
            <a:ext cx="8294100" cy="0"/>
          </a:xfrm>
          <a:prstGeom prst="straightConnector1">
            <a:avLst/>
          </a:prstGeom>
          <a:noFill/>
          <a:ln cap="flat" cmpd="sng" w="19050">
            <a:solidFill>
              <a:srgbClr val="033BC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7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42A63"/>
                </a:solidFill>
              </a:rPr>
              <a:t>Transaction Classification: How It Works</a:t>
            </a:r>
            <a:endParaRPr b="1" sz="2820">
              <a:solidFill>
                <a:srgbClr val="042A63"/>
              </a:solidFill>
            </a:endParaRPr>
          </a:p>
        </p:txBody>
      </p:sp>
      <p:cxnSp>
        <p:nvCxnSpPr>
          <p:cNvPr id="73" name="Google Shape;73;p16"/>
          <p:cNvCxnSpPr/>
          <p:nvPr/>
        </p:nvCxnSpPr>
        <p:spPr>
          <a:xfrm>
            <a:off x="424950" y="1073675"/>
            <a:ext cx="8294100" cy="0"/>
          </a:xfrm>
          <a:prstGeom prst="straightConnector1">
            <a:avLst/>
          </a:prstGeom>
          <a:noFill/>
          <a:ln cap="flat" cmpd="sng" w="19050">
            <a:solidFill>
              <a:srgbClr val="033BC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6"/>
          <p:cNvSpPr/>
          <p:nvPr/>
        </p:nvSpPr>
        <p:spPr>
          <a:xfrm>
            <a:off x="2653450" y="2649025"/>
            <a:ext cx="1789800" cy="755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Preprocessing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441875" y="2649038"/>
            <a:ext cx="1789800" cy="755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Raw Transaction Data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4782875" y="2649025"/>
            <a:ext cx="1789800" cy="755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6912300" y="2649038"/>
            <a:ext cx="1789800" cy="755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Categorized Output</a:t>
            </a:r>
            <a:endParaRPr/>
          </a:p>
        </p:txBody>
      </p:sp>
      <p:cxnSp>
        <p:nvCxnSpPr>
          <p:cNvPr id="78" name="Google Shape;78;p16"/>
          <p:cNvCxnSpPr>
            <a:stCxn id="75" idx="3"/>
            <a:endCxn id="74" idx="1"/>
          </p:cNvCxnSpPr>
          <p:nvPr/>
        </p:nvCxnSpPr>
        <p:spPr>
          <a:xfrm>
            <a:off x="2231675" y="3026588"/>
            <a:ext cx="42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6"/>
          <p:cNvCxnSpPr>
            <a:stCxn id="74" idx="3"/>
            <a:endCxn id="76" idx="1"/>
          </p:cNvCxnSpPr>
          <p:nvPr/>
        </p:nvCxnSpPr>
        <p:spPr>
          <a:xfrm>
            <a:off x="4443250" y="3026575"/>
            <a:ext cx="33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6"/>
          <p:cNvCxnSpPr>
            <a:stCxn id="76" idx="3"/>
            <a:endCxn id="77" idx="1"/>
          </p:cNvCxnSpPr>
          <p:nvPr/>
        </p:nvCxnSpPr>
        <p:spPr>
          <a:xfrm>
            <a:off x="6572675" y="3026575"/>
            <a:ext cx="33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6"/>
          <p:cNvSpPr/>
          <p:nvPr/>
        </p:nvSpPr>
        <p:spPr>
          <a:xfrm>
            <a:off x="350350" y="1390425"/>
            <a:ext cx="1981500" cy="755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 HORTONS 887 PURCHASE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6816475" y="3907650"/>
            <a:ext cx="1981500" cy="75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“Dining”</a:t>
            </a:r>
            <a:endParaRPr/>
          </a:p>
        </p:txBody>
      </p:sp>
      <p:cxnSp>
        <p:nvCxnSpPr>
          <p:cNvPr id="83" name="Google Shape;83;p16"/>
          <p:cNvCxnSpPr>
            <a:stCxn id="81" idx="2"/>
            <a:endCxn id="75" idx="0"/>
          </p:cNvCxnSpPr>
          <p:nvPr/>
        </p:nvCxnSpPr>
        <p:spPr>
          <a:xfrm flipH="1">
            <a:off x="1336900" y="2145525"/>
            <a:ext cx="4200" cy="5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stCxn id="77" idx="2"/>
            <a:endCxn id="82" idx="0"/>
          </p:cNvCxnSpPr>
          <p:nvPr/>
        </p:nvCxnSpPr>
        <p:spPr>
          <a:xfrm>
            <a:off x="7807200" y="3404138"/>
            <a:ext cx="0" cy="5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7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42A63"/>
                </a:solidFill>
              </a:rPr>
              <a:t>Transaction Classification: UI</a:t>
            </a:r>
            <a:endParaRPr b="1" sz="2820">
              <a:solidFill>
                <a:srgbClr val="042A63"/>
              </a:solidFill>
            </a:endParaRPr>
          </a:p>
        </p:txBody>
      </p:sp>
      <p:cxnSp>
        <p:nvCxnSpPr>
          <p:cNvPr id="90" name="Google Shape;90;p17"/>
          <p:cNvCxnSpPr/>
          <p:nvPr/>
        </p:nvCxnSpPr>
        <p:spPr>
          <a:xfrm>
            <a:off x="424950" y="1073675"/>
            <a:ext cx="8294100" cy="0"/>
          </a:xfrm>
          <a:prstGeom prst="straightConnector1">
            <a:avLst/>
          </a:prstGeom>
          <a:noFill/>
          <a:ln cap="flat" cmpd="sng" w="19050">
            <a:solidFill>
              <a:srgbClr val="033BC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7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42A63"/>
                </a:solidFill>
              </a:rPr>
              <a:t>What are Widgets?</a:t>
            </a:r>
            <a:endParaRPr b="1" sz="2820">
              <a:solidFill>
                <a:srgbClr val="042A63"/>
              </a:solidFill>
            </a:endParaRPr>
          </a:p>
        </p:txBody>
      </p:sp>
      <p:cxnSp>
        <p:nvCxnSpPr>
          <p:cNvPr id="96" name="Google Shape;96;p18"/>
          <p:cNvCxnSpPr/>
          <p:nvPr/>
        </p:nvCxnSpPr>
        <p:spPr>
          <a:xfrm>
            <a:off x="424950" y="1073675"/>
            <a:ext cx="8294100" cy="0"/>
          </a:xfrm>
          <a:prstGeom prst="straightConnector1">
            <a:avLst/>
          </a:prstGeom>
          <a:noFill/>
          <a:ln cap="flat" cmpd="sng" w="19050">
            <a:solidFill>
              <a:srgbClr val="033BC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58" y="1787500"/>
            <a:ext cx="2826967" cy="5815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2375" y="1787500"/>
            <a:ext cx="4685902" cy="33560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424950" y="1167650"/>
            <a:ext cx="52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</a:t>
            </a:r>
            <a:r>
              <a:rPr i="1" lang="en"/>
              <a:t> new way to do mobile banking at a glance.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37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42A63"/>
                </a:solidFill>
              </a:rPr>
              <a:t>Migrating from Today Extensions</a:t>
            </a:r>
            <a:endParaRPr b="1" sz="2820">
              <a:solidFill>
                <a:srgbClr val="042A63"/>
              </a:solidFill>
            </a:endParaRPr>
          </a:p>
        </p:txBody>
      </p:sp>
      <p:cxnSp>
        <p:nvCxnSpPr>
          <p:cNvPr id="105" name="Google Shape;105;p19"/>
          <p:cNvCxnSpPr/>
          <p:nvPr/>
        </p:nvCxnSpPr>
        <p:spPr>
          <a:xfrm>
            <a:off x="424950" y="1073675"/>
            <a:ext cx="8294100" cy="0"/>
          </a:xfrm>
          <a:prstGeom prst="straightConnector1">
            <a:avLst/>
          </a:prstGeom>
          <a:noFill/>
          <a:ln cap="flat" cmpd="sng" w="19050">
            <a:solidFill>
              <a:srgbClr val="033BC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9"/>
          <p:cNvSpPr txBox="1"/>
          <p:nvPr/>
        </p:nvSpPr>
        <p:spPr>
          <a:xfrm>
            <a:off x="424950" y="1167650"/>
            <a:ext cx="52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Screenshots of our current TodayExtensions. </a:t>
            </a:r>
            <a:endParaRPr i="1"/>
          </a:p>
        </p:txBody>
      </p:sp>
      <p:cxnSp>
        <p:nvCxnSpPr>
          <p:cNvPr id="107" name="Google Shape;107;p19"/>
          <p:cNvCxnSpPr/>
          <p:nvPr/>
        </p:nvCxnSpPr>
        <p:spPr>
          <a:xfrm>
            <a:off x="3786138" y="3366700"/>
            <a:ext cx="155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9"/>
          <p:cNvSpPr txBox="1"/>
          <p:nvPr>
            <p:ph type="title"/>
          </p:nvPr>
        </p:nvSpPr>
        <p:spPr>
          <a:xfrm>
            <a:off x="6093825" y="2804950"/>
            <a:ext cx="192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42A63"/>
                </a:solidFill>
              </a:rPr>
              <a:t>WidgetKit</a:t>
            </a:r>
            <a:endParaRPr b="1" sz="2820">
              <a:solidFill>
                <a:srgbClr val="042A63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963175" y="3377650"/>
            <a:ext cx="21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Compatible with iOS 16+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7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42A63"/>
                </a:solidFill>
              </a:rPr>
              <a:t>Account Preview Widgets</a:t>
            </a:r>
            <a:endParaRPr b="1" sz="2820">
              <a:solidFill>
                <a:srgbClr val="042A63"/>
              </a:solidFill>
            </a:endParaRPr>
          </a:p>
        </p:txBody>
      </p:sp>
      <p:cxnSp>
        <p:nvCxnSpPr>
          <p:cNvPr id="115" name="Google Shape;115;p20"/>
          <p:cNvCxnSpPr/>
          <p:nvPr/>
        </p:nvCxnSpPr>
        <p:spPr>
          <a:xfrm>
            <a:off x="424950" y="1073675"/>
            <a:ext cx="8294100" cy="0"/>
          </a:xfrm>
          <a:prstGeom prst="straightConnector1">
            <a:avLst/>
          </a:prstGeom>
          <a:noFill/>
          <a:ln cap="flat" cmpd="sng" w="19050">
            <a:solidFill>
              <a:srgbClr val="033BC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7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solidFill>
                  <a:srgbClr val="042A63"/>
                </a:solidFill>
              </a:rPr>
              <a:t>Demo: </a:t>
            </a:r>
            <a:r>
              <a:rPr b="1" lang="en" sz="2820">
                <a:solidFill>
                  <a:srgbClr val="042A63"/>
                </a:solidFill>
              </a:rPr>
              <a:t>Account Preview Widgets</a:t>
            </a:r>
            <a:endParaRPr b="1" sz="2820">
              <a:solidFill>
                <a:srgbClr val="042A63"/>
              </a:solidFill>
            </a:endParaRPr>
          </a:p>
        </p:txBody>
      </p:sp>
      <p:cxnSp>
        <p:nvCxnSpPr>
          <p:cNvPr id="121" name="Google Shape;121;p21"/>
          <p:cNvCxnSpPr/>
          <p:nvPr/>
        </p:nvCxnSpPr>
        <p:spPr>
          <a:xfrm>
            <a:off x="424950" y="1073675"/>
            <a:ext cx="8294100" cy="0"/>
          </a:xfrm>
          <a:prstGeom prst="straightConnector1">
            <a:avLst/>
          </a:prstGeom>
          <a:noFill/>
          <a:ln cap="flat" cmpd="sng" w="19050">
            <a:solidFill>
              <a:srgbClr val="033BC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