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ntonio Regular"/>
      <p:regular r:id="rId19"/>
      <p:bold r:id="rId20"/>
    </p:embeddedFont>
    <p:embeddedFont>
      <p:font typeface="Roboto"/>
      <p:regular r:id="rId21"/>
      <p:bold r:id="rId22"/>
      <p:italic r:id="rId23"/>
      <p:boldItalic r:id="rId24"/>
    </p:embeddedFont>
    <p:embeddedFont>
      <p:font typeface="Antonio"/>
      <p:regular r:id="rId25"/>
      <p:bold r:id="rId26"/>
    </p:embeddedFont>
    <p:embeddedFont>
      <p:font typeface="Oswald"/>
      <p:regular r:id="rId27"/>
      <p:bold r:id="rId28"/>
    </p:embeddedFont>
    <p:embeddedFont>
      <p:font typeface="Source Sans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ntonioRegular-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ntonio-bold.fntdata"/><Relationship Id="rId25" Type="http://schemas.openxmlformats.org/officeDocument/2006/relationships/font" Target="fonts/Antonio-regular.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italic.fntdata"/><Relationship Id="rId30" Type="http://schemas.openxmlformats.org/officeDocument/2006/relationships/font" Target="fonts/SourceSansPr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SourceSansPr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ntonioRegular-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f28e0e44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f28e0e44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f28e0e44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f28e0e44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f28e0e44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f28e0e44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f28e0e44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f28e0e44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f28e0e44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f28e0e44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f28e0e44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f28e0e44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f28e0e44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f28e0e44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f28e0e44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f28e0e44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f28e0e44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f28e0e44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f28e0e44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f28e0e44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f28e0e44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f28e0e44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f28e0e44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f28e0e44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34975" y="-53725"/>
            <a:ext cx="9690726" cy="5197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E42B"/>
        </a:solidFill>
      </p:bgPr>
    </p:bg>
    <p:spTree>
      <p:nvGrpSpPr>
        <p:cNvPr id="126" name="Shape 126"/>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rot="3302640">
            <a:off x="2131624" y="3376274"/>
            <a:ext cx="629898" cy="695650"/>
          </a:xfrm>
          <a:prstGeom prst="rect">
            <a:avLst/>
          </a:prstGeom>
          <a:noFill/>
          <a:ln>
            <a:noFill/>
          </a:ln>
        </p:spPr>
      </p:pic>
      <p:sp>
        <p:nvSpPr>
          <p:cNvPr id="128" name="Google Shape;128;p22"/>
          <p:cNvSpPr txBox="1"/>
          <p:nvPr>
            <p:ph type="title"/>
          </p:nvPr>
        </p:nvSpPr>
        <p:spPr>
          <a:xfrm>
            <a:off x="311700" y="407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Antonio"/>
                <a:ea typeface="Antonio"/>
                <a:cs typeface="Antonio"/>
                <a:sym typeface="Antonio"/>
              </a:rPr>
              <a:t>Methodology</a:t>
            </a:r>
            <a:endParaRPr sz="3000">
              <a:latin typeface="Antonio"/>
              <a:ea typeface="Antonio"/>
              <a:cs typeface="Antonio"/>
              <a:sym typeface="Antonio"/>
            </a:endParaRPr>
          </a:p>
        </p:txBody>
      </p:sp>
      <p:pic>
        <p:nvPicPr>
          <p:cNvPr id="129" name="Google Shape;129;p22"/>
          <p:cNvPicPr preferRelativeResize="0"/>
          <p:nvPr/>
        </p:nvPicPr>
        <p:blipFill>
          <a:blip r:embed="rId4">
            <a:alphaModFix/>
          </a:blip>
          <a:stretch>
            <a:fillRect/>
          </a:stretch>
        </p:blipFill>
        <p:spPr>
          <a:xfrm>
            <a:off x="374725" y="1876075"/>
            <a:ext cx="2822749" cy="1874475"/>
          </a:xfrm>
          <a:prstGeom prst="rect">
            <a:avLst/>
          </a:prstGeom>
          <a:noFill/>
          <a:ln>
            <a:noFill/>
          </a:ln>
        </p:spPr>
      </p:pic>
      <p:sp>
        <p:nvSpPr>
          <p:cNvPr id="130" name="Google Shape;130;p22"/>
          <p:cNvSpPr txBox="1"/>
          <p:nvPr/>
        </p:nvSpPr>
        <p:spPr>
          <a:xfrm>
            <a:off x="311700" y="4181525"/>
            <a:ext cx="25338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Roboto"/>
                <a:ea typeface="Roboto"/>
                <a:cs typeface="Roboto"/>
                <a:sym typeface="Roboto"/>
              </a:rPr>
              <a:t>Data Cleaning</a:t>
            </a:r>
            <a:endParaRPr sz="1900">
              <a:latin typeface="Roboto"/>
              <a:ea typeface="Roboto"/>
              <a:cs typeface="Roboto"/>
              <a:sym typeface="Roboto"/>
            </a:endParaRPr>
          </a:p>
        </p:txBody>
      </p:sp>
      <p:pic>
        <p:nvPicPr>
          <p:cNvPr id="131" name="Google Shape;131;p22"/>
          <p:cNvPicPr preferRelativeResize="0"/>
          <p:nvPr/>
        </p:nvPicPr>
        <p:blipFill>
          <a:blip r:embed="rId5">
            <a:alphaModFix/>
          </a:blip>
          <a:stretch>
            <a:fillRect/>
          </a:stretch>
        </p:blipFill>
        <p:spPr>
          <a:xfrm>
            <a:off x="3969200" y="1982900"/>
            <a:ext cx="1660825" cy="1660826"/>
          </a:xfrm>
          <a:prstGeom prst="rect">
            <a:avLst/>
          </a:prstGeom>
          <a:noFill/>
          <a:ln>
            <a:noFill/>
          </a:ln>
        </p:spPr>
      </p:pic>
      <p:sp>
        <p:nvSpPr>
          <p:cNvPr id="132" name="Google Shape;132;p22"/>
          <p:cNvSpPr txBox="1"/>
          <p:nvPr/>
        </p:nvSpPr>
        <p:spPr>
          <a:xfrm>
            <a:off x="3299613" y="421992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Roboto"/>
                <a:ea typeface="Roboto"/>
                <a:cs typeface="Roboto"/>
                <a:sym typeface="Roboto"/>
              </a:rPr>
              <a:t>vectorization</a:t>
            </a:r>
            <a:endParaRPr sz="1800">
              <a:latin typeface="Roboto"/>
              <a:ea typeface="Roboto"/>
              <a:cs typeface="Roboto"/>
              <a:sym typeface="Roboto"/>
            </a:endParaRPr>
          </a:p>
        </p:txBody>
      </p:sp>
      <p:pic>
        <p:nvPicPr>
          <p:cNvPr id="133" name="Google Shape;133;p22"/>
          <p:cNvPicPr preferRelativeResize="0"/>
          <p:nvPr/>
        </p:nvPicPr>
        <p:blipFill>
          <a:blip r:embed="rId6">
            <a:alphaModFix/>
          </a:blip>
          <a:stretch>
            <a:fillRect/>
          </a:stretch>
        </p:blipFill>
        <p:spPr>
          <a:xfrm>
            <a:off x="6687125" y="1876075"/>
            <a:ext cx="2026650" cy="2026650"/>
          </a:xfrm>
          <a:prstGeom prst="rect">
            <a:avLst/>
          </a:prstGeom>
          <a:noFill/>
          <a:ln>
            <a:noFill/>
          </a:ln>
        </p:spPr>
      </p:pic>
      <p:sp>
        <p:nvSpPr>
          <p:cNvPr id="134" name="Google Shape;134;p22"/>
          <p:cNvSpPr txBox="1"/>
          <p:nvPr/>
        </p:nvSpPr>
        <p:spPr>
          <a:xfrm>
            <a:off x="6200450" y="421992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Roboto"/>
                <a:ea typeface="Roboto"/>
                <a:cs typeface="Roboto"/>
                <a:sym typeface="Roboto"/>
              </a:rPr>
              <a:t>T</a:t>
            </a:r>
            <a:r>
              <a:rPr lang="en" sz="1800">
                <a:latin typeface="Roboto"/>
                <a:ea typeface="Roboto"/>
                <a:cs typeface="Roboto"/>
                <a:sym typeface="Roboto"/>
              </a:rPr>
              <a:t>uning</a:t>
            </a:r>
            <a:endParaRPr sz="1800">
              <a:latin typeface="Roboto"/>
              <a:ea typeface="Roboto"/>
              <a:cs typeface="Roboto"/>
              <a:sym typeface="Roboto"/>
            </a:endParaRPr>
          </a:p>
        </p:txBody>
      </p:sp>
      <p:sp>
        <p:nvSpPr>
          <p:cNvPr id="135" name="Google Shape;13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500"/>
                                        <p:tgtEl>
                                          <p:spTgt spid="13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500"/>
                                        <p:tgtEl>
                                          <p:spTgt spid="1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500"/>
                                        <p:tgtEl>
                                          <p:spTgt spid="13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E42B"/>
        </a:solidFill>
      </p:bgPr>
    </p:bg>
    <p:spTree>
      <p:nvGrpSpPr>
        <p:cNvPr id="139" name="Shape 139"/>
        <p:cNvGrpSpPr/>
        <p:nvPr/>
      </p:nvGrpSpPr>
      <p:grpSpPr>
        <a:xfrm>
          <a:off x="0" y="0"/>
          <a:ext cx="0" cy="0"/>
          <a:chOff x="0" y="0"/>
          <a:chExt cx="0" cy="0"/>
        </a:xfrm>
      </p:grpSpPr>
      <p:sp>
        <p:nvSpPr>
          <p:cNvPr id="140" name="Google Shape;140;p23"/>
          <p:cNvSpPr txBox="1"/>
          <p:nvPr>
            <p:ph type="title"/>
          </p:nvPr>
        </p:nvSpPr>
        <p:spPr>
          <a:xfrm>
            <a:off x="3412950" y="1790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800">
                <a:latin typeface="Antonio"/>
                <a:ea typeface="Antonio"/>
                <a:cs typeface="Antonio"/>
                <a:sym typeface="Antonio"/>
              </a:rPr>
              <a:t>Accuracy </a:t>
            </a:r>
            <a:endParaRPr sz="4800">
              <a:latin typeface="Antonio"/>
              <a:ea typeface="Antonio"/>
              <a:cs typeface="Antonio"/>
              <a:sym typeface="Antonio"/>
            </a:endParaRPr>
          </a:p>
        </p:txBody>
      </p:sp>
      <p:sp>
        <p:nvSpPr>
          <p:cNvPr id="141" name="Google Shape;141;p23"/>
          <p:cNvSpPr txBox="1"/>
          <p:nvPr/>
        </p:nvSpPr>
        <p:spPr>
          <a:xfrm>
            <a:off x="462300" y="2224400"/>
            <a:ext cx="8219400" cy="14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900">
              <a:latin typeface="Oswald"/>
              <a:ea typeface="Oswald"/>
              <a:cs typeface="Oswald"/>
              <a:sym typeface="Oswald"/>
            </a:endParaRPr>
          </a:p>
          <a:p>
            <a:pPr indent="0" lvl="0" marL="0" rtl="0" algn="ctr">
              <a:spcBef>
                <a:spcPts val="0"/>
              </a:spcBef>
              <a:spcAft>
                <a:spcPts val="0"/>
              </a:spcAft>
              <a:buNone/>
            </a:pPr>
            <a:r>
              <a:rPr lang="en" sz="6000">
                <a:latin typeface="Oswald"/>
                <a:ea typeface="Oswald"/>
                <a:cs typeface="Oswald"/>
                <a:sym typeface="Oswald"/>
              </a:rPr>
              <a:t>97-99 %</a:t>
            </a:r>
            <a:endParaRPr sz="6000">
              <a:latin typeface="Oswald"/>
              <a:ea typeface="Oswald"/>
              <a:cs typeface="Oswald"/>
              <a:sym typeface="Oswald"/>
            </a:endParaRPr>
          </a:p>
        </p:txBody>
      </p:sp>
      <p:sp>
        <p:nvSpPr>
          <p:cNvPr id="142" name="Google Shape;14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E42B"/>
        </a:solidFill>
      </p:bgPr>
    </p:bg>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16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300">
                <a:latin typeface="Antonio"/>
                <a:ea typeface="Antonio"/>
                <a:cs typeface="Antonio"/>
                <a:sym typeface="Antonio"/>
              </a:rPr>
              <a:t>Manual Testing</a:t>
            </a:r>
            <a:endParaRPr sz="4300">
              <a:latin typeface="Antonio"/>
              <a:ea typeface="Antonio"/>
              <a:cs typeface="Antonio"/>
              <a:sym typeface="Antonio"/>
            </a:endParaRPr>
          </a:p>
        </p:txBody>
      </p:sp>
      <p:pic>
        <p:nvPicPr>
          <p:cNvPr id="148" name="Google Shape;148;p24"/>
          <p:cNvPicPr preferRelativeResize="0"/>
          <p:nvPr/>
        </p:nvPicPr>
        <p:blipFill>
          <a:blip r:embed="rId3">
            <a:alphaModFix/>
          </a:blip>
          <a:stretch>
            <a:fillRect/>
          </a:stretch>
        </p:blipFill>
        <p:spPr>
          <a:xfrm>
            <a:off x="492775" y="1494325"/>
            <a:ext cx="5286375" cy="923925"/>
          </a:xfrm>
          <a:prstGeom prst="rect">
            <a:avLst/>
          </a:prstGeom>
          <a:noFill/>
          <a:ln>
            <a:noFill/>
          </a:ln>
          <a:effectLst>
            <a:outerShdw blurRad="57150" rotWithShape="0" algn="bl" dir="5400000" dist="19050">
              <a:srgbClr val="000000">
                <a:alpha val="50000"/>
              </a:srgbClr>
            </a:outerShdw>
          </a:effectLst>
        </p:spPr>
      </p:pic>
      <p:pic>
        <p:nvPicPr>
          <p:cNvPr id="149" name="Google Shape;149;p24"/>
          <p:cNvPicPr preferRelativeResize="0"/>
          <p:nvPr/>
        </p:nvPicPr>
        <p:blipFill>
          <a:blip r:embed="rId4">
            <a:alphaModFix/>
          </a:blip>
          <a:stretch>
            <a:fillRect/>
          </a:stretch>
        </p:blipFill>
        <p:spPr>
          <a:xfrm>
            <a:off x="3965025" y="2846700"/>
            <a:ext cx="4867275" cy="942975"/>
          </a:xfrm>
          <a:prstGeom prst="rect">
            <a:avLst/>
          </a:prstGeom>
          <a:noFill/>
          <a:ln>
            <a:noFill/>
          </a:ln>
          <a:effectLst>
            <a:outerShdw blurRad="57150" rotWithShape="0" algn="bl" dir="5400000" dist="19050">
              <a:srgbClr val="000000">
                <a:alpha val="50000"/>
              </a:srgbClr>
            </a:outerShdw>
          </a:effectLst>
        </p:spPr>
      </p:pic>
      <p:sp>
        <p:nvSpPr>
          <p:cNvPr id="150" name="Google Shape;15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500"/>
                                        <p:tgtEl>
                                          <p:spTgt spid="14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500"/>
                                        <p:tgtEl>
                                          <p:spTgt spid="1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E42B"/>
        </a:solidFill>
      </p:bgPr>
    </p:bg>
    <p:spTree>
      <p:nvGrpSpPr>
        <p:cNvPr id="154" name="Shape 154"/>
        <p:cNvGrpSpPr/>
        <p:nvPr/>
      </p:nvGrpSpPr>
      <p:grpSpPr>
        <a:xfrm>
          <a:off x="0" y="0"/>
          <a:ext cx="0" cy="0"/>
          <a:chOff x="0" y="0"/>
          <a:chExt cx="0" cy="0"/>
        </a:xfrm>
      </p:grpSpPr>
      <p:sp>
        <p:nvSpPr>
          <p:cNvPr id="155" name="Google Shape;155;p25"/>
          <p:cNvSpPr txBox="1"/>
          <p:nvPr/>
        </p:nvSpPr>
        <p:spPr>
          <a:xfrm>
            <a:off x="96150" y="2017650"/>
            <a:ext cx="89517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a:latin typeface="Oswald"/>
                <a:ea typeface="Oswald"/>
                <a:cs typeface="Oswald"/>
                <a:sym typeface="Oswald"/>
              </a:rPr>
              <a:t>Thank You </a:t>
            </a:r>
            <a:endParaRPr sz="6000">
              <a:latin typeface="Oswald"/>
              <a:ea typeface="Oswald"/>
              <a:cs typeface="Oswald"/>
              <a:sym typeface="Oswald"/>
            </a:endParaRPr>
          </a:p>
        </p:txBody>
      </p:sp>
      <p:sp>
        <p:nvSpPr>
          <p:cNvPr id="156" name="Google Shape;15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E42B"/>
        </a:solidFill>
      </p:bgPr>
    </p:bg>
    <p:spTree>
      <p:nvGrpSpPr>
        <p:cNvPr id="58" name="Shape 58"/>
        <p:cNvGrpSpPr/>
        <p:nvPr/>
      </p:nvGrpSpPr>
      <p:grpSpPr>
        <a:xfrm>
          <a:off x="0" y="0"/>
          <a:ext cx="0" cy="0"/>
          <a:chOff x="0" y="0"/>
          <a:chExt cx="0" cy="0"/>
        </a:xfrm>
      </p:grpSpPr>
      <p:sp>
        <p:nvSpPr>
          <p:cNvPr id="59" name="Google Shape;59;p14"/>
          <p:cNvSpPr txBox="1"/>
          <p:nvPr/>
        </p:nvSpPr>
        <p:spPr>
          <a:xfrm>
            <a:off x="529475" y="529475"/>
            <a:ext cx="8232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latin typeface="Antonio Regular"/>
                <a:ea typeface="Antonio Regular"/>
                <a:cs typeface="Antonio Regular"/>
                <a:sym typeface="Antonio Regular"/>
              </a:rPr>
              <a:t>Presented By</a:t>
            </a:r>
            <a:endParaRPr sz="4800">
              <a:latin typeface="Antonio Regular"/>
              <a:ea typeface="Antonio Regular"/>
              <a:cs typeface="Antonio Regular"/>
              <a:sym typeface="Antonio Regular"/>
            </a:endParaRPr>
          </a:p>
        </p:txBody>
      </p:sp>
      <p:sp>
        <p:nvSpPr>
          <p:cNvPr id="60" name="Google Shape;60;p14"/>
          <p:cNvSpPr txBox="1"/>
          <p:nvPr/>
        </p:nvSpPr>
        <p:spPr>
          <a:xfrm>
            <a:off x="794225" y="1676600"/>
            <a:ext cx="3668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Antonio"/>
                <a:ea typeface="Antonio"/>
                <a:cs typeface="Antonio"/>
                <a:sym typeface="Antonio"/>
              </a:rPr>
              <a:t>Sium Hossain</a:t>
            </a:r>
            <a:endParaRPr sz="3000">
              <a:solidFill>
                <a:schemeClr val="dk1"/>
              </a:solidFill>
              <a:latin typeface="Antonio"/>
              <a:ea typeface="Antonio"/>
              <a:cs typeface="Antonio"/>
              <a:sym typeface="Antonio"/>
            </a:endParaRPr>
          </a:p>
          <a:p>
            <a:pPr indent="0" lvl="0" marL="0" rtl="0" algn="l">
              <a:spcBef>
                <a:spcPts val="0"/>
              </a:spcBef>
              <a:spcAft>
                <a:spcPts val="0"/>
              </a:spcAft>
              <a:buClr>
                <a:schemeClr val="dk1"/>
              </a:buClr>
              <a:buSzPts val="1100"/>
              <a:buFont typeface="Arial"/>
              <a:buNone/>
            </a:pPr>
            <a:r>
              <a:rPr lang="en" sz="3000">
                <a:solidFill>
                  <a:schemeClr val="dk1"/>
                </a:solidFill>
                <a:latin typeface="Antonio"/>
                <a:ea typeface="Antonio"/>
                <a:cs typeface="Antonio"/>
                <a:sym typeface="Antonio"/>
              </a:rPr>
              <a:t>181002033</a:t>
            </a:r>
            <a:endParaRPr sz="3000">
              <a:solidFill>
                <a:schemeClr val="dk1"/>
              </a:solidFill>
              <a:latin typeface="Antonio"/>
              <a:ea typeface="Antonio"/>
              <a:cs typeface="Antonio"/>
              <a:sym typeface="Antonio"/>
            </a:endParaRPr>
          </a:p>
        </p:txBody>
      </p:sp>
      <p:sp>
        <p:nvSpPr>
          <p:cNvPr id="61" name="Google Shape;61;p14"/>
          <p:cNvSpPr txBox="1"/>
          <p:nvPr/>
        </p:nvSpPr>
        <p:spPr>
          <a:xfrm>
            <a:off x="5724525" y="1676600"/>
            <a:ext cx="2206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Antonio"/>
                <a:ea typeface="Antonio"/>
                <a:cs typeface="Antonio"/>
                <a:sym typeface="Antonio"/>
              </a:rPr>
              <a:t>Salauddin</a:t>
            </a:r>
            <a:endParaRPr sz="3000">
              <a:solidFill>
                <a:schemeClr val="dk1"/>
              </a:solidFill>
              <a:latin typeface="Antonio"/>
              <a:ea typeface="Antonio"/>
              <a:cs typeface="Antonio"/>
              <a:sym typeface="Antonio"/>
            </a:endParaRPr>
          </a:p>
          <a:p>
            <a:pPr indent="0" lvl="0" marL="0" rtl="0" algn="l">
              <a:spcBef>
                <a:spcPts val="0"/>
              </a:spcBef>
              <a:spcAft>
                <a:spcPts val="0"/>
              </a:spcAft>
              <a:buNone/>
            </a:pPr>
            <a:r>
              <a:rPr lang="en" sz="3000">
                <a:solidFill>
                  <a:schemeClr val="dk1"/>
                </a:solidFill>
                <a:latin typeface="Antonio"/>
                <a:ea typeface="Antonio"/>
                <a:cs typeface="Antonio"/>
                <a:sym typeface="Antonio"/>
              </a:rPr>
              <a:t>181002034</a:t>
            </a:r>
            <a:endParaRPr sz="3000">
              <a:solidFill>
                <a:schemeClr val="dk1"/>
              </a:solidFill>
              <a:latin typeface="Antonio"/>
              <a:ea typeface="Antonio"/>
              <a:cs typeface="Antonio"/>
              <a:sym typeface="Antonio"/>
            </a:endParaRPr>
          </a:p>
        </p:txBody>
      </p:sp>
      <p:sp>
        <p:nvSpPr>
          <p:cNvPr id="62" name="Google Shape;62;p14"/>
          <p:cNvSpPr txBox="1"/>
          <p:nvPr/>
        </p:nvSpPr>
        <p:spPr>
          <a:xfrm>
            <a:off x="794225" y="3295600"/>
            <a:ext cx="2912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Antonio"/>
                <a:ea typeface="Antonio"/>
                <a:cs typeface="Antonio"/>
                <a:sym typeface="Antonio"/>
              </a:rPr>
              <a:t>Sumaiya akhter </a:t>
            </a:r>
            <a:endParaRPr sz="3000">
              <a:solidFill>
                <a:schemeClr val="dk1"/>
              </a:solidFill>
              <a:latin typeface="Antonio"/>
              <a:ea typeface="Antonio"/>
              <a:cs typeface="Antonio"/>
              <a:sym typeface="Antonio"/>
            </a:endParaRPr>
          </a:p>
          <a:p>
            <a:pPr indent="0" lvl="0" marL="0" rtl="0" algn="l">
              <a:spcBef>
                <a:spcPts val="0"/>
              </a:spcBef>
              <a:spcAft>
                <a:spcPts val="0"/>
              </a:spcAft>
              <a:buNone/>
            </a:pPr>
            <a:r>
              <a:rPr lang="en" sz="3000">
                <a:solidFill>
                  <a:schemeClr val="dk1"/>
                </a:solidFill>
                <a:latin typeface="Antonio"/>
                <a:ea typeface="Antonio"/>
                <a:cs typeface="Antonio"/>
                <a:sym typeface="Antonio"/>
              </a:rPr>
              <a:t>181002174 </a:t>
            </a:r>
            <a:endParaRPr sz="3000">
              <a:solidFill>
                <a:schemeClr val="dk1"/>
              </a:solidFill>
              <a:latin typeface="Antonio"/>
              <a:ea typeface="Antonio"/>
              <a:cs typeface="Antonio"/>
              <a:sym typeface="Antonio"/>
            </a:endParaRPr>
          </a:p>
        </p:txBody>
      </p:sp>
      <p:sp>
        <p:nvSpPr>
          <p:cNvPr id="63" name="Google Shape;63;p14"/>
          <p:cNvSpPr txBox="1"/>
          <p:nvPr/>
        </p:nvSpPr>
        <p:spPr>
          <a:xfrm>
            <a:off x="5724525" y="3207350"/>
            <a:ext cx="37557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Antonio"/>
                <a:ea typeface="Antonio"/>
                <a:cs typeface="Antonio"/>
                <a:sym typeface="Antonio"/>
              </a:rPr>
              <a:t>Md. Alamgir Hossen </a:t>
            </a:r>
            <a:endParaRPr sz="2400">
              <a:solidFill>
                <a:schemeClr val="dk1"/>
              </a:solidFill>
              <a:latin typeface="Antonio"/>
              <a:ea typeface="Antonio"/>
              <a:cs typeface="Antonio"/>
              <a:sym typeface="Antonio"/>
            </a:endParaRPr>
          </a:p>
          <a:p>
            <a:pPr indent="0" lvl="0" marL="0" rtl="0" algn="l">
              <a:spcBef>
                <a:spcPts val="0"/>
              </a:spcBef>
              <a:spcAft>
                <a:spcPts val="0"/>
              </a:spcAft>
              <a:buNone/>
            </a:pPr>
            <a:r>
              <a:rPr lang="en" sz="3600">
                <a:solidFill>
                  <a:schemeClr val="dk1"/>
                </a:solidFill>
                <a:latin typeface="Antonio"/>
                <a:ea typeface="Antonio"/>
                <a:cs typeface="Antonio"/>
                <a:sym typeface="Antonio"/>
              </a:rPr>
              <a:t>181002049	</a:t>
            </a:r>
            <a:endParaRPr sz="3600">
              <a:solidFill>
                <a:schemeClr val="dk1"/>
              </a:solidFill>
              <a:latin typeface="Antonio"/>
              <a:ea typeface="Antonio"/>
              <a:cs typeface="Antonio"/>
              <a:sym typeface="Antonio"/>
            </a:endParaRPr>
          </a:p>
          <a:p>
            <a:pPr indent="0" lvl="0" marL="0" rtl="0" algn="l">
              <a:spcBef>
                <a:spcPts val="0"/>
              </a:spcBef>
              <a:spcAft>
                <a:spcPts val="0"/>
              </a:spcAft>
              <a:buNone/>
            </a:pPr>
            <a:r>
              <a:t/>
            </a:r>
            <a:endParaRPr sz="1800">
              <a:solidFill>
                <a:schemeClr val="dk1"/>
              </a:solidFill>
              <a:latin typeface="Antonio"/>
              <a:ea typeface="Antonio"/>
              <a:cs typeface="Antonio"/>
              <a:sym typeface="Antonio"/>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E42B"/>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50055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20">
                <a:latin typeface="Antonio"/>
                <a:ea typeface="Antonio"/>
                <a:cs typeface="Antonio"/>
                <a:sym typeface="Antonio"/>
              </a:rPr>
              <a:t>Content</a:t>
            </a:r>
            <a:endParaRPr sz="4020">
              <a:latin typeface="Antonio"/>
              <a:ea typeface="Antonio"/>
              <a:cs typeface="Antonio"/>
              <a:sym typeface="Antonio"/>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1" name="Google Shape;71;p15"/>
          <p:cNvSpPr txBox="1"/>
          <p:nvPr/>
        </p:nvSpPr>
        <p:spPr>
          <a:xfrm>
            <a:off x="621075" y="1324950"/>
            <a:ext cx="8464200" cy="24936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SzPts val="3000"/>
              <a:buFont typeface="Roboto"/>
              <a:buChar char="●"/>
            </a:pPr>
            <a:r>
              <a:rPr lang="en" sz="3000">
                <a:latin typeface="Roboto"/>
                <a:ea typeface="Roboto"/>
                <a:cs typeface="Roboto"/>
                <a:sym typeface="Roboto"/>
              </a:rPr>
              <a:t>Introduction</a:t>
            </a:r>
            <a:endParaRPr sz="3000">
              <a:latin typeface="Roboto"/>
              <a:ea typeface="Roboto"/>
              <a:cs typeface="Roboto"/>
              <a:sym typeface="Roboto"/>
            </a:endParaRPr>
          </a:p>
          <a:p>
            <a:pPr indent="-419100" lvl="0" marL="457200" rtl="0" algn="l">
              <a:spcBef>
                <a:spcPts val="0"/>
              </a:spcBef>
              <a:spcAft>
                <a:spcPts val="0"/>
              </a:spcAft>
              <a:buSzPts val="3000"/>
              <a:buFont typeface="Roboto"/>
              <a:buChar char="●"/>
            </a:pPr>
            <a:r>
              <a:rPr lang="en" sz="3000">
                <a:latin typeface="Roboto"/>
                <a:ea typeface="Roboto"/>
                <a:cs typeface="Roboto"/>
                <a:sym typeface="Roboto"/>
              </a:rPr>
              <a:t>Classifier we use?</a:t>
            </a:r>
            <a:endParaRPr sz="3000">
              <a:latin typeface="Roboto"/>
              <a:ea typeface="Roboto"/>
              <a:cs typeface="Roboto"/>
              <a:sym typeface="Roboto"/>
            </a:endParaRPr>
          </a:p>
          <a:p>
            <a:pPr indent="-419100" lvl="0" marL="457200" rtl="0" algn="l">
              <a:spcBef>
                <a:spcPts val="0"/>
              </a:spcBef>
              <a:spcAft>
                <a:spcPts val="0"/>
              </a:spcAft>
              <a:buSzPts val="3000"/>
              <a:buFont typeface="Roboto"/>
              <a:buChar char="●"/>
            </a:pPr>
            <a:r>
              <a:rPr lang="en" sz="3000">
                <a:latin typeface="Roboto"/>
                <a:ea typeface="Roboto"/>
                <a:cs typeface="Roboto"/>
                <a:sym typeface="Roboto"/>
              </a:rPr>
              <a:t>Methodology</a:t>
            </a:r>
            <a:endParaRPr sz="3000">
              <a:latin typeface="Roboto"/>
              <a:ea typeface="Roboto"/>
              <a:cs typeface="Roboto"/>
              <a:sym typeface="Roboto"/>
            </a:endParaRPr>
          </a:p>
          <a:p>
            <a:pPr indent="-419100" lvl="0" marL="457200" rtl="0" algn="l">
              <a:spcBef>
                <a:spcPts val="0"/>
              </a:spcBef>
              <a:spcAft>
                <a:spcPts val="0"/>
              </a:spcAft>
              <a:buSzPts val="3000"/>
              <a:buFont typeface="Roboto"/>
              <a:buChar char="●"/>
            </a:pPr>
            <a:r>
              <a:rPr lang="en" sz="3000">
                <a:latin typeface="Roboto"/>
                <a:ea typeface="Roboto"/>
                <a:cs typeface="Roboto"/>
                <a:sym typeface="Roboto"/>
              </a:rPr>
              <a:t>Accuracy</a:t>
            </a:r>
            <a:endParaRPr sz="3000">
              <a:latin typeface="Roboto"/>
              <a:ea typeface="Roboto"/>
              <a:cs typeface="Roboto"/>
              <a:sym typeface="Roboto"/>
            </a:endParaRPr>
          </a:p>
          <a:p>
            <a:pPr indent="-419100" lvl="0" marL="457200" rtl="0" algn="l">
              <a:spcBef>
                <a:spcPts val="0"/>
              </a:spcBef>
              <a:spcAft>
                <a:spcPts val="0"/>
              </a:spcAft>
              <a:buSzPts val="3000"/>
              <a:buFont typeface="Roboto"/>
              <a:buChar char="●"/>
            </a:pPr>
            <a:r>
              <a:rPr lang="en" sz="3000">
                <a:latin typeface="Roboto"/>
                <a:ea typeface="Roboto"/>
                <a:cs typeface="Roboto"/>
                <a:sym typeface="Roboto"/>
              </a:rPr>
              <a:t>Manual testing</a:t>
            </a:r>
            <a:endParaRPr sz="3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E42B"/>
        </a:solidFill>
      </p:bgPr>
    </p:bg>
    <p:spTree>
      <p:nvGrpSpPr>
        <p:cNvPr id="75" name="Shape 75"/>
        <p:cNvGrpSpPr/>
        <p:nvPr/>
      </p:nvGrpSpPr>
      <p:grpSpPr>
        <a:xfrm>
          <a:off x="0" y="0"/>
          <a:ext cx="0" cy="0"/>
          <a:chOff x="0" y="0"/>
          <a:chExt cx="0" cy="0"/>
        </a:xfrm>
      </p:grpSpPr>
      <p:sp>
        <p:nvSpPr>
          <p:cNvPr id="76" name="Google Shape;76;p16"/>
          <p:cNvSpPr txBox="1"/>
          <p:nvPr/>
        </p:nvSpPr>
        <p:spPr>
          <a:xfrm>
            <a:off x="315175" y="416025"/>
            <a:ext cx="5244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Antonio"/>
                <a:ea typeface="Antonio"/>
                <a:cs typeface="Antonio"/>
                <a:sym typeface="Antonio"/>
              </a:rPr>
              <a:t>Introduction</a:t>
            </a:r>
            <a:endParaRPr sz="3000">
              <a:latin typeface="Antonio"/>
              <a:ea typeface="Antonio"/>
              <a:cs typeface="Antonio"/>
              <a:sym typeface="Antonio"/>
            </a:endParaRPr>
          </a:p>
        </p:txBody>
      </p:sp>
      <p:sp>
        <p:nvSpPr>
          <p:cNvPr id="77" name="Google Shape;77;p16"/>
          <p:cNvSpPr txBox="1"/>
          <p:nvPr/>
        </p:nvSpPr>
        <p:spPr>
          <a:xfrm>
            <a:off x="352975" y="1134600"/>
            <a:ext cx="50679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latin typeface="Source Sans Pro"/>
                <a:ea typeface="Source Sans Pro"/>
                <a:cs typeface="Source Sans Pro"/>
                <a:sym typeface="Source Sans Pro"/>
              </a:rPr>
              <a:t>Fake news is false or misleading information presented as news. It often has the aim of damaging the reputation of a person or entity, or making money through advertising revenue.So our aim is not only to detect fake news, but to also achieve the highest possible accuracy levels in the detection.</a:t>
            </a:r>
            <a:endParaRPr sz="2300">
              <a:latin typeface="Source Sans Pro"/>
              <a:ea typeface="Source Sans Pro"/>
              <a:cs typeface="Source Sans Pro"/>
              <a:sym typeface="Source Sans Pro"/>
            </a:endParaRPr>
          </a:p>
        </p:txBody>
      </p:sp>
      <p:pic>
        <p:nvPicPr>
          <p:cNvPr id="78" name="Google Shape;78;p16"/>
          <p:cNvPicPr preferRelativeResize="0"/>
          <p:nvPr/>
        </p:nvPicPr>
        <p:blipFill>
          <a:blip r:embed="rId3">
            <a:alphaModFix/>
          </a:blip>
          <a:stretch>
            <a:fillRect/>
          </a:stretch>
        </p:blipFill>
        <p:spPr>
          <a:xfrm flipH="1">
            <a:off x="5420850" y="682125"/>
            <a:ext cx="3417425" cy="3325450"/>
          </a:xfrm>
          <a:prstGeom prst="rect">
            <a:avLst/>
          </a:prstGeom>
          <a:noFill/>
          <a:ln>
            <a:noFill/>
          </a:ln>
        </p:spPr>
      </p:pic>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E42B"/>
        </a:solid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311700" y="407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Antonio"/>
                <a:ea typeface="Antonio"/>
                <a:cs typeface="Antonio"/>
                <a:sym typeface="Antonio"/>
              </a:rPr>
              <a:t>C</a:t>
            </a:r>
            <a:r>
              <a:rPr lang="en" sz="3000">
                <a:latin typeface="Antonio"/>
                <a:ea typeface="Antonio"/>
                <a:cs typeface="Antonio"/>
                <a:sym typeface="Antonio"/>
              </a:rPr>
              <a:t>lassifier we use?</a:t>
            </a:r>
            <a:endParaRPr sz="3000">
              <a:latin typeface="Antonio"/>
              <a:ea typeface="Antonio"/>
              <a:cs typeface="Antonio"/>
              <a:sym typeface="Antonio"/>
            </a:endParaRPr>
          </a:p>
        </p:txBody>
      </p:sp>
      <p:sp>
        <p:nvSpPr>
          <p:cNvPr id="85" name="Google Shape;85;p17"/>
          <p:cNvSpPr txBox="1"/>
          <p:nvPr/>
        </p:nvSpPr>
        <p:spPr>
          <a:xfrm>
            <a:off x="428625" y="1450850"/>
            <a:ext cx="80871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Roboto"/>
                <a:ea typeface="Roboto"/>
                <a:cs typeface="Roboto"/>
                <a:sym typeface="Roboto"/>
              </a:rPr>
              <a:t>Logistic Regression</a:t>
            </a:r>
            <a:endParaRPr sz="24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Logistic regression is the appropriate regression analysis to conduct when the dependent variable is binary. Like all regression analyses, the logistic regression is a predictive analysis.Logistic regression is used to describe data and to explain the relationship between one dependent binary variable and independent variable.</a:t>
            </a:r>
            <a:endParaRPr sz="1900">
              <a:latin typeface="Roboto"/>
              <a:ea typeface="Roboto"/>
              <a:cs typeface="Roboto"/>
              <a:sym typeface="Roboto"/>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E42B"/>
        </a:soli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311700" y="407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Antonio"/>
                <a:ea typeface="Antonio"/>
                <a:cs typeface="Antonio"/>
                <a:sym typeface="Antonio"/>
              </a:rPr>
              <a:t>Classifier we use?</a:t>
            </a:r>
            <a:endParaRPr sz="3000">
              <a:latin typeface="Antonio"/>
              <a:ea typeface="Antonio"/>
              <a:cs typeface="Antonio"/>
              <a:sym typeface="Antonio"/>
            </a:endParaRPr>
          </a:p>
        </p:txBody>
      </p:sp>
      <p:sp>
        <p:nvSpPr>
          <p:cNvPr id="92" name="Google Shape;92;p18"/>
          <p:cNvSpPr txBox="1"/>
          <p:nvPr/>
        </p:nvSpPr>
        <p:spPr>
          <a:xfrm>
            <a:off x="428625" y="1450850"/>
            <a:ext cx="48681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Roboto"/>
                <a:ea typeface="Roboto"/>
                <a:cs typeface="Roboto"/>
                <a:sym typeface="Roboto"/>
              </a:rPr>
              <a:t>Decision Tree Classification</a:t>
            </a:r>
            <a:endParaRPr sz="24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A decision tree is a supervised learning technique that has a pre-defined target variable and is most often used in classification problems. </a:t>
            </a:r>
            <a:endParaRPr sz="1900">
              <a:latin typeface="Roboto"/>
              <a:ea typeface="Roboto"/>
              <a:cs typeface="Roboto"/>
              <a:sym typeface="Roboto"/>
            </a:endParaRPr>
          </a:p>
        </p:txBody>
      </p:sp>
      <p:pic>
        <p:nvPicPr>
          <p:cNvPr id="93" name="Google Shape;93;p18"/>
          <p:cNvPicPr preferRelativeResize="0"/>
          <p:nvPr/>
        </p:nvPicPr>
        <p:blipFill>
          <a:blip r:embed="rId3">
            <a:alphaModFix/>
          </a:blip>
          <a:stretch>
            <a:fillRect/>
          </a:stretch>
        </p:blipFill>
        <p:spPr>
          <a:xfrm>
            <a:off x="5296725" y="455300"/>
            <a:ext cx="3514001" cy="3858799"/>
          </a:xfrm>
          <a:prstGeom prst="rect">
            <a:avLst/>
          </a:prstGeom>
          <a:noFill/>
          <a:ln>
            <a:noFill/>
          </a:ln>
        </p:spPr>
      </p:pic>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E42B"/>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311700" y="407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Antonio"/>
                <a:ea typeface="Antonio"/>
                <a:cs typeface="Antonio"/>
                <a:sym typeface="Antonio"/>
              </a:rPr>
              <a:t>Classifier we use?</a:t>
            </a:r>
            <a:endParaRPr sz="3000">
              <a:latin typeface="Antonio"/>
              <a:ea typeface="Antonio"/>
              <a:cs typeface="Antonio"/>
              <a:sym typeface="Antonio"/>
            </a:endParaRPr>
          </a:p>
        </p:txBody>
      </p:sp>
      <p:sp>
        <p:nvSpPr>
          <p:cNvPr id="100" name="Google Shape;100;p19"/>
          <p:cNvSpPr txBox="1"/>
          <p:nvPr/>
        </p:nvSpPr>
        <p:spPr>
          <a:xfrm>
            <a:off x="428625" y="1450850"/>
            <a:ext cx="4868100" cy="260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Roboto"/>
                <a:ea typeface="Roboto"/>
                <a:cs typeface="Roboto"/>
                <a:sym typeface="Roboto"/>
              </a:rPr>
              <a:t>Gradient Boosting Classifier</a:t>
            </a:r>
            <a:endParaRPr sz="24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Gradient boosting is a type of machine learning boosting. It relies on the intuition that the best possible next model, when combined with previous models, minimizes the overall prediction error. The key idea is to set the target outcomes for this next model in order to minimize the error.</a:t>
            </a:r>
            <a:endParaRPr sz="1900">
              <a:latin typeface="Roboto"/>
              <a:ea typeface="Roboto"/>
              <a:cs typeface="Roboto"/>
              <a:sym typeface="Roboto"/>
            </a:endParaRPr>
          </a:p>
        </p:txBody>
      </p:sp>
      <p:pic>
        <p:nvPicPr>
          <p:cNvPr id="101" name="Google Shape;101;p19"/>
          <p:cNvPicPr preferRelativeResize="0"/>
          <p:nvPr/>
        </p:nvPicPr>
        <p:blipFill>
          <a:blip r:embed="rId3">
            <a:alphaModFix/>
          </a:blip>
          <a:stretch>
            <a:fillRect/>
          </a:stretch>
        </p:blipFill>
        <p:spPr>
          <a:xfrm>
            <a:off x="5624450" y="1357350"/>
            <a:ext cx="2710350" cy="3209625"/>
          </a:xfrm>
          <a:prstGeom prst="rect">
            <a:avLst/>
          </a:prstGeom>
          <a:noFill/>
          <a:ln>
            <a:noFill/>
          </a:ln>
        </p:spPr>
      </p:pic>
      <p:sp>
        <p:nvSpPr>
          <p:cNvPr id="102" name="Google Shape;10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E42B"/>
        </a:solidFill>
      </p:bgPr>
    </p:bg>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07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Antonio"/>
                <a:ea typeface="Antonio"/>
                <a:cs typeface="Antonio"/>
                <a:sym typeface="Antonio"/>
              </a:rPr>
              <a:t>Classifier we use?</a:t>
            </a:r>
            <a:endParaRPr sz="3000">
              <a:latin typeface="Antonio"/>
              <a:ea typeface="Antonio"/>
              <a:cs typeface="Antonio"/>
              <a:sym typeface="Antonio"/>
            </a:endParaRPr>
          </a:p>
        </p:txBody>
      </p:sp>
      <p:sp>
        <p:nvSpPr>
          <p:cNvPr id="108" name="Google Shape;108;p20"/>
          <p:cNvSpPr txBox="1"/>
          <p:nvPr/>
        </p:nvSpPr>
        <p:spPr>
          <a:xfrm>
            <a:off x="428625" y="1450850"/>
            <a:ext cx="4868100" cy="347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400">
                <a:latin typeface="Roboto"/>
                <a:ea typeface="Roboto"/>
                <a:cs typeface="Roboto"/>
                <a:sym typeface="Roboto"/>
              </a:rPr>
              <a:t>Random Forest Classifier</a:t>
            </a:r>
            <a:endParaRPr sz="24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900">
                <a:latin typeface="Roboto"/>
                <a:ea typeface="Roboto"/>
                <a:cs typeface="Roboto"/>
                <a:sym typeface="Roboto"/>
              </a:rPr>
              <a:t>A random forest is a machine learning technique that's used to solve regression and classification problems. It utilizes ensemble learning, which is a technique that combines many classifiers to provide solutions to complex problems. A random forest algorithm consists of many decision trees.</a:t>
            </a:r>
            <a:endParaRPr sz="19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09" name="Google Shape;109;p20"/>
          <p:cNvPicPr preferRelativeResize="0"/>
          <p:nvPr/>
        </p:nvPicPr>
        <p:blipFill>
          <a:blip r:embed="rId3">
            <a:alphaModFix/>
          </a:blip>
          <a:stretch>
            <a:fillRect/>
          </a:stretch>
        </p:blipFill>
        <p:spPr>
          <a:xfrm>
            <a:off x="5436300" y="1055350"/>
            <a:ext cx="3542475" cy="3542475"/>
          </a:xfrm>
          <a:prstGeom prst="rect">
            <a:avLst/>
          </a:prstGeom>
          <a:noFill/>
          <a:ln>
            <a:noFill/>
          </a:ln>
          <a:effectLst>
            <a:outerShdw blurRad="57150" rotWithShape="0" algn="bl" dir="5400000" dist="19050">
              <a:srgbClr val="000000">
                <a:alpha val="50000"/>
              </a:srgbClr>
            </a:outerShdw>
          </a:effectLst>
        </p:spPr>
      </p:pic>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E42B"/>
        </a:solidFill>
      </p:bgPr>
    </p:bg>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07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Antonio"/>
                <a:ea typeface="Antonio"/>
                <a:cs typeface="Antonio"/>
                <a:sym typeface="Antonio"/>
              </a:rPr>
              <a:t>Methodology</a:t>
            </a:r>
            <a:endParaRPr sz="3000">
              <a:latin typeface="Antonio"/>
              <a:ea typeface="Antonio"/>
              <a:cs typeface="Antonio"/>
              <a:sym typeface="Antonio"/>
            </a:endParaRPr>
          </a:p>
        </p:txBody>
      </p:sp>
      <p:sp>
        <p:nvSpPr>
          <p:cNvPr id="116" name="Google Shape;116;p21"/>
          <p:cNvSpPr txBox="1"/>
          <p:nvPr/>
        </p:nvSpPr>
        <p:spPr>
          <a:xfrm>
            <a:off x="428625" y="1450850"/>
            <a:ext cx="48681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17" name="Google Shape;117;p21"/>
          <p:cNvPicPr preferRelativeResize="0"/>
          <p:nvPr/>
        </p:nvPicPr>
        <p:blipFill>
          <a:blip r:embed="rId3">
            <a:alphaModFix/>
          </a:blip>
          <a:stretch>
            <a:fillRect/>
          </a:stretch>
        </p:blipFill>
        <p:spPr>
          <a:xfrm>
            <a:off x="1044200" y="1509763"/>
            <a:ext cx="796240" cy="1061999"/>
          </a:xfrm>
          <a:prstGeom prst="rect">
            <a:avLst/>
          </a:prstGeom>
          <a:noFill/>
          <a:ln>
            <a:noFill/>
          </a:ln>
        </p:spPr>
      </p:pic>
      <p:pic>
        <p:nvPicPr>
          <p:cNvPr id="118" name="Google Shape;118;p21"/>
          <p:cNvPicPr preferRelativeResize="0"/>
          <p:nvPr/>
        </p:nvPicPr>
        <p:blipFill>
          <a:blip r:embed="rId3">
            <a:alphaModFix/>
          </a:blip>
          <a:stretch>
            <a:fillRect/>
          </a:stretch>
        </p:blipFill>
        <p:spPr>
          <a:xfrm>
            <a:off x="1044200" y="3226675"/>
            <a:ext cx="796240" cy="1061999"/>
          </a:xfrm>
          <a:prstGeom prst="rect">
            <a:avLst/>
          </a:prstGeom>
          <a:noFill/>
          <a:ln>
            <a:noFill/>
          </a:ln>
        </p:spPr>
      </p:pic>
      <p:pic>
        <p:nvPicPr>
          <p:cNvPr id="119" name="Google Shape;119;p21"/>
          <p:cNvPicPr preferRelativeResize="0"/>
          <p:nvPr/>
        </p:nvPicPr>
        <p:blipFill>
          <a:blip r:embed="rId4">
            <a:alphaModFix/>
          </a:blip>
          <a:stretch>
            <a:fillRect/>
          </a:stretch>
        </p:blipFill>
        <p:spPr>
          <a:xfrm>
            <a:off x="4430925" y="467423"/>
            <a:ext cx="3028875" cy="3028875"/>
          </a:xfrm>
          <a:prstGeom prst="rect">
            <a:avLst/>
          </a:prstGeom>
          <a:noFill/>
          <a:ln>
            <a:noFill/>
          </a:ln>
        </p:spPr>
      </p:pic>
      <p:pic>
        <p:nvPicPr>
          <p:cNvPr id="120" name="Google Shape;120;p21"/>
          <p:cNvPicPr preferRelativeResize="0"/>
          <p:nvPr/>
        </p:nvPicPr>
        <p:blipFill>
          <a:blip r:embed="rId5">
            <a:alphaModFix/>
          </a:blip>
          <a:stretch>
            <a:fillRect/>
          </a:stretch>
        </p:blipFill>
        <p:spPr>
          <a:xfrm>
            <a:off x="3231875" y="3357288"/>
            <a:ext cx="2562225" cy="1057275"/>
          </a:xfrm>
          <a:prstGeom prst="rect">
            <a:avLst/>
          </a:prstGeom>
          <a:noFill/>
          <a:ln>
            <a:noFill/>
          </a:ln>
          <a:effectLst>
            <a:outerShdw blurRad="57150" rotWithShape="0" algn="bl" dir="5400000" dist="19050">
              <a:srgbClr val="000000">
                <a:alpha val="50000"/>
              </a:srgbClr>
            </a:outerShdw>
          </a:effectLst>
        </p:spPr>
      </p:pic>
      <p:pic>
        <p:nvPicPr>
          <p:cNvPr id="121" name="Google Shape;121;p21"/>
          <p:cNvPicPr preferRelativeResize="0"/>
          <p:nvPr/>
        </p:nvPicPr>
        <p:blipFill>
          <a:blip r:embed="rId6">
            <a:alphaModFix/>
          </a:blip>
          <a:stretch>
            <a:fillRect/>
          </a:stretch>
        </p:blipFill>
        <p:spPr>
          <a:xfrm>
            <a:off x="6133850" y="3404925"/>
            <a:ext cx="2581275" cy="962025"/>
          </a:xfrm>
          <a:prstGeom prst="rect">
            <a:avLst/>
          </a:prstGeom>
          <a:noFill/>
          <a:ln>
            <a:noFill/>
          </a:ln>
          <a:effectLst>
            <a:outerShdw blurRad="57150" rotWithShape="0" algn="bl" dir="5400000" dist="19050">
              <a:srgbClr val="000000">
                <a:alpha val="50000"/>
              </a:srgbClr>
            </a:outerShdw>
          </a:effectLst>
        </p:spPr>
      </p:pic>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500"/>
                                        <p:tgtEl>
                                          <p:spTgt spid="11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400"/>
                                        <p:tgtEl>
                                          <p:spTgt spid="11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500"/>
                                        <p:tgtEl>
                                          <p:spTgt spid="11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600"/>
                                        <p:tgtEl>
                                          <p:spTgt spid="1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p:tgtEl>
                                          <p:spTgt spid="12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