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422" r:id="rId2"/>
    <p:sldId id="424" r:id="rId3"/>
    <p:sldId id="427" r:id="rId4"/>
    <p:sldId id="425" r:id="rId5"/>
    <p:sldId id="426" r:id="rId6"/>
    <p:sldId id="430" r:id="rId7"/>
    <p:sldId id="442" r:id="rId8"/>
    <p:sldId id="431" r:id="rId9"/>
    <p:sldId id="441" r:id="rId10"/>
    <p:sldId id="432" r:id="rId11"/>
    <p:sldId id="443" r:id="rId12"/>
    <p:sldId id="434" r:id="rId13"/>
    <p:sldId id="440" r:id="rId14"/>
    <p:sldId id="436" r:id="rId15"/>
    <p:sldId id="435" r:id="rId16"/>
  </p:sldIdLst>
  <p:sldSz cx="9144000" cy="6858000" type="screen4x3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3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E7D07CF-F554-4BD2-A764-5B73A93BC5AB}" type="datetimeFigureOut">
              <a:rPr lang="zh-HK" altLang="en-US" smtClean="0"/>
              <a:t>10/5/2019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F8695D6F-B871-45DA-9D24-012F14289B9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0367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792CA38-B8FC-7F4C-ACAC-C16C830CF71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D9FC3548-0485-8640-B2CB-ED9EA151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F98-8BEF-F542-8DAD-F504120863E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B148-C0F7-014B-AD41-136CA062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F98-8BEF-F542-8DAD-F504120863E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B148-C0F7-014B-AD41-136CA062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F98-8BEF-F542-8DAD-F504120863E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B148-C0F7-014B-AD41-136CA062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4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F98-8BEF-F542-8DAD-F504120863E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B148-C0F7-014B-AD41-136CA062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F98-8BEF-F542-8DAD-F504120863E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B148-C0F7-014B-AD41-136CA062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F98-8BEF-F542-8DAD-F504120863E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B148-C0F7-014B-AD41-136CA062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F98-8BEF-F542-8DAD-F504120863E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B148-C0F7-014B-AD41-136CA062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F98-8BEF-F542-8DAD-F504120863E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B148-C0F7-014B-AD41-136CA062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F98-8BEF-F542-8DAD-F504120863E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B148-C0F7-014B-AD41-136CA062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F98-8BEF-F542-8DAD-F504120863E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B148-C0F7-014B-AD41-136CA062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F98-8BEF-F542-8DAD-F504120863E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B148-C0F7-014B-AD41-136CA062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42F98-8BEF-F542-8DAD-F504120863E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2B148-C0F7-014B-AD41-136CA062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5163"/>
            <a:ext cx="7772400" cy="23876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人工智能时代的翻译科技教学新方向</a:t>
            </a:r>
            <a:endParaRPr lang="en-US" sz="36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44838"/>
            <a:ext cx="6858000" cy="1942728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HK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萧</a:t>
            </a:r>
            <a:r>
              <a:rPr lang="zh-HK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世昌</a:t>
            </a:r>
            <a:endParaRPr lang="en-US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香港恒生大学翻译学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院</a:t>
            </a:r>
            <a:endParaRPr lang="en-US" altLang="zh-C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翻译文学硕士（计算机辅助翻译）课程主任</a:t>
            </a:r>
            <a:endParaRPr lang="en-US" altLang="zh-CN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深度学习研究及应用中心主任</a:t>
            </a:r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12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438030" y="2522669"/>
            <a:ext cx="3130473" cy="17227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ea typeface="Microsoft JhengHei UI" panose="020B0604030504040204" pitchFamily="34" charset="-120"/>
              </a:rPr>
              <a:t>一般领域的</a:t>
            </a:r>
            <a:endParaRPr lang="en-US" altLang="zh-CN" sz="4000" b="1" dirty="0" smtClean="0">
              <a:ea typeface="Microsoft JhengHei UI" panose="020B0604030504040204" pitchFamily="34" charset="-120"/>
            </a:endParaRPr>
          </a:p>
          <a:p>
            <a:pPr algn="ctr"/>
            <a:r>
              <a:rPr lang="zh-CN" altLang="en-US" sz="4000" b="1" dirty="0" smtClean="0">
                <a:ea typeface="Microsoft JhengHei UI" panose="020B0604030504040204" pitchFamily="34" charset="-120"/>
              </a:rPr>
              <a:t>翻译科技</a:t>
            </a:r>
            <a:endParaRPr lang="zh-HK" altLang="en-US" sz="4000" b="1" dirty="0">
              <a:ea typeface="Microsoft JhengHei UI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959157" y="669780"/>
            <a:ext cx="4786009" cy="5546193"/>
          </a:xfrm>
          <a:prstGeom prst="roundRect">
            <a:avLst>
              <a:gd name="adj" fmla="val 48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HK" altLang="en-US" sz="4000" b="1" dirty="0">
              <a:ea typeface="Microsoft JhengHei UI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244644" y="827520"/>
            <a:ext cx="4215034" cy="2528523"/>
          </a:xfrm>
          <a:prstGeom prst="roundRect">
            <a:avLst>
              <a:gd name="adj" fmla="val 74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3200" b="1" dirty="0" smtClean="0">
                <a:ea typeface="Microsoft JhengHei UI" panose="020B0604030504040204" pitchFamily="34" charset="-120"/>
              </a:rPr>
              <a:t>专业领域的翻译科技</a:t>
            </a:r>
            <a:endParaRPr lang="zh-HK" altLang="en-US" sz="3200" b="1" dirty="0">
              <a:ea typeface="Microsoft JhengHei UI" panose="020B0604030504040204" pitchFamily="34" charset="-120"/>
            </a:endParaRPr>
          </a:p>
        </p:txBody>
      </p:sp>
      <p:sp>
        <p:nvSpPr>
          <p:cNvPr id="2" name="向右箭號 1"/>
          <p:cNvSpPr/>
          <p:nvPr/>
        </p:nvSpPr>
        <p:spPr>
          <a:xfrm rot="19051503">
            <a:off x="2648543" y="1264598"/>
            <a:ext cx="1031132" cy="805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向右箭號 9"/>
          <p:cNvSpPr/>
          <p:nvPr/>
        </p:nvSpPr>
        <p:spPr>
          <a:xfrm rot="2895691">
            <a:off x="2657009" y="4705429"/>
            <a:ext cx="1031132" cy="805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圓角矩形 12"/>
          <p:cNvSpPr/>
          <p:nvPr/>
        </p:nvSpPr>
        <p:spPr>
          <a:xfrm>
            <a:off x="4244644" y="3442876"/>
            <a:ext cx="4215034" cy="2528523"/>
          </a:xfrm>
          <a:prstGeom prst="roundRect">
            <a:avLst>
              <a:gd name="adj" fmla="val 74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3200" b="1" dirty="0">
                <a:ea typeface="Microsoft JhengHei UI" panose="020B0604030504040204" pitchFamily="34" charset="-120"/>
              </a:rPr>
              <a:t>语言服务行业科技</a:t>
            </a:r>
            <a:endParaRPr lang="zh-HK" altLang="en-US" sz="3200" b="1" dirty="0">
              <a:ea typeface="Microsoft JhengHei UI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298636" y="1649656"/>
            <a:ext cx="1274324" cy="111465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商业</a:t>
            </a:r>
            <a:endParaRPr lang="zh-HK" altLang="en-US" sz="3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92987" y="1649654"/>
            <a:ext cx="1274324" cy="111465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法律</a:t>
            </a:r>
            <a:endParaRPr lang="zh-HK" altLang="en-US" sz="3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087338" y="1649655"/>
            <a:ext cx="1274324" cy="111465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医学</a:t>
            </a:r>
            <a:endParaRPr lang="zh-HK" altLang="en-US" sz="3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298636" y="4331247"/>
            <a:ext cx="1274324" cy="111465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双语写作</a:t>
            </a:r>
            <a:endParaRPr lang="zh-HK" altLang="en-US" sz="3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5692987" y="4331246"/>
            <a:ext cx="1274324" cy="111465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双语营销</a:t>
            </a:r>
            <a:endParaRPr lang="zh-HK" altLang="en-US" sz="3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7087338" y="4331246"/>
            <a:ext cx="1274324" cy="111465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双语编辑</a:t>
            </a:r>
            <a:endParaRPr lang="zh-HK" altLang="en-US" sz="3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602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2" grpId="0" animBg="1"/>
      <p:bldP spid="10" grpId="0" animBg="1"/>
      <p:bldP spid="13" grpId="0" animBg="1"/>
      <p:bldP spid="5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1209" y="505839"/>
            <a:ext cx="7886700" cy="57393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HK" b="1" dirty="0" smtClean="0">
                <a:ea typeface="Microsoft JhengHei UI" panose="020B0604030504040204" pitchFamily="34" charset="-120"/>
              </a:rPr>
              <a:t>Game </a:t>
            </a:r>
            <a:r>
              <a:rPr lang="en-US" altLang="zh-HK" b="1" dirty="0" err="1" smtClean="0">
                <a:ea typeface="Microsoft JhengHei UI" panose="020B0604030504040204" pitchFamily="34" charset="-120"/>
              </a:rPr>
              <a:t>Localisation</a:t>
            </a:r>
            <a:endParaRPr lang="en-US" altLang="zh-HK" b="1" dirty="0" smtClean="0"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B050"/>
                </a:solidFill>
                <a:ea typeface="Microsoft JhengHei UI" panose="020B0604030504040204" pitchFamily="34" charset="-120"/>
              </a:rPr>
              <a:t>游戏本地化</a:t>
            </a:r>
            <a:endParaRPr lang="en-US" altLang="zh-CN" b="1" dirty="0" smtClean="0">
              <a:solidFill>
                <a:srgbClr val="00B050"/>
              </a:solidFill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en-US" altLang="zh-CN" b="1" dirty="0" smtClean="0">
                <a:ea typeface="Microsoft JhengHei UI" panose="020B0604030504040204" pitchFamily="34" charset="-120"/>
              </a:rPr>
              <a:t>Technology </a:t>
            </a:r>
            <a:r>
              <a:rPr lang="en-US" altLang="zh-CN" b="1" dirty="0">
                <a:ea typeface="Microsoft JhengHei UI" panose="020B0604030504040204" pitchFamily="34" charset="-120"/>
              </a:rPr>
              <a:t>for Bilingual Digital Marketing 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ea typeface="Microsoft JhengHei UI" panose="020B0604030504040204" pitchFamily="34" charset="-120"/>
              </a:rPr>
              <a:t>双语数字营销技术</a:t>
            </a:r>
            <a:r>
              <a:rPr lang="en-US" altLang="zh-CN" b="1" dirty="0">
                <a:solidFill>
                  <a:srgbClr val="00B050"/>
                </a:solidFill>
                <a:ea typeface="Microsoft JhengHei UI" panose="020B0604030504040204" pitchFamily="34" charset="-120"/>
              </a:rPr>
              <a:t> </a:t>
            </a:r>
            <a:endParaRPr lang="en-US" altLang="zh-HK" b="1" dirty="0" smtClean="0">
              <a:solidFill>
                <a:srgbClr val="00B050"/>
              </a:solidFill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en-US" altLang="zh-HK" b="1" dirty="0" smtClean="0">
                <a:ea typeface="Microsoft JhengHei UI" panose="020B0604030504040204" pitchFamily="34" charset="-120"/>
              </a:rPr>
              <a:t>Scientific </a:t>
            </a:r>
            <a:r>
              <a:rPr lang="en-US" altLang="zh-HK" b="1" dirty="0">
                <a:ea typeface="Microsoft JhengHei UI" panose="020B0604030504040204" pitchFamily="34" charset="-120"/>
              </a:rPr>
              <a:t>and Technical </a:t>
            </a:r>
            <a:r>
              <a:rPr lang="en-US" altLang="zh-HK" b="1" dirty="0" smtClean="0">
                <a:ea typeface="Microsoft JhengHei UI" panose="020B0604030504040204" pitchFamily="34" charset="-120"/>
              </a:rPr>
              <a:t>Translation</a:t>
            </a:r>
          </a:p>
          <a:p>
            <a:pPr marL="0" indent="0">
              <a:buNone/>
            </a:pPr>
            <a:r>
              <a:rPr lang="zh-HK" altLang="en-US" b="1" dirty="0">
                <a:solidFill>
                  <a:srgbClr val="00B050"/>
                </a:solidFill>
                <a:ea typeface="Microsoft JhengHei UI" panose="020B0604030504040204" pitchFamily="34" charset="-120"/>
              </a:rPr>
              <a:t>科技翻译 </a:t>
            </a:r>
            <a:endParaRPr lang="en-US" altLang="zh-HK" b="1" dirty="0">
              <a:solidFill>
                <a:srgbClr val="00B050"/>
              </a:solidFill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en-US" altLang="zh-HK" b="1" dirty="0" smtClean="0">
                <a:ea typeface="Microsoft JhengHei UI" panose="020B0604030504040204" pitchFamily="34" charset="-120"/>
              </a:rPr>
              <a:t>Translation </a:t>
            </a:r>
            <a:r>
              <a:rPr lang="en-US" altLang="zh-HK" b="1" dirty="0">
                <a:ea typeface="Microsoft JhengHei UI" panose="020B0604030504040204" pitchFamily="34" charset="-120"/>
              </a:rPr>
              <a:t>for International Trade and </a:t>
            </a:r>
            <a:r>
              <a:rPr lang="en-US" altLang="zh-HK" b="1" dirty="0" smtClean="0">
                <a:ea typeface="Microsoft JhengHei UI" panose="020B0604030504040204" pitchFamily="34" charset="-120"/>
              </a:rPr>
              <a:t>Transportation</a:t>
            </a:r>
          </a:p>
          <a:p>
            <a:pPr marL="0" indent="0">
              <a:buNone/>
            </a:pPr>
            <a:r>
              <a:rPr lang="zh-HK" altLang="en-US" b="1" dirty="0" smtClean="0">
                <a:solidFill>
                  <a:srgbClr val="00B050"/>
                </a:solidFill>
                <a:ea typeface="Microsoft JhengHei UI" panose="020B0604030504040204" pitchFamily="34" charset="-120"/>
              </a:rPr>
              <a:t>国</a:t>
            </a:r>
            <a:r>
              <a:rPr lang="zh-HK" altLang="en-US" b="1" dirty="0">
                <a:solidFill>
                  <a:srgbClr val="00B050"/>
                </a:solidFill>
                <a:ea typeface="Microsoft JhengHei UI" panose="020B0604030504040204" pitchFamily="34" charset="-120"/>
              </a:rPr>
              <a:t>际贸易及运输翻</a:t>
            </a:r>
            <a:r>
              <a:rPr lang="zh-HK" altLang="en-US" b="1" dirty="0" smtClean="0">
                <a:solidFill>
                  <a:srgbClr val="00B050"/>
                </a:solidFill>
                <a:ea typeface="Microsoft JhengHei UI" panose="020B0604030504040204" pitchFamily="34" charset="-120"/>
              </a:rPr>
              <a:t>译</a:t>
            </a:r>
            <a:endParaRPr lang="en-US" altLang="zh-HK" b="1" dirty="0" smtClean="0">
              <a:solidFill>
                <a:srgbClr val="00B050"/>
              </a:solidFill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en-US" altLang="zh-HK" b="1" dirty="0" smtClean="0">
                <a:ea typeface="Microsoft JhengHei UI" panose="020B0604030504040204" pitchFamily="34" charset="-120"/>
              </a:rPr>
              <a:t>Electronic </a:t>
            </a:r>
            <a:r>
              <a:rPr lang="en-US" altLang="zh-HK" b="1" dirty="0">
                <a:ea typeface="Microsoft JhengHei UI" panose="020B0604030504040204" pitchFamily="34" charset="-120"/>
              </a:rPr>
              <a:t>Tools for Translators of Philosophical, Historical and Literary </a:t>
            </a:r>
            <a:r>
              <a:rPr lang="en-US" altLang="zh-HK" b="1" dirty="0" smtClean="0">
                <a:ea typeface="Microsoft JhengHei UI" panose="020B0604030504040204" pitchFamily="34" charset="-120"/>
              </a:rPr>
              <a:t>Texts</a:t>
            </a:r>
          </a:p>
          <a:p>
            <a:pPr marL="0" indent="0">
              <a:buNone/>
            </a:pPr>
            <a:r>
              <a:rPr lang="zh-HK" altLang="en-US" b="1" dirty="0">
                <a:solidFill>
                  <a:srgbClr val="00B050"/>
                </a:solidFill>
                <a:ea typeface="Microsoft JhengHei UI" panose="020B0604030504040204" pitchFamily="34" charset="-120"/>
              </a:rPr>
              <a:t>文学、历史及哲学翻译的电子工具</a:t>
            </a:r>
            <a:endParaRPr lang="en-US" altLang="zh-HK" b="1" dirty="0" smtClean="0">
              <a:solidFill>
                <a:srgbClr val="00B050"/>
              </a:solidFill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en-US" altLang="zh-HK" b="1" dirty="0" smtClean="0">
                <a:ea typeface="Microsoft JhengHei UI" panose="020B0604030504040204" pitchFamily="34" charset="-120"/>
              </a:rPr>
              <a:t>Medical </a:t>
            </a:r>
            <a:r>
              <a:rPr lang="en-US" altLang="zh-HK" b="1" dirty="0">
                <a:ea typeface="Microsoft JhengHei UI" panose="020B0604030504040204" pitchFamily="34" charset="-120"/>
              </a:rPr>
              <a:t>and Pharmaceutical </a:t>
            </a:r>
            <a:r>
              <a:rPr lang="en-US" altLang="zh-HK" b="1" dirty="0" smtClean="0">
                <a:ea typeface="Microsoft JhengHei UI" panose="020B0604030504040204" pitchFamily="34" charset="-120"/>
              </a:rPr>
              <a:t>Translation</a:t>
            </a:r>
          </a:p>
          <a:p>
            <a:pPr marL="0" indent="0">
              <a:buNone/>
            </a:pPr>
            <a:r>
              <a:rPr lang="zh-HK" altLang="en-US" b="1" dirty="0">
                <a:solidFill>
                  <a:srgbClr val="00B050"/>
                </a:solidFill>
                <a:ea typeface="Microsoft JhengHei UI" panose="020B0604030504040204" pitchFamily="34" charset="-120"/>
              </a:rPr>
              <a:t>医药翻译 </a:t>
            </a:r>
            <a:endParaRPr lang="en-US" altLang="zh-HK" b="1" dirty="0" smtClean="0">
              <a:solidFill>
                <a:srgbClr val="00B050"/>
              </a:solidFill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60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2948470" y="1216197"/>
            <a:ext cx="3130473" cy="17227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ea typeface="Microsoft JhengHei UI" panose="020B0604030504040204" pitchFamily="34" charset="-120"/>
              </a:rPr>
              <a:t>其他</a:t>
            </a:r>
            <a:endParaRPr lang="en-US" altLang="zh-CN" sz="4000" b="1" dirty="0" smtClean="0">
              <a:ea typeface="Microsoft JhengHei UI" panose="020B0604030504040204" pitchFamily="34" charset="-120"/>
            </a:endParaRPr>
          </a:p>
          <a:p>
            <a:pPr algn="ctr"/>
            <a:r>
              <a:rPr lang="zh-CN" altLang="en-US" sz="4000" b="1" dirty="0" smtClean="0">
                <a:ea typeface="Microsoft JhengHei UI" panose="020B0604030504040204" pitchFamily="34" charset="-120"/>
              </a:rPr>
              <a:t>学习机会</a:t>
            </a:r>
            <a:endParaRPr lang="zh-HK" altLang="en-US" sz="4000" b="1" dirty="0">
              <a:ea typeface="Microsoft JhengHei UI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3315582" y="3807312"/>
            <a:ext cx="2396247" cy="13813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ea typeface="Microsoft JhengHei UI" panose="020B0604030504040204" pitchFamily="34" charset="-120"/>
              </a:rPr>
              <a:t>竞赛</a:t>
            </a:r>
            <a:endParaRPr lang="zh-HK" altLang="en-US" sz="4000" b="1" dirty="0">
              <a:ea typeface="Microsoft JhengHei UI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311285" y="3800549"/>
            <a:ext cx="2396247" cy="13813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ea typeface="Microsoft JhengHei UI" panose="020B0604030504040204" pitchFamily="34" charset="-120"/>
              </a:rPr>
              <a:t>资格考试</a:t>
            </a:r>
            <a:endParaRPr lang="zh-HK" altLang="en-US" sz="4000" b="1" dirty="0">
              <a:ea typeface="Microsoft JhengHei UI" panose="020B0604030504040204" pitchFamily="34" charset="-120"/>
            </a:endParaRPr>
          </a:p>
        </p:txBody>
      </p:sp>
      <p:cxnSp>
        <p:nvCxnSpPr>
          <p:cNvPr id="8" name="肘形接點 7"/>
          <p:cNvCxnSpPr>
            <a:stCxn id="3" idx="2"/>
            <a:endCxn id="4" idx="0"/>
          </p:cNvCxnSpPr>
          <p:nvPr/>
        </p:nvCxnSpPr>
        <p:spPr>
          <a:xfrm rot="5400000">
            <a:off x="4079541" y="3373145"/>
            <a:ext cx="868333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3" idx="2"/>
            <a:endCxn id="6" idx="0"/>
          </p:cNvCxnSpPr>
          <p:nvPr/>
        </p:nvCxnSpPr>
        <p:spPr>
          <a:xfrm rot="16200000" flipH="1">
            <a:off x="5580773" y="1871913"/>
            <a:ext cx="861570" cy="299570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344647" y="3807312"/>
            <a:ext cx="2396247" cy="13813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ea typeface="Microsoft JhengHei UI" panose="020B0604030504040204" pitchFamily="34" charset="-120"/>
              </a:rPr>
              <a:t>实践</a:t>
            </a:r>
            <a:r>
              <a:rPr lang="zh-CN" altLang="en-US" sz="4000" b="1" dirty="0" smtClean="0">
                <a:solidFill>
                  <a:schemeClr val="tx1"/>
                </a:solidFill>
                <a:ea typeface="Microsoft JhengHei UI" panose="020B0604030504040204" pitchFamily="34" charset="-120"/>
              </a:rPr>
              <a:t>及</a:t>
            </a:r>
            <a:endParaRPr lang="en-US" altLang="zh-CN" sz="4000" b="1" dirty="0" smtClean="0">
              <a:solidFill>
                <a:schemeClr val="tx1"/>
              </a:solidFill>
              <a:ea typeface="Microsoft JhengHei UI" panose="020B0604030504040204" pitchFamily="34" charset="-120"/>
            </a:endParaRPr>
          </a:p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a typeface="Microsoft JhengHei UI" panose="020B0604030504040204" pitchFamily="34" charset="-120"/>
              </a:rPr>
              <a:t>研究项目</a:t>
            </a:r>
            <a:endParaRPr lang="zh-HK" altLang="en-US" sz="4000" b="1" dirty="0">
              <a:solidFill>
                <a:schemeClr val="tx1"/>
              </a:solidFill>
              <a:ea typeface="Microsoft JhengHei UI" panose="020B0604030504040204" pitchFamily="34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 rot="5400000">
            <a:off x="2594073" y="1887678"/>
            <a:ext cx="868333" cy="2970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51754" y="739302"/>
            <a:ext cx="7886700" cy="518484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altLang="zh-CN" b="1" dirty="0" smtClean="0">
                <a:ea typeface="Microsoft JhengHei UI" panose="020B0604030504040204" pitchFamily="34" charset="-120"/>
              </a:rPr>
              <a:t>HSUHK Business Translation Index </a:t>
            </a:r>
            <a:endParaRPr lang="en-US" altLang="zh-CN" b="1" dirty="0" smtClean="0">
              <a:ea typeface="Microsoft JhengHei UI" panose="020B0604030504040204" pitchFamily="34" charset="-120"/>
            </a:endParaRPr>
          </a:p>
          <a:p>
            <a:pPr marL="0" lvl="0" indent="0">
              <a:buNone/>
            </a:pPr>
            <a:r>
              <a:rPr lang="zh-CN" altLang="en-US" b="1" dirty="0" smtClean="0">
                <a:solidFill>
                  <a:srgbClr val="7030A0"/>
                </a:solidFill>
                <a:ea typeface="Microsoft JhengHei UI" panose="020B0604030504040204" pitchFamily="34" charset="-120"/>
              </a:rPr>
              <a:t>恒</a:t>
            </a:r>
            <a:r>
              <a:rPr lang="zh-CN" altLang="en-US" b="1" dirty="0" smtClean="0">
                <a:solidFill>
                  <a:srgbClr val="7030A0"/>
                </a:solidFill>
                <a:ea typeface="Microsoft JhengHei UI" panose="020B0604030504040204" pitchFamily="34" charset="-120"/>
              </a:rPr>
              <a:t>大商务术语翻译系统</a:t>
            </a:r>
            <a:endParaRPr lang="en-US" altLang="zh-CN" b="1" dirty="0" smtClean="0">
              <a:ea typeface="Microsoft JhengHei UI" panose="020B0604030504040204" pitchFamily="34" charset="-120"/>
            </a:endParaRPr>
          </a:p>
          <a:p>
            <a:pPr marL="0" lvl="0" indent="0">
              <a:buNone/>
            </a:pPr>
            <a:endParaRPr lang="en-US" altLang="zh-CN" b="1" dirty="0" smtClean="0">
              <a:ea typeface="Microsoft JhengHei UI" panose="020B0604030504040204" pitchFamily="34" charset="-120"/>
            </a:endParaRPr>
          </a:p>
          <a:p>
            <a:pPr marL="0" lvl="0" indent="0">
              <a:buNone/>
            </a:pPr>
            <a:r>
              <a:rPr lang="en-US" altLang="zh-CN" b="1" dirty="0" smtClean="0">
                <a:ea typeface="Microsoft JhengHei UI" panose="020B0604030504040204" pitchFamily="34" charset="-120"/>
              </a:rPr>
              <a:t>Machine </a:t>
            </a:r>
            <a:r>
              <a:rPr lang="en-US" altLang="zh-CN" b="1" dirty="0" smtClean="0">
                <a:ea typeface="Microsoft JhengHei UI" panose="020B0604030504040204" pitchFamily="34" charset="-120"/>
              </a:rPr>
              <a:t>Translation of IPO Prospectuses </a:t>
            </a:r>
            <a:endParaRPr lang="en-US" altLang="zh-CN" b="1" dirty="0" smtClean="0">
              <a:ea typeface="Microsoft JhengHei UI" panose="020B0604030504040204" pitchFamily="34" charset="-120"/>
            </a:endParaRPr>
          </a:p>
          <a:p>
            <a:pPr marL="0" lvl="0" indent="0">
              <a:buNone/>
            </a:pPr>
            <a:r>
              <a:rPr lang="zh-CN" altLang="en-US" b="1" dirty="0" smtClean="0">
                <a:solidFill>
                  <a:srgbClr val="7030A0"/>
                </a:solidFill>
                <a:ea typeface="Microsoft JhengHei UI" panose="020B0604030504040204" pitchFamily="34" charset="-120"/>
              </a:rPr>
              <a:t>招股</a:t>
            </a:r>
            <a:r>
              <a:rPr lang="zh-CN" altLang="en-US" b="1" dirty="0" smtClean="0">
                <a:solidFill>
                  <a:srgbClr val="7030A0"/>
                </a:solidFill>
                <a:ea typeface="Microsoft JhengHei UI" panose="020B0604030504040204" pitchFamily="34" charset="-120"/>
              </a:rPr>
              <a:t>说明书的自动翻译（香港创新科技署支持项目）</a:t>
            </a:r>
            <a:endParaRPr lang="en-US" altLang="zh-CN" b="1" dirty="0" smtClean="0">
              <a:solidFill>
                <a:srgbClr val="7030A0"/>
              </a:solidFill>
              <a:ea typeface="Microsoft JhengHei UI" panose="020B0604030504040204" pitchFamily="34" charset="-120"/>
            </a:endParaRPr>
          </a:p>
          <a:p>
            <a:pPr marL="0" lvl="0" indent="0">
              <a:buNone/>
            </a:pPr>
            <a:endParaRPr lang="en-US" altLang="zh-CN" b="1" dirty="0" smtClean="0">
              <a:ea typeface="Microsoft JhengHei UI" panose="020B0604030504040204" pitchFamily="34" charset="-120"/>
            </a:endParaRPr>
          </a:p>
          <a:p>
            <a:pPr marL="0" lvl="0" indent="0">
              <a:buNone/>
            </a:pPr>
            <a:r>
              <a:rPr lang="en-US" altLang="zh-CN" b="1" dirty="0" smtClean="0">
                <a:ea typeface="Microsoft JhengHei UI" panose="020B0604030504040204" pitchFamily="34" charset="-120"/>
              </a:rPr>
              <a:t>Technology </a:t>
            </a:r>
            <a:r>
              <a:rPr lang="en-US" altLang="zh-CN" b="1" dirty="0" smtClean="0">
                <a:ea typeface="Microsoft JhengHei UI" panose="020B0604030504040204" pitchFamily="34" charset="-120"/>
              </a:rPr>
              <a:t>for the Translation of Government Documents </a:t>
            </a:r>
            <a:endParaRPr lang="en-US" altLang="zh-CN" b="1" dirty="0" smtClean="0">
              <a:ea typeface="Microsoft JhengHei UI" panose="020B0604030504040204" pitchFamily="34" charset="-120"/>
            </a:endParaRPr>
          </a:p>
          <a:p>
            <a:pPr marL="0" lvl="0" indent="0">
              <a:buNone/>
            </a:pPr>
            <a:r>
              <a:rPr lang="zh-CN" altLang="en-US" b="1" dirty="0" smtClean="0">
                <a:solidFill>
                  <a:srgbClr val="7030A0"/>
                </a:solidFill>
                <a:ea typeface="Microsoft JhengHei UI" panose="020B0604030504040204" pitchFamily="34" charset="-120"/>
              </a:rPr>
              <a:t>政府</a:t>
            </a:r>
            <a:r>
              <a:rPr lang="zh-CN" altLang="en-US" b="1" dirty="0" smtClean="0">
                <a:solidFill>
                  <a:srgbClr val="7030A0"/>
                </a:solidFill>
                <a:ea typeface="Microsoft JhengHei UI" panose="020B0604030504040204" pitchFamily="34" charset="-120"/>
              </a:rPr>
              <a:t>新闻公报的翻译</a:t>
            </a:r>
            <a:r>
              <a:rPr lang="zh-CN" altLang="en-US" b="1" dirty="0" smtClean="0">
                <a:solidFill>
                  <a:srgbClr val="7030A0"/>
                </a:solidFill>
                <a:ea typeface="Microsoft JhengHei UI" panose="020B0604030504040204" pitchFamily="34" charset="-120"/>
              </a:rPr>
              <a:t>科技（</a:t>
            </a:r>
            <a:r>
              <a:rPr lang="zh-CN" altLang="en-US" b="1" dirty="0" smtClean="0">
                <a:solidFill>
                  <a:srgbClr val="7030A0"/>
                </a:solidFill>
                <a:ea typeface="Microsoft JhengHei UI" panose="020B0604030504040204" pitchFamily="34" charset="-120"/>
              </a:rPr>
              <a:t>香港研究资助局支持项目</a:t>
            </a:r>
            <a:r>
              <a:rPr lang="zh-CN" altLang="en-US" b="1" dirty="0" smtClean="0">
                <a:solidFill>
                  <a:srgbClr val="7030A0"/>
                </a:solidFill>
                <a:ea typeface="Microsoft JhengHei UI" panose="020B0604030504040204" pitchFamily="34" charset="-120"/>
              </a:rPr>
              <a:t>）</a:t>
            </a:r>
            <a:endParaRPr lang="en-US" altLang="zh-CN" b="1" dirty="0" smtClean="0">
              <a:solidFill>
                <a:srgbClr val="7030A0"/>
              </a:solidFill>
              <a:ea typeface="Microsoft JhengHei UI" panose="020B0604030504040204" pitchFamily="34" charset="-120"/>
            </a:endParaRPr>
          </a:p>
          <a:p>
            <a:pPr marL="0" lvl="0" indent="0">
              <a:buNone/>
            </a:pPr>
            <a:endParaRPr lang="en-US" altLang="zh-TW" b="1" dirty="0">
              <a:solidFill>
                <a:srgbClr val="7030A0"/>
              </a:solidFill>
              <a:ea typeface="Microsoft JhengHei UI" panose="020B0604030504040204" pitchFamily="34" charset="-120"/>
            </a:endParaRPr>
          </a:p>
          <a:p>
            <a:pPr marL="0" lvl="0" indent="0">
              <a:buNone/>
            </a:pPr>
            <a:r>
              <a:rPr lang="en-US" altLang="zh-TW" b="1" dirty="0" smtClean="0">
                <a:ea typeface="Microsoft JhengHei UI" panose="020B0604030504040204" pitchFamily="34" charset="-120"/>
              </a:rPr>
              <a:t>Deep Learning Research and Application Centre</a:t>
            </a: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7030A0"/>
                </a:solidFill>
                <a:ea typeface="Microsoft JhengHei UI" panose="020B0604030504040204" pitchFamily="34" charset="-120"/>
              </a:rPr>
              <a:t>深度学习研究及应用中心</a:t>
            </a:r>
            <a:r>
              <a:rPr lang="zh-CN" altLang="en-US" b="1" dirty="0">
                <a:solidFill>
                  <a:srgbClr val="7030A0"/>
                </a:solidFill>
                <a:ea typeface="Microsoft JhengHei UI" panose="020B0604030504040204" pitchFamily="34" charset="-120"/>
              </a:rPr>
              <a:t>（香港研究资助局支持项目）</a:t>
            </a:r>
            <a:endParaRPr lang="en-US" altLang="zh-CN" b="1" dirty="0">
              <a:solidFill>
                <a:srgbClr val="7030A0"/>
              </a:solidFill>
              <a:ea typeface="Microsoft JhengHei UI" panose="020B0604030504040204" pitchFamily="34" charset="-120"/>
            </a:endParaRPr>
          </a:p>
          <a:p>
            <a:pPr marL="0" lvl="0" indent="0">
              <a:buNone/>
            </a:pPr>
            <a:endParaRPr lang="zh-TW" altLang="zh-HK" b="1" dirty="0">
              <a:solidFill>
                <a:srgbClr val="7030A0"/>
              </a:solidFill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347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46" y="1467677"/>
            <a:ext cx="3816627" cy="381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03515" y="287938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感谢！</a:t>
            </a:r>
            <a:endParaRPr lang="zh-HK" altLang="en-US" sz="4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65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36187" y="2504662"/>
            <a:ext cx="2834414" cy="17227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翻译理论</a:t>
            </a:r>
            <a:endParaRPr lang="zh-HK" altLang="en-US" sz="4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3142316" y="2504662"/>
            <a:ext cx="2834414" cy="17227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翻译实践</a:t>
            </a:r>
            <a:endParaRPr lang="zh-HK" altLang="en-US" sz="4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6148445" y="2504662"/>
            <a:ext cx="2834414" cy="17227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翻译科技</a:t>
            </a:r>
            <a:endParaRPr lang="zh-HK" altLang="en-US" sz="4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60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478605" y="1450130"/>
            <a:ext cx="3003026" cy="1722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系统类型</a:t>
            </a:r>
            <a:endParaRPr lang="zh-HK" altLang="en-US" sz="4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724401" y="3623485"/>
            <a:ext cx="3003026" cy="1722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项目管理</a:t>
            </a:r>
            <a:endParaRPr lang="zh-HK" altLang="en-US" sz="4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724401" y="1450130"/>
            <a:ext cx="3003026" cy="1722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工具操作</a:t>
            </a:r>
            <a:endParaRPr lang="zh-HK" altLang="en-US" sz="4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478605" y="3623485"/>
            <a:ext cx="3003026" cy="1722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软件评价</a:t>
            </a:r>
            <a:endParaRPr lang="zh-HK" altLang="en-US" sz="4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180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22570" y="1006601"/>
            <a:ext cx="3130473" cy="17227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ea typeface="Microsoft JhengHei UI" panose="020B0604030504040204" pitchFamily="34" charset="-120"/>
              </a:rPr>
              <a:t>人工智能</a:t>
            </a:r>
            <a:endParaRPr lang="zh-HK" altLang="en-US" sz="4800" b="1" dirty="0">
              <a:ea typeface="Microsoft JhengHei UI" panose="020B0604030504040204" pitchFamily="34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622570" y="2961861"/>
            <a:ext cx="3130473" cy="17227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ea typeface="Microsoft JhengHei UI" panose="020B0604030504040204" pitchFamily="34" charset="-120"/>
              </a:rPr>
              <a:t>深度学习 </a:t>
            </a:r>
            <a:r>
              <a:rPr lang="en-US" altLang="zh-CN" sz="3200" b="1" dirty="0" smtClean="0">
                <a:ea typeface="Microsoft JhengHei UI" panose="020B0604030504040204" pitchFamily="34" charset="-120"/>
              </a:rPr>
              <a:t>(Deep Learning)</a:t>
            </a:r>
            <a:endParaRPr lang="zh-HK" altLang="en-US" sz="3200" b="1" dirty="0">
              <a:ea typeface="Microsoft JhengHei UI" panose="020B0604030504040204" pitchFamily="34" charset="-120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4085617" y="1740546"/>
            <a:ext cx="4679004" cy="1722782"/>
          </a:xfrm>
          <a:prstGeom prst="wedgeRoundRectCallout">
            <a:avLst>
              <a:gd name="adj1" fmla="val -65174"/>
              <a:gd name="adj2" fmla="val 4438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ea typeface="Microsoft JhengHei UI" panose="020B0604030504040204" pitchFamily="34" charset="-120"/>
              </a:rPr>
              <a:t>神经机器翻译 </a:t>
            </a:r>
            <a:endParaRPr lang="en-US" altLang="zh-CN" sz="3200" b="1" dirty="0" smtClean="0">
              <a:ea typeface="Microsoft JhengHei UI" panose="020B0604030504040204" pitchFamily="34" charset="-120"/>
            </a:endParaRPr>
          </a:p>
          <a:p>
            <a:pPr algn="ctr"/>
            <a:r>
              <a:rPr lang="en-US" altLang="zh-CN" sz="3200" b="1" dirty="0" smtClean="0">
                <a:ea typeface="Microsoft JhengHei UI" panose="020B0604030504040204" pitchFamily="34" charset="-120"/>
              </a:rPr>
              <a:t>(Neural Machine Translation)</a:t>
            </a:r>
            <a:endParaRPr lang="zh-HK" altLang="en-US" sz="3200" b="1" dirty="0">
              <a:ea typeface="Microsoft JhengHei UI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617" y="3687065"/>
            <a:ext cx="4679004" cy="265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圖說文字 11"/>
          <p:cNvSpPr/>
          <p:nvPr/>
        </p:nvSpPr>
        <p:spPr>
          <a:xfrm>
            <a:off x="2831737" y="2343945"/>
            <a:ext cx="3501958" cy="1614791"/>
          </a:xfrm>
          <a:prstGeom prst="wedgeRoundRectCallout">
            <a:avLst>
              <a:gd name="adj1" fmla="val 49857"/>
              <a:gd name="adj2" fmla="val 7033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发展方向？</a:t>
            </a:r>
            <a:endParaRPr lang="zh-HK" altLang="en-US" sz="4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87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3054487" y="1209435"/>
            <a:ext cx="3130473" cy="17227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ea typeface="Microsoft JhengHei UI" panose="020B0604030504040204" pitchFamily="34" charset="-120"/>
              </a:rPr>
              <a:t>机器学习与翻译科技</a:t>
            </a:r>
            <a:endParaRPr lang="zh-HK" altLang="en-US" sz="4000" b="1" dirty="0">
              <a:ea typeface="Microsoft JhengHei UI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792592" y="3793788"/>
            <a:ext cx="2396247" cy="12047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ea typeface="Microsoft JhengHei UI" panose="020B0604030504040204" pitchFamily="34" charset="-120"/>
              </a:rPr>
              <a:t>概念</a:t>
            </a:r>
            <a:endParaRPr lang="en-US" altLang="zh-CN" sz="4000" b="1" dirty="0" smtClean="0">
              <a:ea typeface="Microsoft JhengHei UI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421599" y="3793788"/>
            <a:ext cx="2396247" cy="12047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ea typeface="Microsoft JhengHei UI" panose="020B0604030504040204" pitchFamily="34" charset="-120"/>
              </a:rPr>
              <a:t>过程</a:t>
            </a:r>
            <a:endParaRPr lang="zh-HK" altLang="en-US" sz="4000" b="1" dirty="0">
              <a:ea typeface="Microsoft JhengHei UI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116866" y="3793788"/>
            <a:ext cx="2396247" cy="12047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a typeface="Microsoft JhengHei UI" panose="020B0604030504040204" pitchFamily="34" charset="-120"/>
              </a:rPr>
              <a:t>知识来源</a:t>
            </a:r>
            <a:endParaRPr lang="zh-HK" altLang="en-US" sz="4000" b="1" dirty="0">
              <a:solidFill>
                <a:schemeClr val="tx1"/>
              </a:solidFill>
              <a:ea typeface="Microsoft JhengHei UI" panose="020B0604030504040204" pitchFamily="34" charset="-120"/>
            </a:endParaRPr>
          </a:p>
        </p:txBody>
      </p:sp>
      <p:cxnSp>
        <p:nvCxnSpPr>
          <p:cNvPr id="8" name="肘形接點 7"/>
          <p:cNvCxnSpPr>
            <a:stCxn id="3" idx="2"/>
            <a:endCxn id="4" idx="0"/>
          </p:cNvCxnSpPr>
          <p:nvPr/>
        </p:nvCxnSpPr>
        <p:spPr>
          <a:xfrm rot="5400000">
            <a:off x="2874435" y="2048498"/>
            <a:ext cx="861571" cy="262900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3" idx="2"/>
            <a:endCxn id="5" idx="0"/>
          </p:cNvCxnSpPr>
          <p:nvPr/>
        </p:nvCxnSpPr>
        <p:spPr>
          <a:xfrm rot="5400000">
            <a:off x="4188939" y="3363002"/>
            <a:ext cx="861571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3" idx="2"/>
            <a:endCxn id="6" idx="0"/>
          </p:cNvCxnSpPr>
          <p:nvPr/>
        </p:nvCxnSpPr>
        <p:spPr>
          <a:xfrm rot="16200000" flipH="1">
            <a:off x="5536572" y="2015369"/>
            <a:ext cx="861571" cy="269526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2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51754" y="1011677"/>
            <a:ext cx="7886700" cy="464982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TW" sz="3200" b="1" dirty="0" smtClean="0">
                <a:ea typeface="Microsoft JhengHei UI" panose="020B0604030504040204" pitchFamily="34" charset="-120"/>
              </a:rPr>
              <a:t>Computer and Business Translation 2</a:t>
            </a:r>
          </a:p>
          <a:p>
            <a:pPr marL="0" lvl="0" indent="0">
              <a:buNone/>
            </a:pPr>
            <a:r>
              <a:rPr lang="zh-CN" altLang="en-US" sz="3200" b="1" dirty="0">
                <a:solidFill>
                  <a:schemeClr val="accent5"/>
                </a:solidFill>
                <a:ea typeface="Microsoft JhengHei UI" panose="020B0604030504040204" pitchFamily="34" charset="-120"/>
              </a:rPr>
              <a:t>计算机与商务翻译（二）</a:t>
            </a:r>
            <a:endParaRPr lang="en-US" altLang="zh-TW" sz="3200" b="1" dirty="0" smtClean="0">
              <a:solidFill>
                <a:schemeClr val="accent5"/>
              </a:solidFill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altLang="zh-CN" sz="3200" b="1" dirty="0" smtClean="0">
              <a:solidFill>
                <a:srgbClr val="7030A0"/>
              </a:solidFill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en-US" altLang="zh-CN" sz="3200" b="1" dirty="0" smtClean="0">
                <a:ea typeface="Microsoft JhengHei UI" panose="020B0604030504040204" pitchFamily="34" charset="-120"/>
              </a:rPr>
              <a:t>Natural </a:t>
            </a:r>
            <a:r>
              <a:rPr lang="en-US" altLang="zh-CN" sz="3200" b="1" dirty="0">
                <a:ea typeface="Microsoft JhengHei UI" panose="020B0604030504040204" pitchFamily="34" charset="-120"/>
              </a:rPr>
              <a:t>Language Processing for </a:t>
            </a:r>
            <a:r>
              <a:rPr lang="en-US" altLang="zh-CN" sz="3200" b="1" dirty="0" smtClean="0">
                <a:ea typeface="Microsoft JhengHei UI" panose="020B0604030504040204" pitchFamily="34" charset="-120"/>
              </a:rPr>
              <a:t>Translators </a:t>
            </a:r>
          </a:p>
          <a:p>
            <a:pPr marL="0" indent="0">
              <a:buNone/>
            </a:pPr>
            <a:r>
              <a:rPr lang="zh-CN" altLang="en-US" sz="3200" b="1" dirty="0" smtClean="0">
                <a:solidFill>
                  <a:schemeClr val="accent5"/>
                </a:solidFill>
                <a:ea typeface="Microsoft JhengHei UI" panose="020B0604030504040204" pitchFamily="34" charset="-120"/>
              </a:rPr>
              <a:t>自然</a:t>
            </a:r>
            <a:r>
              <a:rPr lang="zh-CN" altLang="en-US" sz="3200" b="1" dirty="0">
                <a:solidFill>
                  <a:schemeClr val="accent5"/>
                </a:solidFill>
                <a:ea typeface="Microsoft JhengHei UI" panose="020B0604030504040204" pitchFamily="34" charset="-120"/>
              </a:rPr>
              <a:t>语言处理及翻</a:t>
            </a:r>
            <a:r>
              <a:rPr lang="zh-CN" altLang="en-US" sz="3200" b="1" dirty="0" smtClean="0">
                <a:solidFill>
                  <a:schemeClr val="accent5"/>
                </a:solidFill>
                <a:ea typeface="Microsoft JhengHei UI" panose="020B0604030504040204" pitchFamily="34" charset="-120"/>
              </a:rPr>
              <a:t>译</a:t>
            </a:r>
            <a:endParaRPr lang="en-US" altLang="zh-CN" sz="3200" b="1" dirty="0" smtClean="0">
              <a:solidFill>
                <a:schemeClr val="accent5"/>
              </a:solidFill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altLang="zh-CN" sz="3200" b="1" dirty="0">
              <a:solidFill>
                <a:schemeClr val="accent5"/>
              </a:solidFill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en-US" altLang="zh-CN" sz="3200" b="1" dirty="0">
                <a:ea typeface="Microsoft JhengHei UI" panose="020B0604030504040204" pitchFamily="34" charset="-120"/>
              </a:rPr>
              <a:t>Advanced Topics in Translation Technology </a:t>
            </a:r>
            <a:endParaRPr lang="en-US" altLang="zh-CN" sz="3200" b="1" dirty="0" smtClean="0"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CN" altLang="en-US" sz="3200" b="1" dirty="0" smtClean="0">
                <a:solidFill>
                  <a:schemeClr val="accent5"/>
                </a:solidFill>
                <a:ea typeface="Microsoft JhengHei UI" panose="020B0604030504040204" pitchFamily="34" charset="-120"/>
              </a:rPr>
              <a:t>翻</a:t>
            </a:r>
            <a:r>
              <a:rPr lang="zh-CN" altLang="en-US" sz="3200" b="1" dirty="0">
                <a:solidFill>
                  <a:schemeClr val="accent5"/>
                </a:solidFill>
                <a:ea typeface="Microsoft JhengHei UI" panose="020B0604030504040204" pitchFamily="34" charset="-120"/>
              </a:rPr>
              <a:t>译技术</a:t>
            </a:r>
            <a:r>
              <a:rPr lang="zh-CN" altLang="en-US" sz="3200" b="1" dirty="0" smtClean="0">
                <a:solidFill>
                  <a:schemeClr val="accent5"/>
                </a:solidFill>
                <a:ea typeface="Microsoft JhengHei UI" panose="020B0604030504040204" pitchFamily="34" charset="-120"/>
              </a:rPr>
              <a:t>前沿</a:t>
            </a:r>
            <a:endParaRPr lang="en-US" altLang="zh-CN" sz="3200" b="1" dirty="0">
              <a:solidFill>
                <a:schemeClr val="accent5"/>
              </a:solidFill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70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2996121" y="1209435"/>
            <a:ext cx="3130473" cy="17227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ea typeface="Microsoft JhengHei UI" panose="020B0604030504040204" pitchFamily="34" charset="-120"/>
              </a:rPr>
              <a:t>编</a:t>
            </a:r>
            <a:r>
              <a:rPr lang="zh-CN" altLang="en-US" sz="4000" b="1" dirty="0" smtClean="0">
                <a:ea typeface="Microsoft JhengHei UI" panose="020B0604030504040204" pitchFamily="34" charset="-120"/>
              </a:rPr>
              <a:t>程训练</a:t>
            </a:r>
            <a:endParaRPr lang="zh-HK" altLang="en-US" sz="4000" b="1" dirty="0">
              <a:ea typeface="Microsoft JhengHei UI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331317" y="3793788"/>
            <a:ext cx="2396247" cy="1204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ea typeface="Microsoft JhengHei UI" panose="020B0604030504040204" pitchFamily="34" charset="-120"/>
              </a:rPr>
              <a:t>HTML, CSS </a:t>
            </a:r>
            <a:r>
              <a:rPr lang="zh-CN" altLang="en-US" sz="4000" b="1" dirty="0" smtClean="0">
                <a:ea typeface="Microsoft JhengHei UI" panose="020B0604030504040204" pitchFamily="34" charset="-120"/>
              </a:rPr>
              <a:t>及 </a:t>
            </a:r>
            <a:r>
              <a:rPr lang="en-US" altLang="zh-CN" sz="4000" b="1" dirty="0" smtClean="0">
                <a:ea typeface="Microsoft JhengHei UI" panose="020B0604030504040204" pitchFamily="34" charset="-120"/>
              </a:rPr>
              <a:t>JS</a:t>
            </a:r>
            <a:endParaRPr lang="zh-HK" altLang="en-US" sz="4000" b="1" dirty="0">
              <a:ea typeface="Microsoft JhengHei UI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67837" y="3793788"/>
            <a:ext cx="2396247" cy="1204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ea typeface="Microsoft JhengHei UI" panose="020B0604030504040204" pitchFamily="34" charset="-120"/>
              </a:rPr>
              <a:t>Python</a:t>
            </a:r>
            <a:endParaRPr lang="zh-HK" altLang="en-US" sz="4000" b="1" dirty="0">
              <a:ea typeface="Microsoft JhengHei UI" panose="020B0604030504040204" pitchFamily="34" charset="-120"/>
            </a:endParaRPr>
          </a:p>
        </p:txBody>
      </p:sp>
      <p:cxnSp>
        <p:nvCxnSpPr>
          <p:cNvPr id="8" name="肘形接點 7"/>
          <p:cNvCxnSpPr>
            <a:stCxn id="3" idx="2"/>
            <a:endCxn id="4" idx="0"/>
          </p:cNvCxnSpPr>
          <p:nvPr/>
        </p:nvCxnSpPr>
        <p:spPr>
          <a:xfrm rot="5400000">
            <a:off x="3114615" y="2347044"/>
            <a:ext cx="861571" cy="20319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3" idx="2"/>
            <a:endCxn id="6" idx="0"/>
          </p:cNvCxnSpPr>
          <p:nvPr/>
        </p:nvCxnSpPr>
        <p:spPr>
          <a:xfrm rot="16200000" flipH="1">
            <a:off x="5132874" y="2360700"/>
            <a:ext cx="861571" cy="200460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18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9848" y="1556426"/>
            <a:ext cx="7886700" cy="34825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b="1" dirty="0" smtClean="0">
                <a:ea typeface="Microsoft JhengHei UI" panose="020B0604030504040204" pitchFamily="34" charset="-120"/>
              </a:rPr>
              <a:t>Mobile </a:t>
            </a:r>
            <a:r>
              <a:rPr lang="en-US" altLang="zh-CN" sz="3200" b="1" dirty="0">
                <a:ea typeface="Microsoft JhengHei UI" panose="020B0604030504040204" pitchFamily="34" charset="-120"/>
              </a:rPr>
              <a:t>Application Design and Development for </a:t>
            </a:r>
            <a:r>
              <a:rPr lang="en-US" altLang="zh-CN" sz="3200" b="1" dirty="0" smtClean="0">
                <a:ea typeface="Microsoft JhengHei UI" panose="020B0604030504040204" pitchFamily="34" charset="-120"/>
              </a:rPr>
              <a:t>Translators</a:t>
            </a:r>
          </a:p>
          <a:p>
            <a:pPr marL="0" indent="0">
              <a:buNone/>
            </a:pPr>
            <a:r>
              <a:rPr lang="zh-CN" altLang="en-US" sz="3200" b="1" dirty="0" smtClean="0">
                <a:solidFill>
                  <a:srgbClr val="0070C0"/>
                </a:solidFill>
                <a:ea typeface="Microsoft JhengHei UI" panose="020B0604030504040204" pitchFamily="34" charset="-120"/>
              </a:rPr>
              <a:t>移</a:t>
            </a:r>
            <a:r>
              <a:rPr lang="zh-CN" altLang="en-US" sz="3200" b="1" dirty="0">
                <a:solidFill>
                  <a:srgbClr val="0070C0"/>
                </a:solidFill>
                <a:ea typeface="Microsoft JhengHei UI" panose="020B0604030504040204" pitchFamily="34" charset="-120"/>
              </a:rPr>
              <a:t>动应用的设计、研发与翻</a:t>
            </a:r>
            <a:r>
              <a:rPr lang="zh-CN" altLang="en-US" sz="3200" b="1" dirty="0" smtClean="0">
                <a:solidFill>
                  <a:srgbClr val="0070C0"/>
                </a:solidFill>
                <a:ea typeface="Microsoft JhengHei UI" panose="020B0604030504040204" pitchFamily="34" charset="-120"/>
              </a:rPr>
              <a:t>译</a:t>
            </a:r>
            <a:endParaRPr lang="en-US" altLang="zh-CN" sz="3200" b="1" dirty="0" smtClean="0">
              <a:solidFill>
                <a:srgbClr val="0070C0"/>
              </a:solidFill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altLang="zh-CN" sz="3200" b="1" dirty="0">
              <a:solidFill>
                <a:srgbClr val="0070C0"/>
              </a:solidFill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en-US" altLang="zh-HK" sz="3200" b="1" dirty="0" err="1" smtClean="0"/>
              <a:t>Localisation</a:t>
            </a:r>
            <a:r>
              <a:rPr lang="en-US" altLang="zh-HK" sz="3200" b="1" dirty="0" smtClean="0"/>
              <a:t> </a:t>
            </a:r>
            <a:r>
              <a:rPr lang="en-US" altLang="zh-HK" sz="3200" b="1" dirty="0"/>
              <a:t>and Bilingual Web </a:t>
            </a:r>
            <a:r>
              <a:rPr lang="en-US" altLang="zh-HK" sz="3200" b="1" dirty="0" smtClean="0"/>
              <a:t>Development</a:t>
            </a:r>
          </a:p>
          <a:p>
            <a:pPr marL="0" indent="0">
              <a:buNone/>
            </a:pPr>
            <a:r>
              <a:rPr lang="zh-HK" altLang="en-US" sz="3200" b="1" dirty="0" smtClean="0">
                <a:solidFill>
                  <a:srgbClr val="0070C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本地</a:t>
            </a:r>
            <a:r>
              <a:rPr lang="zh-HK" altLang="en-US" sz="3200" b="1" dirty="0">
                <a:solidFill>
                  <a:srgbClr val="0070C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化和双语网站开</a:t>
            </a:r>
            <a:r>
              <a:rPr lang="zh-HK" altLang="en-US" sz="3200" b="1" dirty="0" smtClean="0">
                <a:solidFill>
                  <a:srgbClr val="0070C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发</a:t>
            </a:r>
            <a:endParaRPr lang="en-US" altLang="zh-CN" sz="3200" b="1" dirty="0" smtClean="0">
              <a:solidFill>
                <a:srgbClr val="0070C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332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自訂 1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2806</TotalTime>
  <Words>418</Words>
  <Application>Microsoft Office PowerPoint</Application>
  <PresentationFormat>如螢幕大小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Microsoft JhengHei UI</vt:lpstr>
      <vt:lpstr>新細明體</vt:lpstr>
      <vt:lpstr>Arial</vt:lpstr>
      <vt:lpstr>Calibri</vt:lpstr>
      <vt:lpstr>Calibri Light</vt:lpstr>
      <vt:lpstr>Office Theme</vt:lpstr>
      <vt:lpstr>人工智能时代的翻译科技教学新方向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Talk</dc:title>
  <dc:creator>Sai Cheong Siu</dc:creator>
  <cp:lastModifiedBy>idibydi</cp:lastModifiedBy>
  <cp:revision>133</cp:revision>
  <cp:lastPrinted>2019-05-10T04:04:09Z</cp:lastPrinted>
  <dcterms:created xsi:type="dcterms:W3CDTF">2018-11-18T03:51:49Z</dcterms:created>
  <dcterms:modified xsi:type="dcterms:W3CDTF">2019-05-10T16:59:28Z</dcterms:modified>
</cp:coreProperties>
</file>