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  <p:sldMasterId id="2147483713" r:id="rId2"/>
  </p:sldMasterIdLst>
  <p:sldIdLst>
    <p:sldId id="256" r:id="rId3"/>
    <p:sldId id="257" r:id="rId4"/>
    <p:sldId id="268" r:id="rId5"/>
    <p:sldId id="258" r:id="rId6"/>
    <p:sldId id="261" r:id="rId7"/>
    <p:sldId id="294" r:id="rId8"/>
    <p:sldId id="295" r:id="rId9"/>
    <p:sldId id="259" r:id="rId10"/>
    <p:sldId id="260" r:id="rId11"/>
    <p:sldId id="263" r:id="rId12"/>
    <p:sldId id="269" r:id="rId13"/>
    <p:sldId id="264" r:id="rId14"/>
    <p:sldId id="265" r:id="rId15"/>
    <p:sldId id="270" r:id="rId16"/>
    <p:sldId id="267" r:id="rId17"/>
    <p:sldId id="308" r:id="rId18"/>
    <p:sldId id="312" r:id="rId19"/>
    <p:sldId id="309" r:id="rId20"/>
    <p:sldId id="311" r:id="rId21"/>
    <p:sldId id="310" r:id="rId22"/>
    <p:sldId id="266" r:id="rId23"/>
    <p:sldId id="276" r:id="rId24"/>
    <p:sldId id="274" r:id="rId25"/>
    <p:sldId id="293" r:id="rId26"/>
    <p:sldId id="277" r:id="rId27"/>
    <p:sldId id="279" r:id="rId28"/>
    <p:sldId id="280" r:id="rId29"/>
    <p:sldId id="307" r:id="rId30"/>
    <p:sldId id="284" r:id="rId31"/>
    <p:sldId id="296" r:id="rId32"/>
    <p:sldId id="286" r:id="rId33"/>
    <p:sldId id="288" r:id="rId34"/>
    <p:sldId id="290" r:id="rId35"/>
    <p:sldId id="289" r:id="rId36"/>
    <p:sldId id="291" r:id="rId37"/>
    <p:sldId id="299" r:id="rId38"/>
    <p:sldId id="281" r:id="rId39"/>
    <p:sldId id="287" r:id="rId40"/>
    <p:sldId id="300" r:id="rId41"/>
    <p:sldId id="297" r:id="rId42"/>
    <p:sldId id="302" r:id="rId43"/>
    <p:sldId id="285" r:id="rId44"/>
    <p:sldId id="301" r:id="rId45"/>
    <p:sldId id="303" r:id="rId46"/>
    <p:sldId id="304" r:id="rId47"/>
    <p:sldId id="305" r:id="rId48"/>
    <p:sldId id="30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0"/>
    <p:restoredTop sz="97155"/>
  </p:normalViewPr>
  <p:slideViewPr>
    <p:cSldViewPr snapToGrid="0" snapToObjects="1">
      <p:cViewPr>
        <p:scale>
          <a:sx n="86" d="100"/>
          <a:sy n="86" d="100"/>
        </p:scale>
        <p:origin x="87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34C95-AA97-412D-8C97-48516F56FAA6}" type="doc">
      <dgm:prSet loTypeId="urn:microsoft.com/office/officeart/2005/8/layout/vList2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A797D0FA-DB28-4F90-9FAC-7FB3DAD2387C}">
      <dgm:prSet/>
      <dgm:spPr/>
      <dgm:t>
        <a:bodyPr/>
        <a:lstStyle/>
        <a:p>
          <a:r>
            <a:rPr lang="en-US" dirty="0"/>
            <a:t>1. An Overview of HKSAR Government Press Releases</a:t>
          </a:r>
        </a:p>
      </dgm:t>
    </dgm:pt>
    <dgm:pt modelId="{0660A306-98FB-4BBF-BC28-C6676B404391}" type="parTrans" cxnId="{BA63D576-6A4A-4B8B-B198-8C8357A66BE8}">
      <dgm:prSet/>
      <dgm:spPr/>
      <dgm:t>
        <a:bodyPr/>
        <a:lstStyle/>
        <a:p>
          <a:endParaRPr lang="en-US"/>
        </a:p>
      </dgm:t>
    </dgm:pt>
    <dgm:pt modelId="{E86F7E10-B29C-494F-8F56-4FA9C2FEB835}" type="sibTrans" cxnId="{BA63D576-6A4A-4B8B-B198-8C8357A66BE8}">
      <dgm:prSet/>
      <dgm:spPr/>
      <dgm:t>
        <a:bodyPr/>
        <a:lstStyle/>
        <a:p>
          <a:endParaRPr lang="en-US"/>
        </a:p>
      </dgm:t>
    </dgm:pt>
    <dgm:pt modelId="{A164C7B0-9DC0-4D9E-86CE-79931782B651}">
      <dgm:prSet/>
      <dgm:spPr/>
      <dgm:t>
        <a:bodyPr/>
        <a:lstStyle/>
        <a:p>
          <a:r>
            <a:rPr lang="en-US" dirty="0"/>
            <a:t>2. Machine Translation of Government Press Releases</a:t>
          </a:r>
        </a:p>
      </dgm:t>
    </dgm:pt>
    <dgm:pt modelId="{36CD8982-D981-448A-B4B7-93C0D61B4B2A}" type="parTrans" cxnId="{0E4E6514-B297-4ECF-AEE6-8ABCB1DA6AFE}">
      <dgm:prSet/>
      <dgm:spPr/>
      <dgm:t>
        <a:bodyPr/>
        <a:lstStyle/>
        <a:p>
          <a:endParaRPr lang="en-US"/>
        </a:p>
      </dgm:t>
    </dgm:pt>
    <dgm:pt modelId="{F2E5BC9B-6FDC-4AA4-84B5-8FA6988C4760}" type="sibTrans" cxnId="{0E4E6514-B297-4ECF-AEE6-8ABCB1DA6AFE}">
      <dgm:prSet/>
      <dgm:spPr/>
      <dgm:t>
        <a:bodyPr/>
        <a:lstStyle/>
        <a:p>
          <a:endParaRPr lang="en-US"/>
        </a:p>
      </dgm:t>
    </dgm:pt>
    <dgm:pt modelId="{EBC4B18B-EADB-4671-9368-F0E9646FEA6B}">
      <dgm:prSet/>
      <dgm:spPr/>
      <dgm:t>
        <a:bodyPr/>
        <a:lstStyle/>
        <a:p>
          <a:r>
            <a:rPr lang="en-US" dirty="0"/>
            <a:t>3. Our Approach: Translation Memory + Machine Translation</a:t>
          </a:r>
        </a:p>
      </dgm:t>
    </dgm:pt>
    <dgm:pt modelId="{F5BF28B8-90B2-4AD4-9F79-A0CA5DE14B5D}" type="parTrans" cxnId="{99DA85F0-711E-4CD5-BA4E-640CB41EC71D}">
      <dgm:prSet/>
      <dgm:spPr/>
      <dgm:t>
        <a:bodyPr/>
        <a:lstStyle/>
        <a:p>
          <a:endParaRPr lang="en-US"/>
        </a:p>
      </dgm:t>
    </dgm:pt>
    <dgm:pt modelId="{92894A1C-D48A-4CD2-A932-69BA953CA78D}" type="sibTrans" cxnId="{99DA85F0-711E-4CD5-BA4E-640CB41EC71D}">
      <dgm:prSet/>
      <dgm:spPr/>
      <dgm:t>
        <a:bodyPr/>
        <a:lstStyle/>
        <a:p>
          <a:endParaRPr lang="en-US"/>
        </a:p>
      </dgm:t>
    </dgm:pt>
    <dgm:pt modelId="{B54C2EC1-E1B0-4CA3-B391-AD45ACE76406}">
      <dgm:prSet/>
      <dgm:spPr/>
      <dgm:t>
        <a:bodyPr/>
        <a:lstStyle/>
        <a:p>
          <a:r>
            <a:rPr lang="en-US" dirty="0"/>
            <a:t>4. Our Experiments</a:t>
          </a:r>
        </a:p>
      </dgm:t>
    </dgm:pt>
    <dgm:pt modelId="{BD43BC7F-B124-46A4-B373-20378DF13F3C}" type="parTrans" cxnId="{91D0EC5D-1C22-42C0-B100-EFC314CA5F1B}">
      <dgm:prSet/>
      <dgm:spPr/>
      <dgm:t>
        <a:bodyPr/>
        <a:lstStyle/>
        <a:p>
          <a:endParaRPr lang="en-US"/>
        </a:p>
      </dgm:t>
    </dgm:pt>
    <dgm:pt modelId="{774A89EF-85E8-49D3-ABC2-C1A4A8C51D10}" type="sibTrans" cxnId="{91D0EC5D-1C22-42C0-B100-EFC314CA5F1B}">
      <dgm:prSet/>
      <dgm:spPr/>
      <dgm:t>
        <a:bodyPr/>
        <a:lstStyle/>
        <a:p>
          <a:endParaRPr lang="en-US"/>
        </a:p>
      </dgm:t>
    </dgm:pt>
    <dgm:pt modelId="{27E0BBFB-0034-4CA9-BED8-C5737D97A329}">
      <dgm:prSet/>
      <dgm:spPr/>
      <dgm:t>
        <a:bodyPr/>
        <a:lstStyle/>
        <a:p>
          <a:r>
            <a:rPr lang="en-US"/>
            <a:t>5. The Way Forward</a:t>
          </a:r>
        </a:p>
      </dgm:t>
    </dgm:pt>
    <dgm:pt modelId="{513E3AA6-D4C1-4859-88F1-ED48DD073B74}" type="parTrans" cxnId="{A009A781-647C-4539-82E9-32843C3125C0}">
      <dgm:prSet/>
      <dgm:spPr/>
      <dgm:t>
        <a:bodyPr/>
        <a:lstStyle/>
        <a:p>
          <a:endParaRPr lang="en-US"/>
        </a:p>
      </dgm:t>
    </dgm:pt>
    <dgm:pt modelId="{50EF1B7E-2717-4E17-84BF-D344D82572D9}" type="sibTrans" cxnId="{A009A781-647C-4539-82E9-32843C3125C0}">
      <dgm:prSet/>
      <dgm:spPr/>
      <dgm:t>
        <a:bodyPr/>
        <a:lstStyle/>
        <a:p>
          <a:endParaRPr lang="en-US"/>
        </a:p>
      </dgm:t>
    </dgm:pt>
    <dgm:pt modelId="{048A4B1A-7167-EC48-83B7-7ABFE5CDD18E}" type="pres">
      <dgm:prSet presAssocID="{EBD34C95-AA97-412D-8C97-48516F56FAA6}" presName="linear" presStyleCnt="0">
        <dgm:presLayoutVars>
          <dgm:animLvl val="lvl"/>
          <dgm:resizeHandles val="exact"/>
        </dgm:presLayoutVars>
      </dgm:prSet>
      <dgm:spPr/>
    </dgm:pt>
    <dgm:pt modelId="{AF2D1FBD-2E2D-2A46-B6DF-E9D9CEDF5221}" type="pres">
      <dgm:prSet presAssocID="{A797D0FA-DB28-4F90-9FAC-7FB3DAD2387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2226F8E-79BD-334F-A068-DF902B5FC16B}" type="pres">
      <dgm:prSet presAssocID="{E86F7E10-B29C-494F-8F56-4FA9C2FEB835}" presName="spacer" presStyleCnt="0"/>
      <dgm:spPr/>
    </dgm:pt>
    <dgm:pt modelId="{8D246F3E-7BC2-8F40-81EE-BE80B6633AA2}" type="pres">
      <dgm:prSet presAssocID="{A164C7B0-9DC0-4D9E-86CE-79931782B65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35ACC5D-C426-3344-B42A-9DCE0CDD2FC0}" type="pres">
      <dgm:prSet presAssocID="{F2E5BC9B-6FDC-4AA4-84B5-8FA6988C4760}" presName="spacer" presStyleCnt="0"/>
      <dgm:spPr/>
    </dgm:pt>
    <dgm:pt modelId="{DF46481A-5B02-F04C-B2EB-91B10BCCC5DB}" type="pres">
      <dgm:prSet presAssocID="{EBC4B18B-EADB-4671-9368-F0E9646FEA6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B36B155-C23B-D647-9A15-45046806265B}" type="pres">
      <dgm:prSet presAssocID="{92894A1C-D48A-4CD2-A932-69BA953CA78D}" presName="spacer" presStyleCnt="0"/>
      <dgm:spPr/>
    </dgm:pt>
    <dgm:pt modelId="{898CF2F9-7087-764A-8DE8-407C2487C5B7}" type="pres">
      <dgm:prSet presAssocID="{B54C2EC1-E1B0-4CA3-B391-AD45ACE7640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83E92FC-DE7A-D543-BDFA-95842BF287F7}" type="pres">
      <dgm:prSet presAssocID="{774A89EF-85E8-49D3-ABC2-C1A4A8C51D10}" presName="spacer" presStyleCnt="0"/>
      <dgm:spPr/>
    </dgm:pt>
    <dgm:pt modelId="{0E34B674-A183-4742-AF5A-2A31EB804005}" type="pres">
      <dgm:prSet presAssocID="{27E0BBFB-0034-4CA9-BED8-C5737D97A32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91A4914-E028-6549-BE42-503F02DD9442}" type="presOf" srcId="{B54C2EC1-E1B0-4CA3-B391-AD45ACE76406}" destId="{898CF2F9-7087-764A-8DE8-407C2487C5B7}" srcOrd="0" destOrd="0" presId="urn:microsoft.com/office/officeart/2005/8/layout/vList2"/>
    <dgm:cxn modelId="{0E4E6514-B297-4ECF-AEE6-8ABCB1DA6AFE}" srcId="{EBD34C95-AA97-412D-8C97-48516F56FAA6}" destId="{A164C7B0-9DC0-4D9E-86CE-79931782B651}" srcOrd="1" destOrd="0" parTransId="{36CD8982-D981-448A-B4B7-93C0D61B4B2A}" sibTransId="{F2E5BC9B-6FDC-4AA4-84B5-8FA6988C4760}"/>
    <dgm:cxn modelId="{31741D24-76D8-7046-BB5E-F4147DD9A569}" type="presOf" srcId="{A164C7B0-9DC0-4D9E-86CE-79931782B651}" destId="{8D246F3E-7BC2-8F40-81EE-BE80B6633AA2}" srcOrd="0" destOrd="0" presId="urn:microsoft.com/office/officeart/2005/8/layout/vList2"/>
    <dgm:cxn modelId="{904D0849-C5BF-034E-B1A8-498AD7F92F83}" type="presOf" srcId="{EBC4B18B-EADB-4671-9368-F0E9646FEA6B}" destId="{DF46481A-5B02-F04C-B2EB-91B10BCCC5DB}" srcOrd="0" destOrd="0" presId="urn:microsoft.com/office/officeart/2005/8/layout/vList2"/>
    <dgm:cxn modelId="{B823D44E-3798-074F-BD67-1CE0102886CA}" type="presOf" srcId="{EBD34C95-AA97-412D-8C97-48516F56FAA6}" destId="{048A4B1A-7167-EC48-83B7-7ABFE5CDD18E}" srcOrd="0" destOrd="0" presId="urn:microsoft.com/office/officeart/2005/8/layout/vList2"/>
    <dgm:cxn modelId="{A369A059-57ED-C641-9DEA-49987A0C2B3F}" type="presOf" srcId="{A797D0FA-DB28-4F90-9FAC-7FB3DAD2387C}" destId="{AF2D1FBD-2E2D-2A46-B6DF-E9D9CEDF5221}" srcOrd="0" destOrd="0" presId="urn:microsoft.com/office/officeart/2005/8/layout/vList2"/>
    <dgm:cxn modelId="{91D0EC5D-1C22-42C0-B100-EFC314CA5F1B}" srcId="{EBD34C95-AA97-412D-8C97-48516F56FAA6}" destId="{B54C2EC1-E1B0-4CA3-B391-AD45ACE76406}" srcOrd="3" destOrd="0" parTransId="{BD43BC7F-B124-46A4-B373-20378DF13F3C}" sibTransId="{774A89EF-85E8-49D3-ABC2-C1A4A8C51D10}"/>
    <dgm:cxn modelId="{BA63D576-6A4A-4B8B-B198-8C8357A66BE8}" srcId="{EBD34C95-AA97-412D-8C97-48516F56FAA6}" destId="{A797D0FA-DB28-4F90-9FAC-7FB3DAD2387C}" srcOrd="0" destOrd="0" parTransId="{0660A306-98FB-4BBF-BC28-C6676B404391}" sibTransId="{E86F7E10-B29C-494F-8F56-4FA9C2FEB835}"/>
    <dgm:cxn modelId="{A009A781-647C-4539-82E9-32843C3125C0}" srcId="{EBD34C95-AA97-412D-8C97-48516F56FAA6}" destId="{27E0BBFB-0034-4CA9-BED8-C5737D97A329}" srcOrd="4" destOrd="0" parTransId="{513E3AA6-D4C1-4859-88F1-ED48DD073B74}" sibTransId="{50EF1B7E-2717-4E17-84BF-D344D82572D9}"/>
    <dgm:cxn modelId="{F2C55FC0-9C50-6B43-A756-11C3ED473F6B}" type="presOf" srcId="{27E0BBFB-0034-4CA9-BED8-C5737D97A329}" destId="{0E34B674-A183-4742-AF5A-2A31EB804005}" srcOrd="0" destOrd="0" presId="urn:microsoft.com/office/officeart/2005/8/layout/vList2"/>
    <dgm:cxn modelId="{99DA85F0-711E-4CD5-BA4E-640CB41EC71D}" srcId="{EBD34C95-AA97-412D-8C97-48516F56FAA6}" destId="{EBC4B18B-EADB-4671-9368-F0E9646FEA6B}" srcOrd="2" destOrd="0" parTransId="{F5BF28B8-90B2-4AD4-9F79-A0CA5DE14B5D}" sibTransId="{92894A1C-D48A-4CD2-A932-69BA953CA78D}"/>
    <dgm:cxn modelId="{695B6B0F-1961-C946-9D2F-75EB0207068B}" type="presParOf" srcId="{048A4B1A-7167-EC48-83B7-7ABFE5CDD18E}" destId="{AF2D1FBD-2E2D-2A46-B6DF-E9D9CEDF5221}" srcOrd="0" destOrd="0" presId="urn:microsoft.com/office/officeart/2005/8/layout/vList2"/>
    <dgm:cxn modelId="{ACFAF6BF-9FAA-9E4A-913D-2EEEB1614EA1}" type="presParOf" srcId="{048A4B1A-7167-EC48-83B7-7ABFE5CDD18E}" destId="{12226F8E-79BD-334F-A068-DF902B5FC16B}" srcOrd="1" destOrd="0" presId="urn:microsoft.com/office/officeart/2005/8/layout/vList2"/>
    <dgm:cxn modelId="{44A915B8-0B95-BC43-97F2-32D9258AD6C7}" type="presParOf" srcId="{048A4B1A-7167-EC48-83B7-7ABFE5CDD18E}" destId="{8D246F3E-7BC2-8F40-81EE-BE80B6633AA2}" srcOrd="2" destOrd="0" presId="urn:microsoft.com/office/officeart/2005/8/layout/vList2"/>
    <dgm:cxn modelId="{B7C9E9A4-236F-E44B-AD5B-81EE80275CDC}" type="presParOf" srcId="{048A4B1A-7167-EC48-83B7-7ABFE5CDD18E}" destId="{B35ACC5D-C426-3344-B42A-9DCE0CDD2FC0}" srcOrd="3" destOrd="0" presId="urn:microsoft.com/office/officeart/2005/8/layout/vList2"/>
    <dgm:cxn modelId="{E6BCB083-AC1F-8E4B-A720-C8FBA9BB65FE}" type="presParOf" srcId="{048A4B1A-7167-EC48-83B7-7ABFE5CDD18E}" destId="{DF46481A-5B02-F04C-B2EB-91B10BCCC5DB}" srcOrd="4" destOrd="0" presId="urn:microsoft.com/office/officeart/2005/8/layout/vList2"/>
    <dgm:cxn modelId="{0F4E265A-D6C5-B445-8C68-70E6836B43FC}" type="presParOf" srcId="{048A4B1A-7167-EC48-83B7-7ABFE5CDD18E}" destId="{2B36B155-C23B-D647-9A15-45046806265B}" srcOrd="5" destOrd="0" presId="urn:microsoft.com/office/officeart/2005/8/layout/vList2"/>
    <dgm:cxn modelId="{00A3E154-4391-6A43-BF6A-143147CCBF37}" type="presParOf" srcId="{048A4B1A-7167-EC48-83B7-7ABFE5CDD18E}" destId="{898CF2F9-7087-764A-8DE8-407C2487C5B7}" srcOrd="6" destOrd="0" presId="urn:microsoft.com/office/officeart/2005/8/layout/vList2"/>
    <dgm:cxn modelId="{5ED92994-9CE8-784A-89FC-6E2160FF9C09}" type="presParOf" srcId="{048A4B1A-7167-EC48-83B7-7ABFE5CDD18E}" destId="{A83E92FC-DE7A-D543-BDFA-95842BF287F7}" srcOrd="7" destOrd="0" presId="urn:microsoft.com/office/officeart/2005/8/layout/vList2"/>
    <dgm:cxn modelId="{92BDBCA9-D8A2-3742-8129-BB1B3C56FF6F}" type="presParOf" srcId="{048A4B1A-7167-EC48-83B7-7ABFE5CDD18E}" destId="{0E34B674-A183-4742-AF5A-2A31EB8040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A765B2-5F41-4FE5-AE7D-254BE1C538B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C61B684-A2D1-4843-92F2-6DC0CC081C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Announcements</a:t>
          </a:r>
        </a:p>
      </dgm:t>
    </dgm:pt>
    <dgm:pt modelId="{3C49A34D-6E19-40C7-98A8-07BFC0DF0E4D}" type="parTrans" cxnId="{178F606E-6F54-427C-8233-E5F3E80F027C}">
      <dgm:prSet/>
      <dgm:spPr/>
      <dgm:t>
        <a:bodyPr/>
        <a:lstStyle/>
        <a:p>
          <a:endParaRPr lang="en-US"/>
        </a:p>
      </dgm:t>
    </dgm:pt>
    <dgm:pt modelId="{6B74B326-E14F-4763-93AE-467CEC23F28A}" type="sibTrans" cxnId="{178F606E-6F54-427C-8233-E5F3E80F02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DD3576-ADF4-47AF-9C5E-7D6A8791D2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Statements</a:t>
          </a:r>
        </a:p>
      </dgm:t>
    </dgm:pt>
    <dgm:pt modelId="{56A0304E-AD83-420F-8329-64FDC0CF55BF}" type="parTrans" cxnId="{23F44EF3-2849-45A1-BD62-9EC3B9858E75}">
      <dgm:prSet/>
      <dgm:spPr/>
      <dgm:t>
        <a:bodyPr/>
        <a:lstStyle/>
        <a:p>
          <a:endParaRPr lang="en-US"/>
        </a:p>
      </dgm:t>
    </dgm:pt>
    <dgm:pt modelId="{A8F04E35-619F-4B16-A2EB-91B75C20846E}" type="sibTrans" cxnId="{23F44EF3-2849-45A1-BD62-9EC3B9858E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DCFA78-9273-487B-9C7D-0E439E2A37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Speeches</a:t>
          </a:r>
        </a:p>
      </dgm:t>
    </dgm:pt>
    <dgm:pt modelId="{B3FE2E9D-BB62-4195-A731-1004AF3D7B9C}" type="parTrans" cxnId="{ECAE1799-62B2-437F-82F0-12E0E0A69FEC}">
      <dgm:prSet/>
      <dgm:spPr/>
      <dgm:t>
        <a:bodyPr/>
        <a:lstStyle/>
        <a:p>
          <a:endParaRPr lang="en-US"/>
        </a:p>
      </dgm:t>
    </dgm:pt>
    <dgm:pt modelId="{3B871E46-C740-4168-9459-534686F37315}" type="sibTrans" cxnId="{ECAE1799-62B2-437F-82F0-12E0E0A69F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E089FB-53EB-4675-954F-ECBD80E3AC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Event promotional materials</a:t>
          </a:r>
        </a:p>
      </dgm:t>
    </dgm:pt>
    <dgm:pt modelId="{9420418D-E62E-49A9-8BAE-235078341DF6}" type="parTrans" cxnId="{969B12AC-0B8F-468A-B6F6-D69AADC5680D}">
      <dgm:prSet/>
      <dgm:spPr/>
      <dgm:t>
        <a:bodyPr/>
        <a:lstStyle/>
        <a:p>
          <a:endParaRPr lang="en-US"/>
        </a:p>
      </dgm:t>
    </dgm:pt>
    <dgm:pt modelId="{CFE301E8-21C2-4721-B8D0-E0647D7F8126}" type="sibTrans" cxnId="{969B12AC-0B8F-468A-B6F6-D69AADC5680D}">
      <dgm:prSet/>
      <dgm:spPr/>
      <dgm:t>
        <a:bodyPr/>
        <a:lstStyle/>
        <a:p>
          <a:endParaRPr lang="en-US"/>
        </a:p>
      </dgm:t>
    </dgm:pt>
    <dgm:pt modelId="{CCCC59D4-78D8-438D-A435-95024D1E2A52}" type="pres">
      <dgm:prSet presAssocID="{F9A765B2-5F41-4FE5-AE7D-254BE1C538BA}" presName="root" presStyleCnt="0">
        <dgm:presLayoutVars>
          <dgm:dir/>
          <dgm:resizeHandles val="exact"/>
        </dgm:presLayoutVars>
      </dgm:prSet>
      <dgm:spPr/>
    </dgm:pt>
    <dgm:pt modelId="{414B5E26-4696-40F6-BAAB-A53696DACF1A}" type="pres">
      <dgm:prSet presAssocID="{F9A765B2-5F41-4FE5-AE7D-254BE1C538BA}" presName="container" presStyleCnt="0">
        <dgm:presLayoutVars>
          <dgm:dir/>
          <dgm:resizeHandles val="exact"/>
        </dgm:presLayoutVars>
      </dgm:prSet>
      <dgm:spPr/>
    </dgm:pt>
    <dgm:pt modelId="{88797E3B-CD33-4324-9135-16F66557BA40}" type="pres">
      <dgm:prSet presAssocID="{0C61B684-A2D1-4843-92F2-6DC0CC081C25}" presName="compNode" presStyleCnt="0"/>
      <dgm:spPr/>
    </dgm:pt>
    <dgm:pt modelId="{46539D8D-0C7E-495A-AAD6-67EB522F3B0F}" type="pres">
      <dgm:prSet presAssocID="{0C61B684-A2D1-4843-92F2-6DC0CC081C25}" presName="iconBgRect" presStyleLbl="bgShp" presStyleIdx="0" presStyleCnt="4"/>
      <dgm:spPr/>
    </dgm:pt>
    <dgm:pt modelId="{FE079851-2989-4F73-B1AE-60AD33E51B07}" type="pres">
      <dgm:prSet presAssocID="{0C61B684-A2D1-4843-92F2-6DC0CC081C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377D579-5DA9-4BA5-9777-9D35C333C009}" type="pres">
      <dgm:prSet presAssocID="{0C61B684-A2D1-4843-92F2-6DC0CC081C25}" presName="spaceRect" presStyleCnt="0"/>
      <dgm:spPr/>
    </dgm:pt>
    <dgm:pt modelId="{0FE9E797-F7A4-4CE0-B7B3-2CC543F7E8A3}" type="pres">
      <dgm:prSet presAssocID="{0C61B684-A2D1-4843-92F2-6DC0CC081C25}" presName="textRect" presStyleLbl="revTx" presStyleIdx="0" presStyleCnt="4">
        <dgm:presLayoutVars>
          <dgm:chMax val="1"/>
          <dgm:chPref val="1"/>
        </dgm:presLayoutVars>
      </dgm:prSet>
      <dgm:spPr/>
    </dgm:pt>
    <dgm:pt modelId="{6F2215CF-561C-4EE5-977B-225B3B867B1C}" type="pres">
      <dgm:prSet presAssocID="{6B74B326-E14F-4763-93AE-467CEC23F28A}" presName="sibTrans" presStyleLbl="sibTrans2D1" presStyleIdx="0" presStyleCnt="0"/>
      <dgm:spPr/>
    </dgm:pt>
    <dgm:pt modelId="{389ED05E-12F4-474E-A41C-9123745D2A03}" type="pres">
      <dgm:prSet presAssocID="{0FDD3576-ADF4-47AF-9C5E-7D6A8791D2D2}" presName="compNode" presStyleCnt="0"/>
      <dgm:spPr/>
    </dgm:pt>
    <dgm:pt modelId="{F41D846B-C153-457B-A413-6D3EC3F11EC0}" type="pres">
      <dgm:prSet presAssocID="{0FDD3576-ADF4-47AF-9C5E-7D6A8791D2D2}" presName="iconBgRect" presStyleLbl="bgShp" presStyleIdx="1" presStyleCnt="4"/>
      <dgm:spPr/>
    </dgm:pt>
    <dgm:pt modelId="{FDD5B246-89BB-4D64-BB30-B9D6C12B2571}" type="pres">
      <dgm:prSet presAssocID="{0FDD3576-ADF4-47AF-9C5E-7D6A8791D2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61799B7-B2D2-4018-B871-C776BF2B351C}" type="pres">
      <dgm:prSet presAssocID="{0FDD3576-ADF4-47AF-9C5E-7D6A8791D2D2}" presName="spaceRect" presStyleCnt="0"/>
      <dgm:spPr/>
    </dgm:pt>
    <dgm:pt modelId="{6B8DF401-E5FF-41B4-91CA-CF42B77CA5B4}" type="pres">
      <dgm:prSet presAssocID="{0FDD3576-ADF4-47AF-9C5E-7D6A8791D2D2}" presName="textRect" presStyleLbl="revTx" presStyleIdx="1" presStyleCnt="4">
        <dgm:presLayoutVars>
          <dgm:chMax val="1"/>
          <dgm:chPref val="1"/>
        </dgm:presLayoutVars>
      </dgm:prSet>
      <dgm:spPr/>
    </dgm:pt>
    <dgm:pt modelId="{E3B87A04-3914-406F-956E-2BB009B07898}" type="pres">
      <dgm:prSet presAssocID="{A8F04E35-619F-4B16-A2EB-91B75C20846E}" presName="sibTrans" presStyleLbl="sibTrans2D1" presStyleIdx="0" presStyleCnt="0"/>
      <dgm:spPr/>
    </dgm:pt>
    <dgm:pt modelId="{1397B871-F525-4BD2-AD6A-7937B02C0501}" type="pres">
      <dgm:prSet presAssocID="{9CDCFA78-9273-487B-9C7D-0E439E2A37E6}" presName="compNode" presStyleCnt="0"/>
      <dgm:spPr/>
    </dgm:pt>
    <dgm:pt modelId="{78D7405E-F748-424D-9811-A659961F1298}" type="pres">
      <dgm:prSet presAssocID="{9CDCFA78-9273-487B-9C7D-0E439E2A37E6}" presName="iconBgRect" presStyleLbl="bgShp" presStyleIdx="2" presStyleCnt="4"/>
      <dgm:spPr/>
    </dgm:pt>
    <dgm:pt modelId="{8708BF85-B6BC-4A30-8B0D-17EAF4F636C1}" type="pres">
      <dgm:prSet presAssocID="{9CDCFA78-9273-487B-9C7D-0E439E2A37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A42F4FBD-21EA-42DC-A9E9-30F0D63F7144}" type="pres">
      <dgm:prSet presAssocID="{9CDCFA78-9273-487B-9C7D-0E439E2A37E6}" presName="spaceRect" presStyleCnt="0"/>
      <dgm:spPr/>
    </dgm:pt>
    <dgm:pt modelId="{DDE60502-BD49-4FF8-8C50-2F9D5FB0F0B6}" type="pres">
      <dgm:prSet presAssocID="{9CDCFA78-9273-487B-9C7D-0E439E2A37E6}" presName="textRect" presStyleLbl="revTx" presStyleIdx="2" presStyleCnt="4">
        <dgm:presLayoutVars>
          <dgm:chMax val="1"/>
          <dgm:chPref val="1"/>
        </dgm:presLayoutVars>
      </dgm:prSet>
      <dgm:spPr/>
    </dgm:pt>
    <dgm:pt modelId="{4416801C-3194-4B16-AF9D-4D81E65BA6C8}" type="pres">
      <dgm:prSet presAssocID="{3B871E46-C740-4168-9459-534686F37315}" presName="sibTrans" presStyleLbl="sibTrans2D1" presStyleIdx="0" presStyleCnt="0"/>
      <dgm:spPr/>
    </dgm:pt>
    <dgm:pt modelId="{098E505E-2EFB-4551-968B-7F963B1051A3}" type="pres">
      <dgm:prSet presAssocID="{82E089FB-53EB-4675-954F-ECBD80E3ACDD}" presName="compNode" presStyleCnt="0"/>
      <dgm:spPr/>
    </dgm:pt>
    <dgm:pt modelId="{B71208C0-C05C-4072-90EE-F0B31F504A2F}" type="pres">
      <dgm:prSet presAssocID="{82E089FB-53EB-4675-954F-ECBD80E3ACDD}" presName="iconBgRect" presStyleLbl="bgShp" presStyleIdx="3" presStyleCnt="4"/>
      <dgm:spPr/>
    </dgm:pt>
    <dgm:pt modelId="{D75C2391-CE80-433D-B0CC-0D150E289782}" type="pres">
      <dgm:prSet presAssocID="{82E089FB-53EB-4675-954F-ECBD80E3AC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A46E4051-F1FB-4774-9B4A-6DC2640FD33B}" type="pres">
      <dgm:prSet presAssocID="{82E089FB-53EB-4675-954F-ECBD80E3ACDD}" presName="spaceRect" presStyleCnt="0"/>
      <dgm:spPr/>
    </dgm:pt>
    <dgm:pt modelId="{851F7A87-394D-414D-AD09-93058FA0F4D7}" type="pres">
      <dgm:prSet presAssocID="{82E089FB-53EB-4675-954F-ECBD80E3AC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AD34B1A-C264-824C-86F9-A57D8C376953}" type="presOf" srcId="{0FDD3576-ADF4-47AF-9C5E-7D6A8791D2D2}" destId="{6B8DF401-E5FF-41B4-91CA-CF42B77CA5B4}" srcOrd="0" destOrd="0" presId="urn:microsoft.com/office/officeart/2018/2/layout/IconCircleList"/>
    <dgm:cxn modelId="{DEB97F30-21EA-A64D-86D5-0A3CE92CA94E}" type="presOf" srcId="{3B871E46-C740-4168-9459-534686F37315}" destId="{4416801C-3194-4B16-AF9D-4D81E65BA6C8}" srcOrd="0" destOrd="0" presId="urn:microsoft.com/office/officeart/2018/2/layout/IconCircleList"/>
    <dgm:cxn modelId="{D8236C38-96D3-3F40-89AA-586056B5470F}" type="presOf" srcId="{9CDCFA78-9273-487B-9C7D-0E439E2A37E6}" destId="{DDE60502-BD49-4FF8-8C50-2F9D5FB0F0B6}" srcOrd="0" destOrd="0" presId="urn:microsoft.com/office/officeart/2018/2/layout/IconCircleList"/>
    <dgm:cxn modelId="{68BE0445-DF6A-4847-BA63-16BBF9E1B42E}" type="presOf" srcId="{F9A765B2-5F41-4FE5-AE7D-254BE1C538BA}" destId="{CCCC59D4-78D8-438D-A435-95024D1E2A52}" srcOrd="0" destOrd="0" presId="urn:microsoft.com/office/officeart/2018/2/layout/IconCircleList"/>
    <dgm:cxn modelId="{6CAAF053-938E-9A44-B5FC-36ED5535E313}" type="presOf" srcId="{A8F04E35-619F-4B16-A2EB-91B75C20846E}" destId="{E3B87A04-3914-406F-956E-2BB009B07898}" srcOrd="0" destOrd="0" presId="urn:microsoft.com/office/officeart/2018/2/layout/IconCircleList"/>
    <dgm:cxn modelId="{178F606E-6F54-427C-8233-E5F3E80F027C}" srcId="{F9A765B2-5F41-4FE5-AE7D-254BE1C538BA}" destId="{0C61B684-A2D1-4843-92F2-6DC0CC081C25}" srcOrd="0" destOrd="0" parTransId="{3C49A34D-6E19-40C7-98A8-07BFC0DF0E4D}" sibTransId="{6B74B326-E14F-4763-93AE-467CEC23F28A}"/>
    <dgm:cxn modelId="{EFB78E7B-C59F-1144-A0DD-FE2889EE16CB}" type="presOf" srcId="{6B74B326-E14F-4763-93AE-467CEC23F28A}" destId="{6F2215CF-561C-4EE5-977B-225B3B867B1C}" srcOrd="0" destOrd="0" presId="urn:microsoft.com/office/officeart/2018/2/layout/IconCircleList"/>
    <dgm:cxn modelId="{ECAE1799-62B2-437F-82F0-12E0E0A69FEC}" srcId="{F9A765B2-5F41-4FE5-AE7D-254BE1C538BA}" destId="{9CDCFA78-9273-487B-9C7D-0E439E2A37E6}" srcOrd="2" destOrd="0" parTransId="{B3FE2E9D-BB62-4195-A731-1004AF3D7B9C}" sibTransId="{3B871E46-C740-4168-9459-534686F37315}"/>
    <dgm:cxn modelId="{BEB077AA-D4E1-5E4E-BFA2-99FC7336CB37}" type="presOf" srcId="{0C61B684-A2D1-4843-92F2-6DC0CC081C25}" destId="{0FE9E797-F7A4-4CE0-B7B3-2CC543F7E8A3}" srcOrd="0" destOrd="0" presId="urn:microsoft.com/office/officeart/2018/2/layout/IconCircleList"/>
    <dgm:cxn modelId="{969B12AC-0B8F-468A-B6F6-D69AADC5680D}" srcId="{F9A765B2-5F41-4FE5-AE7D-254BE1C538BA}" destId="{82E089FB-53EB-4675-954F-ECBD80E3ACDD}" srcOrd="3" destOrd="0" parTransId="{9420418D-E62E-49A9-8BAE-235078341DF6}" sibTransId="{CFE301E8-21C2-4721-B8D0-E0647D7F8126}"/>
    <dgm:cxn modelId="{50D805C5-9788-2049-AB28-8E738DC34EE0}" type="presOf" srcId="{82E089FB-53EB-4675-954F-ECBD80E3ACDD}" destId="{851F7A87-394D-414D-AD09-93058FA0F4D7}" srcOrd="0" destOrd="0" presId="urn:microsoft.com/office/officeart/2018/2/layout/IconCircleList"/>
    <dgm:cxn modelId="{23F44EF3-2849-45A1-BD62-9EC3B9858E75}" srcId="{F9A765B2-5F41-4FE5-AE7D-254BE1C538BA}" destId="{0FDD3576-ADF4-47AF-9C5E-7D6A8791D2D2}" srcOrd="1" destOrd="0" parTransId="{56A0304E-AD83-420F-8329-64FDC0CF55BF}" sibTransId="{A8F04E35-619F-4B16-A2EB-91B75C20846E}"/>
    <dgm:cxn modelId="{DC2B05FE-C606-6741-8113-78370049FDFD}" type="presParOf" srcId="{CCCC59D4-78D8-438D-A435-95024D1E2A52}" destId="{414B5E26-4696-40F6-BAAB-A53696DACF1A}" srcOrd="0" destOrd="0" presId="urn:microsoft.com/office/officeart/2018/2/layout/IconCircleList"/>
    <dgm:cxn modelId="{233A96FD-EEE6-BD4C-A8DC-58FE406BD92C}" type="presParOf" srcId="{414B5E26-4696-40F6-BAAB-A53696DACF1A}" destId="{88797E3B-CD33-4324-9135-16F66557BA40}" srcOrd="0" destOrd="0" presId="urn:microsoft.com/office/officeart/2018/2/layout/IconCircleList"/>
    <dgm:cxn modelId="{B82771D8-234A-B047-94B0-0A824B36E9AE}" type="presParOf" srcId="{88797E3B-CD33-4324-9135-16F66557BA40}" destId="{46539D8D-0C7E-495A-AAD6-67EB522F3B0F}" srcOrd="0" destOrd="0" presId="urn:microsoft.com/office/officeart/2018/2/layout/IconCircleList"/>
    <dgm:cxn modelId="{90C69B68-19FE-9A4D-96EC-CEFCB7AFF566}" type="presParOf" srcId="{88797E3B-CD33-4324-9135-16F66557BA40}" destId="{FE079851-2989-4F73-B1AE-60AD33E51B07}" srcOrd="1" destOrd="0" presId="urn:microsoft.com/office/officeart/2018/2/layout/IconCircleList"/>
    <dgm:cxn modelId="{8CF41C46-32C8-AF4C-AC3B-1E2F7508D15F}" type="presParOf" srcId="{88797E3B-CD33-4324-9135-16F66557BA40}" destId="{C377D579-5DA9-4BA5-9777-9D35C333C009}" srcOrd="2" destOrd="0" presId="urn:microsoft.com/office/officeart/2018/2/layout/IconCircleList"/>
    <dgm:cxn modelId="{BFDF83F7-8995-1444-B000-6C67D6F2574D}" type="presParOf" srcId="{88797E3B-CD33-4324-9135-16F66557BA40}" destId="{0FE9E797-F7A4-4CE0-B7B3-2CC543F7E8A3}" srcOrd="3" destOrd="0" presId="urn:microsoft.com/office/officeart/2018/2/layout/IconCircleList"/>
    <dgm:cxn modelId="{E0802D64-9BB6-A54C-AECF-DBC626A8FF25}" type="presParOf" srcId="{414B5E26-4696-40F6-BAAB-A53696DACF1A}" destId="{6F2215CF-561C-4EE5-977B-225B3B867B1C}" srcOrd="1" destOrd="0" presId="urn:microsoft.com/office/officeart/2018/2/layout/IconCircleList"/>
    <dgm:cxn modelId="{E49CEB59-A128-674D-99E1-852FF7CB77D4}" type="presParOf" srcId="{414B5E26-4696-40F6-BAAB-A53696DACF1A}" destId="{389ED05E-12F4-474E-A41C-9123745D2A03}" srcOrd="2" destOrd="0" presId="urn:microsoft.com/office/officeart/2018/2/layout/IconCircleList"/>
    <dgm:cxn modelId="{9AE6BF33-69C3-DD46-98C9-3AC18D7ECB30}" type="presParOf" srcId="{389ED05E-12F4-474E-A41C-9123745D2A03}" destId="{F41D846B-C153-457B-A413-6D3EC3F11EC0}" srcOrd="0" destOrd="0" presId="urn:microsoft.com/office/officeart/2018/2/layout/IconCircleList"/>
    <dgm:cxn modelId="{BBB9D4BD-3187-7445-9225-D1D2EF4AE349}" type="presParOf" srcId="{389ED05E-12F4-474E-A41C-9123745D2A03}" destId="{FDD5B246-89BB-4D64-BB30-B9D6C12B2571}" srcOrd="1" destOrd="0" presId="urn:microsoft.com/office/officeart/2018/2/layout/IconCircleList"/>
    <dgm:cxn modelId="{14240661-62A3-4349-B27D-BE15AFE07C57}" type="presParOf" srcId="{389ED05E-12F4-474E-A41C-9123745D2A03}" destId="{C61799B7-B2D2-4018-B871-C776BF2B351C}" srcOrd="2" destOrd="0" presId="urn:microsoft.com/office/officeart/2018/2/layout/IconCircleList"/>
    <dgm:cxn modelId="{8ED74AB0-FC95-1D40-85C9-AE5D2411F8C5}" type="presParOf" srcId="{389ED05E-12F4-474E-A41C-9123745D2A03}" destId="{6B8DF401-E5FF-41B4-91CA-CF42B77CA5B4}" srcOrd="3" destOrd="0" presId="urn:microsoft.com/office/officeart/2018/2/layout/IconCircleList"/>
    <dgm:cxn modelId="{B257920E-408F-D145-9E98-D014CD075BBC}" type="presParOf" srcId="{414B5E26-4696-40F6-BAAB-A53696DACF1A}" destId="{E3B87A04-3914-406F-956E-2BB009B07898}" srcOrd="3" destOrd="0" presId="urn:microsoft.com/office/officeart/2018/2/layout/IconCircleList"/>
    <dgm:cxn modelId="{0E05DCB8-A0F9-6648-B799-9B312542FF4D}" type="presParOf" srcId="{414B5E26-4696-40F6-BAAB-A53696DACF1A}" destId="{1397B871-F525-4BD2-AD6A-7937B02C0501}" srcOrd="4" destOrd="0" presId="urn:microsoft.com/office/officeart/2018/2/layout/IconCircleList"/>
    <dgm:cxn modelId="{B074EF60-9C75-EE48-96A1-C91CC026F20E}" type="presParOf" srcId="{1397B871-F525-4BD2-AD6A-7937B02C0501}" destId="{78D7405E-F748-424D-9811-A659961F1298}" srcOrd="0" destOrd="0" presId="urn:microsoft.com/office/officeart/2018/2/layout/IconCircleList"/>
    <dgm:cxn modelId="{E08FD69E-065E-6E45-958B-BEF5F2F0FD89}" type="presParOf" srcId="{1397B871-F525-4BD2-AD6A-7937B02C0501}" destId="{8708BF85-B6BC-4A30-8B0D-17EAF4F636C1}" srcOrd="1" destOrd="0" presId="urn:microsoft.com/office/officeart/2018/2/layout/IconCircleList"/>
    <dgm:cxn modelId="{A1A4FFCE-91C0-D743-BAAB-D24D7A7F6E01}" type="presParOf" srcId="{1397B871-F525-4BD2-AD6A-7937B02C0501}" destId="{A42F4FBD-21EA-42DC-A9E9-30F0D63F7144}" srcOrd="2" destOrd="0" presId="urn:microsoft.com/office/officeart/2018/2/layout/IconCircleList"/>
    <dgm:cxn modelId="{2F479DB1-C2B2-3940-90BB-195471EE9AE3}" type="presParOf" srcId="{1397B871-F525-4BD2-AD6A-7937B02C0501}" destId="{DDE60502-BD49-4FF8-8C50-2F9D5FB0F0B6}" srcOrd="3" destOrd="0" presId="urn:microsoft.com/office/officeart/2018/2/layout/IconCircleList"/>
    <dgm:cxn modelId="{AD3AD6D0-EAC7-4045-A4AD-15606B14A806}" type="presParOf" srcId="{414B5E26-4696-40F6-BAAB-A53696DACF1A}" destId="{4416801C-3194-4B16-AF9D-4D81E65BA6C8}" srcOrd="5" destOrd="0" presId="urn:microsoft.com/office/officeart/2018/2/layout/IconCircleList"/>
    <dgm:cxn modelId="{43782C2A-1A3A-074A-9125-37CB4780C6C9}" type="presParOf" srcId="{414B5E26-4696-40F6-BAAB-A53696DACF1A}" destId="{098E505E-2EFB-4551-968B-7F963B1051A3}" srcOrd="6" destOrd="0" presId="urn:microsoft.com/office/officeart/2018/2/layout/IconCircleList"/>
    <dgm:cxn modelId="{C07C80BF-8E6C-584F-B95C-B7A1F54A6E3A}" type="presParOf" srcId="{098E505E-2EFB-4551-968B-7F963B1051A3}" destId="{B71208C0-C05C-4072-90EE-F0B31F504A2F}" srcOrd="0" destOrd="0" presId="urn:microsoft.com/office/officeart/2018/2/layout/IconCircleList"/>
    <dgm:cxn modelId="{336FB839-2157-5441-A32C-7AE735661B9D}" type="presParOf" srcId="{098E505E-2EFB-4551-968B-7F963B1051A3}" destId="{D75C2391-CE80-433D-B0CC-0D150E289782}" srcOrd="1" destOrd="0" presId="urn:microsoft.com/office/officeart/2018/2/layout/IconCircleList"/>
    <dgm:cxn modelId="{DA3D17ED-0844-9C47-9999-3F93B7440DFC}" type="presParOf" srcId="{098E505E-2EFB-4551-968B-7F963B1051A3}" destId="{A46E4051-F1FB-4774-9B4A-6DC2640FD33B}" srcOrd="2" destOrd="0" presId="urn:microsoft.com/office/officeart/2018/2/layout/IconCircleList"/>
    <dgm:cxn modelId="{21E9F48F-28F5-D24D-8BBD-B86BD33F4E20}" type="presParOf" srcId="{098E505E-2EFB-4551-968B-7F963B1051A3}" destId="{851F7A87-394D-414D-AD09-93058FA0F4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EAF648-3D9A-4EFB-9DE5-2027C07AD435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C202F92-F6F5-49B7-BF6C-BF4E9CA2911B}">
      <dgm:prSet/>
      <dgm:spPr/>
      <dgm:t>
        <a:bodyPr/>
        <a:lstStyle/>
        <a:p>
          <a:r>
            <a:rPr lang="en-US" b="0" i="0" dirty="0"/>
            <a:t>Immigration</a:t>
          </a:r>
          <a:endParaRPr lang="en-US" dirty="0"/>
        </a:p>
      </dgm:t>
    </dgm:pt>
    <dgm:pt modelId="{7B933B88-D7F6-4AD0-B26F-E307568FB467}" type="parTrans" cxnId="{1A78E5B7-8648-4CE6-B8FF-ADCDAA21B7CA}">
      <dgm:prSet/>
      <dgm:spPr/>
      <dgm:t>
        <a:bodyPr/>
        <a:lstStyle/>
        <a:p>
          <a:endParaRPr lang="en-US"/>
        </a:p>
      </dgm:t>
    </dgm:pt>
    <dgm:pt modelId="{CDA2E301-D975-4395-8E8C-AFE9DA607ECC}" type="sibTrans" cxnId="{1A78E5B7-8648-4CE6-B8FF-ADCDAA21B7CA}">
      <dgm:prSet/>
      <dgm:spPr/>
      <dgm:t>
        <a:bodyPr/>
        <a:lstStyle/>
        <a:p>
          <a:endParaRPr lang="en-US"/>
        </a:p>
      </dgm:t>
    </dgm:pt>
    <dgm:pt modelId="{BC219C00-6D80-4F99-BEBF-608566C380CA}">
      <dgm:prSet/>
      <dgm:spPr/>
      <dgm:t>
        <a:bodyPr/>
        <a:lstStyle/>
        <a:p>
          <a:r>
            <a:rPr lang="en-US" b="0" i="0"/>
            <a:t>Labour</a:t>
          </a:r>
          <a:endParaRPr lang="en-US"/>
        </a:p>
      </dgm:t>
    </dgm:pt>
    <dgm:pt modelId="{3A26C7D0-B354-4444-98A5-54CC631B17DA}" type="parTrans" cxnId="{9DCE66D9-BFBA-4BD8-9139-72F5BF860372}">
      <dgm:prSet/>
      <dgm:spPr/>
      <dgm:t>
        <a:bodyPr/>
        <a:lstStyle/>
        <a:p>
          <a:endParaRPr lang="en-US"/>
        </a:p>
      </dgm:t>
    </dgm:pt>
    <dgm:pt modelId="{642FDDCD-4D12-4FF1-9ACC-79ED81D24E6D}" type="sibTrans" cxnId="{9DCE66D9-BFBA-4BD8-9139-72F5BF860372}">
      <dgm:prSet/>
      <dgm:spPr/>
      <dgm:t>
        <a:bodyPr/>
        <a:lstStyle/>
        <a:p>
          <a:endParaRPr lang="en-US"/>
        </a:p>
      </dgm:t>
    </dgm:pt>
    <dgm:pt modelId="{F608E0CC-8832-42AB-B56B-F12159347439}">
      <dgm:prSet/>
      <dgm:spPr/>
      <dgm:t>
        <a:bodyPr/>
        <a:lstStyle/>
        <a:p>
          <a:r>
            <a:rPr lang="en-US" b="0" i="0"/>
            <a:t>Urban Planning</a:t>
          </a:r>
          <a:endParaRPr lang="en-US"/>
        </a:p>
      </dgm:t>
    </dgm:pt>
    <dgm:pt modelId="{80460C6B-DEC5-4C32-89CE-1EF6AC61F5B1}" type="parTrans" cxnId="{AA33586E-5695-43D2-BA45-711DF4814D3E}">
      <dgm:prSet/>
      <dgm:spPr/>
      <dgm:t>
        <a:bodyPr/>
        <a:lstStyle/>
        <a:p>
          <a:endParaRPr lang="en-US"/>
        </a:p>
      </dgm:t>
    </dgm:pt>
    <dgm:pt modelId="{A137C70C-08FA-4322-97AE-3F1B07CC423C}" type="sibTrans" cxnId="{AA33586E-5695-43D2-BA45-711DF4814D3E}">
      <dgm:prSet/>
      <dgm:spPr/>
      <dgm:t>
        <a:bodyPr/>
        <a:lstStyle/>
        <a:p>
          <a:endParaRPr lang="en-US"/>
        </a:p>
      </dgm:t>
    </dgm:pt>
    <dgm:pt modelId="{8F17561B-6A41-4C1B-B5C3-4D8842BD279F}">
      <dgm:prSet/>
      <dgm:spPr/>
      <dgm:t>
        <a:bodyPr/>
        <a:lstStyle/>
        <a:p>
          <a:r>
            <a:rPr lang="en-US" b="0" i="0"/>
            <a:t>Finance</a:t>
          </a:r>
          <a:endParaRPr lang="en-US"/>
        </a:p>
      </dgm:t>
    </dgm:pt>
    <dgm:pt modelId="{ACC5A5B5-16CE-45D5-BCB0-87F70E58037C}" type="parTrans" cxnId="{2BAD16A6-C311-4B14-ADB7-FC1E63985CF7}">
      <dgm:prSet/>
      <dgm:spPr/>
      <dgm:t>
        <a:bodyPr/>
        <a:lstStyle/>
        <a:p>
          <a:endParaRPr lang="en-US"/>
        </a:p>
      </dgm:t>
    </dgm:pt>
    <dgm:pt modelId="{45828849-2DF5-4521-BDAD-7F88F6874EC5}" type="sibTrans" cxnId="{2BAD16A6-C311-4B14-ADB7-FC1E63985CF7}">
      <dgm:prSet/>
      <dgm:spPr/>
      <dgm:t>
        <a:bodyPr/>
        <a:lstStyle/>
        <a:p>
          <a:endParaRPr lang="en-US"/>
        </a:p>
      </dgm:t>
    </dgm:pt>
    <dgm:pt modelId="{D4827988-2B6D-4042-82DD-1304620311D4}">
      <dgm:prSet/>
      <dgm:spPr/>
      <dgm:t>
        <a:bodyPr/>
        <a:lstStyle/>
        <a:p>
          <a:r>
            <a:rPr lang="en-US" b="0" i="0" dirty="0"/>
            <a:t>Law and Order</a:t>
          </a:r>
          <a:endParaRPr lang="en-US" dirty="0"/>
        </a:p>
      </dgm:t>
    </dgm:pt>
    <dgm:pt modelId="{F7C53655-2FA6-45E4-9F24-E98605F447D0}" type="parTrans" cxnId="{EA43B7DA-061C-4C67-9DFF-47CE6C345DAD}">
      <dgm:prSet/>
      <dgm:spPr/>
      <dgm:t>
        <a:bodyPr/>
        <a:lstStyle/>
        <a:p>
          <a:endParaRPr lang="en-US"/>
        </a:p>
      </dgm:t>
    </dgm:pt>
    <dgm:pt modelId="{6F22A994-1CA6-456B-B1B3-E31817BC2B93}" type="sibTrans" cxnId="{EA43B7DA-061C-4C67-9DFF-47CE6C345DAD}">
      <dgm:prSet/>
      <dgm:spPr/>
      <dgm:t>
        <a:bodyPr/>
        <a:lstStyle/>
        <a:p>
          <a:endParaRPr lang="en-US"/>
        </a:p>
      </dgm:t>
    </dgm:pt>
    <dgm:pt modelId="{E50C9883-A71C-4816-8240-4738C0C7A6AC}">
      <dgm:prSet/>
      <dgm:spPr/>
      <dgm:t>
        <a:bodyPr/>
        <a:lstStyle/>
        <a:p>
          <a:r>
            <a:rPr lang="en-US" b="0" i="0"/>
            <a:t>Housing and Land</a:t>
          </a:r>
          <a:endParaRPr lang="en-US"/>
        </a:p>
      </dgm:t>
    </dgm:pt>
    <dgm:pt modelId="{54CF8BB4-1356-45DB-9869-C89FF0011977}" type="parTrans" cxnId="{F3501815-50BC-424E-AACE-D930690EE136}">
      <dgm:prSet/>
      <dgm:spPr/>
      <dgm:t>
        <a:bodyPr/>
        <a:lstStyle/>
        <a:p>
          <a:endParaRPr lang="en-US"/>
        </a:p>
      </dgm:t>
    </dgm:pt>
    <dgm:pt modelId="{579D991E-8A46-46E6-A08E-FBF2B9190303}" type="sibTrans" cxnId="{F3501815-50BC-424E-AACE-D930690EE136}">
      <dgm:prSet/>
      <dgm:spPr/>
      <dgm:t>
        <a:bodyPr/>
        <a:lstStyle/>
        <a:p>
          <a:endParaRPr lang="en-US"/>
        </a:p>
      </dgm:t>
    </dgm:pt>
    <dgm:pt modelId="{7916B0E1-636B-47E8-8934-F9330BAF3D40}">
      <dgm:prSet/>
      <dgm:spPr/>
      <dgm:t>
        <a:bodyPr/>
        <a:lstStyle/>
        <a:p>
          <a:r>
            <a:rPr lang="en-US" b="0" i="0"/>
            <a:t>Recreation</a:t>
          </a:r>
          <a:endParaRPr lang="en-US"/>
        </a:p>
      </dgm:t>
    </dgm:pt>
    <dgm:pt modelId="{9AB8C974-FF56-4983-8360-9A0ACB0FE3A1}" type="parTrans" cxnId="{E3C1D262-3D2F-43B4-B9D2-322D0A222BFF}">
      <dgm:prSet/>
      <dgm:spPr/>
      <dgm:t>
        <a:bodyPr/>
        <a:lstStyle/>
        <a:p>
          <a:endParaRPr lang="en-US"/>
        </a:p>
      </dgm:t>
    </dgm:pt>
    <dgm:pt modelId="{3CD594A9-C8F3-4F43-B933-02417FB43311}" type="sibTrans" cxnId="{E3C1D262-3D2F-43B4-B9D2-322D0A222BFF}">
      <dgm:prSet/>
      <dgm:spPr/>
      <dgm:t>
        <a:bodyPr/>
        <a:lstStyle/>
        <a:p>
          <a:endParaRPr lang="en-US"/>
        </a:p>
      </dgm:t>
    </dgm:pt>
    <dgm:pt modelId="{9341D3D1-83EF-4C61-A42C-92F5221F0638}">
      <dgm:prSet/>
      <dgm:spPr/>
      <dgm:t>
        <a:bodyPr/>
        <a:lstStyle/>
        <a:p>
          <a:r>
            <a:rPr lang="en-US" b="0" i="0"/>
            <a:t>Public Health</a:t>
          </a:r>
          <a:endParaRPr lang="en-US"/>
        </a:p>
      </dgm:t>
    </dgm:pt>
    <dgm:pt modelId="{A398CE0E-FDE6-4EA2-94CA-757FF8549B86}" type="parTrans" cxnId="{10C5BCF2-F303-4E5D-AA6D-C5F8D8F10ACF}">
      <dgm:prSet/>
      <dgm:spPr/>
      <dgm:t>
        <a:bodyPr/>
        <a:lstStyle/>
        <a:p>
          <a:endParaRPr lang="en-US"/>
        </a:p>
      </dgm:t>
    </dgm:pt>
    <dgm:pt modelId="{4D36E267-1FA5-436D-8C96-5939A6BA43F2}" type="sibTrans" cxnId="{10C5BCF2-F303-4E5D-AA6D-C5F8D8F10ACF}">
      <dgm:prSet/>
      <dgm:spPr/>
      <dgm:t>
        <a:bodyPr/>
        <a:lstStyle/>
        <a:p>
          <a:endParaRPr lang="en-US"/>
        </a:p>
      </dgm:t>
    </dgm:pt>
    <dgm:pt modelId="{8AB13B32-E825-CA48-84EB-06188D695C4F}" type="pres">
      <dgm:prSet presAssocID="{D4EAF648-3D9A-4EFB-9DE5-2027C07AD435}" presName="diagram" presStyleCnt="0">
        <dgm:presLayoutVars>
          <dgm:dir/>
          <dgm:resizeHandles val="exact"/>
        </dgm:presLayoutVars>
      </dgm:prSet>
      <dgm:spPr/>
    </dgm:pt>
    <dgm:pt modelId="{CF4AB825-4DCD-FB44-9A70-3215B5D7B099}" type="pres">
      <dgm:prSet presAssocID="{7C202F92-F6F5-49B7-BF6C-BF4E9CA2911B}" presName="node" presStyleLbl="node1" presStyleIdx="0" presStyleCnt="8">
        <dgm:presLayoutVars>
          <dgm:bulletEnabled val="1"/>
        </dgm:presLayoutVars>
      </dgm:prSet>
      <dgm:spPr/>
    </dgm:pt>
    <dgm:pt modelId="{6B1DFF9C-B130-3E42-BAE1-9A7D343E9287}" type="pres">
      <dgm:prSet presAssocID="{CDA2E301-D975-4395-8E8C-AFE9DA607ECC}" presName="sibTrans" presStyleCnt="0"/>
      <dgm:spPr/>
    </dgm:pt>
    <dgm:pt modelId="{A7561B93-C147-FD4A-B5F2-F4736D91D8E3}" type="pres">
      <dgm:prSet presAssocID="{BC219C00-6D80-4F99-BEBF-608566C380CA}" presName="node" presStyleLbl="node1" presStyleIdx="1" presStyleCnt="8">
        <dgm:presLayoutVars>
          <dgm:bulletEnabled val="1"/>
        </dgm:presLayoutVars>
      </dgm:prSet>
      <dgm:spPr/>
    </dgm:pt>
    <dgm:pt modelId="{8FB3AF14-A4CC-BA4D-9620-FCE11F9BD488}" type="pres">
      <dgm:prSet presAssocID="{642FDDCD-4D12-4FF1-9ACC-79ED81D24E6D}" presName="sibTrans" presStyleCnt="0"/>
      <dgm:spPr/>
    </dgm:pt>
    <dgm:pt modelId="{7CDE976E-810D-E548-B157-3A2371B39821}" type="pres">
      <dgm:prSet presAssocID="{F608E0CC-8832-42AB-B56B-F12159347439}" presName="node" presStyleLbl="node1" presStyleIdx="2" presStyleCnt="8">
        <dgm:presLayoutVars>
          <dgm:bulletEnabled val="1"/>
        </dgm:presLayoutVars>
      </dgm:prSet>
      <dgm:spPr/>
    </dgm:pt>
    <dgm:pt modelId="{7A03073A-D749-9349-BA78-8B7AE7D0DF96}" type="pres">
      <dgm:prSet presAssocID="{A137C70C-08FA-4322-97AE-3F1B07CC423C}" presName="sibTrans" presStyleCnt="0"/>
      <dgm:spPr/>
    </dgm:pt>
    <dgm:pt modelId="{23398734-E101-AA42-BE72-BFE98ABEBB52}" type="pres">
      <dgm:prSet presAssocID="{8F17561B-6A41-4C1B-B5C3-4D8842BD279F}" presName="node" presStyleLbl="node1" presStyleIdx="3" presStyleCnt="8">
        <dgm:presLayoutVars>
          <dgm:bulletEnabled val="1"/>
        </dgm:presLayoutVars>
      </dgm:prSet>
      <dgm:spPr/>
    </dgm:pt>
    <dgm:pt modelId="{1B78D0AF-44F9-5042-B494-455F41580926}" type="pres">
      <dgm:prSet presAssocID="{45828849-2DF5-4521-BDAD-7F88F6874EC5}" presName="sibTrans" presStyleCnt="0"/>
      <dgm:spPr/>
    </dgm:pt>
    <dgm:pt modelId="{E75D2331-49D5-DC4C-9376-47BBE4EB9840}" type="pres">
      <dgm:prSet presAssocID="{D4827988-2B6D-4042-82DD-1304620311D4}" presName="node" presStyleLbl="node1" presStyleIdx="4" presStyleCnt="8">
        <dgm:presLayoutVars>
          <dgm:bulletEnabled val="1"/>
        </dgm:presLayoutVars>
      </dgm:prSet>
      <dgm:spPr/>
    </dgm:pt>
    <dgm:pt modelId="{7CA2BE19-7922-C743-A25D-955AA26B33E5}" type="pres">
      <dgm:prSet presAssocID="{6F22A994-1CA6-456B-B1B3-E31817BC2B93}" presName="sibTrans" presStyleCnt="0"/>
      <dgm:spPr/>
    </dgm:pt>
    <dgm:pt modelId="{278956D2-8C67-6F4D-9CDA-55AFF06A2C81}" type="pres">
      <dgm:prSet presAssocID="{E50C9883-A71C-4816-8240-4738C0C7A6AC}" presName="node" presStyleLbl="node1" presStyleIdx="5" presStyleCnt="8">
        <dgm:presLayoutVars>
          <dgm:bulletEnabled val="1"/>
        </dgm:presLayoutVars>
      </dgm:prSet>
      <dgm:spPr/>
    </dgm:pt>
    <dgm:pt modelId="{CB18F596-A996-B244-84A6-C87438638BEC}" type="pres">
      <dgm:prSet presAssocID="{579D991E-8A46-46E6-A08E-FBF2B9190303}" presName="sibTrans" presStyleCnt="0"/>
      <dgm:spPr/>
    </dgm:pt>
    <dgm:pt modelId="{DFF69238-DEFE-2D48-A46B-D14772ABB8C4}" type="pres">
      <dgm:prSet presAssocID="{7916B0E1-636B-47E8-8934-F9330BAF3D40}" presName="node" presStyleLbl="node1" presStyleIdx="6" presStyleCnt="8">
        <dgm:presLayoutVars>
          <dgm:bulletEnabled val="1"/>
        </dgm:presLayoutVars>
      </dgm:prSet>
      <dgm:spPr/>
    </dgm:pt>
    <dgm:pt modelId="{FC1E40B2-FF59-C94F-8664-DBC7154134DB}" type="pres">
      <dgm:prSet presAssocID="{3CD594A9-C8F3-4F43-B933-02417FB43311}" presName="sibTrans" presStyleCnt="0"/>
      <dgm:spPr/>
    </dgm:pt>
    <dgm:pt modelId="{DE75A3FB-0351-0746-B3AA-A186D9A47EF9}" type="pres">
      <dgm:prSet presAssocID="{9341D3D1-83EF-4C61-A42C-92F5221F0638}" presName="node" presStyleLbl="node1" presStyleIdx="7" presStyleCnt="8">
        <dgm:presLayoutVars>
          <dgm:bulletEnabled val="1"/>
        </dgm:presLayoutVars>
      </dgm:prSet>
      <dgm:spPr/>
    </dgm:pt>
  </dgm:ptLst>
  <dgm:cxnLst>
    <dgm:cxn modelId="{F3501815-50BC-424E-AACE-D930690EE136}" srcId="{D4EAF648-3D9A-4EFB-9DE5-2027C07AD435}" destId="{E50C9883-A71C-4816-8240-4738C0C7A6AC}" srcOrd="5" destOrd="0" parTransId="{54CF8BB4-1356-45DB-9869-C89FF0011977}" sibTransId="{579D991E-8A46-46E6-A08E-FBF2B9190303}"/>
    <dgm:cxn modelId="{703E391F-F467-B44C-B811-B90900830167}" type="presOf" srcId="{E50C9883-A71C-4816-8240-4738C0C7A6AC}" destId="{278956D2-8C67-6F4D-9CDA-55AFF06A2C81}" srcOrd="0" destOrd="0" presId="urn:microsoft.com/office/officeart/2005/8/layout/default"/>
    <dgm:cxn modelId="{738F5C34-18F6-654E-8D4D-E6567C6DFA07}" type="presOf" srcId="{8F17561B-6A41-4C1B-B5C3-4D8842BD279F}" destId="{23398734-E101-AA42-BE72-BFE98ABEBB52}" srcOrd="0" destOrd="0" presId="urn:microsoft.com/office/officeart/2005/8/layout/default"/>
    <dgm:cxn modelId="{B5FAB84F-E011-254C-89FC-9704F2E5BAD0}" type="presOf" srcId="{9341D3D1-83EF-4C61-A42C-92F5221F0638}" destId="{DE75A3FB-0351-0746-B3AA-A186D9A47EF9}" srcOrd="0" destOrd="0" presId="urn:microsoft.com/office/officeart/2005/8/layout/default"/>
    <dgm:cxn modelId="{E3C1D262-3D2F-43B4-B9D2-322D0A222BFF}" srcId="{D4EAF648-3D9A-4EFB-9DE5-2027C07AD435}" destId="{7916B0E1-636B-47E8-8934-F9330BAF3D40}" srcOrd="6" destOrd="0" parTransId="{9AB8C974-FF56-4983-8360-9A0ACB0FE3A1}" sibTransId="{3CD594A9-C8F3-4F43-B933-02417FB43311}"/>
    <dgm:cxn modelId="{AA33586E-5695-43D2-BA45-711DF4814D3E}" srcId="{D4EAF648-3D9A-4EFB-9DE5-2027C07AD435}" destId="{F608E0CC-8832-42AB-B56B-F12159347439}" srcOrd="2" destOrd="0" parTransId="{80460C6B-DEC5-4C32-89CE-1EF6AC61F5B1}" sibTransId="{A137C70C-08FA-4322-97AE-3F1B07CC423C}"/>
    <dgm:cxn modelId="{418CA179-6897-8443-AE80-98EDA16D0DEC}" type="presOf" srcId="{F608E0CC-8832-42AB-B56B-F12159347439}" destId="{7CDE976E-810D-E548-B157-3A2371B39821}" srcOrd="0" destOrd="0" presId="urn:microsoft.com/office/officeart/2005/8/layout/default"/>
    <dgm:cxn modelId="{D0CC4489-4E88-6C43-8348-23F586E6C563}" type="presOf" srcId="{D4EAF648-3D9A-4EFB-9DE5-2027C07AD435}" destId="{8AB13B32-E825-CA48-84EB-06188D695C4F}" srcOrd="0" destOrd="0" presId="urn:microsoft.com/office/officeart/2005/8/layout/default"/>
    <dgm:cxn modelId="{2BAD16A6-C311-4B14-ADB7-FC1E63985CF7}" srcId="{D4EAF648-3D9A-4EFB-9DE5-2027C07AD435}" destId="{8F17561B-6A41-4C1B-B5C3-4D8842BD279F}" srcOrd="3" destOrd="0" parTransId="{ACC5A5B5-16CE-45D5-BCB0-87F70E58037C}" sibTransId="{45828849-2DF5-4521-BDAD-7F88F6874EC5}"/>
    <dgm:cxn modelId="{42CB2CAD-4AEA-7145-882F-06FC61780BFB}" type="presOf" srcId="{7916B0E1-636B-47E8-8934-F9330BAF3D40}" destId="{DFF69238-DEFE-2D48-A46B-D14772ABB8C4}" srcOrd="0" destOrd="0" presId="urn:microsoft.com/office/officeart/2005/8/layout/default"/>
    <dgm:cxn modelId="{A8517DB3-78B9-4C43-82F7-1D8B5091FDB2}" type="presOf" srcId="{7C202F92-F6F5-49B7-BF6C-BF4E9CA2911B}" destId="{CF4AB825-4DCD-FB44-9A70-3215B5D7B099}" srcOrd="0" destOrd="0" presId="urn:microsoft.com/office/officeart/2005/8/layout/default"/>
    <dgm:cxn modelId="{1A78E5B7-8648-4CE6-B8FF-ADCDAA21B7CA}" srcId="{D4EAF648-3D9A-4EFB-9DE5-2027C07AD435}" destId="{7C202F92-F6F5-49B7-BF6C-BF4E9CA2911B}" srcOrd="0" destOrd="0" parTransId="{7B933B88-D7F6-4AD0-B26F-E307568FB467}" sibTransId="{CDA2E301-D975-4395-8E8C-AFE9DA607ECC}"/>
    <dgm:cxn modelId="{0AE600C4-27FA-8B40-B7DB-3A12D82638B5}" type="presOf" srcId="{D4827988-2B6D-4042-82DD-1304620311D4}" destId="{E75D2331-49D5-DC4C-9376-47BBE4EB9840}" srcOrd="0" destOrd="0" presId="urn:microsoft.com/office/officeart/2005/8/layout/default"/>
    <dgm:cxn modelId="{29B1E8D1-8602-994F-8BF6-450E59C9A4E6}" type="presOf" srcId="{BC219C00-6D80-4F99-BEBF-608566C380CA}" destId="{A7561B93-C147-FD4A-B5F2-F4736D91D8E3}" srcOrd="0" destOrd="0" presId="urn:microsoft.com/office/officeart/2005/8/layout/default"/>
    <dgm:cxn modelId="{9DCE66D9-BFBA-4BD8-9139-72F5BF860372}" srcId="{D4EAF648-3D9A-4EFB-9DE5-2027C07AD435}" destId="{BC219C00-6D80-4F99-BEBF-608566C380CA}" srcOrd="1" destOrd="0" parTransId="{3A26C7D0-B354-4444-98A5-54CC631B17DA}" sibTransId="{642FDDCD-4D12-4FF1-9ACC-79ED81D24E6D}"/>
    <dgm:cxn modelId="{EA43B7DA-061C-4C67-9DFF-47CE6C345DAD}" srcId="{D4EAF648-3D9A-4EFB-9DE5-2027C07AD435}" destId="{D4827988-2B6D-4042-82DD-1304620311D4}" srcOrd="4" destOrd="0" parTransId="{F7C53655-2FA6-45E4-9F24-E98605F447D0}" sibTransId="{6F22A994-1CA6-456B-B1B3-E31817BC2B93}"/>
    <dgm:cxn modelId="{10C5BCF2-F303-4E5D-AA6D-C5F8D8F10ACF}" srcId="{D4EAF648-3D9A-4EFB-9DE5-2027C07AD435}" destId="{9341D3D1-83EF-4C61-A42C-92F5221F0638}" srcOrd="7" destOrd="0" parTransId="{A398CE0E-FDE6-4EA2-94CA-757FF8549B86}" sibTransId="{4D36E267-1FA5-436D-8C96-5939A6BA43F2}"/>
    <dgm:cxn modelId="{6BE30ABE-8046-A543-B267-D7DC9DEEDC88}" type="presParOf" srcId="{8AB13B32-E825-CA48-84EB-06188D695C4F}" destId="{CF4AB825-4DCD-FB44-9A70-3215B5D7B099}" srcOrd="0" destOrd="0" presId="urn:microsoft.com/office/officeart/2005/8/layout/default"/>
    <dgm:cxn modelId="{E94F7293-42E8-3048-B98B-BB277360E6C8}" type="presParOf" srcId="{8AB13B32-E825-CA48-84EB-06188D695C4F}" destId="{6B1DFF9C-B130-3E42-BAE1-9A7D343E9287}" srcOrd="1" destOrd="0" presId="urn:microsoft.com/office/officeart/2005/8/layout/default"/>
    <dgm:cxn modelId="{B236FB86-7DA5-114E-B936-BE9EC02C711C}" type="presParOf" srcId="{8AB13B32-E825-CA48-84EB-06188D695C4F}" destId="{A7561B93-C147-FD4A-B5F2-F4736D91D8E3}" srcOrd="2" destOrd="0" presId="urn:microsoft.com/office/officeart/2005/8/layout/default"/>
    <dgm:cxn modelId="{234137C8-8509-4144-B181-50FD0F3A883A}" type="presParOf" srcId="{8AB13B32-E825-CA48-84EB-06188D695C4F}" destId="{8FB3AF14-A4CC-BA4D-9620-FCE11F9BD488}" srcOrd="3" destOrd="0" presId="urn:microsoft.com/office/officeart/2005/8/layout/default"/>
    <dgm:cxn modelId="{02FAE4B5-2FC0-9847-8BB9-EDB476FC5082}" type="presParOf" srcId="{8AB13B32-E825-CA48-84EB-06188D695C4F}" destId="{7CDE976E-810D-E548-B157-3A2371B39821}" srcOrd="4" destOrd="0" presId="urn:microsoft.com/office/officeart/2005/8/layout/default"/>
    <dgm:cxn modelId="{B0B36624-83DD-D746-861D-36E2CE2BFA3D}" type="presParOf" srcId="{8AB13B32-E825-CA48-84EB-06188D695C4F}" destId="{7A03073A-D749-9349-BA78-8B7AE7D0DF96}" srcOrd="5" destOrd="0" presId="urn:microsoft.com/office/officeart/2005/8/layout/default"/>
    <dgm:cxn modelId="{D4747F78-8D78-CF48-9650-22994E64C1D7}" type="presParOf" srcId="{8AB13B32-E825-CA48-84EB-06188D695C4F}" destId="{23398734-E101-AA42-BE72-BFE98ABEBB52}" srcOrd="6" destOrd="0" presId="urn:microsoft.com/office/officeart/2005/8/layout/default"/>
    <dgm:cxn modelId="{7EBF67FD-8EF4-DD4E-877D-2CB896E83B59}" type="presParOf" srcId="{8AB13B32-E825-CA48-84EB-06188D695C4F}" destId="{1B78D0AF-44F9-5042-B494-455F41580926}" srcOrd="7" destOrd="0" presId="urn:microsoft.com/office/officeart/2005/8/layout/default"/>
    <dgm:cxn modelId="{6A9AF739-8AB0-CD49-A0A3-7D573226CAE0}" type="presParOf" srcId="{8AB13B32-E825-CA48-84EB-06188D695C4F}" destId="{E75D2331-49D5-DC4C-9376-47BBE4EB9840}" srcOrd="8" destOrd="0" presId="urn:microsoft.com/office/officeart/2005/8/layout/default"/>
    <dgm:cxn modelId="{FDED5FD6-F0E6-6447-81E3-872EB617EB6B}" type="presParOf" srcId="{8AB13B32-E825-CA48-84EB-06188D695C4F}" destId="{7CA2BE19-7922-C743-A25D-955AA26B33E5}" srcOrd="9" destOrd="0" presId="urn:microsoft.com/office/officeart/2005/8/layout/default"/>
    <dgm:cxn modelId="{4B542207-5B33-6A4D-8385-60A49F846B3E}" type="presParOf" srcId="{8AB13B32-E825-CA48-84EB-06188D695C4F}" destId="{278956D2-8C67-6F4D-9CDA-55AFF06A2C81}" srcOrd="10" destOrd="0" presId="urn:microsoft.com/office/officeart/2005/8/layout/default"/>
    <dgm:cxn modelId="{711C0E5D-631C-3E49-990A-A8B0D43BF3CE}" type="presParOf" srcId="{8AB13B32-E825-CA48-84EB-06188D695C4F}" destId="{CB18F596-A996-B244-84A6-C87438638BEC}" srcOrd="11" destOrd="0" presId="urn:microsoft.com/office/officeart/2005/8/layout/default"/>
    <dgm:cxn modelId="{823171DA-D8C6-9849-B2DC-72C544E50E0D}" type="presParOf" srcId="{8AB13B32-E825-CA48-84EB-06188D695C4F}" destId="{DFF69238-DEFE-2D48-A46B-D14772ABB8C4}" srcOrd="12" destOrd="0" presId="urn:microsoft.com/office/officeart/2005/8/layout/default"/>
    <dgm:cxn modelId="{DB4C0421-D896-AA41-8112-1A8E826E23CD}" type="presParOf" srcId="{8AB13B32-E825-CA48-84EB-06188D695C4F}" destId="{FC1E40B2-FF59-C94F-8664-DBC7154134DB}" srcOrd="13" destOrd="0" presId="urn:microsoft.com/office/officeart/2005/8/layout/default"/>
    <dgm:cxn modelId="{408BA409-83A4-D441-91B0-1364CD0B95D0}" type="presParOf" srcId="{8AB13B32-E825-CA48-84EB-06188D695C4F}" destId="{DE75A3FB-0351-0746-B3AA-A186D9A47EF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2F1A96-F18A-8C4C-A9B8-0EB4289BADA9}" type="doc">
      <dgm:prSet loTypeId="urn:microsoft.com/office/officeart/2005/8/layout/orgChart1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BBEBF664-D461-4247-B658-31DECC3A90F7}">
      <dgm:prSet phldrT="[Text]"/>
      <dgm:spPr/>
      <dgm:t>
        <a:bodyPr/>
        <a:lstStyle/>
        <a:p>
          <a:r>
            <a:rPr lang="en-GB" dirty="0"/>
            <a:t>Neural Machine Translation (NMT)</a:t>
          </a:r>
        </a:p>
      </dgm:t>
    </dgm:pt>
    <dgm:pt modelId="{3A756A01-0682-F749-BA20-70F7C02FCC61}" type="parTrans" cxnId="{F00CEBC6-EB75-2F4C-BC0C-AD29FACB929F}">
      <dgm:prSet/>
      <dgm:spPr/>
      <dgm:t>
        <a:bodyPr/>
        <a:lstStyle/>
        <a:p>
          <a:endParaRPr lang="en-GB"/>
        </a:p>
      </dgm:t>
    </dgm:pt>
    <dgm:pt modelId="{F19F926C-51E2-E042-BCBA-97329D55B6F9}" type="sibTrans" cxnId="{F00CEBC6-EB75-2F4C-BC0C-AD29FACB929F}">
      <dgm:prSet/>
      <dgm:spPr/>
      <dgm:t>
        <a:bodyPr/>
        <a:lstStyle/>
        <a:p>
          <a:endParaRPr lang="en-GB"/>
        </a:p>
      </dgm:t>
    </dgm:pt>
    <dgm:pt modelId="{4580B758-24E9-3F43-B60E-A1949D932A99}">
      <dgm:prSet/>
      <dgm:spPr/>
      <dgm:t>
        <a:bodyPr/>
        <a:lstStyle/>
        <a:p>
          <a:r>
            <a:rPr lang="en-GB" dirty="0"/>
            <a:t>Use of deep artificial neural networks</a:t>
          </a:r>
        </a:p>
      </dgm:t>
    </dgm:pt>
    <dgm:pt modelId="{3101864E-963B-FA4B-B4C3-D4ECB58DA7EE}" type="parTrans" cxnId="{C17A4BB5-45CC-404D-BB10-C8DDF5CA7105}">
      <dgm:prSet/>
      <dgm:spPr/>
      <dgm:t>
        <a:bodyPr/>
        <a:lstStyle/>
        <a:p>
          <a:endParaRPr lang="en-GB"/>
        </a:p>
      </dgm:t>
    </dgm:pt>
    <dgm:pt modelId="{8AA3FCB6-2046-4E4B-8198-AFD59DC25EB7}" type="sibTrans" cxnId="{C17A4BB5-45CC-404D-BB10-C8DDF5CA7105}">
      <dgm:prSet/>
      <dgm:spPr/>
      <dgm:t>
        <a:bodyPr/>
        <a:lstStyle/>
        <a:p>
          <a:endParaRPr lang="en-GB"/>
        </a:p>
      </dgm:t>
    </dgm:pt>
    <dgm:pt modelId="{13D7A5C6-CB07-8D47-AA8A-E953D9D454A2}">
      <dgm:prSet/>
      <dgm:spPr/>
      <dgm:t>
        <a:bodyPr/>
        <a:lstStyle/>
        <a:p>
          <a:r>
            <a:rPr lang="en-GB"/>
            <a:t>Performance</a:t>
          </a:r>
          <a:endParaRPr lang="en-GB" dirty="0"/>
        </a:p>
      </dgm:t>
    </dgm:pt>
    <dgm:pt modelId="{2A67A38F-2BF9-F949-8CBD-0905DEF3C8E7}" type="parTrans" cxnId="{2CF9350C-1E6A-1D4F-A191-E36A9C30F295}">
      <dgm:prSet/>
      <dgm:spPr/>
      <dgm:t>
        <a:bodyPr/>
        <a:lstStyle/>
        <a:p>
          <a:endParaRPr lang="en-GB"/>
        </a:p>
      </dgm:t>
    </dgm:pt>
    <dgm:pt modelId="{DB1AED2F-6C3F-2843-83F0-2B69C0742B20}" type="sibTrans" cxnId="{2CF9350C-1E6A-1D4F-A191-E36A9C30F295}">
      <dgm:prSet/>
      <dgm:spPr/>
      <dgm:t>
        <a:bodyPr/>
        <a:lstStyle/>
        <a:p>
          <a:endParaRPr lang="en-GB"/>
        </a:p>
      </dgm:t>
    </dgm:pt>
    <dgm:pt modelId="{2106FBE2-7868-B941-9E56-F3A736321DD6}">
      <dgm:prSet/>
      <dgm:spPr/>
      <dgm:t>
        <a:bodyPr/>
        <a:lstStyle/>
        <a:p>
          <a:r>
            <a:rPr lang="en-GB" dirty="0"/>
            <a:t>Popularity</a:t>
          </a:r>
        </a:p>
      </dgm:t>
    </dgm:pt>
    <dgm:pt modelId="{B984A332-04E1-8944-87CE-8ECCD4E92651}" type="parTrans" cxnId="{B170F488-2FA8-D84F-BF2F-97B22DC879A9}">
      <dgm:prSet/>
      <dgm:spPr/>
      <dgm:t>
        <a:bodyPr/>
        <a:lstStyle/>
        <a:p>
          <a:endParaRPr lang="en-GB"/>
        </a:p>
      </dgm:t>
    </dgm:pt>
    <dgm:pt modelId="{0CD0F930-FDE3-FD48-B45C-C044D702289A}" type="sibTrans" cxnId="{B170F488-2FA8-D84F-BF2F-97B22DC879A9}">
      <dgm:prSet/>
      <dgm:spPr/>
      <dgm:t>
        <a:bodyPr/>
        <a:lstStyle/>
        <a:p>
          <a:endParaRPr lang="en-GB"/>
        </a:p>
      </dgm:t>
    </dgm:pt>
    <dgm:pt modelId="{55FC396C-961D-484C-B555-2A71EAED57E2}" type="pres">
      <dgm:prSet presAssocID="{452F1A96-F18A-8C4C-A9B8-0EB4289BAD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237F06-11D7-C041-A80E-2A9B6FDA86D9}" type="pres">
      <dgm:prSet presAssocID="{BBEBF664-D461-4247-B658-31DECC3A90F7}" presName="hierRoot1" presStyleCnt="0">
        <dgm:presLayoutVars>
          <dgm:hierBranch val="init"/>
        </dgm:presLayoutVars>
      </dgm:prSet>
      <dgm:spPr/>
    </dgm:pt>
    <dgm:pt modelId="{D85751D8-7F19-6246-BBC1-12D5E50918C9}" type="pres">
      <dgm:prSet presAssocID="{BBEBF664-D461-4247-B658-31DECC3A90F7}" presName="rootComposite1" presStyleCnt="0"/>
      <dgm:spPr/>
    </dgm:pt>
    <dgm:pt modelId="{DEB78F42-1C6A-B94E-B3B9-BCA61BFF8818}" type="pres">
      <dgm:prSet presAssocID="{BBEBF664-D461-4247-B658-31DECC3A90F7}" presName="rootText1" presStyleLbl="node0" presStyleIdx="0" presStyleCnt="1">
        <dgm:presLayoutVars>
          <dgm:chPref val="3"/>
        </dgm:presLayoutVars>
      </dgm:prSet>
      <dgm:spPr/>
    </dgm:pt>
    <dgm:pt modelId="{A7C5C402-BF9A-A640-9B24-3C2148C65B5F}" type="pres">
      <dgm:prSet presAssocID="{BBEBF664-D461-4247-B658-31DECC3A90F7}" presName="rootConnector1" presStyleLbl="node1" presStyleIdx="0" presStyleCnt="0"/>
      <dgm:spPr/>
    </dgm:pt>
    <dgm:pt modelId="{CE25B295-1C3D-9345-A3D4-E5E6844392A9}" type="pres">
      <dgm:prSet presAssocID="{BBEBF664-D461-4247-B658-31DECC3A90F7}" presName="hierChild2" presStyleCnt="0"/>
      <dgm:spPr/>
    </dgm:pt>
    <dgm:pt modelId="{D326FBD5-05E7-0F46-AC69-7619EB27EAD8}" type="pres">
      <dgm:prSet presAssocID="{3101864E-963B-FA4B-B4C3-D4ECB58DA7EE}" presName="Name37" presStyleLbl="parChTrans1D2" presStyleIdx="0" presStyleCnt="3"/>
      <dgm:spPr/>
    </dgm:pt>
    <dgm:pt modelId="{AAE5A6B8-2359-D74C-9C2A-78EAAF557D07}" type="pres">
      <dgm:prSet presAssocID="{4580B758-24E9-3F43-B60E-A1949D932A99}" presName="hierRoot2" presStyleCnt="0">
        <dgm:presLayoutVars>
          <dgm:hierBranch val="init"/>
        </dgm:presLayoutVars>
      </dgm:prSet>
      <dgm:spPr/>
    </dgm:pt>
    <dgm:pt modelId="{54EF6E1B-0A88-6F45-A67A-2D7E57A51FBF}" type="pres">
      <dgm:prSet presAssocID="{4580B758-24E9-3F43-B60E-A1949D932A99}" presName="rootComposite" presStyleCnt="0"/>
      <dgm:spPr/>
    </dgm:pt>
    <dgm:pt modelId="{500FE7A4-C26C-104E-B6F1-6C5B4C2508B7}" type="pres">
      <dgm:prSet presAssocID="{4580B758-24E9-3F43-B60E-A1949D932A99}" presName="rootText" presStyleLbl="node2" presStyleIdx="0" presStyleCnt="3">
        <dgm:presLayoutVars>
          <dgm:chPref val="3"/>
        </dgm:presLayoutVars>
      </dgm:prSet>
      <dgm:spPr/>
    </dgm:pt>
    <dgm:pt modelId="{D3FCA5AA-CBD6-E942-9D5B-8562C919F58A}" type="pres">
      <dgm:prSet presAssocID="{4580B758-24E9-3F43-B60E-A1949D932A99}" presName="rootConnector" presStyleLbl="node2" presStyleIdx="0" presStyleCnt="3"/>
      <dgm:spPr/>
    </dgm:pt>
    <dgm:pt modelId="{B85F0E12-C865-E74A-A971-4F0FB2E0D66E}" type="pres">
      <dgm:prSet presAssocID="{4580B758-24E9-3F43-B60E-A1949D932A99}" presName="hierChild4" presStyleCnt="0"/>
      <dgm:spPr/>
    </dgm:pt>
    <dgm:pt modelId="{630DE01D-0EFE-A54D-ABEE-C16047A0D002}" type="pres">
      <dgm:prSet presAssocID="{4580B758-24E9-3F43-B60E-A1949D932A99}" presName="hierChild5" presStyleCnt="0"/>
      <dgm:spPr/>
    </dgm:pt>
    <dgm:pt modelId="{D8A75B28-464E-F042-A30A-BEECB2E6F30D}" type="pres">
      <dgm:prSet presAssocID="{2A67A38F-2BF9-F949-8CBD-0905DEF3C8E7}" presName="Name37" presStyleLbl="parChTrans1D2" presStyleIdx="1" presStyleCnt="3"/>
      <dgm:spPr/>
    </dgm:pt>
    <dgm:pt modelId="{8405B513-494C-D845-8B20-AFD890CCD918}" type="pres">
      <dgm:prSet presAssocID="{13D7A5C6-CB07-8D47-AA8A-E953D9D454A2}" presName="hierRoot2" presStyleCnt="0">
        <dgm:presLayoutVars>
          <dgm:hierBranch val="init"/>
        </dgm:presLayoutVars>
      </dgm:prSet>
      <dgm:spPr/>
    </dgm:pt>
    <dgm:pt modelId="{15D97316-31CF-DF45-BD42-2F9B5CC32897}" type="pres">
      <dgm:prSet presAssocID="{13D7A5C6-CB07-8D47-AA8A-E953D9D454A2}" presName="rootComposite" presStyleCnt="0"/>
      <dgm:spPr/>
    </dgm:pt>
    <dgm:pt modelId="{DAAF37FC-368B-784E-8F2C-4D8963AD25CC}" type="pres">
      <dgm:prSet presAssocID="{13D7A5C6-CB07-8D47-AA8A-E953D9D454A2}" presName="rootText" presStyleLbl="node2" presStyleIdx="1" presStyleCnt="3">
        <dgm:presLayoutVars>
          <dgm:chPref val="3"/>
        </dgm:presLayoutVars>
      </dgm:prSet>
      <dgm:spPr/>
    </dgm:pt>
    <dgm:pt modelId="{9108E19B-D55E-3A40-868E-6774B2B1ECDC}" type="pres">
      <dgm:prSet presAssocID="{13D7A5C6-CB07-8D47-AA8A-E953D9D454A2}" presName="rootConnector" presStyleLbl="node2" presStyleIdx="1" presStyleCnt="3"/>
      <dgm:spPr/>
    </dgm:pt>
    <dgm:pt modelId="{BA9D326D-9EB3-CD4F-B7CD-587C4911DA9B}" type="pres">
      <dgm:prSet presAssocID="{13D7A5C6-CB07-8D47-AA8A-E953D9D454A2}" presName="hierChild4" presStyleCnt="0"/>
      <dgm:spPr/>
    </dgm:pt>
    <dgm:pt modelId="{A2A924C4-E1E4-2D4B-ACFB-7EFA12B65CA0}" type="pres">
      <dgm:prSet presAssocID="{13D7A5C6-CB07-8D47-AA8A-E953D9D454A2}" presName="hierChild5" presStyleCnt="0"/>
      <dgm:spPr/>
    </dgm:pt>
    <dgm:pt modelId="{CD1A399E-EBB3-0D40-85DA-84914FA1A415}" type="pres">
      <dgm:prSet presAssocID="{B984A332-04E1-8944-87CE-8ECCD4E92651}" presName="Name37" presStyleLbl="parChTrans1D2" presStyleIdx="2" presStyleCnt="3"/>
      <dgm:spPr/>
    </dgm:pt>
    <dgm:pt modelId="{B34809B1-ED81-F645-92A0-3293AA535CD5}" type="pres">
      <dgm:prSet presAssocID="{2106FBE2-7868-B941-9E56-F3A736321DD6}" presName="hierRoot2" presStyleCnt="0">
        <dgm:presLayoutVars>
          <dgm:hierBranch val="init"/>
        </dgm:presLayoutVars>
      </dgm:prSet>
      <dgm:spPr/>
    </dgm:pt>
    <dgm:pt modelId="{4485A98D-2C76-D14F-A42D-DCF8C1E68FB3}" type="pres">
      <dgm:prSet presAssocID="{2106FBE2-7868-B941-9E56-F3A736321DD6}" presName="rootComposite" presStyleCnt="0"/>
      <dgm:spPr/>
    </dgm:pt>
    <dgm:pt modelId="{63C132D3-53AF-364D-B865-831E142D9453}" type="pres">
      <dgm:prSet presAssocID="{2106FBE2-7868-B941-9E56-F3A736321DD6}" presName="rootText" presStyleLbl="node2" presStyleIdx="2" presStyleCnt="3">
        <dgm:presLayoutVars>
          <dgm:chPref val="3"/>
        </dgm:presLayoutVars>
      </dgm:prSet>
      <dgm:spPr/>
    </dgm:pt>
    <dgm:pt modelId="{CCD1F26C-00D5-544B-887C-0ED94307F6F3}" type="pres">
      <dgm:prSet presAssocID="{2106FBE2-7868-B941-9E56-F3A736321DD6}" presName="rootConnector" presStyleLbl="node2" presStyleIdx="2" presStyleCnt="3"/>
      <dgm:spPr/>
    </dgm:pt>
    <dgm:pt modelId="{F9836D3E-D75B-5B44-ABC1-E5B18C1F1116}" type="pres">
      <dgm:prSet presAssocID="{2106FBE2-7868-B941-9E56-F3A736321DD6}" presName="hierChild4" presStyleCnt="0"/>
      <dgm:spPr/>
    </dgm:pt>
    <dgm:pt modelId="{2DD6985A-5F7A-5643-893C-AB083F15AF0B}" type="pres">
      <dgm:prSet presAssocID="{2106FBE2-7868-B941-9E56-F3A736321DD6}" presName="hierChild5" presStyleCnt="0"/>
      <dgm:spPr/>
    </dgm:pt>
    <dgm:pt modelId="{FAF49856-0A59-A84F-A5D7-6F4355B32C5B}" type="pres">
      <dgm:prSet presAssocID="{BBEBF664-D461-4247-B658-31DECC3A90F7}" presName="hierChild3" presStyleCnt="0"/>
      <dgm:spPr/>
    </dgm:pt>
  </dgm:ptLst>
  <dgm:cxnLst>
    <dgm:cxn modelId="{2CF9350C-1E6A-1D4F-A191-E36A9C30F295}" srcId="{BBEBF664-D461-4247-B658-31DECC3A90F7}" destId="{13D7A5C6-CB07-8D47-AA8A-E953D9D454A2}" srcOrd="1" destOrd="0" parTransId="{2A67A38F-2BF9-F949-8CBD-0905DEF3C8E7}" sibTransId="{DB1AED2F-6C3F-2843-83F0-2B69C0742B20}"/>
    <dgm:cxn modelId="{DEFF3113-A5FC-C341-9047-0EB821328949}" type="presOf" srcId="{BBEBF664-D461-4247-B658-31DECC3A90F7}" destId="{DEB78F42-1C6A-B94E-B3B9-BCA61BFF8818}" srcOrd="0" destOrd="0" presId="urn:microsoft.com/office/officeart/2005/8/layout/orgChart1"/>
    <dgm:cxn modelId="{FF08081B-EC88-F34C-8D9A-37CED2B9758D}" type="presOf" srcId="{4580B758-24E9-3F43-B60E-A1949D932A99}" destId="{500FE7A4-C26C-104E-B6F1-6C5B4C2508B7}" srcOrd="0" destOrd="0" presId="urn:microsoft.com/office/officeart/2005/8/layout/orgChart1"/>
    <dgm:cxn modelId="{BFED2A1C-FC2D-0046-9E6D-61622124CEED}" type="presOf" srcId="{3101864E-963B-FA4B-B4C3-D4ECB58DA7EE}" destId="{D326FBD5-05E7-0F46-AC69-7619EB27EAD8}" srcOrd="0" destOrd="0" presId="urn:microsoft.com/office/officeart/2005/8/layout/orgChart1"/>
    <dgm:cxn modelId="{529B0245-9B42-BC4A-B1D9-F97AFF06C54C}" type="presOf" srcId="{BBEBF664-D461-4247-B658-31DECC3A90F7}" destId="{A7C5C402-BF9A-A640-9B24-3C2148C65B5F}" srcOrd="1" destOrd="0" presId="urn:microsoft.com/office/officeart/2005/8/layout/orgChart1"/>
    <dgm:cxn modelId="{87815A60-F4DD-DC4A-9542-073AA180DB2A}" type="presOf" srcId="{452F1A96-F18A-8C4C-A9B8-0EB4289BADA9}" destId="{55FC396C-961D-484C-B555-2A71EAED57E2}" srcOrd="0" destOrd="0" presId="urn:microsoft.com/office/officeart/2005/8/layout/orgChart1"/>
    <dgm:cxn modelId="{1EAB8085-7D82-864E-B8E3-0B8D81DB3D04}" type="presOf" srcId="{B984A332-04E1-8944-87CE-8ECCD4E92651}" destId="{CD1A399E-EBB3-0D40-85DA-84914FA1A415}" srcOrd="0" destOrd="0" presId="urn:microsoft.com/office/officeart/2005/8/layout/orgChart1"/>
    <dgm:cxn modelId="{B170F488-2FA8-D84F-BF2F-97B22DC879A9}" srcId="{BBEBF664-D461-4247-B658-31DECC3A90F7}" destId="{2106FBE2-7868-B941-9E56-F3A736321DD6}" srcOrd="2" destOrd="0" parTransId="{B984A332-04E1-8944-87CE-8ECCD4E92651}" sibTransId="{0CD0F930-FDE3-FD48-B45C-C044D702289A}"/>
    <dgm:cxn modelId="{1609788D-E0AC-644B-983C-B561F3E2BC9D}" type="presOf" srcId="{2106FBE2-7868-B941-9E56-F3A736321DD6}" destId="{CCD1F26C-00D5-544B-887C-0ED94307F6F3}" srcOrd="1" destOrd="0" presId="urn:microsoft.com/office/officeart/2005/8/layout/orgChart1"/>
    <dgm:cxn modelId="{048F9B94-EB21-6C44-9E28-6D083B15C437}" type="presOf" srcId="{2A67A38F-2BF9-F949-8CBD-0905DEF3C8E7}" destId="{D8A75B28-464E-F042-A30A-BEECB2E6F30D}" srcOrd="0" destOrd="0" presId="urn:microsoft.com/office/officeart/2005/8/layout/orgChart1"/>
    <dgm:cxn modelId="{7EBB9D95-6FBB-0641-A8C0-53B4D293088F}" type="presOf" srcId="{13D7A5C6-CB07-8D47-AA8A-E953D9D454A2}" destId="{DAAF37FC-368B-784E-8F2C-4D8963AD25CC}" srcOrd="0" destOrd="0" presId="urn:microsoft.com/office/officeart/2005/8/layout/orgChart1"/>
    <dgm:cxn modelId="{7FDCE5B2-FC3F-8944-BE84-7FE4DCE19FF9}" type="presOf" srcId="{13D7A5C6-CB07-8D47-AA8A-E953D9D454A2}" destId="{9108E19B-D55E-3A40-868E-6774B2B1ECDC}" srcOrd="1" destOrd="0" presId="urn:microsoft.com/office/officeart/2005/8/layout/orgChart1"/>
    <dgm:cxn modelId="{C17A4BB5-45CC-404D-BB10-C8DDF5CA7105}" srcId="{BBEBF664-D461-4247-B658-31DECC3A90F7}" destId="{4580B758-24E9-3F43-B60E-A1949D932A99}" srcOrd="0" destOrd="0" parTransId="{3101864E-963B-FA4B-B4C3-D4ECB58DA7EE}" sibTransId="{8AA3FCB6-2046-4E4B-8198-AFD59DC25EB7}"/>
    <dgm:cxn modelId="{D08F18BF-CCD2-7E4D-A07B-A5274FEC754E}" type="presOf" srcId="{2106FBE2-7868-B941-9E56-F3A736321DD6}" destId="{63C132D3-53AF-364D-B865-831E142D9453}" srcOrd="0" destOrd="0" presId="urn:microsoft.com/office/officeart/2005/8/layout/orgChart1"/>
    <dgm:cxn modelId="{F00CEBC6-EB75-2F4C-BC0C-AD29FACB929F}" srcId="{452F1A96-F18A-8C4C-A9B8-0EB4289BADA9}" destId="{BBEBF664-D461-4247-B658-31DECC3A90F7}" srcOrd="0" destOrd="0" parTransId="{3A756A01-0682-F749-BA20-70F7C02FCC61}" sibTransId="{F19F926C-51E2-E042-BCBA-97329D55B6F9}"/>
    <dgm:cxn modelId="{E43AFFD3-97BF-0441-9396-658C197241CF}" type="presOf" srcId="{4580B758-24E9-3F43-B60E-A1949D932A99}" destId="{D3FCA5AA-CBD6-E942-9D5B-8562C919F58A}" srcOrd="1" destOrd="0" presId="urn:microsoft.com/office/officeart/2005/8/layout/orgChart1"/>
    <dgm:cxn modelId="{77438156-AA35-F94F-85B7-B93CBC028AF7}" type="presParOf" srcId="{55FC396C-961D-484C-B555-2A71EAED57E2}" destId="{23237F06-11D7-C041-A80E-2A9B6FDA86D9}" srcOrd="0" destOrd="0" presId="urn:microsoft.com/office/officeart/2005/8/layout/orgChart1"/>
    <dgm:cxn modelId="{6860E22F-BF90-E84B-AE38-5A35928CEEF8}" type="presParOf" srcId="{23237F06-11D7-C041-A80E-2A9B6FDA86D9}" destId="{D85751D8-7F19-6246-BBC1-12D5E50918C9}" srcOrd="0" destOrd="0" presId="urn:microsoft.com/office/officeart/2005/8/layout/orgChart1"/>
    <dgm:cxn modelId="{1062E880-300C-2143-916F-80D14CF558F6}" type="presParOf" srcId="{D85751D8-7F19-6246-BBC1-12D5E50918C9}" destId="{DEB78F42-1C6A-B94E-B3B9-BCA61BFF8818}" srcOrd="0" destOrd="0" presId="urn:microsoft.com/office/officeart/2005/8/layout/orgChart1"/>
    <dgm:cxn modelId="{0F8F681B-1E04-284F-A3BC-F7882B8BC051}" type="presParOf" srcId="{D85751D8-7F19-6246-BBC1-12D5E50918C9}" destId="{A7C5C402-BF9A-A640-9B24-3C2148C65B5F}" srcOrd="1" destOrd="0" presId="urn:microsoft.com/office/officeart/2005/8/layout/orgChart1"/>
    <dgm:cxn modelId="{63EEB4F9-9512-0F40-A226-F372A3DD954D}" type="presParOf" srcId="{23237F06-11D7-C041-A80E-2A9B6FDA86D9}" destId="{CE25B295-1C3D-9345-A3D4-E5E6844392A9}" srcOrd="1" destOrd="0" presId="urn:microsoft.com/office/officeart/2005/8/layout/orgChart1"/>
    <dgm:cxn modelId="{9FCFB637-2E71-764E-A7A7-F2F1C884178F}" type="presParOf" srcId="{CE25B295-1C3D-9345-A3D4-E5E6844392A9}" destId="{D326FBD5-05E7-0F46-AC69-7619EB27EAD8}" srcOrd="0" destOrd="0" presId="urn:microsoft.com/office/officeart/2005/8/layout/orgChart1"/>
    <dgm:cxn modelId="{6C3F0423-2EB9-C649-AA81-A0473DB45EC7}" type="presParOf" srcId="{CE25B295-1C3D-9345-A3D4-E5E6844392A9}" destId="{AAE5A6B8-2359-D74C-9C2A-78EAAF557D07}" srcOrd="1" destOrd="0" presId="urn:microsoft.com/office/officeart/2005/8/layout/orgChart1"/>
    <dgm:cxn modelId="{0EC3345D-2C63-2F40-B965-65D23CCDDDA2}" type="presParOf" srcId="{AAE5A6B8-2359-D74C-9C2A-78EAAF557D07}" destId="{54EF6E1B-0A88-6F45-A67A-2D7E57A51FBF}" srcOrd="0" destOrd="0" presId="urn:microsoft.com/office/officeart/2005/8/layout/orgChart1"/>
    <dgm:cxn modelId="{9BC4195F-3361-C140-841A-8DF2AFD70505}" type="presParOf" srcId="{54EF6E1B-0A88-6F45-A67A-2D7E57A51FBF}" destId="{500FE7A4-C26C-104E-B6F1-6C5B4C2508B7}" srcOrd="0" destOrd="0" presId="urn:microsoft.com/office/officeart/2005/8/layout/orgChart1"/>
    <dgm:cxn modelId="{AB9E548D-74F6-8A4C-80D3-831201322DA4}" type="presParOf" srcId="{54EF6E1B-0A88-6F45-A67A-2D7E57A51FBF}" destId="{D3FCA5AA-CBD6-E942-9D5B-8562C919F58A}" srcOrd="1" destOrd="0" presId="urn:microsoft.com/office/officeart/2005/8/layout/orgChart1"/>
    <dgm:cxn modelId="{2AB540F7-F2AC-504A-8EEE-2E9B4DE0E477}" type="presParOf" srcId="{AAE5A6B8-2359-D74C-9C2A-78EAAF557D07}" destId="{B85F0E12-C865-E74A-A971-4F0FB2E0D66E}" srcOrd="1" destOrd="0" presId="urn:microsoft.com/office/officeart/2005/8/layout/orgChart1"/>
    <dgm:cxn modelId="{266C2B78-15F9-F749-B938-0D23B421E8A4}" type="presParOf" srcId="{AAE5A6B8-2359-D74C-9C2A-78EAAF557D07}" destId="{630DE01D-0EFE-A54D-ABEE-C16047A0D002}" srcOrd="2" destOrd="0" presId="urn:microsoft.com/office/officeart/2005/8/layout/orgChart1"/>
    <dgm:cxn modelId="{1A40B330-396B-BA41-BA70-D30CBBDF60B9}" type="presParOf" srcId="{CE25B295-1C3D-9345-A3D4-E5E6844392A9}" destId="{D8A75B28-464E-F042-A30A-BEECB2E6F30D}" srcOrd="2" destOrd="0" presId="urn:microsoft.com/office/officeart/2005/8/layout/orgChart1"/>
    <dgm:cxn modelId="{7874C8A8-1379-C84F-8E65-A6D448AF33B6}" type="presParOf" srcId="{CE25B295-1C3D-9345-A3D4-E5E6844392A9}" destId="{8405B513-494C-D845-8B20-AFD890CCD918}" srcOrd="3" destOrd="0" presId="urn:microsoft.com/office/officeart/2005/8/layout/orgChart1"/>
    <dgm:cxn modelId="{B1B86F75-40BD-8E47-AD5B-5726008173D5}" type="presParOf" srcId="{8405B513-494C-D845-8B20-AFD890CCD918}" destId="{15D97316-31CF-DF45-BD42-2F9B5CC32897}" srcOrd="0" destOrd="0" presId="urn:microsoft.com/office/officeart/2005/8/layout/orgChart1"/>
    <dgm:cxn modelId="{2F77D5D9-7DA2-FF48-9323-11C0CD6BE208}" type="presParOf" srcId="{15D97316-31CF-DF45-BD42-2F9B5CC32897}" destId="{DAAF37FC-368B-784E-8F2C-4D8963AD25CC}" srcOrd="0" destOrd="0" presId="urn:microsoft.com/office/officeart/2005/8/layout/orgChart1"/>
    <dgm:cxn modelId="{0AA9B108-6D58-B342-904F-C1999DD3BDE3}" type="presParOf" srcId="{15D97316-31CF-DF45-BD42-2F9B5CC32897}" destId="{9108E19B-D55E-3A40-868E-6774B2B1ECDC}" srcOrd="1" destOrd="0" presId="urn:microsoft.com/office/officeart/2005/8/layout/orgChart1"/>
    <dgm:cxn modelId="{FC9BF2AE-303A-D045-91E3-941188A639B9}" type="presParOf" srcId="{8405B513-494C-D845-8B20-AFD890CCD918}" destId="{BA9D326D-9EB3-CD4F-B7CD-587C4911DA9B}" srcOrd="1" destOrd="0" presId="urn:microsoft.com/office/officeart/2005/8/layout/orgChart1"/>
    <dgm:cxn modelId="{82E61994-A705-4A43-AEDF-7F39F950846A}" type="presParOf" srcId="{8405B513-494C-D845-8B20-AFD890CCD918}" destId="{A2A924C4-E1E4-2D4B-ACFB-7EFA12B65CA0}" srcOrd="2" destOrd="0" presId="urn:microsoft.com/office/officeart/2005/8/layout/orgChart1"/>
    <dgm:cxn modelId="{24A0AEE0-DC56-D541-917F-A34FBDB7A6F1}" type="presParOf" srcId="{CE25B295-1C3D-9345-A3D4-E5E6844392A9}" destId="{CD1A399E-EBB3-0D40-85DA-84914FA1A415}" srcOrd="4" destOrd="0" presId="urn:microsoft.com/office/officeart/2005/8/layout/orgChart1"/>
    <dgm:cxn modelId="{AC8F2E8B-9791-8845-9FB0-65AB535EDE79}" type="presParOf" srcId="{CE25B295-1C3D-9345-A3D4-E5E6844392A9}" destId="{B34809B1-ED81-F645-92A0-3293AA535CD5}" srcOrd="5" destOrd="0" presId="urn:microsoft.com/office/officeart/2005/8/layout/orgChart1"/>
    <dgm:cxn modelId="{93F86E1F-F519-004F-ACD6-6FCCEF4F8F2B}" type="presParOf" srcId="{B34809B1-ED81-F645-92A0-3293AA535CD5}" destId="{4485A98D-2C76-D14F-A42D-DCF8C1E68FB3}" srcOrd="0" destOrd="0" presId="urn:microsoft.com/office/officeart/2005/8/layout/orgChart1"/>
    <dgm:cxn modelId="{3946189B-0B62-AF44-8699-8B26D045FD25}" type="presParOf" srcId="{4485A98D-2C76-D14F-A42D-DCF8C1E68FB3}" destId="{63C132D3-53AF-364D-B865-831E142D9453}" srcOrd="0" destOrd="0" presId="urn:microsoft.com/office/officeart/2005/8/layout/orgChart1"/>
    <dgm:cxn modelId="{375977F6-5057-4A44-B860-EC6F3DBB2BDB}" type="presParOf" srcId="{4485A98D-2C76-D14F-A42D-DCF8C1E68FB3}" destId="{CCD1F26C-00D5-544B-887C-0ED94307F6F3}" srcOrd="1" destOrd="0" presId="urn:microsoft.com/office/officeart/2005/8/layout/orgChart1"/>
    <dgm:cxn modelId="{364C85A1-513E-A04E-A4FB-0B3D98A1F010}" type="presParOf" srcId="{B34809B1-ED81-F645-92A0-3293AA535CD5}" destId="{F9836D3E-D75B-5B44-ABC1-E5B18C1F1116}" srcOrd="1" destOrd="0" presId="urn:microsoft.com/office/officeart/2005/8/layout/orgChart1"/>
    <dgm:cxn modelId="{F3358F24-E728-9C4B-AFAE-96D1F10D5213}" type="presParOf" srcId="{B34809B1-ED81-F645-92A0-3293AA535CD5}" destId="{2DD6985A-5F7A-5643-893C-AB083F15AF0B}" srcOrd="2" destOrd="0" presId="urn:microsoft.com/office/officeart/2005/8/layout/orgChart1"/>
    <dgm:cxn modelId="{1EEFC953-69C4-C941-9373-EDB0A94B260F}" type="presParOf" srcId="{23237F06-11D7-C041-A80E-2A9B6FDA86D9}" destId="{FAF49856-0A59-A84F-A5D7-6F4355B32C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37DCBD-A78D-40E5-A672-AA62CC495C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BA7021-75B8-4B17-AFC2-5584B9D0AECA}">
      <dgm:prSet/>
      <dgm:spPr/>
      <dgm:t>
        <a:bodyPr/>
        <a:lstStyle/>
        <a:p>
          <a:r>
            <a:rPr lang="en-US" b="0" i="0" dirty="0"/>
            <a:t>We can use domain-specific data.</a:t>
          </a:r>
          <a:endParaRPr lang="en-US" dirty="0"/>
        </a:p>
      </dgm:t>
    </dgm:pt>
    <dgm:pt modelId="{52673C40-3EDE-45A3-8F86-9A6ADE161BDF}" type="parTrans" cxnId="{AD9B43C1-0634-4054-9EA6-120448863EA3}">
      <dgm:prSet/>
      <dgm:spPr/>
      <dgm:t>
        <a:bodyPr/>
        <a:lstStyle/>
        <a:p>
          <a:endParaRPr lang="en-US"/>
        </a:p>
      </dgm:t>
    </dgm:pt>
    <dgm:pt modelId="{BE3C3872-A5F0-4E2F-9ECC-843033F026BA}" type="sibTrans" cxnId="{AD9B43C1-0634-4054-9EA6-120448863EA3}">
      <dgm:prSet/>
      <dgm:spPr/>
      <dgm:t>
        <a:bodyPr/>
        <a:lstStyle/>
        <a:p>
          <a:endParaRPr lang="en-US"/>
        </a:p>
      </dgm:t>
    </dgm:pt>
    <dgm:pt modelId="{025356FD-EABF-46A3-A8AB-29765E2FCD03}">
      <dgm:prSet/>
      <dgm:spPr/>
      <dgm:t>
        <a:bodyPr/>
        <a:lstStyle/>
        <a:p>
          <a:r>
            <a:rPr lang="en-US" b="0" i="0" dirty="0"/>
            <a:t>However, this often requires re-training or additional training of the model.</a:t>
          </a:r>
          <a:endParaRPr lang="en-US" dirty="0"/>
        </a:p>
      </dgm:t>
    </dgm:pt>
    <dgm:pt modelId="{EC887202-0E5C-4423-8734-A647351CC198}" type="parTrans" cxnId="{6AB0CF00-F7ED-40CB-BAFA-D0C88617DC97}">
      <dgm:prSet/>
      <dgm:spPr/>
      <dgm:t>
        <a:bodyPr/>
        <a:lstStyle/>
        <a:p>
          <a:endParaRPr lang="en-US"/>
        </a:p>
      </dgm:t>
    </dgm:pt>
    <dgm:pt modelId="{4AFC9C42-0F04-4D07-87FB-09BE87416F06}" type="sibTrans" cxnId="{6AB0CF00-F7ED-40CB-BAFA-D0C88617DC97}">
      <dgm:prSet/>
      <dgm:spPr/>
      <dgm:t>
        <a:bodyPr/>
        <a:lstStyle/>
        <a:p>
          <a:endParaRPr lang="en-US"/>
        </a:p>
      </dgm:t>
    </dgm:pt>
    <dgm:pt modelId="{ADC32EB2-EA75-4657-AB0B-CCAFA279A90F}" type="pres">
      <dgm:prSet presAssocID="{7E37DCBD-A78D-40E5-A672-AA62CC495C02}" presName="root" presStyleCnt="0">
        <dgm:presLayoutVars>
          <dgm:dir/>
          <dgm:resizeHandles val="exact"/>
        </dgm:presLayoutVars>
      </dgm:prSet>
      <dgm:spPr/>
    </dgm:pt>
    <dgm:pt modelId="{283E4B1B-80D5-4FCD-80CE-ECAC93370C95}" type="pres">
      <dgm:prSet presAssocID="{5DBA7021-75B8-4B17-AFC2-5584B9D0AECA}" presName="compNode" presStyleCnt="0"/>
      <dgm:spPr/>
    </dgm:pt>
    <dgm:pt modelId="{E3E95B49-72E1-451C-9411-B1D3A35DCECC}" type="pres">
      <dgm:prSet presAssocID="{5DBA7021-75B8-4B17-AFC2-5584B9D0AECA}" presName="bgRect" presStyleLbl="bgShp" presStyleIdx="0" presStyleCnt="2"/>
      <dgm:spPr/>
    </dgm:pt>
    <dgm:pt modelId="{21C2D0F5-8C37-432B-9163-BD72151CEFB1}" type="pres">
      <dgm:prSet presAssocID="{5DBA7021-75B8-4B17-AFC2-5584B9D0AE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FB33DC-3371-4AB8-BBAD-F294D2C27BD3}" type="pres">
      <dgm:prSet presAssocID="{5DBA7021-75B8-4B17-AFC2-5584B9D0AECA}" presName="spaceRect" presStyleCnt="0"/>
      <dgm:spPr/>
    </dgm:pt>
    <dgm:pt modelId="{84B7BCC3-23B1-41F5-9BA8-1D094F9D57E7}" type="pres">
      <dgm:prSet presAssocID="{5DBA7021-75B8-4B17-AFC2-5584B9D0AECA}" presName="parTx" presStyleLbl="revTx" presStyleIdx="0" presStyleCnt="2">
        <dgm:presLayoutVars>
          <dgm:chMax val="0"/>
          <dgm:chPref val="0"/>
        </dgm:presLayoutVars>
      </dgm:prSet>
      <dgm:spPr/>
    </dgm:pt>
    <dgm:pt modelId="{7F15B285-DDEB-4B43-8F0B-CCA783BA8C39}" type="pres">
      <dgm:prSet presAssocID="{BE3C3872-A5F0-4E2F-9ECC-843033F026BA}" presName="sibTrans" presStyleCnt="0"/>
      <dgm:spPr/>
    </dgm:pt>
    <dgm:pt modelId="{BDFCA262-954F-491F-9B59-7A08FA8ABD9C}" type="pres">
      <dgm:prSet presAssocID="{025356FD-EABF-46A3-A8AB-29765E2FCD03}" presName="compNode" presStyleCnt="0"/>
      <dgm:spPr/>
    </dgm:pt>
    <dgm:pt modelId="{D91F4B40-9257-47E2-99A0-CB2531E19F1A}" type="pres">
      <dgm:prSet presAssocID="{025356FD-EABF-46A3-A8AB-29765E2FCD03}" presName="bgRect" presStyleLbl="bgShp" presStyleIdx="1" presStyleCnt="2"/>
      <dgm:spPr/>
    </dgm:pt>
    <dgm:pt modelId="{8FE04721-9D33-4027-B160-2E59A3D5A7E5}" type="pres">
      <dgm:prSet presAssocID="{025356FD-EABF-46A3-A8AB-29765E2FCD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50C2D09A-D859-4997-83F5-4F90D556D78E}" type="pres">
      <dgm:prSet presAssocID="{025356FD-EABF-46A3-A8AB-29765E2FCD03}" presName="spaceRect" presStyleCnt="0"/>
      <dgm:spPr/>
    </dgm:pt>
    <dgm:pt modelId="{5710DFFC-3641-4876-B3E2-6B7825E86DD7}" type="pres">
      <dgm:prSet presAssocID="{025356FD-EABF-46A3-A8AB-29765E2FCD0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B0CF00-F7ED-40CB-BAFA-D0C88617DC97}" srcId="{7E37DCBD-A78D-40E5-A672-AA62CC495C02}" destId="{025356FD-EABF-46A3-A8AB-29765E2FCD03}" srcOrd="1" destOrd="0" parTransId="{EC887202-0E5C-4423-8734-A647351CC198}" sibTransId="{4AFC9C42-0F04-4D07-87FB-09BE87416F06}"/>
    <dgm:cxn modelId="{531DE899-EA95-47D9-AF60-30A54B364563}" type="presOf" srcId="{7E37DCBD-A78D-40E5-A672-AA62CC495C02}" destId="{ADC32EB2-EA75-4657-AB0B-CCAFA279A90F}" srcOrd="0" destOrd="0" presId="urn:microsoft.com/office/officeart/2018/2/layout/IconVerticalSolidList"/>
    <dgm:cxn modelId="{84A05EB4-20CC-4B2A-B850-609FD244F40E}" type="presOf" srcId="{5DBA7021-75B8-4B17-AFC2-5584B9D0AECA}" destId="{84B7BCC3-23B1-41F5-9BA8-1D094F9D57E7}" srcOrd="0" destOrd="0" presId="urn:microsoft.com/office/officeart/2018/2/layout/IconVerticalSolidList"/>
    <dgm:cxn modelId="{AD9B43C1-0634-4054-9EA6-120448863EA3}" srcId="{7E37DCBD-A78D-40E5-A672-AA62CC495C02}" destId="{5DBA7021-75B8-4B17-AFC2-5584B9D0AECA}" srcOrd="0" destOrd="0" parTransId="{52673C40-3EDE-45A3-8F86-9A6ADE161BDF}" sibTransId="{BE3C3872-A5F0-4E2F-9ECC-843033F026BA}"/>
    <dgm:cxn modelId="{337248CC-4591-47AC-9A0D-EDF8D37DF6C1}" type="presOf" srcId="{025356FD-EABF-46A3-A8AB-29765E2FCD03}" destId="{5710DFFC-3641-4876-B3E2-6B7825E86DD7}" srcOrd="0" destOrd="0" presId="urn:microsoft.com/office/officeart/2018/2/layout/IconVerticalSolidList"/>
    <dgm:cxn modelId="{2C600EEB-1965-4ED9-9B00-5645127E064E}" type="presParOf" srcId="{ADC32EB2-EA75-4657-AB0B-CCAFA279A90F}" destId="{283E4B1B-80D5-4FCD-80CE-ECAC93370C95}" srcOrd="0" destOrd="0" presId="urn:microsoft.com/office/officeart/2018/2/layout/IconVerticalSolidList"/>
    <dgm:cxn modelId="{A8D5DB88-53CA-43CB-85E5-67B4C12C874C}" type="presParOf" srcId="{283E4B1B-80D5-4FCD-80CE-ECAC93370C95}" destId="{E3E95B49-72E1-451C-9411-B1D3A35DCECC}" srcOrd="0" destOrd="0" presId="urn:microsoft.com/office/officeart/2018/2/layout/IconVerticalSolidList"/>
    <dgm:cxn modelId="{82A6E7DC-CCB9-42B6-B625-CDE1E5F44137}" type="presParOf" srcId="{283E4B1B-80D5-4FCD-80CE-ECAC93370C95}" destId="{21C2D0F5-8C37-432B-9163-BD72151CEFB1}" srcOrd="1" destOrd="0" presId="urn:microsoft.com/office/officeart/2018/2/layout/IconVerticalSolidList"/>
    <dgm:cxn modelId="{3CF89428-D52A-4BAB-951F-627765DB826A}" type="presParOf" srcId="{283E4B1B-80D5-4FCD-80CE-ECAC93370C95}" destId="{83FB33DC-3371-4AB8-BBAD-F294D2C27BD3}" srcOrd="2" destOrd="0" presId="urn:microsoft.com/office/officeart/2018/2/layout/IconVerticalSolidList"/>
    <dgm:cxn modelId="{2A77B298-ED7D-49F8-A163-2525E33B8AA6}" type="presParOf" srcId="{283E4B1B-80D5-4FCD-80CE-ECAC93370C95}" destId="{84B7BCC3-23B1-41F5-9BA8-1D094F9D57E7}" srcOrd="3" destOrd="0" presId="urn:microsoft.com/office/officeart/2018/2/layout/IconVerticalSolidList"/>
    <dgm:cxn modelId="{A7A041FF-1827-4F35-A15B-F876EDA37B7F}" type="presParOf" srcId="{ADC32EB2-EA75-4657-AB0B-CCAFA279A90F}" destId="{7F15B285-DDEB-4B43-8F0B-CCA783BA8C39}" srcOrd="1" destOrd="0" presId="urn:microsoft.com/office/officeart/2018/2/layout/IconVerticalSolidList"/>
    <dgm:cxn modelId="{BD7833B0-B4D5-4BD5-8896-531D1FE0A65C}" type="presParOf" srcId="{ADC32EB2-EA75-4657-AB0B-CCAFA279A90F}" destId="{BDFCA262-954F-491F-9B59-7A08FA8ABD9C}" srcOrd="2" destOrd="0" presId="urn:microsoft.com/office/officeart/2018/2/layout/IconVerticalSolidList"/>
    <dgm:cxn modelId="{10E8F7CB-0B8F-4B5F-98E4-A72D45851DFD}" type="presParOf" srcId="{BDFCA262-954F-491F-9B59-7A08FA8ABD9C}" destId="{D91F4B40-9257-47E2-99A0-CB2531E19F1A}" srcOrd="0" destOrd="0" presId="urn:microsoft.com/office/officeart/2018/2/layout/IconVerticalSolidList"/>
    <dgm:cxn modelId="{4A6817D9-1BA3-4323-9CD8-B47703C96F78}" type="presParOf" srcId="{BDFCA262-954F-491F-9B59-7A08FA8ABD9C}" destId="{8FE04721-9D33-4027-B160-2E59A3D5A7E5}" srcOrd="1" destOrd="0" presId="urn:microsoft.com/office/officeart/2018/2/layout/IconVerticalSolidList"/>
    <dgm:cxn modelId="{6DB486E6-DDE8-4919-906F-46E354A9C0A6}" type="presParOf" srcId="{BDFCA262-954F-491F-9B59-7A08FA8ABD9C}" destId="{50C2D09A-D859-4997-83F5-4F90D556D78E}" srcOrd="2" destOrd="0" presId="urn:microsoft.com/office/officeart/2018/2/layout/IconVerticalSolidList"/>
    <dgm:cxn modelId="{50A907A3-6F11-4E4E-AA92-41D1F926F617}" type="presParOf" srcId="{BDFCA262-954F-491F-9B59-7A08FA8ABD9C}" destId="{5710DFFC-3641-4876-B3E2-6B7825E86D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D1FBD-2E2D-2A46-B6DF-E9D9CEDF5221}">
      <dsp:nvSpPr>
        <dsp:cNvPr id="0" name=""/>
        <dsp:cNvSpPr/>
      </dsp:nvSpPr>
      <dsp:spPr>
        <a:xfrm>
          <a:off x="0" y="101834"/>
          <a:ext cx="6104761" cy="994500"/>
        </a:xfrm>
        <a:prstGeom prst="round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An Overview of HKSAR Government Press Releases</a:t>
          </a:r>
        </a:p>
      </dsp:txBody>
      <dsp:txXfrm>
        <a:off x="48547" y="150381"/>
        <a:ext cx="6007667" cy="897406"/>
      </dsp:txXfrm>
    </dsp:sp>
    <dsp:sp modelId="{8D246F3E-7BC2-8F40-81EE-BE80B6633AA2}">
      <dsp:nvSpPr>
        <dsp:cNvPr id="0" name=""/>
        <dsp:cNvSpPr/>
      </dsp:nvSpPr>
      <dsp:spPr>
        <a:xfrm>
          <a:off x="0" y="1168335"/>
          <a:ext cx="6104761" cy="994500"/>
        </a:xfrm>
        <a:prstGeom prst="roundRect">
          <a:avLst/>
        </a:prstGeom>
        <a:solidFill>
          <a:schemeClr val="accent4">
            <a:shade val="50000"/>
            <a:hueOff val="-269360"/>
            <a:satOff val="-11541"/>
            <a:lumOff val="190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Machine Translation of Government Press Releases</a:t>
          </a:r>
        </a:p>
      </dsp:txBody>
      <dsp:txXfrm>
        <a:off x="48547" y="1216882"/>
        <a:ext cx="6007667" cy="897406"/>
      </dsp:txXfrm>
    </dsp:sp>
    <dsp:sp modelId="{DF46481A-5B02-F04C-B2EB-91B10BCCC5DB}">
      <dsp:nvSpPr>
        <dsp:cNvPr id="0" name=""/>
        <dsp:cNvSpPr/>
      </dsp:nvSpPr>
      <dsp:spPr>
        <a:xfrm>
          <a:off x="0" y="2234835"/>
          <a:ext cx="6104761" cy="994500"/>
        </a:xfrm>
        <a:prstGeom prst="roundRect">
          <a:avLst/>
        </a:prstGeom>
        <a:solidFill>
          <a:schemeClr val="accent4">
            <a:shade val="50000"/>
            <a:hueOff val="-538720"/>
            <a:satOff val="-23082"/>
            <a:lumOff val="38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Our Approach: Translation Memory + Machine Translation</a:t>
          </a:r>
        </a:p>
      </dsp:txBody>
      <dsp:txXfrm>
        <a:off x="48547" y="2283382"/>
        <a:ext cx="6007667" cy="897406"/>
      </dsp:txXfrm>
    </dsp:sp>
    <dsp:sp modelId="{898CF2F9-7087-764A-8DE8-407C2487C5B7}">
      <dsp:nvSpPr>
        <dsp:cNvPr id="0" name=""/>
        <dsp:cNvSpPr/>
      </dsp:nvSpPr>
      <dsp:spPr>
        <a:xfrm>
          <a:off x="0" y="3301335"/>
          <a:ext cx="6104761" cy="994500"/>
        </a:xfrm>
        <a:prstGeom prst="roundRect">
          <a:avLst/>
        </a:prstGeom>
        <a:solidFill>
          <a:schemeClr val="accent4">
            <a:shade val="50000"/>
            <a:hueOff val="-538720"/>
            <a:satOff val="-23082"/>
            <a:lumOff val="38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4. Our Experiments</a:t>
          </a:r>
        </a:p>
      </dsp:txBody>
      <dsp:txXfrm>
        <a:off x="48547" y="3349882"/>
        <a:ext cx="6007667" cy="897406"/>
      </dsp:txXfrm>
    </dsp:sp>
    <dsp:sp modelId="{0E34B674-A183-4742-AF5A-2A31EB804005}">
      <dsp:nvSpPr>
        <dsp:cNvPr id="0" name=""/>
        <dsp:cNvSpPr/>
      </dsp:nvSpPr>
      <dsp:spPr>
        <a:xfrm>
          <a:off x="0" y="4367835"/>
          <a:ext cx="6104761" cy="994500"/>
        </a:xfrm>
        <a:prstGeom prst="roundRect">
          <a:avLst/>
        </a:prstGeom>
        <a:solidFill>
          <a:schemeClr val="accent4">
            <a:shade val="50000"/>
            <a:hueOff val="-269360"/>
            <a:satOff val="-11541"/>
            <a:lumOff val="190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5. The Way Forward</a:t>
          </a:r>
        </a:p>
      </dsp:txBody>
      <dsp:txXfrm>
        <a:off x="48547" y="4416382"/>
        <a:ext cx="6007667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39D8D-0C7E-495A-AAD6-67EB522F3B0F}">
      <dsp:nvSpPr>
        <dsp:cNvPr id="0" name=""/>
        <dsp:cNvSpPr/>
      </dsp:nvSpPr>
      <dsp:spPr>
        <a:xfrm>
          <a:off x="167271" y="41888"/>
          <a:ext cx="1312656" cy="13126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79851-2989-4F73-B1AE-60AD33E51B07}">
      <dsp:nvSpPr>
        <dsp:cNvPr id="0" name=""/>
        <dsp:cNvSpPr/>
      </dsp:nvSpPr>
      <dsp:spPr>
        <a:xfrm>
          <a:off x="442929" y="317546"/>
          <a:ext cx="761340" cy="7613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9E797-F7A4-4CE0-B7B3-2CC543F7E8A3}">
      <dsp:nvSpPr>
        <dsp:cNvPr id="0" name=""/>
        <dsp:cNvSpPr/>
      </dsp:nvSpPr>
      <dsp:spPr>
        <a:xfrm>
          <a:off x="1761211" y="4188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Announcements</a:t>
          </a:r>
        </a:p>
      </dsp:txBody>
      <dsp:txXfrm>
        <a:off x="1761211" y="41888"/>
        <a:ext cx="3094118" cy="1312656"/>
      </dsp:txXfrm>
    </dsp:sp>
    <dsp:sp modelId="{F41D846B-C153-457B-A413-6D3EC3F11EC0}">
      <dsp:nvSpPr>
        <dsp:cNvPr id="0" name=""/>
        <dsp:cNvSpPr/>
      </dsp:nvSpPr>
      <dsp:spPr>
        <a:xfrm>
          <a:off x="5394456" y="41888"/>
          <a:ext cx="1312656" cy="13126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5B246-89BB-4D64-BB30-B9D6C12B2571}">
      <dsp:nvSpPr>
        <dsp:cNvPr id="0" name=""/>
        <dsp:cNvSpPr/>
      </dsp:nvSpPr>
      <dsp:spPr>
        <a:xfrm>
          <a:off x="5670114" y="317546"/>
          <a:ext cx="761340" cy="7613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DF401-E5FF-41B4-91CA-CF42B77CA5B4}">
      <dsp:nvSpPr>
        <dsp:cNvPr id="0" name=""/>
        <dsp:cNvSpPr/>
      </dsp:nvSpPr>
      <dsp:spPr>
        <a:xfrm>
          <a:off x="6988396" y="4188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Statements</a:t>
          </a:r>
        </a:p>
      </dsp:txBody>
      <dsp:txXfrm>
        <a:off x="6988396" y="41888"/>
        <a:ext cx="3094118" cy="1312656"/>
      </dsp:txXfrm>
    </dsp:sp>
    <dsp:sp modelId="{78D7405E-F748-424D-9811-A659961F1298}">
      <dsp:nvSpPr>
        <dsp:cNvPr id="0" name=""/>
        <dsp:cNvSpPr/>
      </dsp:nvSpPr>
      <dsp:spPr>
        <a:xfrm>
          <a:off x="167271" y="1909418"/>
          <a:ext cx="1312656" cy="13126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8BF85-B6BC-4A30-8B0D-17EAF4F636C1}">
      <dsp:nvSpPr>
        <dsp:cNvPr id="0" name=""/>
        <dsp:cNvSpPr/>
      </dsp:nvSpPr>
      <dsp:spPr>
        <a:xfrm>
          <a:off x="442929" y="2185076"/>
          <a:ext cx="761340" cy="7613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60502-BD49-4FF8-8C50-2F9D5FB0F0B6}">
      <dsp:nvSpPr>
        <dsp:cNvPr id="0" name=""/>
        <dsp:cNvSpPr/>
      </dsp:nvSpPr>
      <dsp:spPr>
        <a:xfrm>
          <a:off x="1761211" y="190941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Speeches</a:t>
          </a:r>
        </a:p>
      </dsp:txBody>
      <dsp:txXfrm>
        <a:off x="1761211" y="1909418"/>
        <a:ext cx="3094118" cy="1312656"/>
      </dsp:txXfrm>
    </dsp:sp>
    <dsp:sp modelId="{B71208C0-C05C-4072-90EE-F0B31F504A2F}">
      <dsp:nvSpPr>
        <dsp:cNvPr id="0" name=""/>
        <dsp:cNvSpPr/>
      </dsp:nvSpPr>
      <dsp:spPr>
        <a:xfrm>
          <a:off x="5394456" y="1909418"/>
          <a:ext cx="1312656" cy="13126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C2391-CE80-433D-B0CC-0D150E289782}">
      <dsp:nvSpPr>
        <dsp:cNvPr id="0" name=""/>
        <dsp:cNvSpPr/>
      </dsp:nvSpPr>
      <dsp:spPr>
        <a:xfrm>
          <a:off x="5670114" y="2185076"/>
          <a:ext cx="761340" cy="7613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F7A87-394D-414D-AD09-93058FA0F4D7}">
      <dsp:nvSpPr>
        <dsp:cNvPr id="0" name=""/>
        <dsp:cNvSpPr/>
      </dsp:nvSpPr>
      <dsp:spPr>
        <a:xfrm>
          <a:off x="6988396" y="190941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Event promotional materials</a:t>
          </a:r>
        </a:p>
      </dsp:txBody>
      <dsp:txXfrm>
        <a:off x="6988396" y="1909418"/>
        <a:ext cx="3094118" cy="1312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AB825-4DCD-FB44-9A70-3215B5D7B099}">
      <dsp:nvSpPr>
        <dsp:cNvPr id="0" name=""/>
        <dsp:cNvSpPr/>
      </dsp:nvSpPr>
      <dsp:spPr>
        <a:xfrm>
          <a:off x="3002" y="83503"/>
          <a:ext cx="2382274" cy="14293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Immigration</a:t>
          </a:r>
          <a:endParaRPr lang="en-US" sz="3100" kern="1200" dirty="0"/>
        </a:p>
      </dsp:txBody>
      <dsp:txXfrm>
        <a:off x="3002" y="83503"/>
        <a:ext cx="2382274" cy="1429364"/>
      </dsp:txXfrm>
    </dsp:sp>
    <dsp:sp modelId="{A7561B93-C147-FD4A-B5F2-F4736D91D8E3}">
      <dsp:nvSpPr>
        <dsp:cNvPr id="0" name=""/>
        <dsp:cNvSpPr/>
      </dsp:nvSpPr>
      <dsp:spPr>
        <a:xfrm>
          <a:off x="2623505" y="83503"/>
          <a:ext cx="2382274" cy="1429364"/>
        </a:xfrm>
        <a:prstGeom prst="rect">
          <a:avLst/>
        </a:prstGeom>
        <a:solidFill>
          <a:schemeClr val="accent4">
            <a:hueOff val="-213824"/>
            <a:satOff val="-96"/>
            <a:lumOff val="10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Labour</a:t>
          </a:r>
          <a:endParaRPr lang="en-US" sz="3100" kern="1200"/>
        </a:p>
      </dsp:txBody>
      <dsp:txXfrm>
        <a:off x="2623505" y="83503"/>
        <a:ext cx="2382274" cy="1429364"/>
      </dsp:txXfrm>
    </dsp:sp>
    <dsp:sp modelId="{7CDE976E-810D-E548-B157-3A2371B39821}">
      <dsp:nvSpPr>
        <dsp:cNvPr id="0" name=""/>
        <dsp:cNvSpPr/>
      </dsp:nvSpPr>
      <dsp:spPr>
        <a:xfrm>
          <a:off x="5244007" y="83503"/>
          <a:ext cx="2382274" cy="1429364"/>
        </a:xfrm>
        <a:prstGeom prst="rect">
          <a:avLst/>
        </a:prstGeom>
        <a:solidFill>
          <a:schemeClr val="accent4">
            <a:hueOff val="-427649"/>
            <a:satOff val="-193"/>
            <a:lumOff val="20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Urban Planning</a:t>
          </a:r>
          <a:endParaRPr lang="en-US" sz="3100" kern="1200"/>
        </a:p>
      </dsp:txBody>
      <dsp:txXfrm>
        <a:off x="5244007" y="83503"/>
        <a:ext cx="2382274" cy="1429364"/>
      </dsp:txXfrm>
    </dsp:sp>
    <dsp:sp modelId="{23398734-E101-AA42-BE72-BFE98ABEBB52}">
      <dsp:nvSpPr>
        <dsp:cNvPr id="0" name=""/>
        <dsp:cNvSpPr/>
      </dsp:nvSpPr>
      <dsp:spPr>
        <a:xfrm>
          <a:off x="7864509" y="83503"/>
          <a:ext cx="2382274" cy="1429364"/>
        </a:xfrm>
        <a:prstGeom prst="rect">
          <a:avLst/>
        </a:prstGeom>
        <a:solidFill>
          <a:schemeClr val="accent4">
            <a:hueOff val="-641473"/>
            <a:satOff val="-289"/>
            <a:lumOff val="30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Finance</a:t>
          </a:r>
          <a:endParaRPr lang="en-US" sz="3100" kern="1200"/>
        </a:p>
      </dsp:txBody>
      <dsp:txXfrm>
        <a:off x="7864509" y="83503"/>
        <a:ext cx="2382274" cy="1429364"/>
      </dsp:txXfrm>
    </dsp:sp>
    <dsp:sp modelId="{E75D2331-49D5-DC4C-9376-47BBE4EB9840}">
      <dsp:nvSpPr>
        <dsp:cNvPr id="0" name=""/>
        <dsp:cNvSpPr/>
      </dsp:nvSpPr>
      <dsp:spPr>
        <a:xfrm>
          <a:off x="3002" y="1751095"/>
          <a:ext cx="2382274" cy="1429364"/>
        </a:xfrm>
        <a:prstGeom prst="rect">
          <a:avLst/>
        </a:prstGeom>
        <a:solidFill>
          <a:schemeClr val="accent4">
            <a:hueOff val="-855297"/>
            <a:satOff val="-385"/>
            <a:lumOff val="40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Law and Order</a:t>
          </a:r>
          <a:endParaRPr lang="en-US" sz="3100" kern="1200" dirty="0"/>
        </a:p>
      </dsp:txBody>
      <dsp:txXfrm>
        <a:off x="3002" y="1751095"/>
        <a:ext cx="2382274" cy="1429364"/>
      </dsp:txXfrm>
    </dsp:sp>
    <dsp:sp modelId="{278956D2-8C67-6F4D-9CDA-55AFF06A2C81}">
      <dsp:nvSpPr>
        <dsp:cNvPr id="0" name=""/>
        <dsp:cNvSpPr/>
      </dsp:nvSpPr>
      <dsp:spPr>
        <a:xfrm>
          <a:off x="2623505" y="1751095"/>
          <a:ext cx="2382274" cy="1429364"/>
        </a:xfrm>
        <a:prstGeom prst="rect">
          <a:avLst/>
        </a:prstGeom>
        <a:solidFill>
          <a:schemeClr val="accent4">
            <a:hueOff val="-1069121"/>
            <a:satOff val="-481"/>
            <a:lumOff val="50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Housing and Land</a:t>
          </a:r>
          <a:endParaRPr lang="en-US" sz="3100" kern="1200"/>
        </a:p>
      </dsp:txBody>
      <dsp:txXfrm>
        <a:off x="2623505" y="1751095"/>
        <a:ext cx="2382274" cy="1429364"/>
      </dsp:txXfrm>
    </dsp:sp>
    <dsp:sp modelId="{DFF69238-DEFE-2D48-A46B-D14772ABB8C4}">
      <dsp:nvSpPr>
        <dsp:cNvPr id="0" name=""/>
        <dsp:cNvSpPr/>
      </dsp:nvSpPr>
      <dsp:spPr>
        <a:xfrm>
          <a:off x="5244007" y="1751095"/>
          <a:ext cx="2382274" cy="1429364"/>
        </a:xfrm>
        <a:prstGeom prst="rect">
          <a:avLst/>
        </a:prstGeom>
        <a:solidFill>
          <a:schemeClr val="accent4">
            <a:hueOff val="-1282946"/>
            <a:satOff val="-578"/>
            <a:lumOff val="60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Recreation</a:t>
          </a:r>
          <a:endParaRPr lang="en-US" sz="3100" kern="1200"/>
        </a:p>
      </dsp:txBody>
      <dsp:txXfrm>
        <a:off x="5244007" y="1751095"/>
        <a:ext cx="2382274" cy="1429364"/>
      </dsp:txXfrm>
    </dsp:sp>
    <dsp:sp modelId="{DE75A3FB-0351-0746-B3AA-A186D9A47EF9}">
      <dsp:nvSpPr>
        <dsp:cNvPr id="0" name=""/>
        <dsp:cNvSpPr/>
      </dsp:nvSpPr>
      <dsp:spPr>
        <a:xfrm>
          <a:off x="7864509" y="1751095"/>
          <a:ext cx="2382274" cy="1429364"/>
        </a:xfrm>
        <a:prstGeom prst="rect">
          <a:avLst/>
        </a:prstGeom>
        <a:solidFill>
          <a:schemeClr val="accent4">
            <a:hueOff val="-1496770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Public Health</a:t>
          </a:r>
          <a:endParaRPr lang="en-US" sz="3100" kern="1200"/>
        </a:p>
      </dsp:txBody>
      <dsp:txXfrm>
        <a:off x="7864509" y="1751095"/>
        <a:ext cx="2382274" cy="14293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A399E-EBB3-0D40-85DA-84914FA1A415}">
      <dsp:nvSpPr>
        <dsp:cNvPr id="0" name=""/>
        <dsp:cNvSpPr/>
      </dsp:nvSpPr>
      <dsp:spPr>
        <a:xfrm>
          <a:off x="3667917" y="1575413"/>
          <a:ext cx="2595078" cy="450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192"/>
              </a:lnTo>
              <a:lnTo>
                <a:pt x="2595078" y="225192"/>
              </a:lnTo>
              <a:lnTo>
                <a:pt x="2595078" y="45038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75B28-464E-F042-A30A-BEECB2E6F30D}">
      <dsp:nvSpPr>
        <dsp:cNvPr id="0" name=""/>
        <dsp:cNvSpPr/>
      </dsp:nvSpPr>
      <dsp:spPr>
        <a:xfrm>
          <a:off x="3622197" y="1575413"/>
          <a:ext cx="91440" cy="4503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038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6FBD5-05E7-0F46-AC69-7619EB27EAD8}">
      <dsp:nvSpPr>
        <dsp:cNvPr id="0" name=""/>
        <dsp:cNvSpPr/>
      </dsp:nvSpPr>
      <dsp:spPr>
        <a:xfrm>
          <a:off x="1072839" y="1575413"/>
          <a:ext cx="2595078" cy="450385"/>
        </a:xfrm>
        <a:custGeom>
          <a:avLst/>
          <a:gdLst/>
          <a:ahLst/>
          <a:cxnLst/>
          <a:rect l="0" t="0" r="0" b="0"/>
          <a:pathLst>
            <a:path>
              <a:moveTo>
                <a:pt x="2595078" y="0"/>
              </a:moveTo>
              <a:lnTo>
                <a:pt x="2595078" y="225192"/>
              </a:lnTo>
              <a:lnTo>
                <a:pt x="0" y="225192"/>
              </a:lnTo>
              <a:lnTo>
                <a:pt x="0" y="45038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78F42-1C6A-B94E-B3B9-BCA61BFF8818}">
      <dsp:nvSpPr>
        <dsp:cNvPr id="0" name=""/>
        <dsp:cNvSpPr/>
      </dsp:nvSpPr>
      <dsp:spPr>
        <a:xfrm>
          <a:off x="2595571" y="503066"/>
          <a:ext cx="2144692" cy="107234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Neural Machine Translation (NMT)</a:t>
          </a:r>
        </a:p>
      </dsp:txBody>
      <dsp:txXfrm>
        <a:off x="2595571" y="503066"/>
        <a:ext cx="2144692" cy="1072346"/>
      </dsp:txXfrm>
    </dsp:sp>
    <dsp:sp modelId="{500FE7A4-C26C-104E-B6F1-6C5B4C2508B7}">
      <dsp:nvSpPr>
        <dsp:cNvPr id="0" name=""/>
        <dsp:cNvSpPr/>
      </dsp:nvSpPr>
      <dsp:spPr>
        <a:xfrm>
          <a:off x="492" y="2025798"/>
          <a:ext cx="2144692" cy="10723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Use of deep artificial neural networks</a:t>
          </a:r>
        </a:p>
      </dsp:txBody>
      <dsp:txXfrm>
        <a:off x="492" y="2025798"/>
        <a:ext cx="2144692" cy="1072346"/>
      </dsp:txXfrm>
    </dsp:sp>
    <dsp:sp modelId="{DAAF37FC-368B-784E-8F2C-4D8963AD25CC}">
      <dsp:nvSpPr>
        <dsp:cNvPr id="0" name=""/>
        <dsp:cNvSpPr/>
      </dsp:nvSpPr>
      <dsp:spPr>
        <a:xfrm>
          <a:off x="2595571" y="2025798"/>
          <a:ext cx="2144692" cy="10723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Performance</a:t>
          </a:r>
          <a:endParaRPr lang="en-GB" sz="2300" kern="1200" dirty="0"/>
        </a:p>
      </dsp:txBody>
      <dsp:txXfrm>
        <a:off x="2595571" y="2025798"/>
        <a:ext cx="2144692" cy="1072346"/>
      </dsp:txXfrm>
    </dsp:sp>
    <dsp:sp modelId="{63C132D3-53AF-364D-B865-831E142D9453}">
      <dsp:nvSpPr>
        <dsp:cNvPr id="0" name=""/>
        <dsp:cNvSpPr/>
      </dsp:nvSpPr>
      <dsp:spPr>
        <a:xfrm>
          <a:off x="5190649" y="2025798"/>
          <a:ext cx="2144692" cy="10723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Popularity</a:t>
          </a:r>
        </a:p>
      </dsp:txBody>
      <dsp:txXfrm>
        <a:off x="5190649" y="2025798"/>
        <a:ext cx="2144692" cy="10723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95B49-72E1-451C-9411-B1D3A35DCECC}">
      <dsp:nvSpPr>
        <dsp:cNvPr id="0" name=""/>
        <dsp:cNvSpPr/>
      </dsp:nvSpPr>
      <dsp:spPr>
        <a:xfrm>
          <a:off x="0" y="887927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2D0F5-8C37-432B-9163-BD72151CEFB1}">
      <dsp:nvSpPr>
        <dsp:cNvPr id="0" name=""/>
        <dsp:cNvSpPr/>
      </dsp:nvSpPr>
      <dsp:spPr>
        <a:xfrm>
          <a:off x="495873" y="1256759"/>
          <a:ext cx="901588" cy="901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7BCC3-23B1-41F5-9BA8-1D094F9D57E7}">
      <dsp:nvSpPr>
        <dsp:cNvPr id="0" name=""/>
        <dsp:cNvSpPr/>
      </dsp:nvSpPr>
      <dsp:spPr>
        <a:xfrm>
          <a:off x="1893334" y="887927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We can use domain-specific data.</a:t>
          </a:r>
          <a:endParaRPr lang="en-US" sz="2300" kern="1200" dirty="0"/>
        </a:p>
      </dsp:txBody>
      <dsp:txXfrm>
        <a:off x="1893334" y="887927"/>
        <a:ext cx="4211426" cy="1639251"/>
      </dsp:txXfrm>
    </dsp:sp>
    <dsp:sp modelId="{D91F4B40-9257-47E2-99A0-CB2531E19F1A}">
      <dsp:nvSpPr>
        <dsp:cNvPr id="0" name=""/>
        <dsp:cNvSpPr/>
      </dsp:nvSpPr>
      <dsp:spPr>
        <a:xfrm>
          <a:off x="0" y="2936991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04721-9D33-4027-B160-2E59A3D5A7E5}">
      <dsp:nvSpPr>
        <dsp:cNvPr id="0" name=""/>
        <dsp:cNvSpPr/>
      </dsp:nvSpPr>
      <dsp:spPr>
        <a:xfrm>
          <a:off x="495873" y="3305822"/>
          <a:ext cx="901588" cy="901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0DFFC-3641-4876-B3E2-6B7825E86DD7}">
      <dsp:nvSpPr>
        <dsp:cNvPr id="0" name=""/>
        <dsp:cNvSpPr/>
      </dsp:nvSpPr>
      <dsp:spPr>
        <a:xfrm>
          <a:off x="1893334" y="2936991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However, this often requires re-training or additional training of the model.</a:t>
          </a:r>
          <a:endParaRPr lang="en-US" sz="2300" kern="1200" dirty="0"/>
        </a:p>
      </dsp:txBody>
      <dsp:txXfrm>
        <a:off x="1893334" y="2936991"/>
        <a:ext cx="4211426" cy="1639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9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24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9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8D90-DF53-48BB-BD9E-EF38255A3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9E7CB-7986-4F41-AF34-9AAFDF594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C4A8C-D0E3-4A04-9EE5-6D709640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CAA6-D694-4758-97D6-EC0F31C9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9AEED-80AA-4FC8-8CC1-093870DA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47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6109-6BAB-4606-8FFC-7824B3EA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9D94-C80A-4E13-B456-EC295FF4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72B5-BFC8-423F-B5E9-D4CDE5A3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51B5-CE9D-4C60-BBA1-EE476145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DF5A4-FF9F-4696-A2E8-A927A1D5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6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3D06-A5A7-440C-B193-26727ADE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A86D8-1781-4A00-9067-D7801A442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C99E7-E390-4D10-A4E1-872AD160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4DFBC-DA3C-4F16-AD91-B96BDA5C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0A531-FDA6-4CE4-8597-FED4598D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8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D767-F10F-4168-AE24-38D63C24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CE313-43DA-44B4-8007-5A6FC7690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64CC2-ECBE-4E53-8337-9770C30B0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70162-E871-41E9-84B3-18E6AFD3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B2298-DC5E-4CF0-B132-6D8E66E0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07146-6C11-4601-A522-1392F00B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11E7-8908-4432-AE71-221BC5EE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58281-49F3-4518-A4B0-92EC86A39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352E3-E3D4-4B44-BC21-067E384B3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DCA21-399D-4CE7-B937-BDCDE40C7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02338-E2AD-4E14-BF81-C7CD405F6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36C0A-C32A-434C-908C-6040BF7F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9610A-BEAB-4D72-A5D4-289ADFAA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BB669-483B-4227-8CC0-23BE4701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18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3349-8E51-4485-9BDE-6E00DAF4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BA750-B242-419A-932C-6DDD0F58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F01F2-484E-4128-AAA2-6FD0E00F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1319A-8AAF-45E5-945F-369C4F96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66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1A57E-D9C6-4FBE-A39E-CE5B6F1F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B88E2-EEE7-442A-9573-E535EB18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4DFC-78EE-4AAC-8414-0ECDD884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00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5B29-BE89-4D9F-BA94-CDA9DF85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8F8F-9E13-40A8-8958-850E1CB2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F8451-8B37-48F1-8E14-C0D6871D1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739F3-19A3-448F-841A-29DD2D1C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AA7F2-29EB-483A-ACEF-E364C7C3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1E6BB-7590-412C-A968-1B66A10B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5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124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600A-5F29-4CF0-B3FD-08A136DC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35BC9-E41F-45AF-82C1-FC65BF377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7D197-07A7-4370-8C3B-664B7FE03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5FC43-4D05-4139-A639-8B73A1AB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528D7-3EB7-4792-A365-273B2D83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243B-2E9D-4B23-8BD0-FAC60316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45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183A-BC3E-4E00-9443-5D3F8F5E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4BEE4-718A-44CE-8A84-18564522A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3A51-C3D5-4681-B63E-365FB978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74DC-179F-41B1-B31B-9DDDC49D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70CC-B525-4045-B896-80BCE95E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79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D795C-F3EA-4A77-955F-E04FA16EC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0AC4B-ED1D-4144-B00C-3E05C955C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5A3E-E2DD-4E46-BE6E-7F6AE27E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C42FB-5B2B-4F15-B36D-E54C176D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78A3-1FB0-4DBB-87EF-A99B8E39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2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43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9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8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16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5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6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81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7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F0ADC-7C36-4714-ABCB-55875CD8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8E82F-0B61-43AD-B9BB-6D860F2C6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E702F-0F6F-4E95-9DBC-1AAD84EF3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19AA-C403-493D-9E03-3CCE93AC1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ECC9F-E176-4900-8013-B03473BB8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4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svg"/><Relationship Id="rId3" Type="http://schemas.openxmlformats.org/officeDocument/2006/relationships/image" Target="../media/image15.svg"/><Relationship Id="rId7" Type="http://schemas.openxmlformats.org/officeDocument/2006/relationships/image" Target="../media/image23.svg"/><Relationship Id="rId12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5.svg"/><Relationship Id="rId5" Type="http://schemas.openxmlformats.org/officeDocument/2006/relationships/image" Target="../media/image21.sv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3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30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29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.gov.hk/gia/general/today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.gov.hk/gia/general/202201/02/P2022010200040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.gov.hk/gia/general/202201/02/P2022010200039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3F1E48-1A15-5E4B-9091-781FF3556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Autofit/>
          </a:bodyPr>
          <a:lstStyle/>
          <a:p>
            <a:r>
              <a:rPr lang="en-US" sz="3600" dirty="0"/>
              <a:t>Where Neural Machine Translation and Translation Memories Meet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75D22-B3AC-0B47-ABCB-CFACDD8A3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0" y="2568336"/>
            <a:ext cx="6479629" cy="1475177"/>
          </a:xfrm>
        </p:spPr>
        <p:txBody>
          <a:bodyPr>
            <a:normAutofit/>
          </a:bodyPr>
          <a:lstStyle/>
          <a:p>
            <a:r>
              <a:rPr lang="en-US" sz="2800" dirty="0"/>
              <a:t>Domain Adaptation for the Translation of HKSAR Government Press Releases</a:t>
            </a:r>
          </a:p>
        </p:txBody>
      </p:sp>
      <p:pic>
        <p:nvPicPr>
          <p:cNvPr id="2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6592B25-3650-48C9-9A6C-3B886293A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3" r="36165" b="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0D387B-0CFE-3747-8065-7AD675593FF5}"/>
              </a:ext>
            </a:extLst>
          </p:cNvPr>
          <p:cNvSpPr txBox="1"/>
          <p:nvPr/>
        </p:nvSpPr>
        <p:spPr>
          <a:xfrm>
            <a:off x="4739751" y="5440663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SIU Sai Cheong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B9A41-7DAC-9C49-9932-B1888AFC6AC2}"/>
              </a:ext>
            </a:extLst>
          </p:cNvPr>
          <p:cNvSpPr txBox="1"/>
          <p:nvPr/>
        </p:nvSpPr>
        <p:spPr>
          <a:xfrm>
            <a:off x="4739750" y="6115713"/>
            <a:ext cx="668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The work described in this presentation was substantially supported by a grant from the Research Grants Council of the Hong Kong Special Administrative Region, China (Project No. UGC/FDS14/H16/18).</a:t>
            </a:r>
          </a:p>
        </p:txBody>
      </p:sp>
    </p:spTree>
    <p:extLst>
      <p:ext uri="{BB962C8B-B14F-4D97-AF65-F5344CB8AC3E}">
        <p14:creationId xmlns:p14="http://schemas.microsoft.com/office/powerpoint/2010/main" val="393849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A90D-E39B-3341-A9F8-2F8021FA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Bilingual Press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95D2-4811-8E42-8542-D79768F3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English:</a:t>
            </a:r>
            <a:r>
              <a:rPr lang="en-US" dirty="0"/>
              <a:t> 4 million tokens/year</a:t>
            </a:r>
          </a:p>
          <a:p>
            <a:pPr lvl="0"/>
            <a:r>
              <a:rPr lang="en-US" b="1" dirty="0"/>
              <a:t>Chinese:</a:t>
            </a:r>
            <a:r>
              <a:rPr lang="en-US" dirty="0"/>
              <a:t> 6 million characters/year </a:t>
            </a:r>
          </a:p>
          <a:p>
            <a:pPr marL="0" lvl="0" indent="0">
              <a:buNone/>
            </a:pPr>
            <a:r>
              <a:rPr lang="en-US" sz="1600" dirty="0"/>
              <a:t>(Based on the bilingual press releases (2016-2018) collected automatically)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8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F591-4B80-4A49-8909-3057DCB2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5066001" cy="2866405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sz="4000" dirty="0"/>
              <a:t>2. Machine Translation of Government Press Releases</a:t>
            </a:r>
            <a:endParaRPr lang="en-GB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3C657-8CD0-7F45-8B50-AAAF84070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83239"/>
            <a:ext cx="5066001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0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10">
            <a:extLst>
              <a:ext uri="{FF2B5EF4-FFF2-40B4-BE49-F238E27FC236}">
                <a16:creationId xmlns:a16="http://schemas.microsoft.com/office/drawing/2014/main" id="{837DE0D9-B138-4340-9C1E-5F7046A6F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86" name="Oval 11">
              <a:extLst>
                <a:ext uri="{FF2B5EF4-FFF2-40B4-BE49-F238E27FC236}">
                  <a16:creationId xmlns:a16="http://schemas.microsoft.com/office/drawing/2014/main" id="{F3B9B8BB-217D-F041-AE5D-5D9C6957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7ECE59B2-7CA9-3A47-8A2E-55DF3F3E0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5AFF1721-1D52-174C-BDC4-A07D96C7F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14">
              <a:extLst>
                <a:ext uri="{FF2B5EF4-FFF2-40B4-BE49-F238E27FC236}">
                  <a16:creationId xmlns:a16="http://schemas.microsoft.com/office/drawing/2014/main" id="{977E3CD7-80F8-9D4F-96A4-E4CF3CF8C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15">
              <a:extLst>
                <a:ext uri="{FF2B5EF4-FFF2-40B4-BE49-F238E27FC236}">
                  <a16:creationId xmlns:a16="http://schemas.microsoft.com/office/drawing/2014/main" id="{F3CADFA5-08FB-334F-AF89-B3D52EDA2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16">
              <a:extLst>
                <a:ext uri="{FF2B5EF4-FFF2-40B4-BE49-F238E27FC236}">
                  <a16:creationId xmlns:a16="http://schemas.microsoft.com/office/drawing/2014/main" id="{29CB187E-9B8C-1A42-94A5-1D61C3FA5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BCE6AF1C-E65F-9D43-99B1-3F5B97C0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3C0D22C8-65DA-AB4E-9603-044412E1F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6AD6B0E5-B4DC-0343-8BB4-3399C4AEB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E3994C12-2F97-F946-B94A-1121E0848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6074D23E-35B9-EF47-8D79-4526FA5CE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E16869E2-F4AB-DA4F-B859-828862F75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33">
              <a:extLst>
                <a:ext uri="{FF2B5EF4-FFF2-40B4-BE49-F238E27FC236}">
                  <a16:creationId xmlns:a16="http://schemas.microsoft.com/office/drawing/2014/main" id="{0776BEF2-A25E-5C49-B711-A4E34464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456E5A-B09B-884D-9325-DCD936AA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Machine Translation of Government Press Releases</a:t>
            </a:r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5DE19D-3198-574E-A670-9FCB62E3D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410188"/>
              </p:ext>
            </p:extLst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568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B78F42-1C6A-B94E-B3B9-BCA61BFF88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26FBD5-05E7-0F46-AC69-7619EB27E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0FE7A4-C26C-104E-B6F1-6C5B4C250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A75B28-464E-F042-A30A-BEECB2E6F3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AF37FC-368B-784E-8F2C-4D8963AD25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1A399E-EBB3-0D40-85DA-84914FA1A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C132D3-53AF-364D-B865-831E142D94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24F303F-9933-3F41-868F-FBCBB16C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5503-0576-6F4D-95C0-A90DD3C4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r>
              <a:rPr lang="en-US" dirty="0"/>
              <a:t>Word Choices</a:t>
            </a:r>
          </a:p>
          <a:p>
            <a:r>
              <a:rPr lang="en-US" dirty="0"/>
              <a:t>Sentence Structure</a:t>
            </a:r>
          </a:p>
          <a:p>
            <a:r>
              <a:rPr lang="en-US" dirty="0"/>
              <a:t>Terminology</a:t>
            </a:r>
          </a:p>
          <a:p>
            <a:r>
              <a:rPr lang="en-US" dirty="0"/>
              <a:t>Proper Nouns</a:t>
            </a:r>
          </a:p>
          <a:p>
            <a:r>
              <a:rPr lang="en-US" dirty="0"/>
              <a:t>Formatting</a:t>
            </a:r>
          </a:p>
          <a:p>
            <a:r>
              <a:rPr lang="en-US" dirty="0"/>
              <a:t>Writing Style</a:t>
            </a:r>
          </a:p>
        </p:txBody>
      </p:sp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B22A3AD0-A92B-4215-B0AD-3DACFCF12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4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up photo of a part of a circuit board">
            <a:extLst>
              <a:ext uri="{FF2B5EF4-FFF2-40B4-BE49-F238E27FC236}">
                <a16:creationId xmlns:a16="http://schemas.microsoft.com/office/drawing/2014/main" id="{AF8489D4-52A4-4BFB-BE98-7C2F29E05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00" b="421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8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27081-6BFD-344B-8D0C-DAFCA652B670}"/>
              </a:ext>
            </a:extLst>
          </p:cNvPr>
          <p:cNvSpPr txBox="1"/>
          <p:nvPr/>
        </p:nvSpPr>
        <p:spPr>
          <a:xfrm>
            <a:off x="565150" y="768334"/>
            <a:ext cx="6969505" cy="2866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dirty="0">
                <a:latin typeface="+mj-lt"/>
                <a:ea typeface="+mj-ea"/>
                <a:cs typeface="+mj-cs"/>
              </a:rPr>
              <a:t>Domain Adaptation: General MT</a:t>
            </a:r>
            <a:r>
              <a:rPr lang="en-US" sz="5100" b="1" dirty="0">
                <a:latin typeface="+mj-lt"/>
                <a:ea typeface="+mj-ea"/>
                <a:cs typeface="+mj-cs"/>
                <a:sym typeface="Wingdings" pitchFamily="2" charset="2"/>
              </a:rPr>
              <a:t> Specialized MT?</a:t>
            </a:r>
            <a:endParaRPr lang="en-US" sz="5100" b="1" dirty="0">
              <a:latin typeface="+mj-lt"/>
              <a:ea typeface="+mj-ea"/>
              <a:cs typeface="+mj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327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9F591-4B80-4A49-8909-3057DCB2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5066001" cy="2866405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sz="4000" dirty="0"/>
              <a:t>3. Our Approach: TM + MT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3C657-8CD0-7F45-8B50-AAAF84070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83239"/>
            <a:ext cx="5066001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51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54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55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56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90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Database">
            <a:extLst>
              <a:ext uri="{FF2B5EF4-FFF2-40B4-BE49-F238E27FC236}">
                <a16:creationId xmlns:a16="http://schemas.microsoft.com/office/drawing/2014/main" id="{EF3DAC6E-0415-DE4A-930E-35D267B06CA2}"/>
              </a:ext>
            </a:extLst>
          </p:cNvPr>
          <p:cNvSpPr/>
          <p:nvPr/>
        </p:nvSpPr>
        <p:spPr>
          <a:xfrm>
            <a:off x="2739449" y="911733"/>
            <a:ext cx="1939818" cy="186470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3609A-AAA0-9C4E-851E-597F5D5F354A}"/>
              </a:ext>
            </a:extLst>
          </p:cNvPr>
          <p:cNvSpPr txBox="1"/>
          <p:nvPr/>
        </p:nvSpPr>
        <p:spPr>
          <a:xfrm>
            <a:off x="2739449" y="2613051"/>
            <a:ext cx="2360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G</a:t>
            </a:r>
            <a:r>
              <a:rPr lang="en-US" sz="2400" b="0" i="0" dirty="0"/>
              <a:t>eneral data</a:t>
            </a:r>
            <a:endParaRPr lang="en-GB" sz="24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50F3325-4623-9844-8502-78EF7E7B1DF6}"/>
              </a:ext>
            </a:extLst>
          </p:cNvPr>
          <p:cNvSpPr/>
          <p:nvPr/>
        </p:nvSpPr>
        <p:spPr>
          <a:xfrm>
            <a:off x="5237807" y="1412335"/>
            <a:ext cx="1364105" cy="9144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09E363-3CAE-6547-9908-5483B8B8590B}"/>
              </a:ext>
            </a:extLst>
          </p:cNvPr>
          <p:cNvSpPr txBox="1"/>
          <p:nvPr/>
        </p:nvSpPr>
        <p:spPr>
          <a:xfrm>
            <a:off x="4585036" y="5593535"/>
            <a:ext cx="3335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D</a:t>
            </a:r>
            <a:r>
              <a:rPr lang="en-US" sz="2400" b="0" i="0" dirty="0"/>
              <a:t>omain-specific data</a:t>
            </a:r>
            <a:endParaRPr lang="en-GB" sz="2400" dirty="0"/>
          </a:p>
        </p:txBody>
      </p:sp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3AAB8D64-C1E7-984A-BE9C-1DFD90574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400" y="3754170"/>
            <a:ext cx="1939818" cy="1939818"/>
          </a:xfrm>
          <a:prstGeom prst="rect">
            <a:avLst/>
          </a:prstGeom>
        </p:spPr>
      </p:pic>
      <p:pic>
        <p:nvPicPr>
          <p:cNvPr id="26" name="Graphic 25" descr="Television with solid fill">
            <a:extLst>
              <a:ext uri="{FF2B5EF4-FFF2-40B4-BE49-F238E27FC236}">
                <a16:creationId xmlns:a16="http://schemas.microsoft.com/office/drawing/2014/main" id="{CD5247A9-A1E2-6542-9EFE-742E6BC0CF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4867" y="911733"/>
            <a:ext cx="2086302" cy="208630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8EFC674-08F5-E84E-8170-D5C094131A09}"/>
              </a:ext>
            </a:extLst>
          </p:cNvPr>
          <p:cNvSpPr txBox="1"/>
          <p:nvPr/>
        </p:nvSpPr>
        <p:spPr>
          <a:xfrm>
            <a:off x="7636410" y="1684869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MT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617960-09FA-4947-8A3C-290BA3DBE31B}"/>
              </a:ext>
            </a:extLst>
          </p:cNvPr>
          <p:cNvSpPr txBox="1"/>
          <p:nvPr/>
        </p:nvSpPr>
        <p:spPr>
          <a:xfrm>
            <a:off x="1703452" y="3636560"/>
            <a:ext cx="1320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8196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23" grpId="0"/>
      <p:bldP spid="27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CFAE21-A8C9-E842-AE05-4EEBA0900C36}"/>
              </a:ext>
            </a:extLst>
          </p:cNvPr>
          <p:cNvSpPr txBox="1"/>
          <p:nvPr/>
        </p:nvSpPr>
        <p:spPr>
          <a:xfrm>
            <a:off x="2282616" y="1723319"/>
            <a:ext cx="762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How can we make use of this?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CBF72-CB46-5A48-A239-BF79B2A9AE3B}"/>
              </a:ext>
            </a:extLst>
          </p:cNvPr>
          <p:cNvSpPr txBox="1"/>
          <p:nvPr/>
        </p:nvSpPr>
        <p:spPr>
          <a:xfrm>
            <a:off x="4150322" y="4598879"/>
            <a:ext cx="3335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D</a:t>
            </a:r>
            <a:r>
              <a:rPr lang="en-US" sz="2400" b="0" i="0" dirty="0"/>
              <a:t>omain-specific data</a:t>
            </a:r>
            <a:endParaRPr lang="en-GB" sz="2400" dirty="0"/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E2E7B849-EF85-D641-95D1-40C2497EF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5528" y="2674878"/>
            <a:ext cx="1939818" cy="193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2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021F7A-9EE2-9141-AACC-C1718E482137}"/>
              </a:ext>
            </a:extLst>
          </p:cNvPr>
          <p:cNvSpPr txBox="1"/>
          <p:nvPr/>
        </p:nvSpPr>
        <p:spPr>
          <a:xfrm>
            <a:off x="3530184" y="2594635"/>
            <a:ext cx="3335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D</a:t>
            </a:r>
            <a:r>
              <a:rPr lang="en-US" sz="2400" b="0" i="0" dirty="0"/>
              <a:t>omain-specific data</a:t>
            </a:r>
            <a:endParaRPr lang="en-GB" sz="2400" dirty="0"/>
          </a:p>
        </p:txBody>
      </p:sp>
      <p:sp>
        <p:nvSpPr>
          <p:cNvPr id="10" name="Rectangle 9" descr="Database">
            <a:extLst>
              <a:ext uri="{FF2B5EF4-FFF2-40B4-BE49-F238E27FC236}">
                <a16:creationId xmlns:a16="http://schemas.microsoft.com/office/drawing/2014/main" id="{A19C525D-1DBF-4C47-9071-1A70574E72F8}"/>
              </a:ext>
            </a:extLst>
          </p:cNvPr>
          <p:cNvSpPr/>
          <p:nvPr/>
        </p:nvSpPr>
        <p:spPr>
          <a:xfrm>
            <a:off x="958281" y="849849"/>
            <a:ext cx="1939818" cy="186470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F8FC6-8574-534A-B950-16416A27A7E1}"/>
              </a:ext>
            </a:extLst>
          </p:cNvPr>
          <p:cNvSpPr txBox="1"/>
          <p:nvPr/>
        </p:nvSpPr>
        <p:spPr>
          <a:xfrm>
            <a:off x="958281" y="2551167"/>
            <a:ext cx="2360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G</a:t>
            </a:r>
            <a:r>
              <a:rPr lang="en-US" sz="2400" b="0" i="0" dirty="0"/>
              <a:t>eneral data</a:t>
            </a:r>
            <a:endParaRPr lang="en-GB" sz="2400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6A220DB-3374-5247-9783-5F50D021C8AD}"/>
              </a:ext>
            </a:extLst>
          </p:cNvPr>
          <p:cNvSpPr/>
          <p:nvPr/>
        </p:nvSpPr>
        <p:spPr>
          <a:xfrm rot="1202641">
            <a:off x="7153655" y="1835960"/>
            <a:ext cx="1364105" cy="9144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D4EC4-D527-2B4A-B0A1-F7FE23B57471}"/>
              </a:ext>
            </a:extLst>
          </p:cNvPr>
          <p:cNvSpPr txBox="1"/>
          <p:nvPr/>
        </p:nvSpPr>
        <p:spPr>
          <a:xfrm>
            <a:off x="6997594" y="1131836"/>
            <a:ext cx="246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from scratch</a:t>
            </a:r>
          </a:p>
        </p:txBody>
      </p:sp>
      <p:sp>
        <p:nvSpPr>
          <p:cNvPr id="15" name="Plus 14">
            <a:extLst>
              <a:ext uri="{FF2B5EF4-FFF2-40B4-BE49-F238E27FC236}">
                <a16:creationId xmlns:a16="http://schemas.microsoft.com/office/drawing/2014/main" id="{78AB5F27-07EA-CD46-B7B2-407F478F9B21}"/>
              </a:ext>
            </a:extLst>
          </p:cNvPr>
          <p:cNvSpPr/>
          <p:nvPr/>
        </p:nvSpPr>
        <p:spPr>
          <a:xfrm>
            <a:off x="2923945" y="1373288"/>
            <a:ext cx="790574" cy="72196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089CC99-0D66-B747-BC5D-F2786042C943}"/>
              </a:ext>
            </a:extLst>
          </p:cNvPr>
          <p:cNvSpPr/>
          <p:nvPr/>
        </p:nvSpPr>
        <p:spPr>
          <a:xfrm rot="20235030">
            <a:off x="7153655" y="4451189"/>
            <a:ext cx="1364105" cy="9144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>
            <a:extLst>
              <a:ext uri="{FF2B5EF4-FFF2-40B4-BE49-F238E27FC236}">
                <a16:creationId xmlns:a16="http://schemas.microsoft.com/office/drawing/2014/main" id="{1542FF29-FFF5-684F-8B6E-FD8FFCDA87A6}"/>
              </a:ext>
            </a:extLst>
          </p:cNvPr>
          <p:cNvSpPr/>
          <p:nvPr/>
        </p:nvSpPr>
        <p:spPr>
          <a:xfrm>
            <a:off x="3407929" y="4560917"/>
            <a:ext cx="790574" cy="72196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7A2484-D836-1944-812C-3C6A8402488A}"/>
              </a:ext>
            </a:extLst>
          </p:cNvPr>
          <p:cNvSpPr txBox="1"/>
          <p:nvPr/>
        </p:nvSpPr>
        <p:spPr>
          <a:xfrm>
            <a:off x="4035075" y="5750269"/>
            <a:ext cx="3335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D</a:t>
            </a:r>
            <a:r>
              <a:rPr lang="en-US" sz="2400" b="0" i="0" dirty="0"/>
              <a:t>omain-specific data</a:t>
            </a:r>
            <a:endParaRPr lang="en-GB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B4D7A9-4E74-E140-8267-B7F566A9E90E}"/>
              </a:ext>
            </a:extLst>
          </p:cNvPr>
          <p:cNvSpPr txBox="1"/>
          <p:nvPr/>
        </p:nvSpPr>
        <p:spPr>
          <a:xfrm>
            <a:off x="7043103" y="3892243"/>
            <a:ext cx="188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Further Training</a:t>
            </a:r>
          </a:p>
        </p:txBody>
      </p:sp>
      <p:pic>
        <p:nvPicPr>
          <p:cNvPr id="5" name="Graphic 4" descr="Badge 1 with solid fill">
            <a:extLst>
              <a:ext uri="{FF2B5EF4-FFF2-40B4-BE49-F238E27FC236}">
                <a16:creationId xmlns:a16="http://schemas.microsoft.com/office/drawing/2014/main" id="{D040C2A2-9333-1F40-B65E-ADACE83C5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938" y="392649"/>
            <a:ext cx="914400" cy="914400"/>
          </a:xfrm>
          <a:prstGeom prst="rect">
            <a:avLst/>
          </a:prstGeom>
        </p:spPr>
      </p:pic>
      <p:pic>
        <p:nvPicPr>
          <p:cNvPr id="23" name="Graphic 22" descr="Badge with solid fill">
            <a:extLst>
              <a:ext uri="{FF2B5EF4-FFF2-40B4-BE49-F238E27FC236}">
                <a16:creationId xmlns:a16="http://schemas.microsoft.com/office/drawing/2014/main" id="{4A91552F-45F6-3141-9AEC-0B20741EA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911" y="3342550"/>
            <a:ext cx="914400" cy="914400"/>
          </a:xfrm>
          <a:prstGeom prst="rect">
            <a:avLst/>
          </a:prstGeom>
        </p:spPr>
      </p:pic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D310ED39-FCF9-BC4A-9CDE-7B9723C8F8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96760" y="774337"/>
            <a:ext cx="1939818" cy="1939818"/>
          </a:xfrm>
          <a:prstGeom prst="rect">
            <a:avLst/>
          </a:prstGeom>
        </p:spPr>
      </p:pic>
      <p:pic>
        <p:nvPicPr>
          <p:cNvPr id="27" name="Graphic 26" descr="Database with solid fill">
            <a:extLst>
              <a:ext uri="{FF2B5EF4-FFF2-40B4-BE49-F238E27FC236}">
                <a16:creationId xmlns:a16="http://schemas.microsoft.com/office/drawing/2014/main" id="{99B5BA08-E9C5-8A44-975F-916C528C47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88386" y="3964005"/>
            <a:ext cx="1939818" cy="1939818"/>
          </a:xfrm>
          <a:prstGeom prst="rect">
            <a:avLst/>
          </a:prstGeom>
        </p:spPr>
      </p:pic>
      <p:pic>
        <p:nvPicPr>
          <p:cNvPr id="31" name="Graphic 30" descr="Television with solid fill">
            <a:extLst>
              <a:ext uri="{FF2B5EF4-FFF2-40B4-BE49-F238E27FC236}">
                <a16:creationId xmlns:a16="http://schemas.microsoft.com/office/drawing/2014/main" id="{D9D85D2F-BA7E-184B-B088-1A25BD3720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42581" y="2013149"/>
            <a:ext cx="2086302" cy="20863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3E91F34-52A9-E24A-8F10-0310448A2B3B}"/>
              </a:ext>
            </a:extLst>
          </p:cNvPr>
          <p:cNvSpPr txBox="1"/>
          <p:nvPr/>
        </p:nvSpPr>
        <p:spPr>
          <a:xfrm>
            <a:off x="9372437" y="2771770"/>
            <a:ext cx="182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Specialized MT</a:t>
            </a:r>
          </a:p>
        </p:txBody>
      </p:sp>
      <p:pic>
        <p:nvPicPr>
          <p:cNvPr id="33" name="Graphic 32" descr="Television with solid fill">
            <a:extLst>
              <a:ext uri="{FF2B5EF4-FFF2-40B4-BE49-F238E27FC236}">
                <a16:creationId xmlns:a16="http://schemas.microsoft.com/office/drawing/2014/main" id="{E5E68959-516A-5F43-BA08-75E6E822E1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3619" y="4003903"/>
            <a:ext cx="2086302" cy="20863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90EEF72-394B-B349-8B12-471064E69D6C}"/>
              </a:ext>
            </a:extLst>
          </p:cNvPr>
          <p:cNvSpPr txBox="1"/>
          <p:nvPr/>
        </p:nvSpPr>
        <p:spPr>
          <a:xfrm>
            <a:off x="1325162" y="4777039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MT</a:t>
            </a:r>
          </a:p>
        </p:txBody>
      </p:sp>
    </p:spTree>
    <p:extLst>
      <p:ext uri="{BB962C8B-B14F-4D97-AF65-F5344CB8AC3E}">
        <p14:creationId xmlns:p14="http://schemas.microsoft.com/office/powerpoint/2010/main" val="173132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 animBg="1"/>
      <p:bldP spid="13" grpId="0"/>
      <p:bldP spid="15" grpId="0" animBg="1"/>
      <p:bldP spid="17" grpId="0" animBg="1"/>
      <p:bldP spid="19" grpId="0" animBg="1"/>
      <p:bldP spid="20" grpId="0"/>
      <p:bldP spid="21" grpId="0"/>
      <p:bldP spid="32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CFAE21-A8C9-E842-AE05-4EEBA0900C36}"/>
              </a:ext>
            </a:extLst>
          </p:cNvPr>
          <p:cNvSpPr txBox="1"/>
          <p:nvPr/>
        </p:nvSpPr>
        <p:spPr>
          <a:xfrm>
            <a:off x="3698406" y="1573417"/>
            <a:ext cx="4761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(Re-)raining needs</a:t>
            </a:r>
          </a:p>
        </p:txBody>
      </p:sp>
      <p:pic>
        <p:nvPicPr>
          <p:cNvPr id="8" name="Graphic 7" descr="Stopwatch 33% with solid fill">
            <a:extLst>
              <a:ext uri="{FF2B5EF4-FFF2-40B4-BE49-F238E27FC236}">
                <a16:creationId xmlns:a16="http://schemas.microsoft.com/office/drawing/2014/main" id="{9F1640A0-EA49-E14D-8D9D-13557E462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8013" y="2904690"/>
            <a:ext cx="1941832" cy="1941832"/>
          </a:xfrm>
          <a:prstGeom prst="rect">
            <a:avLst/>
          </a:prstGeom>
        </p:spPr>
      </p:pic>
      <p:pic>
        <p:nvPicPr>
          <p:cNvPr id="9" name="Graphic 8" descr="Coins with solid fill">
            <a:extLst>
              <a:ext uri="{FF2B5EF4-FFF2-40B4-BE49-F238E27FC236}">
                <a16:creationId xmlns:a16="http://schemas.microsoft.com/office/drawing/2014/main" id="{64269EB4-5F6C-974E-BF35-A26F0E7CA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5310" y="2904690"/>
            <a:ext cx="2212370" cy="2212370"/>
          </a:xfrm>
          <a:prstGeom prst="rect">
            <a:avLst/>
          </a:prstGeom>
        </p:spPr>
      </p:pic>
      <p:pic>
        <p:nvPicPr>
          <p:cNvPr id="10" name="Graphic 9" descr="Server with solid fill">
            <a:extLst>
              <a:ext uri="{FF2B5EF4-FFF2-40B4-BE49-F238E27FC236}">
                <a16:creationId xmlns:a16="http://schemas.microsoft.com/office/drawing/2014/main" id="{A76B94A3-E550-1940-BF1D-A942CA420F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2826" y="2936800"/>
            <a:ext cx="1909722" cy="190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8602E-9752-3743-9A64-4826B598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E733D6-F66E-4DF7-9116-81E8A814A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864728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06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2D1FBD-2E2D-2A46-B6DF-E9D9CEDF5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246F3E-7BC2-8F40-81EE-BE80B6633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46481A-5B02-F04C-B2EB-91B10BCCC5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8CF2F9-7087-764A-8DE8-407C2487C5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34B674-A183-4742-AF5A-2A31EB804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CFAE21-A8C9-E842-AE05-4EEBA0900C36}"/>
              </a:ext>
            </a:extLst>
          </p:cNvPr>
          <p:cNvSpPr txBox="1"/>
          <p:nvPr/>
        </p:nvSpPr>
        <p:spPr>
          <a:xfrm>
            <a:off x="618824" y="1842300"/>
            <a:ext cx="11335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Is it possible to get rid of model (re-)training?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A6A5CB-EF3F-8D4F-9D03-01101F12B5E4}"/>
              </a:ext>
            </a:extLst>
          </p:cNvPr>
          <p:cNvSpPr txBox="1"/>
          <p:nvPr/>
        </p:nvSpPr>
        <p:spPr>
          <a:xfrm>
            <a:off x="6936233" y="4682069"/>
            <a:ext cx="3335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0" i="0" dirty="0"/>
              <a:t>Domain-specific data</a:t>
            </a:r>
            <a:endParaRPr lang="en-GB" sz="2400" dirty="0"/>
          </a:p>
        </p:txBody>
      </p:sp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A8F203FE-1CE0-9F46-A329-C87D82482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9544" y="2895805"/>
            <a:ext cx="1939818" cy="1939818"/>
          </a:xfrm>
          <a:prstGeom prst="rect">
            <a:avLst/>
          </a:prstGeom>
        </p:spPr>
      </p:pic>
      <p:pic>
        <p:nvPicPr>
          <p:cNvPr id="15" name="Graphic 14" descr="Television with solid fill">
            <a:extLst>
              <a:ext uri="{FF2B5EF4-FFF2-40B4-BE49-F238E27FC236}">
                <a16:creationId xmlns:a16="http://schemas.microsoft.com/office/drawing/2014/main" id="{E0D9088B-6146-F246-A26D-BFF77897F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0226" y="3021814"/>
            <a:ext cx="2086302" cy="20863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2DB32C-EBDC-454C-B6F7-9288874F18F7}"/>
              </a:ext>
            </a:extLst>
          </p:cNvPr>
          <p:cNvSpPr txBox="1"/>
          <p:nvPr/>
        </p:nvSpPr>
        <p:spPr>
          <a:xfrm>
            <a:off x="2591769" y="3794950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MT</a:t>
            </a:r>
          </a:p>
        </p:txBody>
      </p:sp>
      <p:pic>
        <p:nvPicPr>
          <p:cNvPr id="19" name="Graphic 18" descr="Handshake with solid fill">
            <a:extLst>
              <a:ext uri="{FF2B5EF4-FFF2-40B4-BE49-F238E27FC236}">
                <a16:creationId xmlns:a16="http://schemas.microsoft.com/office/drawing/2014/main" id="{74627EC4-D847-6A40-AB64-A37FE7A17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7551" y="3384653"/>
            <a:ext cx="1450970" cy="145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4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A1433-9899-9A4A-BE80-47EE86C6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A Common Approach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DDB640-D515-427E-8136-2073B183B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651193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Left Arrow 2">
            <a:extLst>
              <a:ext uri="{FF2B5EF4-FFF2-40B4-BE49-F238E27FC236}">
                <a16:creationId xmlns:a16="http://schemas.microsoft.com/office/drawing/2014/main" id="{FD579C0E-5458-B34C-845D-883C0EB15096}"/>
              </a:ext>
            </a:extLst>
          </p:cNvPr>
          <p:cNvSpPr/>
          <p:nvPr/>
        </p:nvSpPr>
        <p:spPr>
          <a:xfrm>
            <a:off x="3848049" y="4175247"/>
            <a:ext cx="10922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Stopwatch 33% with solid fill">
            <a:extLst>
              <a:ext uri="{FF2B5EF4-FFF2-40B4-BE49-F238E27FC236}">
                <a16:creationId xmlns:a16="http://schemas.microsoft.com/office/drawing/2014/main" id="{2665B2D5-D287-0244-8EAA-24863CFF49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5389" y="3939405"/>
            <a:ext cx="1376816" cy="1376816"/>
          </a:xfrm>
          <a:prstGeom prst="rect">
            <a:avLst/>
          </a:prstGeom>
        </p:spPr>
      </p:pic>
      <p:pic>
        <p:nvPicPr>
          <p:cNvPr id="13" name="Graphic 12" descr="Coins with solid fill">
            <a:extLst>
              <a:ext uri="{FF2B5EF4-FFF2-40B4-BE49-F238E27FC236}">
                <a16:creationId xmlns:a16="http://schemas.microsoft.com/office/drawing/2014/main" id="{F1976B61-99D0-184E-863A-34914B9FAB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83045" y="3168516"/>
            <a:ext cx="1297769" cy="1297769"/>
          </a:xfrm>
          <a:prstGeom prst="rect">
            <a:avLst/>
          </a:prstGeom>
        </p:spPr>
      </p:pic>
      <p:pic>
        <p:nvPicPr>
          <p:cNvPr id="23" name="Graphic 22" descr="Server with solid fill">
            <a:extLst>
              <a:ext uri="{FF2B5EF4-FFF2-40B4-BE49-F238E27FC236}">
                <a16:creationId xmlns:a16="http://schemas.microsoft.com/office/drawing/2014/main" id="{300A8535-248C-144B-9FAF-F60FD405CE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13592" y="4466285"/>
            <a:ext cx="1276842" cy="127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2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C2D0F5-8C37-432B-9163-BD72151CE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E95B49-72E1-451C-9411-B1D3A35DC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B7BCC3-23B1-41F5-9BA8-1D094F9D57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E04721-9D33-4027-B160-2E59A3D5A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1F4B40-9257-47E2-99A0-CB2531E19F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10DFFC-3641-4876-B3E2-6B7825E86D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835A-2FC2-4643-A02C-AE7B05E9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3A0B3D8A-C3A2-AE48-B828-529E455E0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3948" y="1660635"/>
            <a:ext cx="2086303" cy="2086303"/>
          </a:xfrm>
          <a:prstGeom prst="rect">
            <a:avLst/>
          </a:prstGeom>
        </p:spPr>
      </p:pic>
      <p:pic>
        <p:nvPicPr>
          <p:cNvPr id="7" name="Graphic 6" descr="Television with solid fill">
            <a:extLst>
              <a:ext uri="{FF2B5EF4-FFF2-40B4-BE49-F238E27FC236}">
                <a16:creationId xmlns:a16="http://schemas.microsoft.com/office/drawing/2014/main" id="{3124AC32-ED36-8D4C-BCF5-F9B48D214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6855" y="1660635"/>
            <a:ext cx="2086302" cy="20863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922A0E-27CC-7842-A511-94B0C8D8D1A8}"/>
              </a:ext>
            </a:extLst>
          </p:cNvPr>
          <p:cNvSpPr txBox="1"/>
          <p:nvPr/>
        </p:nvSpPr>
        <p:spPr>
          <a:xfrm>
            <a:off x="2399776" y="3746937"/>
            <a:ext cx="3154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Translation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46C41-2856-434D-B649-35BAF2420CE3}"/>
              </a:ext>
            </a:extLst>
          </p:cNvPr>
          <p:cNvSpPr txBox="1"/>
          <p:nvPr/>
        </p:nvSpPr>
        <p:spPr>
          <a:xfrm>
            <a:off x="6724024" y="3741757"/>
            <a:ext cx="3191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Machine Translation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16632DD-B2D4-1441-9A8B-953E37BA2E13}"/>
              </a:ext>
            </a:extLst>
          </p:cNvPr>
          <p:cNvSpPr/>
          <p:nvPr/>
        </p:nvSpPr>
        <p:spPr>
          <a:xfrm>
            <a:off x="5616676" y="2211744"/>
            <a:ext cx="867399" cy="98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9F44AF-DE35-B542-B2A1-D11D247FBC15}"/>
              </a:ext>
            </a:extLst>
          </p:cNvPr>
          <p:cNvSpPr txBox="1"/>
          <p:nvPr/>
        </p:nvSpPr>
        <p:spPr>
          <a:xfrm>
            <a:off x="1949383" y="4343744"/>
            <a:ext cx="4055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for MT (rather than 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Containing phrases and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Facilitating the translation of domain-specific content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9B6E9-87B9-1A42-8F29-8309E38BE496}"/>
              </a:ext>
            </a:extLst>
          </p:cNvPr>
          <p:cNvSpPr txBox="1"/>
          <p:nvPr/>
        </p:nvSpPr>
        <p:spPr>
          <a:xfrm>
            <a:off x="6502301" y="4343744"/>
            <a:ext cx="4055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re-training or additional training of the model</a:t>
            </a:r>
          </a:p>
        </p:txBody>
      </p:sp>
    </p:spTree>
    <p:extLst>
      <p:ext uri="{BB962C8B-B14F-4D97-AF65-F5344CB8AC3E}">
        <p14:creationId xmlns:p14="http://schemas.microsoft.com/office/powerpoint/2010/main" val="196561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9ED1D2-B686-3C42-B64B-E04105FB61D1}"/>
              </a:ext>
            </a:extLst>
          </p:cNvPr>
          <p:cNvSpPr/>
          <p:nvPr/>
        </p:nvSpPr>
        <p:spPr>
          <a:xfrm>
            <a:off x="2470813" y="2805357"/>
            <a:ext cx="1283084" cy="965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Pre-translation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C9807260-9851-AA4B-BD17-4D6CE1018D96}"/>
              </a:ext>
            </a:extLst>
          </p:cNvPr>
          <p:cNvSpPr/>
          <p:nvPr/>
        </p:nvSpPr>
        <p:spPr>
          <a:xfrm>
            <a:off x="1234489" y="2805357"/>
            <a:ext cx="770562" cy="96567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 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76E49E-CFFF-594C-8891-C6A75CB3E0D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2005051" y="3288194"/>
            <a:ext cx="465762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8C86BC-62D9-DE4A-B1F7-F4C39FCE2F6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53897" y="3288194"/>
            <a:ext cx="46576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B67B4CCB-113E-BC42-9FB6-D502435F166E}"/>
              </a:ext>
            </a:extLst>
          </p:cNvPr>
          <p:cNvSpPr/>
          <p:nvPr/>
        </p:nvSpPr>
        <p:spPr>
          <a:xfrm>
            <a:off x="4219659" y="2805357"/>
            <a:ext cx="770562" cy="96567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(with placeholders)</a:t>
            </a:r>
          </a:p>
        </p:txBody>
      </p:sp>
      <p:sp>
        <p:nvSpPr>
          <p:cNvPr id="20" name="Rectangle: Rounded Corners 2">
            <a:extLst>
              <a:ext uri="{FF2B5EF4-FFF2-40B4-BE49-F238E27FC236}">
                <a16:creationId xmlns:a16="http://schemas.microsoft.com/office/drawing/2014/main" id="{7314D74C-2D29-0245-ABE2-959DC342F121}"/>
              </a:ext>
            </a:extLst>
          </p:cNvPr>
          <p:cNvSpPr/>
          <p:nvPr/>
        </p:nvSpPr>
        <p:spPr>
          <a:xfrm>
            <a:off x="5455983" y="2788284"/>
            <a:ext cx="128308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Machine Translation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DFFA9E-2E3F-E34A-99EE-F39CFEBBE498}"/>
              </a:ext>
            </a:extLst>
          </p:cNvPr>
          <p:cNvCxnSpPr>
            <a:cxnSpLocks/>
          </p:cNvCxnSpPr>
          <p:nvPr/>
        </p:nvCxnSpPr>
        <p:spPr>
          <a:xfrm>
            <a:off x="4990221" y="3271121"/>
            <a:ext cx="46576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B20D56-869C-6045-90A2-92A38261849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39067" y="3271121"/>
            <a:ext cx="465762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851406D3-4E22-D640-BAB7-9F158DF2E441}"/>
              </a:ext>
            </a:extLst>
          </p:cNvPr>
          <p:cNvSpPr/>
          <p:nvPr/>
        </p:nvSpPr>
        <p:spPr>
          <a:xfrm>
            <a:off x="7204829" y="2788284"/>
            <a:ext cx="770562" cy="96567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Target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(with placeholders)</a:t>
            </a:r>
          </a:p>
        </p:txBody>
      </p:sp>
      <p:sp>
        <p:nvSpPr>
          <p:cNvPr id="25" name="Rectangle: Rounded Corners 2">
            <a:extLst>
              <a:ext uri="{FF2B5EF4-FFF2-40B4-BE49-F238E27FC236}">
                <a16:creationId xmlns:a16="http://schemas.microsoft.com/office/drawing/2014/main" id="{340DFB58-5A36-F34A-8D47-59B972A4B013}"/>
              </a:ext>
            </a:extLst>
          </p:cNvPr>
          <p:cNvSpPr/>
          <p:nvPr/>
        </p:nvSpPr>
        <p:spPr>
          <a:xfrm>
            <a:off x="8441153" y="2788284"/>
            <a:ext cx="1283084" cy="965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Post- Translation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667C85-9465-F841-BCC6-F3419F5841AB}"/>
              </a:ext>
            </a:extLst>
          </p:cNvPr>
          <p:cNvCxnSpPr>
            <a:cxnSpLocks/>
          </p:cNvCxnSpPr>
          <p:nvPr/>
        </p:nvCxnSpPr>
        <p:spPr>
          <a:xfrm>
            <a:off x="7975391" y="3271121"/>
            <a:ext cx="465762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7259A3-6C75-ED43-B2F4-EE1D4AAC8322}"/>
              </a:ext>
            </a:extLst>
          </p:cNvPr>
          <p:cNvCxnSpPr>
            <a:cxnSpLocks/>
          </p:cNvCxnSpPr>
          <p:nvPr/>
        </p:nvCxnSpPr>
        <p:spPr>
          <a:xfrm>
            <a:off x="9724237" y="3268552"/>
            <a:ext cx="465762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989B5A3E-146B-9240-AFF6-4356EDA65258}"/>
              </a:ext>
            </a:extLst>
          </p:cNvPr>
          <p:cNvSpPr/>
          <p:nvPr/>
        </p:nvSpPr>
        <p:spPr>
          <a:xfrm>
            <a:off x="10189999" y="2785715"/>
            <a:ext cx="770562" cy="96567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Target Text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2161FD-2F73-664B-8D21-88D965BBD5E1}"/>
              </a:ext>
            </a:extLst>
          </p:cNvPr>
          <p:cNvSpPr/>
          <p:nvPr/>
        </p:nvSpPr>
        <p:spPr>
          <a:xfrm>
            <a:off x="360066" y="4012519"/>
            <a:ext cx="2519408" cy="965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The red flag has been hoisted at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Silverstrand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Beach in Sai Kung District.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B0E63-C682-764D-BC24-23391FC45A79}"/>
              </a:ext>
            </a:extLst>
          </p:cNvPr>
          <p:cNvSpPr/>
          <p:nvPr/>
        </p:nvSpPr>
        <p:spPr>
          <a:xfrm>
            <a:off x="3345236" y="4012518"/>
            <a:ext cx="2519408" cy="965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The red flag has been hoisted at &lt;0&gt; in &lt;1&gt; District.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C2792A-5858-C34F-B1EA-E13017037A9E}"/>
              </a:ext>
            </a:extLst>
          </p:cNvPr>
          <p:cNvSpPr/>
          <p:nvPr/>
        </p:nvSpPr>
        <p:spPr>
          <a:xfrm>
            <a:off x="6330406" y="4012520"/>
            <a:ext cx="2519408" cy="965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&lt;1&gt;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區的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&lt;0&gt;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已懸掛紅旗。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7A6E0E-54C8-4643-A44B-A90B3F07B9D2}"/>
              </a:ext>
            </a:extLst>
          </p:cNvPr>
          <p:cNvSpPr/>
          <p:nvPr/>
        </p:nvSpPr>
        <p:spPr>
          <a:xfrm>
            <a:off x="9315576" y="4012519"/>
            <a:ext cx="2519408" cy="965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西貢區的銀線灣泳灘</a:t>
            </a:r>
            <a:endParaRPr kumimoji="0" lang="en-HK" altLang="zh-CN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已懸掛紅旗。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6F2EAD1F-A7C7-924B-9F03-8E28BC69804F}"/>
              </a:ext>
            </a:extLst>
          </p:cNvPr>
          <p:cNvSpPr/>
          <p:nvPr/>
        </p:nvSpPr>
        <p:spPr>
          <a:xfrm>
            <a:off x="2995914" y="4336100"/>
            <a:ext cx="232881" cy="31849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66A12678-FCF8-8543-811D-AE5DBF5B3E47}"/>
              </a:ext>
            </a:extLst>
          </p:cNvPr>
          <p:cNvSpPr/>
          <p:nvPr/>
        </p:nvSpPr>
        <p:spPr>
          <a:xfrm>
            <a:off x="5999753" y="4336099"/>
            <a:ext cx="232881" cy="318499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4F412B6-4044-DE45-AC9D-0B74C3679134}"/>
              </a:ext>
            </a:extLst>
          </p:cNvPr>
          <p:cNvSpPr/>
          <p:nvPr/>
        </p:nvSpPr>
        <p:spPr>
          <a:xfrm>
            <a:off x="8966254" y="4336098"/>
            <a:ext cx="232881" cy="3184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670719F5-008E-B94D-9085-5CD51784AA12}"/>
              </a:ext>
            </a:extLst>
          </p:cNvPr>
          <p:cNvSpPr txBox="1">
            <a:spLocks/>
          </p:cNvSpPr>
          <p:nvPr/>
        </p:nvSpPr>
        <p:spPr>
          <a:xfrm>
            <a:off x="565150" y="770890"/>
            <a:ext cx="7410241" cy="12689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Neue Haas Grotesk Text Pro" panose="020B0504020202020204" pitchFamily="34" charset="77"/>
              </a:rPr>
              <a:t>Our Approach: A Closer Look</a:t>
            </a:r>
          </a:p>
        </p:txBody>
      </p:sp>
    </p:spTree>
    <p:extLst>
      <p:ext uri="{BB962C8B-B14F-4D97-AF65-F5344CB8AC3E}">
        <p14:creationId xmlns:p14="http://schemas.microsoft.com/office/powerpoint/2010/main" val="217486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3" grpId="0" animBg="1"/>
      <p:bldP spid="25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CB64-F5B6-504C-9444-2806A0B9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Sample 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178F-755D-FB4D-88A3-5074FCFFE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Bilingual government press releases (2016-2018)</a:t>
            </a:r>
          </a:p>
          <a:p>
            <a:r>
              <a:rPr lang="en-US" dirty="0"/>
              <a:t>408,000 sentence pairs (after automatic alignment)</a:t>
            </a:r>
          </a:p>
          <a:p>
            <a:r>
              <a:rPr lang="en-US" dirty="0"/>
              <a:t>270,000 translation units (after removal of segments with low interlingual similarity)</a:t>
            </a:r>
          </a:p>
        </p:txBody>
      </p:sp>
    </p:spTree>
    <p:extLst>
      <p:ext uri="{BB962C8B-B14F-4D97-AF65-F5344CB8AC3E}">
        <p14:creationId xmlns:p14="http://schemas.microsoft.com/office/powerpoint/2010/main" val="391077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36A21-95F6-6647-B413-8A5F90DBF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54" y="1648584"/>
            <a:ext cx="8239891" cy="44385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B537452-A3D6-014F-9969-FACB67D0610F}"/>
              </a:ext>
            </a:extLst>
          </p:cNvPr>
          <p:cNvSpPr txBox="1">
            <a:spLocks/>
          </p:cNvSpPr>
          <p:nvPr/>
        </p:nvSpPr>
        <p:spPr>
          <a:xfrm>
            <a:off x="565150" y="770890"/>
            <a:ext cx="7410241" cy="12689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Neue Haas Grotesk Text Pro" panose="020B0504020202020204" pitchFamily="34" charset="77"/>
              </a:rPr>
              <a:t>TM Examples</a:t>
            </a:r>
          </a:p>
        </p:txBody>
      </p:sp>
    </p:spTree>
    <p:extLst>
      <p:ext uri="{BB962C8B-B14F-4D97-AF65-F5344CB8AC3E}">
        <p14:creationId xmlns:p14="http://schemas.microsoft.com/office/powerpoint/2010/main" val="4150852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537452-A3D6-014F-9969-FACB67D0610F}"/>
              </a:ext>
            </a:extLst>
          </p:cNvPr>
          <p:cNvSpPr txBox="1">
            <a:spLocks/>
          </p:cNvSpPr>
          <p:nvPr/>
        </p:nvSpPr>
        <p:spPr>
          <a:xfrm>
            <a:off x="565150" y="770890"/>
            <a:ext cx="7410241" cy="12689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Neue Haas Grotesk Text Pro" panose="020B0504020202020204" pitchFamily="34" charset="77"/>
              </a:rPr>
              <a:t>TM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4B467-590E-4248-A87E-EF8DBDCED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54" y="1648584"/>
            <a:ext cx="8140854" cy="44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27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2F18-9D19-2C49-AC67-42F54D7B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768351"/>
            <a:ext cx="6020585" cy="2334768"/>
          </a:xfrm>
        </p:spPr>
        <p:txBody>
          <a:bodyPr/>
          <a:lstStyle/>
          <a:p>
            <a:r>
              <a:rPr lang="en-US" dirty="0"/>
              <a:t>4. Our Experiments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A5B18-5F0A-6446-AEB4-542FE823C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81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0321-58DB-4041-878B-FE6F0496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8AEAC-7BA3-FA4B-B1EE-A3353D1C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160016"/>
            <a:ext cx="9058535" cy="3601212"/>
          </a:xfrm>
        </p:spPr>
        <p:txBody>
          <a:bodyPr>
            <a:normAutofit/>
          </a:bodyPr>
          <a:lstStyle/>
          <a:p>
            <a:r>
              <a:rPr lang="en-US" sz="3200" dirty="0"/>
              <a:t>Experiment 1: A Popular Online Engine</a:t>
            </a:r>
          </a:p>
          <a:p>
            <a:r>
              <a:rPr lang="en-US" sz="3200" dirty="0"/>
              <a:t>Experiments 2 and 3: Our Own NMT Models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736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EDFE-0BFB-D248-AE6F-396867B9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8F949E-859A-1549-80BA-3EEB2F263711}"/>
              </a:ext>
            </a:extLst>
          </p:cNvPr>
          <p:cNvSpPr/>
          <p:nvPr/>
        </p:nvSpPr>
        <p:spPr>
          <a:xfrm>
            <a:off x="5538952" y="3090906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A404C2-6808-864F-ADE2-7A1CDEAA96F5}"/>
              </a:ext>
            </a:extLst>
          </p:cNvPr>
          <p:cNvSpPr/>
          <p:nvPr/>
        </p:nvSpPr>
        <p:spPr>
          <a:xfrm>
            <a:off x="8786651" y="3090907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Online MT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9EA9C19-4D9F-E940-83C0-333F491C8510}"/>
              </a:ext>
            </a:extLst>
          </p:cNvPr>
          <p:cNvSpPr/>
          <p:nvPr/>
        </p:nvSpPr>
        <p:spPr>
          <a:xfrm>
            <a:off x="7764351" y="3301113"/>
            <a:ext cx="756745" cy="58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6984D-4A38-1842-A159-0D34AFD45C30}"/>
              </a:ext>
            </a:extLst>
          </p:cNvPr>
          <p:cNvSpPr/>
          <p:nvPr/>
        </p:nvSpPr>
        <p:spPr>
          <a:xfrm>
            <a:off x="1361092" y="3090907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Online MT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74975-6A60-7346-AEED-BE4872949FAE}"/>
              </a:ext>
            </a:extLst>
          </p:cNvPr>
          <p:cNvSpPr txBox="1"/>
          <p:nvPr/>
        </p:nvSpPr>
        <p:spPr>
          <a:xfrm>
            <a:off x="4017519" y="3305784"/>
            <a:ext cx="746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23684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F591-4B80-4A49-8909-3057DCB2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5066001" cy="2866405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sz="4000" dirty="0"/>
              <a:t>1. An Overview of HKSAR Government Press Releases</a:t>
            </a:r>
            <a:endParaRPr lang="en-GB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3C657-8CD0-7F45-8B50-AAAF84070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83239"/>
            <a:ext cx="5066001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593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0321-58DB-4041-878B-FE6F0496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8AEAC-7BA3-FA4B-B1EE-A3353D1C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releases in January 2019</a:t>
            </a:r>
          </a:p>
          <a:p>
            <a:r>
              <a:rPr lang="en-US" dirty="0"/>
              <a:t>5,000 bilingual sentences</a:t>
            </a:r>
          </a:p>
          <a:p>
            <a:r>
              <a:rPr lang="en-US" dirty="0"/>
              <a:t>156,473 English tokens and 130,646 Chinese tokens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3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A9D0-96D3-3A46-983B-E29E2264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1: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BA83FF-1D5C-5F43-9D2B-75822D802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971589"/>
              </p:ext>
            </p:extLst>
          </p:nvPr>
        </p:nvGraphicFramePr>
        <p:xfrm>
          <a:off x="977463" y="2546628"/>
          <a:ext cx="9556134" cy="2395643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100016">
                  <a:extLst>
                    <a:ext uri="{9D8B030D-6E8A-4147-A177-3AD203B41FA5}">
                      <a16:colId xmlns:a16="http://schemas.microsoft.com/office/drawing/2014/main" val="230716431"/>
                    </a:ext>
                  </a:extLst>
                </a:gridCol>
                <a:gridCol w="2485019">
                  <a:extLst>
                    <a:ext uri="{9D8B030D-6E8A-4147-A177-3AD203B41FA5}">
                      <a16:colId xmlns:a16="http://schemas.microsoft.com/office/drawing/2014/main" val="2127830168"/>
                    </a:ext>
                  </a:extLst>
                </a:gridCol>
                <a:gridCol w="2485019">
                  <a:extLst>
                    <a:ext uri="{9D8B030D-6E8A-4147-A177-3AD203B41FA5}">
                      <a16:colId xmlns:a16="http://schemas.microsoft.com/office/drawing/2014/main" val="2369692154"/>
                    </a:ext>
                  </a:extLst>
                </a:gridCol>
                <a:gridCol w="2486080">
                  <a:extLst>
                    <a:ext uri="{9D8B030D-6E8A-4147-A177-3AD203B41FA5}">
                      <a16:colId xmlns:a16="http://schemas.microsoft.com/office/drawing/2014/main" val="2608487314"/>
                    </a:ext>
                  </a:extLst>
                </a:gridCol>
              </a:tblGrid>
              <a:tr h="1068224">
                <a:tc>
                  <a:txBody>
                    <a:bodyPr/>
                    <a:lstStyle/>
                    <a:p>
                      <a:pPr algn="just"/>
                      <a:r>
                        <a:rPr lang="en-HK" sz="2000">
                          <a:effectLst/>
                        </a:rPr>
                        <a:t> 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effectLst/>
                        </a:rPr>
                        <a:t>Google Translate without pre-translation</a:t>
                      </a:r>
                      <a:endParaRPr lang="en-H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effectLst/>
                        </a:rPr>
                        <a:t>Google Translate with pre-translation</a:t>
                      </a:r>
                      <a:endParaRPr lang="en-H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effectLst/>
                        </a:rPr>
                        <a:t>BLEU difference after pre-translation</a:t>
                      </a:r>
                      <a:endParaRPr lang="en-H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446021"/>
                  </a:ext>
                </a:extLst>
              </a:tr>
              <a:tr h="1327419">
                <a:tc>
                  <a:txBody>
                    <a:bodyPr/>
                    <a:lstStyle/>
                    <a:p>
                      <a:pPr algn="just"/>
                      <a:r>
                        <a:rPr lang="en-HK" sz="2000" dirty="0">
                          <a:effectLst/>
                        </a:rPr>
                        <a:t>BLEU score based on the test set (BLEU4)</a:t>
                      </a:r>
                      <a:endParaRPr lang="en-H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23.73</a:t>
                      </a:r>
                      <a:endParaRPr lang="en-HK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b="1" dirty="0">
                          <a:effectLst/>
                        </a:rPr>
                        <a:t>35.51</a:t>
                      </a:r>
                      <a:endParaRPr lang="en-HK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+</a:t>
                      </a:r>
                      <a:r>
                        <a:rPr lang="en-US" sz="2800" dirty="0">
                          <a:effectLst/>
                        </a:rPr>
                        <a:t>11.78</a:t>
                      </a:r>
                      <a:endParaRPr lang="en-HK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5390999"/>
                  </a:ext>
                </a:extLst>
              </a:tr>
            </a:tbl>
          </a:graphicData>
        </a:graphic>
      </p:graphicFrame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6631808-94E8-3D4E-BE6A-FD59883969AD}"/>
              </a:ext>
            </a:extLst>
          </p:cNvPr>
          <p:cNvSpPr/>
          <p:nvPr/>
        </p:nvSpPr>
        <p:spPr>
          <a:xfrm>
            <a:off x="7166340" y="5145367"/>
            <a:ext cx="4437088" cy="876196"/>
          </a:xfrm>
          <a:prstGeom prst="wedgeRectCallout">
            <a:avLst>
              <a:gd name="adj1" fmla="val -39414"/>
              <a:gd name="adj2" fmla="val -1083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4DBF7-0BDE-914A-A761-DB318D0E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184" y="5246915"/>
            <a:ext cx="4089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5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09C3-2A57-7B46-9A0B-503DC4ED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07D6AB-226B-5C40-BD27-90719471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587843" cy="3601212"/>
          </a:xfrm>
        </p:spPr>
        <p:txBody>
          <a:bodyPr>
            <a:normAutofit/>
          </a:bodyPr>
          <a:lstStyle/>
          <a:p>
            <a:r>
              <a:rPr lang="en-US" b="1" dirty="0"/>
              <a:t>Source Text: </a:t>
            </a:r>
            <a:r>
              <a:rPr lang="en-US" dirty="0"/>
              <a:t>Investigation by the Special Investigation Team of Traffic, Kowloon East is underway.</a:t>
            </a:r>
          </a:p>
          <a:p>
            <a:r>
              <a:rPr lang="en-US" b="1" dirty="0"/>
              <a:t>Reference Translation:</a:t>
            </a:r>
            <a:r>
              <a:rPr lang="en-US" dirty="0"/>
              <a:t> </a:t>
            </a:r>
            <a:r>
              <a:rPr lang="zh-CN" altLang="en-US" dirty="0"/>
              <a:t>東九龍總區交通部特別調查隊正跟進調查該宗意外。</a:t>
            </a:r>
          </a:p>
          <a:p>
            <a:r>
              <a:rPr lang="en-US" b="1" dirty="0"/>
              <a:t>Output 1 (without pre-translation):</a:t>
            </a:r>
            <a:r>
              <a:rPr lang="en-US" dirty="0"/>
              <a:t> </a:t>
            </a:r>
            <a:r>
              <a:rPr lang="zh-CN" altLang="en-US" dirty="0">
                <a:highlight>
                  <a:srgbClr val="FFFF00"/>
                </a:highlight>
              </a:rPr>
              <a:t>九龍東交通特別調查組</a:t>
            </a:r>
            <a:r>
              <a:rPr lang="zh-CN" altLang="en-US" dirty="0"/>
              <a:t>正進行調查。</a:t>
            </a:r>
          </a:p>
          <a:p>
            <a:r>
              <a:rPr lang="en-US" b="1" dirty="0"/>
              <a:t>Output 2 (with pre-translation):</a:t>
            </a:r>
            <a:r>
              <a:rPr lang="en-US" dirty="0"/>
              <a:t> </a:t>
            </a:r>
            <a:r>
              <a:rPr lang="zh-CN" altLang="en-US" dirty="0">
                <a:highlight>
                  <a:srgbClr val="FFFF00"/>
                </a:highlight>
              </a:rPr>
              <a:t>東九龍總區交通部特別調查隊</a:t>
            </a:r>
            <a:r>
              <a:rPr lang="zh-CN" altLang="en-US" dirty="0"/>
              <a:t>正跟進調查案件。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53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09C3-2A57-7B46-9A0B-503DC4ED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07D6AB-226B-5C40-BD27-90719471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587843" cy="3601212"/>
          </a:xfrm>
        </p:spPr>
        <p:txBody>
          <a:bodyPr>
            <a:normAutofit/>
          </a:bodyPr>
          <a:lstStyle/>
          <a:p>
            <a:r>
              <a:rPr lang="en-HK" b="1" dirty="0"/>
              <a:t>Source Text:</a:t>
            </a:r>
            <a:r>
              <a:rPr lang="en-HK" dirty="0"/>
              <a:t> His nasopharyngeal aspirate tested positive for influenza A virus upon laboratory testing.</a:t>
            </a:r>
          </a:p>
          <a:p>
            <a:r>
              <a:rPr lang="en-HK" b="1" dirty="0"/>
              <a:t>Reference Translation:</a:t>
            </a:r>
            <a:r>
              <a:rPr lang="en-HK" dirty="0"/>
              <a:t> </a:t>
            </a:r>
            <a:r>
              <a:rPr lang="zh-CN" altLang="en-US" dirty="0"/>
              <a:t>他的鼻咽分泌樣本經化驗後</a:t>
            </a:r>
            <a:r>
              <a:rPr lang="zh-TW" altLang="en-US" dirty="0"/>
              <a:t>，</a:t>
            </a:r>
            <a:r>
              <a:rPr lang="zh-CN" altLang="en-US" dirty="0"/>
              <a:t>證實對甲型流感病毒呈陽性反應。</a:t>
            </a:r>
            <a:endParaRPr lang="en-HK" dirty="0"/>
          </a:p>
          <a:p>
            <a:r>
              <a:rPr lang="en-HK" b="1" dirty="0"/>
              <a:t>Output 1 (without pre-translation):</a:t>
            </a:r>
            <a:r>
              <a:rPr lang="en-HK" dirty="0"/>
              <a:t> </a:t>
            </a:r>
            <a:r>
              <a:rPr lang="zh-CN" altLang="en-US" dirty="0"/>
              <a:t>他的</a:t>
            </a:r>
            <a:r>
              <a:rPr lang="zh-CN" altLang="en-US" dirty="0">
                <a:highlight>
                  <a:srgbClr val="FFFF00"/>
                </a:highlight>
              </a:rPr>
              <a:t>鼻咽部抽吸物</a:t>
            </a:r>
            <a:r>
              <a:rPr lang="zh-CN" altLang="en-US" dirty="0"/>
              <a:t>經實驗室檢測呈甲型流感病毒陽性。</a:t>
            </a:r>
            <a:endParaRPr lang="en-HK" dirty="0"/>
          </a:p>
          <a:p>
            <a:r>
              <a:rPr lang="en-HK" b="1" dirty="0"/>
              <a:t>Output 2 (with pre-translation):</a:t>
            </a:r>
            <a:r>
              <a:rPr lang="en-HK" dirty="0"/>
              <a:t> </a:t>
            </a:r>
            <a:r>
              <a:rPr lang="zh-CN" altLang="en-US" dirty="0"/>
              <a:t>病人的</a:t>
            </a:r>
            <a:r>
              <a:rPr lang="zh-CN" altLang="en-US" dirty="0">
                <a:highlight>
                  <a:srgbClr val="FFFF00"/>
                </a:highlight>
              </a:rPr>
              <a:t>鼻咽分泌樣本</a:t>
            </a:r>
            <a:r>
              <a:rPr lang="zh-CN" altLang="en-US" dirty="0"/>
              <a:t>經化驗後，證實對甲型流感病毒呈陽性反應。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937952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09C3-2A57-7B46-9A0B-503DC4ED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07D6AB-226B-5C40-BD27-90719471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587843" cy="3601212"/>
          </a:xfrm>
        </p:spPr>
        <p:txBody>
          <a:bodyPr>
            <a:normAutofit/>
          </a:bodyPr>
          <a:lstStyle/>
          <a:p>
            <a:r>
              <a:rPr lang="en-HK" b="1" dirty="0"/>
              <a:t>Source Text:</a:t>
            </a:r>
            <a:r>
              <a:rPr lang="en-HK" dirty="0"/>
              <a:t> Admission to the ward has been suspended and restricted visiting has been imposed.</a:t>
            </a:r>
          </a:p>
          <a:p>
            <a:r>
              <a:rPr lang="en-HK" b="1" dirty="0"/>
              <a:t>Reference Translation: </a:t>
            </a:r>
            <a:r>
              <a:rPr lang="zh-CN" altLang="en-US" dirty="0"/>
              <a:t>該病房已暫停接收新症</a:t>
            </a:r>
            <a:r>
              <a:rPr lang="en-HK" dirty="0"/>
              <a:t>,</a:t>
            </a:r>
            <a:r>
              <a:rPr lang="zh-CN" altLang="en-US" dirty="0"/>
              <a:t>並實施有限度探訪安排。</a:t>
            </a:r>
            <a:endParaRPr lang="en-HK" dirty="0"/>
          </a:p>
          <a:p>
            <a:r>
              <a:rPr lang="en-HK" b="1" dirty="0"/>
              <a:t>Output 1 (without pre-translation):</a:t>
            </a:r>
            <a:r>
              <a:rPr lang="en-HK" dirty="0"/>
              <a:t> </a:t>
            </a:r>
            <a:r>
              <a:rPr lang="zh-CN" altLang="en-US" dirty="0"/>
              <a:t>該病房已</a:t>
            </a:r>
            <a:r>
              <a:rPr lang="zh-CN" altLang="en-US" dirty="0">
                <a:highlight>
                  <a:srgbClr val="FFFF00"/>
                </a:highlight>
              </a:rPr>
              <a:t>暫停入場</a:t>
            </a:r>
            <a:r>
              <a:rPr lang="zh-CN" altLang="en-US" dirty="0"/>
              <a:t>，並已實施限制探視。</a:t>
            </a:r>
            <a:endParaRPr lang="en-HK" dirty="0"/>
          </a:p>
          <a:p>
            <a:r>
              <a:rPr lang="en-HK" b="1" dirty="0"/>
              <a:t>Output 2 (with pre-translation):</a:t>
            </a:r>
            <a:r>
              <a:rPr lang="en-HK" dirty="0"/>
              <a:t> </a:t>
            </a:r>
            <a:r>
              <a:rPr lang="zh-CN" altLang="en-US" dirty="0"/>
              <a:t>有關病房已</a:t>
            </a:r>
            <a:r>
              <a:rPr lang="zh-CN" altLang="en-US" dirty="0">
                <a:highlight>
                  <a:srgbClr val="FFFF00"/>
                </a:highlight>
              </a:rPr>
              <a:t>暫停接收新症</a:t>
            </a:r>
            <a:r>
              <a:rPr lang="zh-CN" altLang="en-US" dirty="0"/>
              <a:t>，並實施有限度探訪安排。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6386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EDFE-0BFB-D248-AE6F-396867B9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A404C2-6808-864F-ADE2-7A1CDEAA96F5}"/>
              </a:ext>
            </a:extLst>
          </p:cNvPr>
          <p:cNvSpPr/>
          <p:nvPr/>
        </p:nvSpPr>
        <p:spPr>
          <a:xfrm>
            <a:off x="5046003" y="2777925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6984D-4A38-1842-A159-0D34AFD45C30}"/>
              </a:ext>
            </a:extLst>
          </p:cNvPr>
          <p:cNvSpPr/>
          <p:nvPr/>
        </p:nvSpPr>
        <p:spPr>
          <a:xfrm>
            <a:off x="1161270" y="2773885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 1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25ECF42-DB82-1941-A35A-790A5FBEFD97}"/>
              </a:ext>
            </a:extLst>
          </p:cNvPr>
          <p:cNvSpPr/>
          <p:nvPr/>
        </p:nvSpPr>
        <p:spPr>
          <a:xfrm>
            <a:off x="1732969" y="1817677"/>
            <a:ext cx="1621284" cy="861848"/>
          </a:xfrm>
          <a:prstGeom prst="wedgeRoundRectCallout">
            <a:avLst>
              <a:gd name="adj1" fmla="val -42467"/>
              <a:gd name="adj2" fmla="val 71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Bidirectional LSTM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9A99CF-D10E-1243-A79A-1C6E5B38755B}"/>
              </a:ext>
            </a:extLst>
          </p:cNvPr>
          <p:cNvSpPr txBox="1"/>
          <p:nvPr/>
        </p:nvSpPr>
        <p:spPr>
          <a:xfrm>
            <a:off x="958972" y="3897754"/>
            <a:ext cx="228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documents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D1B69-27B0-B242-81E0-BCC23C53B855}"/>
              </a:ext>
            </a:extLst>
          </p:cNvPr>
          <p:cNvSpPr txBox="1"/>
          <p:nvPr/>
        </p:nvSpPr>
        <p:spPr>
          <a:xfrm>
            <a:off x="4699578" y="3898837"/>
            <a:ext cx="2762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documents + </a:t>
            </a:r>
          </a:p>
          <a:p>
            <a:pPr algn="ctr"/>
            <a:r>
              <a:rPr lang="en-US" dirty="0"/>
              <a:t>Government documents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0C34F-7F73-FE4F-AD60-B6C1946A9A15}"/>
              </a:ext>
            </a:extLst>
          </p:cNvPr>
          <p:cNvSpPr/>
          <p:nvPr/>
        </p:nvSpPr>
        <p:spPr>
          <a:xfrm>
            <a:off x="8982743" y="2773885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6A77F-3FD0-8B40-8FAF-86347B4A9894}"/>
              </a:ext>
            </a:extLst>
          </p:cNvPr>
          <p:cNvSpPr txBox="1"/>
          <p:nvPr/>
        </p:nvSpPr>
        <p:spPr>
          <a:xfrm>
            <a:off x="8408468" y="3894797"/>
            <a:ext cx="3218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documents + </a:t>
            </a:r>
          </a:p>
          <a:p>
            <a:pPr algn="ctr"/>
            <a:r>
              <a:rPr lang="en-US" dirty="0"/>
              <a:t>Government documents +</a:t>
            </a:r>
          </a:p>
          <a:p>
            <a:pPr algn="ctr"/>
            <a:r>
              <a:rPr lang="en-US" dirty="0"/>
              <a:t>Government Press Releases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AD2570E7-3234-344C-8DB6-E31D329B0BFF}"/>
              </a:ext>
            </a:extLst>
          </p:cNvPr>
          <p:cNvSpPr/>
          <p:nvPr/>
        </p:nvSpPr>
        <p:spPr>
          <a:xfrm>
            <a:off x="5545327" y="1817677"/>
            <a:ext cx="1621284" cy="861848"/>
          </a:xfrm>
          <a:prstGeom prst="wedgeRoundRectCallout">
            <a:avLst>
              <a:gd name="adj1" fmla="val -42467"/>
              <a:gd name="adj2" fmla="val 71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Bidirectional LSTM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A6E73EC7-B664-8C46-86D3-F969A0FC0347}"/>
              </a:ext>
            </a:extLst>
          </p:cNvPr>
          <p:cNvSpPr/>
          <p:nvPr/>
        </p:nvSpPr>
        <p:spPr>
          <a:xfrm>
            <a:off x="9515757" y="1817677"/>
            <a:ext cx="1621284" cy="861848"/>
          </a:xfrm>
          <a:prstGeom prst="wedgeRoundRectCallout">
            <a:avLst>
              <a:gd name="adj1" fmla="val -42467"/>
              <a:gd name="adj2" fmla="val 71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Bidirectional LSTM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005437-92E7-E447-9E9F-0C9CB95710DC}"/>
              </a:ext>
            </a:extLst>
          </p:cNvPr>
          <p:cNvSpPr txBox="1"/>
          <p:nvPr/>
        </p:nvSpPr>
        <p:spPr>
          <a:xfrm>
            <a:off x="3655654" y="5202513"/>
            <a:ext cx="4850525" cy="58477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With/out TM</a:t>
            </a:r>
          </a:p>
        </p:txBody>
      </p:sp>
    </p:spTree>
    <p:extLst>
      <p:ext uri="{BB962C8B-B14F-4D97-AF65-F5344CB8AC3E}">
        <p14:creationId xmlns:p14="http://schemas.microsoft.com/office/powerpoint/2010/main" val="315771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6" grpId="0"/>
      <p:bldP spid="17" grpId="0"/>
      <p:bldP spid="18" grpId="0" animBg="1"/>
      <p:bldP spid="20" grpId="0"/>
      <p:bldP spid="21" grpId="0" animBg="1"/>
      <p:bldP spid="22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EC45-F811-9840-8B8C-2AB4F57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A146-C2EC-FE4C-9CC3-531411F7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Similar to other recurrent neural networks for translation (</a:t>
            </a:r>
            <a:r>
              <a:rPr lang="en-HK" dirty="0" err="1"/>
              <a:t>Sutskever</a:t>
            </a:r>
            <a:r>
              <a:rPr lang="en-HK" dirty="0"/>
              <a:t>, </a:t>
            </a:r>
            <a:r>
              <a:rPr lang="en-HK" dirty="0" err="1"/>
              <a:t>Vinyals</a:t>
            </a:r>
            <a:r>
              <a:rPr lang="en-HK" dirty="0"/>
              <a:t> &amp; Le (2014), </a:t>
            </a:r>
            <a:r>
              <a:rPr lang="en-HK" dirty="0" err="1"/>
              <a:t>Bahdanau</a:t>
            </a:r>
            <a:r>
              <a:rPr lang="en-HK" dirty="0"/>
              <a:t>, Cho &amp; </a:t>
            </a:r>
            <a:r>
              <a:rPr lang="en-HK" dirty="0" err="1"/>
              <a:t>Bengio</a:t>
            </a:r>
            <a:r>
              <a:rPr lang="en-HK" dirty="0"/>
              <a:t> (2014), Luong, Pham &amp; Manning (2015), and Y. Wu et al. (2016)), the three models adopt the bi-directional long short-term memory (LSTM) architecture (</a:t>
            </a:r>
            <a:r>
              <a:rPr lang="en-HK" dirty="0" err="1"/>
              <a:t>Hochreiter</a:t>
            </a:r>
            <a:r>
              <a:rPr lang="en-HK" dirty="0"/>
              <a:t> &amp; </a:t>
            </a:r>
            <a:r>
              <a:rPr lang="en-HK" dirty="0" err="1"/>
              <a:t>Schmidhuber</a:t>
            </a:r>
            <a:r>
              <a:rPr lang="en-HK" dirty="0"/>
              <a:t>, 1997) comprising the encoder and decoder (4 layers each) with the attention mechanism.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05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D9E9C1-A01B-4EF3-8110-1609701AF7C3}"/>
              </a:ext>
            </a:extLst>
          </p:cNvPr>
          <p:cNvSpPr/>
          <p:nvPr/>
        </p:nvSpPr>
        <p:spPr>
          <a:xfrm>
            <a:off x="2641250" y="2022069"/>
            <a:ext cx="6185780" cy="1343558"/>
          </a:xfrm>
          <a:prstGeom prst="roundRect">
            <a:avLst>
              <a:gd name="adj" fmla="val 9753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275F02-C137-42E9-9C19-CB6EF3D8FF2D}"/>
              </a:ext>
            </a:extLst>
          </p:cNvPr>
          <p:cNvSpPr/>
          <p:nvPr/>
        </p:nvSpPr>
        <p:spPr>
          <a:xfrm>
            <a:off x="1143853" y="2217721"/>
            <a:ext cx="1283084" cy="965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 Text Embeddings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33BEBC-E68F-40B5-880F-E894F1323713}"/>
              </a:ext>
            </a:extLst>
          </p:cNvPr>
          <p:cNvSpPr/>
          <p:nvPr/>
        </p:nvSpPr>
        <p:spPr>
          <a:xfrm>
            <a:off x="2862499" y="2217721"/>
            <a:ext cx="1234154" cy="974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Bidirectional LSTM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0691DC-C69D-400A-9963-638D1E8A2FC8}"/>
              </a:ext>
            </a:extLst>
          </p:cNvPr>
          <p:cNvSpPr/>
          <p:nvPr/>
        </p:nvSpPr>
        <p:spPr>
          <a:xfrm>
            <a:off x="7364683" y="2207822"/>
            <a:ext cx="1234154" cy="965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Bidirectional LSTM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871877-EC92-41C5-A299-76E2330D64D9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426937" y="2700558"/>
            <a:ext cx="435562" cy="427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1CFB8C-74F0-4CF7-B4B1-30D84141DF48}"/>
              </a:ext>
            </a:extLst>
          </p:cNvPr>
          <p:cNvSpPr txBox="1"/>
          <p:nvPr/>
        </p:nvSpPr>
        <p:spPr>
          <a:xfrm>
            <a:off x="2717700" y="163484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Encoder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35FB9-0862-43ED-91D9-140937CA8EDC}"/>
              </a:ext>
            </a:extLst>
          </p:cNvPr>
          <p:cNvSpPr/>
          <p:nvPr/>
        </p:nvSpPr>
        <p:spPr>
          <a:xfrm>
            <a:off x="5105447" y="3713813"/>
            <a:ext cx="1233984" cy="5361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Attention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A808743-2F2F-4A93-A38D-A385E9B3FFA4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H="1">
            <a:off x="5722439" y="2690659"/>
            <a:ext cx="2876398" cy="1023154"/>
          </a:xfrm>
          <a:prstGeom prst="bentConnector4">
            <a:avLst>
              <a:gd name="adj1" fmla="val -14438"/>
              <a:gd name="adj2" fmla="val 81812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0599D1E-B0CF-4CDA-8483-5B7319BD7A88}"/>
              </a:ext>
            </a:extLst>
          </p:cNvPr>
          <p:cNvSpPr/>
          <p:nvPr/>
        </p:nvSpPr>
        <p:spPr>
          <a:xfrm>
            <a:off x="1111773" y="4797779"/>
            <a:ext cx="1283084" cy="965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Target Text Embeddings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AE16E0F-2957-4938-9A78-C7ACB2C9FEEB}"/>
              </a:ext>
            </a:extLst>
          </p:cNvPr>
          <p:cNvSpPr/>
          <p:nvPr/>
        </p:nvSpPr>
        <p:spPr>
          <a:xfrm>
            <a:off x="2641249" y="4542306"/>
            <a:ext cx="7342764" cy="1434687"/>
          </a:xfrm>
          <a:prstGeom prst="roundRect">
            <a:avLst>
              <a:gd name="adj" fmla="val 975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97F74F-380C-46B3-89B5-BA440813D530}"/>
              </a:ext>
            </a:extLst>
          </p:cNvPr>
          <p:cNvSpPr/>
          <p:nvPr/>
        </p:nvSpPr>
        <p:spPr>
          <a:xfrm>
            <a:off x="3040543" y="4797050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LSTM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C2DDAB-0292-4FB3-983E-514B8367DDFA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2394857" y="5279887"/>
            <a:ext cx="645686" cy="7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D9D228A-7CEE-4314-8E83-2D01343CAF48}"/>
              </a:ext>
            </a:extLst>
          </p:cNvPr>
          <p:cNvSpPr/>
          <p:nvPr/>
        </p:nvSpPr>
        <p:spPr>
          <a:xfrm>
            <a:off x="8985229" y="4797050"/>
            <a:ext cx="848701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Softmax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D22979-CC43-4336-80C3-9808438AC519}"/>
              </a:ext>
            </a:extLst>
          </p:cNvPr>
          <p:cNvCxnSpPr>
            <a:cxnSpLocks/>
            <a:stCxn id="71" idx="3"/>
            <a:endCxn id="33" idx="1"/>
          </p:cNvCxnSpPr>
          <p:nvPr/>
        </p:nvCxnSpPr>
        <p:spPr>
          <a:xfrm>
            <a:off x="8729086" y="5279887"/>
            <a:ext cx="25614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565D179-3C29-4A0C-A98E-0A4FC7ED6318}"/>
              </a:ext>
            </a:extLst>
          </p:cNvPr>
          <p:cNvSpPr/>
          <p:nvPr/>
        </p:nvSpPr>
        <p:spPr>
          <a:xfrm>
            <a:off x="10220982" y="4797779"/>
            <a:ext cx="717135" cy="965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TL Token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1FBD6F-F8ED-4249-9788-2D16E52FD6A1}"/>
              </a:ext>
            </a:extLst>
          </p:cNvPr>
          <p:cNvSpPr txBox="1"/>
          <p:nvPr/>
        </p:nvSpPr>
        <p:spPr>
          <a:xfrm>
            <a:off x="2689986" y="41729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Decoder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B07E76-509A-4171-8687-2CEDE9CE0314}"/>
              </a:ext>
            </a:extLst>
          </p:cNvPr>
          <p:cNvCxnSpPr>
            <a:cxnSpLocks/>
            <a:stCxn id="33" idx="3"/>
            <a:endCxn id="56" idx="1"/>
          </p:cNvCxnSpPr>
          <p:nvPr/>
        </p:nvCxnSpPr>
        <p:spPr>
          <a:xfrm>
            <a:off x="9833930" y="5279887"/>
            <a:ext cx="387052" cy="7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0588FEB-ACE5-40BF-8D75-11496EEB06CE}"/>
              </a:ext>
            </a:extLst>
          </p:cNvPr>
          <p:cNvCxnSpPr>
            <a:cxnSpLocks/>
            <a:stCxn id="56" idx="3"/>
            <a:endCxn id="20" idx="2"/>
          </p:cNvCxnSpPr>
          <p:nvPr/>
        </p:nvCxnSpPr>
        <p:spPr>
          <a:xfrm flipH="1">
            <a:off x="1753315" y="5280616"/>
            <a:ext cx="9184802" cy="482837"/>
          </a:xfrm>
          <a:prstGeom prst="bentConnector4">
            <a:avLst>
              <a:gd name="adj1" fmla="val -2489"/>
              <a:gd name="adj2" fmla="val 18561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5">
            <a:extLst>
              <a:ext uri="{FF2B5EF4-FFF2-40B4-BE49-F238E27FC236}">
                <a16:creationId xmlns:a16="http://schemas.microsoft.com/office/drawing/2014/main" id="{CD4F945E-140E-CB49-9C58-BE851470A7CE}"/>
              </a:ext>
            </a:extLst>
          </p:cNvPr>
          <p:cNvSpPr/>
          <p:nvPr/>
        </p:nvSpPr>
        <p:spPr>
          <a:xfrm>
            <a:off x="4364114" y="2213448"/>
            <a:ext cx="1226483" cy="974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Bidirectional LSTM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18635E-9CF1-6249-B54A-FE6288DE8B40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4096653" y="2700558"/>
            <a:ext cx="267461" cy="427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5">
            <a:extLst>
              <a:ext uri="{FF2B5EF4-FFF2-40B4-BE49-F238E27FC236}">
                <a16:creationId xmlns:a16="http://schemas.microsoft.com/office/drawing/2014/main" id="{DC7C606B-1F13-0443-96E9-31ECFEC8AC8C}"/>
              </a:ext>
            </a:extLst>
          </p:cNvPr>
          <p:cNvSpPr/>
          <p:nvPr/>
        </p:nvSpPr>
        <p:spPr>
          <a:xfrm>
            <a:off x="5870739" y="2211057"/>
            <a:ext cx="1226483" cy="974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Bidirectional LSTM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E7BB4B-7056-7F43-B624-22C071D0AE30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5590597" y="2698167"/>
            <a:ext cx="280142" cy="2391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4CB1E3-916C-5A4A-A088-F2963217412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090507" y="2690659"/>
            <a:ext cx="274176" cy="239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23">
            <a:extLst>
              <a:ext uri="{FF2B5EF4-FFF2-40B4-BE49-F238E27FC236}">
                <a16:creationId xmlns:a16="http://schemas.microsoft.com/office/drawing/2014/main" id="{BBEFDA4C-C98B-ED4E-891D-4F95F9C1E10C}"/>
              </a:ext>
            </a:extLst>
          </p:cNvPr>
          <p:cNvSpPr/>
          <p:nvPr/>
        </p:nvSpPr>
        <p:spPr>
          <a:xfrm>
            <a:off x="4507998" y="4800106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LSTM</a:t>
            </a:r>
          </a:p>
        </p:txBody>
      </p:sp>
      <p:sp>
        <p:nvSpPr>
          <p:cNvPr id="70" name="Rectangle: Rounded Corners 23">
            <a:extLst>
              <a:ext uri="{FF2B5EF4-FFF2-40B4-BE49-F238E27FC236}">
                <a16:creationId xmlns:a16="http://schemas.microsoft.com/office/drawing/2014/main" id="{34846AA4-1FCA-EE40-A7B8-B03EC4536C03}"/>
              </a:ext>
            </a:extLst>
          </p:cNvPr>
          <p:cNvSpPr/>
          <p:nvPr/>
        </p:nvSpPr>
        <p:spPr>
          <a:xfrm>
            <a:off x="6004635" y="4797050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LSTM</a:t>
            </a:r>
          </a:p>
        </p:txBody>
      </p:sp>
      <p:sp>
        <p:nvSpPr>
          <p:cNvPr id="71" name="Rectangle: Rounded Corners 23">
            <a:extLst>
              <a:ext uri="{FF2B5EF4-FFF2-40B4-BE49-F238E27FC236}">
                <a16:creationId xmlns:a16="http://schemas.microsoft.com/office/drawing/2014/main" id="{4CE66BD1-0F72-1D43-95BC-DF8381432490}"/>
              </a:ext>
            </a:extLst>
          </p:cNvPr>
          <p:cNvSpPr/>
          <p:nvPr/>
        </p:nvSpPr>
        <p:spPr>
          <a:xfrm>
            <a:off x="7494932" y="4797050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LSTM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FE1D3DE-1B49-8B4C-98A0-098B8A9E2BB3}"/>
              </a:ext>
            </a:extLst>
          </p:cNvPr>
          <p:cNvCxnSpPr>
            <a:cxnSpLocks/>
            <a:stCxn id="24" idx="3"/>
            <a:endCxn id="69" idx="1"/>
          </p:cNvCxnSpPr>
          <p:nvPr/>
        </p:nvCxnSpPr>
        <p:spPr>
          <a:xfrm>
            <a:off x="4274697" y="5279887"/>
            <a:ext cx="233301" cy="30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9B856C7-CFF0-2348-BF0C-803CAD7018A6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5742152" y="5279887"/>
            <a:ext cx="262483" cy="30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04A5FE6-FD4A-EB45-AFFD-837978E0D229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7238789" y="5279887"/>
            <a:ext cx="25614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EE54A76-D930-BD4E-8160-3C50AE4D530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722439" y="4249960"/>
            <a:ext cx="0" cy="43258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71AE773-FBBF-1B43-8A66-A90A3D1791D2}"/>
              </a:ext>
            </a:extLst>
          </p:cNvPr>
          <p:cNvCxnSpPr>
            <a:cxnSpLocks/>
          </p:cNvCxnSpPr>
          <p:nvPr/>
        </p:nvCxnSpPr>
        <p:spPr>
          <a:xfrm>
            <a:off x="2827283" y="4685796"/>
            <a:ext cx="45374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FDE9CB4-3DB6-0A4B-81BF-B49613FA1604}"/>
              </a:ext>
            </a:extLst>
          </p:cNvPr>
          <p:cNvCxnSpPr>
            <a:cxnSpLocks/>
          </p:cNvCxnSpPr>
          <p:nvPr/>
        </p:nvCxnSpPr>
        <p:spPr>
          <a:xfrm>
            <a:off x="2827283" y="4690506"/>
            <a:ext cx="0" cy="58141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CAD2801-BB53-1D4A-9756-C31429EBCE27}"/>
              </a:ext>
            </a:extLst>
          </p:cNvPr>
          <p:cNvCxnSpPr>
            <a:cxnSpLocks/>
          </p:cNvCxnSpPr>
          <p:nvPr/>
        </p:nvCxnSpPr>
        <p:spPr>
          <a:xfrm>
            <a:off x="4364114" y="4698469"/>
            <a:ext cx="0" cy="58141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307B39D-508D-6445-88F5-40B1FEA1D118}"/>
              </a:ext>
            </a:extLst>
          </p:cNvPr>
          <p:cNvCxnSpPr>
            <a:cxnSpLocks/>
          </p:cNvCxnSpPr>
          <p:nvPr/>
        </p:nvCxnSpPr>
        <p:spPr>
          <a:xfrm>
            <a:off x="5855722" y="4690506"/>
            <a:ext cx="0" cy="58141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191E2DF-DCAB-824D-BB31-7B5F012ED477}"/>
              </a:ext>
            </a:extLst>
          </p:cNvPr>
          <p:cNvCxnSpPr>
            <a:cxnSpLocks/>
          </p:cNvCxnSpPr>
          <p:nvPr/>
        </p:nvCxnSpPr>
        <p:spPr>
          <a:xfrm>
            <a:off x="7360215" y="4682543"/>
            <a:ext cx="0" cy="58938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6EAB1710-A40A-9F4C-894C-F33BB2E49BCA}"/>
              </a:ext>
            </a:extLst>
          </p:cNvPr>
          <p:cNvSpPr txBox="1">
            <a:spLocks/>
          </p:cNvSpPr>
          <p:nvPr/>
        </p:nvSpPr>
        <p:spPr>
          <a:xfrm>
            <a:off x="565150" y="770890"/>
            <a:ext cx="8033687" cy="12689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Neue Haas Grotesk Text Pro" panose="020B0504020202020204" pitchFamily="34" charset="77"/>
              </a:rPr>
              <a:t>Our Bidirectional LSTM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5C1664-2C92-4940-80AF-4C0CDE810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13" y="4209326"/>
            <a:ext cx="2684484" cy="296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F3B50D-2917-9942-A7AD-AF703E83D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211" y="3824281"/>
            <a:ext cx="2565310" cy="414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F15D4-49F8-2F44-AB6F-A3347FE9E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211" y="3557277"/>
            <a:ext cx="2046626" cy="3128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EA7F80-ACA7-BE40-879B-A865816EA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997" y="2207337"/>
            <a:ext cx="1267127" cy="2956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D19E97-4C05-6149-8EBA-6A5176144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9419" y="2468078"/>
            <a:ext cx="1278963" cy="2984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374154-2402-0149-B94F-B2202D113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1223" y="2739919"/>
            <a:ext cx="1308671" cy="3053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E8DF3D-2ECF-1A4B-922B-D78DF91635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2727" y="6283377"/>
            <a:ext cx="2759807" cy="27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A9D0-96D3-3A46-983B-E29E2264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2: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F9703E-7721-AD49-B59F-FE9948889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39962"/>
              </p:ext>
            </p:extLst>
          </p:nvPr>
        </p:nvGraphicFramePr>
        <p:xfrm>
          <a:off x="1046573" y="2480441"/>
          <a:ext cx="9926227" cy="264860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43808">
                  <a:extLst>
                    <a:ext uri="{9D8B030D-6E8A-4147-A177-3AD203B41FA5}">
                      <a16:colId xmlns:a16="http://schemas.microsoft.com/office/drawing/2014/main" val="4003292270"/>
                    </a:ext>
                  </a:extLst>
                </a:gridCol>
                <a:gridCol w="3201511">
                  <a:extLst>
                    <a:ext uri="{9D8B030D-6E8A-4147-A177-3AD203B41FA5}">
                      <a16:colId xmlns:a16="http://schemas.microsoft.com/office/drawing/2014/main" val="3508199534"/>
                    </a:ext>
                  </a:extLst>
                </a:gridCol>
                <a:gridCol w="3201511">
                  <a:extLst>
                    <a:ext uri="{9D8B030D-6E8A-4147-A177-3AD203B41FA5}">
                      <a16:colId xmlns:a16="http://schemas.microsoft.com/office/drawing/2014/main" val="4137045"/>
                    </a:ext>
                  </a:extLst>
                </a:gridCol>
                <a:gridCol w="2279397">
                  <a:extLst>
                    <a:ext uri="{9D8B030D-6E8A-4147-A177-3AD203B41FA5}">
                      <a16:colId xmlns:a16="http://schemas.microsoft.com/office/drawing/2014/main" val="1119772588"/>
                    </a:ext>
                  </a:extLst>
                </a:gridCol>
              </a:tblGrid>
              <a:tr h="1019504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 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effectLst/>
                        </a:rPr>
                        <a:t>BLEU score of model without pre-translation</a:t>
                      </a:r>
                      <a:endParaRPr lang="en-H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BLEU score of model with pre-translation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effectLst/>
                        </a:rPr>
                        <a:t>BLEU difference after pre-translation</a:t>
                      </a:r>
                      <a:endParaRPr lang="en-H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3904605"/>
                  </a:ext>
                </a:extLst>
              </a:tr>
              <a:tr h="543033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effectLst/>
                        </a:rPr>
                        <a:t>Model 1</a:t>
                      </a:r>
                      <a:endParaRPr lang="en-H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15.56</a:t>
                      </a:r>
                      <a:endParaRPr lang="en-HK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b="1" dirty="0">
                          <a:effectLst/>
                        </a:rPr>
                        <a:t>29.28</a:t>
                      </a:r>
                      <a:endParaRPr lang="en-HK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>
                          <a:effectLst/>
                        </a:rPr>
                        <a:t>+</a:t>
                      </a:r>
                      <a:r>
                        <a:rPr lang="en-US" sz="2800">
                          <a:effectLst/>
                        </a:rPr>
                        <a:t>13.72</a:t>
                      </a:r>
                      <a:endParaRPr lang="en-HK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103444"/>
                  </a:ext>
                </a:extLst>
              </a:tr>
              <a:tr h="543033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Model 2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18.09</a:t>
                      </a:r>
                      <a:endParaRPr lang="en-HK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b="1" dirty="0">
                          <a:effectLst/>
                        </a:rPr>
                        <a:t>31.23</a:t>
                      </a:r>
                      <a:endParaRPr lang="en-HK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>
                          <a:effectLst/>
                        </a:rPr>
                        <a:t>+13.14</a:t>
                      </a:r>
                      <a:endParaRPr lang="en-HK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5559804"/>
                  </a:ext>
                </a:extLst>
              </a:tr>
              <a:tr h="543033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Model 3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>
                          <a:effectLst/>
                        </a:rPr>
                        <a:t>38.75</a:t>
                      </a:r>
                      <a:endParaRPr lang="en-HK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b="1" dirty="0">
                          <a:effectLst/>
                        </a:rPr>
                        <a:t>44.71</a:t>
                      </a:r>
                      <a:endParaRPr lang="en-HK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+5.96</a:t>
                      </a:r>
                      <a:endParaRPr lang="en-HK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43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463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EC45-F811-9840-8B8C-2AB4F57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A146-C2EC-FE4C-9CC3-531411F7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The recent popularity of</a:t>
            </a:r>
            <a:r>
              <a:rPr lang="en-US" dirty="0"/>
              <a:t> using </a:t>
            </a:r>
            <a:r>
              <a:rPr lang="en-HK" dirty="0"/>
              <a:t>the Transformer model (</a:t>
            </a:r>
            <a:r>
              <a:rPr lang="en-US" dirty="0"/>
              <a:t>Vaswani et al., 2017) (or its variants) </a:t>
            </a:r>
            <a:r>
              <a:rPr lang="en-HK" dirty="0"/>
              <a:t>for not only machine translation but also other natural language processing applications (e.g., Devlin et al., 2019) and even image processing </a:t>
            </a:r>
            <a:r>
              <a:rPr lang="en-US" dirty="0"/>
              <a:t>(</a:t>
            </a:r>
            <a:r>
              <a:rPr lang="en-HK" dirty="0" err="1"/>
              <a:t>Dosovitskiy</a:t>
            </a:r>
            <a:r>
              <a:rPr lang="en-HK" dirty="0"/>
              <a:t> et al., 2020) suggests that it would be worthwhile to assess the applicability of our method to NMT engines adopting the self-attention architecture. </a:t>
            </a:r>
          </a:p>
        </p:txBody>
      </p:sp>
    </p:spTree>
    <p:extLst>
      <p:ext uri="{BB962C8B-B14F-4D97-AF65-F5344CB8AC3E}">
        <p14:creationId xmlns:p14="http://schemas.microsoft.com/office/powerpoint/2010/main" val="292942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4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67979-F276-214F-90D3-B9A8A2C5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Hong Kong Government Press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F229A-CAB0-334E-B6E9-7A17ECB22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An important communication channel between the government and the public</a:t>
            </a:r>
          </a:p>
          <a:p>
            <a:pPr marL="342900" indent="-342900"/>
            <a:r>
              <a:rPr lang="en-US" dirty="0"/>
              <a:t>Information provided by different bureaus and departments</a:t>
            </a:r>
          </a:p>
          <a:p>
            <a:endParaRPr lang="en-US" dirty="0"/>
          </a:p>
        </p:txBody>
      </p:sp>
      <p:cxnSp>
        <p:nvCxnSpPr>
          <p:cNvPr id="72" name="Straight Connector 42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44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74" name="Oval 45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48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49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50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01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EDFE-0BFB-D248-AE6F-396867B9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A404C2-6808-864F-ADE2-7A1CDEAA96F5}"/>
              </a:ext>
            </a:extLst>
          </p:cNvPr>
          <p:cNvSpPr/>
          <p:nvPr/>
        </p:nvSpPr>
        <p:spPr>
          <a:xfrm>
            <a:off x="5046003" y="2777925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6984D-4A38-1842-A159-0D34AFD45C30}"/>
              </a:ext>
            </a:extLst>
          </p:cNvPr>
          <p:cNvSpPr/>
          <p:nvPr/>
        </p:nvSpPr>
        <p:spPr>
          <a:xfrm>
            <a:off x="1161270" y="2773885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 4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25ECF42-DB82-1941-A35A-790A5FBEFD97}"/>
              </a:ext>
            </a:extLst>
          </p:cNvPr>
          <p:cNvSpPr/>
          <p:nvPr/>
        </p:nvSpPr>
        <p:spPr>
          <a:xfrm>
            <a:off x="1732969" y="1817677"/>
            <a:ext cx="1621284" cy="861848"/>
          </a:xfrm>
          <a:prstGeom prst="wedgeRoundRectCallout">
            <a:avLst>
              <a:gd name="adj1" fmla="val -42467"/>
              <a:gd name="adj2" fmla="val 71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9A99CF-D10E-1243-A79A-1C6E5B38755B}"/>
              </a:ext>
            </a:extLst>
          </p:cNvPr>
          <p:cNvSpPr txBox="1"/>
          <p:nvPr/>
        </p:nvSpPr>
        <p:spPr>
          <a:xfrm>
            <a:off x="958972" y="3897754"/>
            <a:ext cx="228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documents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D1B69-27B0-B242-81E0-BCC23C53B855}"/>
              </a:ext>
            </a:extLst>
          </p:cNvPr>
          <p:cNvSpPr txBox="1"/>
          <p:nvPr/>
        </p:nvSpPr>
        <p:spPr>
          <a:xfrm>
            <a:off x="4699578" y="3898837"/>
            <a:ext cx="2762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documents + </a:t>
            </a:r>
          </a:p>
          <a:p>
            <a:pPr algn="ctr"/>
            <a:r>
              <a:rPr lang="en-US" dirty="0"/>
              <a:t>Government documents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0C34F-7F73-FE4F-AD60-B6C1946A9A15}"/>
              </a:ext>
            </a:extLst>
          </p:cNvPr>
          <p:cNvSpPr/>
          <p:nvPr/>
        </p:nvSpPr>
        <p:spPr>
          <a:xfrm>
            <a:off x="8982743" y="2773885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6A77F-3FD0-8B40-8FAF-86347B4A9894}"/>
              </a:ext>
            </a:extLst>
          </p:cNvPr>
          <p:cNvSpPr txBox="1"/>
          <p:nvPr/>
        </p:nvSpPr>
        <p:spPr>
          <a:xfrm>
            <a:off x="8408468" y="3894797"/>
            <a:ext cx="3218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documents + </a:t>
            </a:r>
          </a:p>
          <a:p>
            <a:pPr algn="ctr"/>
            <a:r>
              <a:rPr lang="en-US" dirty="0"/>
              <a:t>Government documents +</a:t>
            </a:r>
          </a:p>
          <a:p>
            <a:pPr algn="ctr"/>
            <a:r>
              <a:rPr lang="en-US" dirty="0"/>
              <a:t>Government Press Releases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AD2570E7-3234-344C-8DB6-E31D329B0BFF}"/>
              </a:ext>
            </a:extLst>
          </p:cNvPr>
          <p:cNvSpPr/>
          <p:nvPr/>
        </p:nvSpPr>
        <p:spPr>
          <a:xfrm>
            <a:off x="5545327" y="1817677"/>
            <a:ext cx="1621284" cy="861848"/>
          </a:xfrm>
          <a:prstGeom prst="wedgeRoundRectCallout">
            <a:avLst>
              <a:gd name="adj1" fmla="val -42467"/>
              <a:gd name="adj2" fmla="val 71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A6E73EC7-B664-8C46-86D3-F969A0FC0347}"/>
              </a:ext>
            </a:extLst>
          </p:cNvPr>
          <p:cNvSpPr/>
          <p:nvPr/>
        </p:nvSpPr>
        <p:spPr>
          <a:xfrm>
            <a:off x="9515757" y="1817677"/>
            <a:ext cx="1621284" cy="861848"/>
          </a:xfrm>
          <a:prstGeom prst="wedgeRoundRectCallout">
            <a:avLst>
              <a:gd name="adj1" fmla="val -42467"/>
              <a:gd name="adj2" fmla="val 71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005437-92E7-E447-9E9F-0C9CB95710DC}"/>
              </a:ext>
            </a:extLst>
          </p:cNvPr>
          <p:cNvSpPr txBox="1"/>
          <p:nvPr/>
        </p:nvSpPr>
        <p:spPr>
          <a:xfrm>
            <a:off x="3655654" y="5202513"/>
            <a:ext cx="4850525" cy="58477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With/out TM</a:t>
            </a:r>
          </a:p>
        </p:txBody>
      </p:sp>
    </p:spTree>
    <p:extLst>
      <p:ext uri="{BB962C8B-B14F-4D97-AF65-F5344CB8AC3E}">
        <p14:creationId xmlns:p14="http://schemas.microsoft.com/office/powerpoint/2010/main" val="249178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6" grpId="0"/>
      <p:bldP spid="17" grpId="0"/>
      <p:bldP spid="18" grpId="0" animBg="1"/>
      <p:bldP spid="20" grpId="0"/>
      <p:bldP spid="21" grpId="0" animBg="1"/>
      <p:bldP spid="22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EC45-F811-9840-8B8C-2AB4F57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A146-C2EC-FE4C-9CC3-531411F7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 configuration of each of the models follows the base WMT Transformer model proposed by </a:t>
            </a:r>
            <a:r>
              <a:rPr lang="en-US" dirty="0"/>
              <a:t>Vaswani et al. (2017), with a 6-layer encoder, a 6-layer decoder</a:t>
            </a:r>
            <a:r>
              <a:rPr lang="en-HK" dirty="0"/>
              <a:t>, 512-dimensional positional embeddings, and 2048-dimensional position-wise feed-forward networks.</a:t>
            </a:r>
          </a:p>
        </p:txBody>
      </p:sp>
    </p:spTree>
    <p:extLst>
      <p:ext uri="{BB962C8B-B14F-4D97-AF65-F5344CB8AC3E}">
        <p14:creationId xmlns:p14="http://schemas.microsoft.com/office/powerpoint/2010/main" val="734139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63713CA-C4CD-40B7-B121-4A3E5864A881}"/>
              </a:ext>
            </a:extLst>
          </p:cNvPr>
          <p:cNvSpPr/>
          <p:nvPr/>
        </p:nvSpPr>
        <p:spPr>
          <a:xfrm>
            <a:off x="1451891" y="1926955"/>
            <a:ext cx="6131248" cy="1394212"/>
          </a:xfrm>
          <a:prstGeom prst="roundRect">
            <a:avLst>
              <a:gd name="adj" fmla="val 9753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F0CA33-B95E-4418-BCD5-74BC3856492D}"/>
              </a:ext>
            </a:extLst>
          </p:cNvPr>
          <p:cNvSpPr/>
          <p:nvPr/>
        </p:nvSpPr>
        <p:spPr>
          <a:xfrm>
            <a:off x="161290" y="2132985"/>
            <a:ext cx="1050244" cy="965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 Text Embeddings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EA85CB-D723-4342-9013-57536BB72AFE}"/>
              </a:ext>
            </a:extLst>
          </p:cNvPr>
          <p:cNvSpPr/>
          <p:nvPr/>
        </p:nvSpPr>
        <p:spPr>
          <a:xfrm>
            <a:off x="4716921" y="2132985"/>
            <a:ext cx="1234154" cy="965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CAC96-CA76-4540-BB78-A209830F355B}"/>
              </a:ext>
            </a:extLst>
          </p:cNvPr>
          <p:cNvSpPr txBox="1"/>
          <p:nvPr/>
        </p:nvSpPr>
        <p:spPr>
          <a:xfrm>
            <a:off x="6991699" y="159831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 6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C8C30A-6354-4204-B02C-B361B7A3D478}"/>
              </a:ext>
            </a:extLst>
          </p:cNvPr>
          <p:cNvSpPr/>
          <p:nvPr/>
        </p:nvSpPr>
        <p:spPr>
          <a:xfrm>
            <a:off x="1866003" y="2124439"/>
            <a:ext cx="1146205" cy="974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Multi-head Attention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DE1D58-7AFC-4F98-AC6E-F17C98632C02}"/>
              </a:ext>
            </a:extLst>
          </p:cNvPr>
          <p:cNvSpPr/>
          <p:nvPr/>
        </p:nvSpPr>
        <p:spPr>
          <a:xfrm>
            <a:off x="3242411" y="2132985"/>
            <a:ext cx="1234154" cy="965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Residual Connection and Normalization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95B5C2-035C-483A-B48D-FBCA10345D97}"/>
              </a:ext>
            </a:extLst>
          </p:cNvPr>
          <p:cNvSpPr/>
          <p:nvPr/>
        </p:nvSpPr>
        <p:spPr>
          <a:xfrm>
            <a:off x="10458991" y="3948514"/>
            <a:ext cx="848701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Linear and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Softmax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7EDED4-7601-4AC0-9BE1-AF7044749127}"/>
              </a:ext>
            </a:extLst>
          </p:cNvPr>
          <p:cNvSpPr/>
          <p:nvPr/>
        </p:nvSpPr>
        <p:spPr>
          <a:xfrm>
            <a:off x="6130713" y="2132985"/>
            <a:ext cx="1234154" cy="965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Residual Connection and Normalization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F353B9E-53D2-41B2-82D5-50900AA85353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211534" y="2303900"/>
            <a:ext cx="654469" cy="311922"/>
          </a:xfrm>
          <a:prstGeom prst="bentConnector3">
            <a:avLst>
              <a:gd name="adj1" fmla="val 76115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57AC9FF-0D4E-4AD4-A5AE-4C8B8091156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211534" y="2615822"/>
            <a:ext cx="654469" cy="307650"/>
          </a:xfrm>
          <a:prstGeom prst="bentConnector3">
            <a:avLst>
              <a:gd name="adj1" fmla="val 76115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B41EC05-0E80-4757-A8CC-51B42CC8CBF2}"/>
              </a:ext>
            </a:extLst>
          </p:cNvPr>
          <p:cNvSpPr/>
          <p:nvPr/>
        </p:nvSpPr>
        <p:spPr>
          <a:xfrm>
            <a:off x="11474865" y="3944241"/>
            <a:ext cx="717135" cy="965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TL Token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DF83D2-D575-4EDA-9D37-33CDD297401D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1211534" y="2611549"/>
            <a:ext cx="654469" cy="427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33C0AC-DC73-4C1C-9367-B08AC0340FF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012208" y="2611549"/>
            <a:ext cx="230203" cy="427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38DABB2-D965-44D1-846E-008D803B810F}"/>
              </a:ext>
            </a:extLst>
          </p:cNvPr>
          <p:cNvCxnSpPr>
            <a:cxnSpLocks/>
            <a:stCxn id="3" idx="3"/>
            <a:endCxn id="8" idx="2"/>
          </p:cNvCxnSpPr>
          <p:nvPr/>
        </p:nvCxnSpPr>
        <p:spPr>
          <a:xfrm>
            <a:off x="1211534" y="2615822"/>
            <a:ext cx="2647954" cy="482837"/>
          </a:xfrm>
          <a:prstGeom prst="bentConnector4">
            <a:avLst>
              <a:gd name="adj1" fmla="val 14152"/>
              <a:gd name="adj2" fmla="val 128020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958CD0-88B1-40CB-9B25-075FAC40558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4476565" y="2615822"/>
            <a:ext cx="240356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65462C8-BFC2-4357-979B-59FBF058004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567719" y="2611549"/>
            <a:ext cx="2180071" cy="487110"/>
          </a:xfrm>
          <a:prstGeom prst="bentConnector4">
            <a:avLst>
              <a:gd name="adj1" fmla="val 123"/>
              <a:gd name="adj2" fmla="val 126231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1C154D-6A75-4863-B0EC-0639DAA6A31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951075" y="2615822"/>
            <a:ext cx="179638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394B3F12-54E0-444E-B344-3F99A92B891E}"/>
              </a:ext>
            </a:extLst>
          </p:cNvPr>
          <p:cNvSpPr/>
          <p:nvPr/>
        </p:nvSpPr>
        <p:spPr>
          <a:xfrm>
            <a:off x="1451890" y="3794164"/>
            <a:ext cx="8864567" cy="1396682"/>
          </a:xfrm>
          <a:prstGeom prst="roundRect">
            <a:avLst>
              <a:gd name="adj" fmla="val 975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08A18FE-CED5-40AD-A0B7-C14574FC3565}"/>
              </a:ext>
            </a:extLst>
          </p:cNvPr>
          <p:cNvSpPr/>
          <p:nvPr/>
        </p:nvSpPr>
        <p:spPr>
          <a:xfrm>
            <a:off x="161290" y="4000194"/>
            <a:ext cx="1050244" cy="965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Target Text Embeddings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82509F5-BA97-43CE-AAF3-7DCF30137BF6}"/>
              </a:ext>
            </a:extLst>
          </p:cNvPr>
          <p:cNvSpPr txBox="1"/>
          <p:nvPr/>
        </p:nvSpPr>
        <p:spPr>
          <a:xfrm>
            <a:off x="9799994" y="344525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 6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BF21ACF-879C-4C02-B914-51F0C967ED95}"/>
              </a:ext>
            </a:extLst>
          </p:cNvPr>
          <p:cNvSpPr/>
          <p:nvPr/>
        </p:nvSpPr>
        <p:spPr>
          <a:xfrm>
            <a:off x="1866003" y="3991648"/>
            <a:ext cx="1146205" cy="974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Multi-head Attention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1442961-4BA1-402B-B0AB-527A510A7B67}"/>
              </a:ext>
            </a:extLst>
          </p:cNvPr>
          <p:cNvSpPr/>
          <p:nvPr/>
        </p:nvSpPr>
        <p:spPr>
          <a:xfrm>
            <a:off x="3242411" y="4000194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Residual Connection and Normalization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4C345CA-8749-47AB-B787-DC78869DB14F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1211534" y="4171109"/>
            <a:ext cx="654469" cy="311922"/>
          </a:xfrm>
          <a:prstGeom prst="bentConnector3">
            <a:avLst>
              <a:gd name="adj1" fmla="val 76115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9AECCB9-79EE-452C-AF85-39B4392C3B0A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1211534" y="4483031"/>
            <a:ext cx="654469" cy="307650"/>
          </a:xfrm>
          <a:prstGeom prst="bentConnector3">
            <a:avLst>
              <a:gd name="adj1" fmla="val 76115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346213F-CA0F-4AC8-92E1-5A33B349AAF3}"/>
              </a:ext>
            </a:extLst>
          </p:cNvPr>
          <p:cNvCxnSpPr>
            <a:cxnSpLocks/>
            <a:stCxn id="93" idx="3"/>
            <a:endCxn id="96" idx="1"/>
          </p:cNvCxnSpPr>
          <p:nvPr/>
        </p:nvCxnSpPr>
        <p:spPr>
          <a:xfrm flipV="1">
            <a:off x="1211534" y="4478758"/>
            <a:ext cx="654469" cy="427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DBC4462-1F4F-4063-B1E7-911FE3B74DF8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>
            <a:off x="3012208" y="4478758"/>
            <a:ext cx="230203" cy="427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F65E423-6664-4383-B8F1-D852F907F7B4}"/>
              </a:ext>
            </a:extLst>
          </p:cNvPr>
          <p:cNvCxnSpPr>
            <a:cxnSpLocks/>
            <a:stCxn id="93" idx="3"/>
            <a:endCxn id="97" idx="2"/>
          </p:cNvCxnSpPr>
          <p:nvPr/>
        </p:nvCxnSpPr>
        <p:spPr>
          <a:xfrm>
            <a:off x="1211534" y="4483031"/>
            <a:ext cx="2647954" cy="482837"/>
          </a:xfrm>
          <a:prstGeom prst="bentConnector4">
            <a:avLst>
              <a:gd name="adj1" fmla="val 14152"/>
              <a:gd name="adj2" fmla="val 125967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7EBD6C54-A663-4179-929A-E32629BF55DD}"/>
              </a:ext>
            </a:extLst>
          </p:cNvPr>
          <p:cNvSpPr/>
          <p:nvPr/>
        </p:nvSpPr>
        <p:spPr>
          <a:xfrm>
            <a:off x="4747357" y="3981620"/>
            <a:ext cx="1146205" cy="974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Multi-head Attention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47C73B35-DB0A-4D54-96E1-B5C72F578D8E}"/>
              </a:ext>
            </a:extLst>
          </p:cNvPr>
          <p:cNvSpPr/>
          <p:nvPr/>
        </p:nvSpPr>
        <p:spPr>
          <a:xfrm>
            <a:off x="6063065" y="3981620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Residual Connection and Normalization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F7BAE73-9075-4F21-8D65-9ADD8395B6D2}"/>
              </a:ext>
            </a:extLst>
          </p:cNvPr>
          <p:cNvCxnSpPr>
            <a:cxnSpLocks/>
            <a:stCxn id="10" idx="3"/>
            <a:endCxn id="107" idx="1"/>
          </p:cNvCxnSpPr>
          <p:nvPr/>
        </p:nvCxnSpPr>
        <p:spPr>
          <a:xfrm flipH="1">
            <a:off x="4747357" y="2615822"/>
            <a:ext cx="2617510" cy="1852908"/>
          </a:xfrm>
          <a:prstGeom prst="bentConnector5">
            <a:avLst>
              <a:gd name="adj1" fmla="val -14610"/>
              <a:gd name="adj2" fmla="val 49885"/>
              <a:gd name="adj3" fmla="val 105468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47F724B-E9DE-42E4-BF55-5654B4071043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 flipV="1">
            <a:off x="5893562" y="4464457"/>
            <a:ext cx="169503" cy="427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BC38708-B414-4536-909F-3069CE973E0A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4580179" y="4790682"/>
            <a:ext cx="2099963" cy="156612"/>
          </a:xfrm>
          <a:prstGeom prst="bentConnector4">
            <a:avLst>
              <a:gd name="adj1" fmla="val -239"/>
              <a:gd name="adj2" fmla="val 190360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AD3171-A8B4-41DA-A035-8AD6D6CACBB2}"/>
              </a:ext>
            </a:extLst>
          </p:cNvPr>
          <p:cNvCxnSpPr>
            <a:cxnSpLocks/>
          </p:cNvCxnSpPr>
          <p:nvPr/>
        </p:nvCxnSpPr>
        <p:spPr>
          <a:xfrm>
            <a:off x="4611961" y="4175382"/>
            <a:ext cx="135396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5BB91D6-FC2F-4C99-9901-725E4AB4DA32}"/>
              </a:ext>
            </a:extLst>
          </p:cNvPr>
          <p:cNvCxnSpPr>
            <a:cxnSpLocks/>
          </p:cNvCxnSpPr>
          <p:nvPr/>
        </p:nvCxnSpPr>
        <p:spPr>
          <a:xfrm>
            <a:off x="4476565" y="4779464"/>
            <a:ext cx="270792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C392A470-7AE7-4D6F-8A88-891C97B32710}"/>
              </a:ext>
            </a:extLst>
          </p:cNvPr>
          <p:cNvSpPr/>
          <p:nvPr/>
        </p:nvSpPr>
        <p:spPr>
          <a:xfrm>
            <a:off x="7477938" y="3948514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06797FD-37EA-46C8-9205-A18639AD7CB6}"/>
              </a:ext>
            </a:extLst>
          </p:cNvPr>
          <p:cNvSpPr/>
          <p:nvPr/>
        </p:nvSpPr>
        <p:spPr>
          <a:xfrm>
            <a:off x="8891730" y="3948514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Residual Connection and Normalization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6DF63C2-F9E5-4A09-A87D-E1A0D8EE94EE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7237582" y="4431351"/>
            <a:ext cx="240356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6C7ADF6E-A16D-49BC-B430-6F9A10750457}"/>
              </a:ext>
            </a:extLst>
          </p:cNvPr>
          <p:cNvCxnSpPr>
            <a:cxnSpLocks/>
            <a:endCxn id="173" idx="2"/>
          </p:cNvCxnSpPr>
          <p:nvPr/>
        </p:nvCxnSpPr>
        <p:spPr>
          <a:xfrm>
            <a:off x="7364867" y="4427078"/>
            <a:ext cx="2143940" cy="487110"/>
          </a:xfrm>
          <a:prstGeom prst="bentConnector4">
            <a:avLst>
              <a:gd name="adj1" fmla="val -377"/>
              <a:gd name="adj2" fmla="val 134275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0805953-DF83-4952-B27E-79B35B3B5DBD}"/>
              </a:ext>
            </a:extLst>
          </p:cNvPr>
          <p:cNvCxnSpPr>
            <a:cxnSpLocks/>
            <a:stCxn id="172" idx="3"/>
            <a:endCxn id="173" idx="1"/>
          </p:cNvCxnSpPr>
          <p:nvPr/>
        </p:nvCxnSpPr>
        <p:spPr>
          <a:xfrm>
            <a:off x="8712092" y="4431351"/>
            <a:ext cx="179638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FF924723-87DF-4371-B214-FDC85F3DBD35}"/>
              </a:ext>
            </a:extLst>
          </p:cNvPr>
          <p:cNvSpPr txBox="1"/>
          <p:nvPr/>
        </p:nvSpPr>
        <p:spPr>
          <a:xfrm>
            <a:off x="1447241" y="154841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Encoder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CFB10F9-D3B1-4E0D-9B50-BAFEEBAC7205}"/>
              </a:ext>
            </a:extLst>
          </p:cNvPr>
          <p:cNvSpPr txBox="1"/>
          <p:nvPr/>
        </p:nvSpPr>
        <p:spPr>
          <a:xfrm>
            <a:off x="1460827" y="337662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Decoder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95E97E5-496E-4D39-B08D-424850A23EF8}"/>
              </a:ext>
            </a:extLst>
          </p:cNvPr>
          <p:cNvCxnSpPr>
            <a:cxnSpLocks/>
            <a:stCxn id="173" idx="3"/>
            <a:endCxn id="9" idx="1"/>
          </p:cNvCxnSpPr>
          <p:nvPr/>
        </p:nvCxnSpPr>
        <p:spPr>
          <a:xfrm>
            <a:off x="10125884" y="4431351"/>
            <a:ext cx="333107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D4C382D-886A-4A1D-B478-0BD5F9AE7EE5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11307692" y="4427078"/>
            <a:ext cx="167173" cy="427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1CAAA19C-C169-4376-AF7A-229338DA7FA7}"/>
              </a:ext>
            </a:extLst>
          </p:cNvPr>
          <p:cNvCxnSpPr>
            <a:cxnSpLocks/>
            <a:stCxn id="26" idx="2"/>
            <a:endCxn id="93" idx="2"/>
          </p:cNvCxnSpPr>
          <p:nvPr/>
        </p:nvCxnSpPr>
        <p:spPr>
          <a:xfrm rot="5400000">
            <a:off x="6231947" y="-635619"/>
            <a:ext cx="55953" cy="11147021"/>
          </a:xfrm>
          <a:prstGeom prst="bentConnector3">
            <a:avLst>
              <a:gd name="adj1" fmla="val 831998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8BC6CF12-C9B8-1A48-BD57-071B1318BE58}"/>
              </a:ext>
            </a:extLst>
          </p:cNvPr>
          <p:cNvSpPr txBox="1">
            <a:spLocks/>
          </p:cNvSpPr>
          <p:nvPr/>
        </p:nvSpPr>
        <p:spPr>
          <a:xfrm>
            <a:off x="565149" y="795944"/>
            <a:ext cx="7410241" cy="6384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Neue Haas Grotesk Text Pro" panose="020B0504020202020204" pitchFamily="34" charset="77"/>
              </a:rPr>
              <a:t>Our Transformer Model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F65A848-823E-F344-9E24-AF11985A9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8726" y="5548650"/>
            <a:ext cx="7308877" cy="929421"/>
          </a:xfrm>
          <a:prstGeom prst="rect">
            <a:avLst/>
          </a:prstGeom>
        </p:spPr>
      </p:pic>
      <p:pic>
        <p:nvPicPr>
          <p:cNvPr id="60" name="Content Placeholder 5">
            <a:extLst>
              <a:ext uri="{FF2B5EF4-FFF2-40B4-BE49-F238E27FC236}">
                <a16:creationId xmlns:a16="http://schemas.microsoft.com/office/drawing/2014/main" id="{B49E1921-E9C5-0142-89C4-8F0872D07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6092" y="2022683"/>
            <a:ext cx="4243023" cy="10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0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A9D0-96D3-3A46-983B-E29E2264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3: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6ADC99-5D97-4740-91A9-A3E634A36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80577"/>
              </p:ext>
            </p:extLst>
          </p:nvPr>
        </p:nvGraphicFramePr>
        <p:xfrm>
          <a:off x="1132887" y="2310173"/>
          <a:ext cx="9926226" cy="271376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43808">
                  <a:extLst>
                    <a:ext uri="{9D8B030D-6E8A-4147-A177-3AD203B41FA5}">
                      <a16:colId xmlns:a16="http://schemas.microsoft.com/office/drawing/2014/main" val="1510752850"/>
                    </a:ext>
                  </a:extLst>
                </a:gridCol>
                <a:gridCol w="3201511">
                  <a:extLst>
                    <a:ext uri="{9D8B030D-6E8A-4147-A177-3AD203B41FA5}">
                      <a16:colId xmlns:a16="http://schemas.microsoft.com/office/drawing/2014/main" val="628100048"/>
                    </a:ext>
                  </a:extLst>
                </a:gridCol>
                <a:gridCol w="3201511">
                  <a:extLst>
                    <a:ext uri="{9D8B030D-6E8A-4147-A177-3AD203B41FA5}">
                      <a16:colId xmlns:a16="http://schemas.microsoft.com/office/drawing/2014/main" val="253002833"/>
                    </a:ext>
                  </a:extLst>
                </a:gridCol>
                <a:gridCol w="2279396">
                  <a:extLst>
                    <a:ext uri="{9D8B030D-6E8A-4147-A177-3AD203B41FA5}">
                      <a16:colId xmlns:a16="http://schemas.microsoft.com/office/drawing/2014/main" val="1203809821"/>
                    </a:ext>
                  </a:extLst>
                </a:gridCol>
              </a:tblGrid>
              <a:tr h="1356884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 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BLEU score for model without pre-translation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BLEU score for model with pre-translation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BLEU difference after pre-translation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075567"/>
                  </a:ext>
                </a:extLst>
              </a:tr>
              <a:tr h="452295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Model 4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14.40</a:t>
                      </a:r>
                      <a:endParaRPr lang="en-HK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b="1" dirty="0">
                          <a:effectLst/>
                        </a:rPr>
                        <a:t>28.28</a:t>
                      </a:r>
                      <a:endParaRPr lang="en-HK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>
                          <a:effectLst/>
                        </a:rPr>
                        <a:t>+</a:t>
                      </a:r>
                      <a:r>
                        <a:rPr lang="en-US" sz="2800">
                          <a:effectLst/>
                        </a:rPr>
                        <a:t>13.88</a:t>
                      </a:r>
                      <a:endParaRPr lang="en-HK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042489"/>
                  </a:ext>
                </a:extLst>
              </a:tr>
              <a:tr h="452295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Model 5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18.56</a:t>
                      </a:r>
                      <a:endParaRPr lang="en-HK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b="1" dirty="0">
                          <a:effectLst/>
                        </a:rPr>
                        <a:t>30.97</a:t>
                      </a:r>
                      <a:endParaRPr lang="en-HK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>
                          <a:effectLst/>
                        </a:rPr>
                        <a:t>+12.41</a:t>
                      </a:r>
                      <a:endParaRPr lang="en-HK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206737"/>
                  </a:ext>
                </a:extLst>
              </a:tr>
              <a:tr h="452295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Model 6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42.86</a:t>
                      </a:r>
                      <a:endParaRPr lang="en-HK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b="1" dirty="0">
                          <a:effectLst/>
                        </a:rPr>
                        <a:t>46.16</a:t>
                      </a:r>
                      <a:endParaRPr lang="en-HK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+3.3</a:t>
                      </a:r>
                      <a:endParaRPr lang="en-HK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3235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693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2F18-9D19-2C49-AC67-42F54D7B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The Way Forward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A5B18-5F0A-6446-AEB4-542FE823C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2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E99A-249A-C84D-A1CE-DD6C592C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FEE5-9430-DA4C-AF39-44F168D0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of translation memories for pre-translation</a:t>
            </a:r>
          </a:p>
          <a:p>
            <a:r>
              <a:rPr lang="en-US" dirty="0"/>
              <a:t>Matching and restoration methods</a:t>
            </a:r>
          </a:p>
          <a:p>
            <a:r>
              <a:rPr lang="en-US" dirty="0"/>
              <a:t>Ways to represent pre-translated expressions in the source text for MT</a:t>
            </a:r>
          </a:p>
          <a:p>
            <a:r>
              <a:rPr lang="en-US" dirty="0"/>
              <a:t>Applicability to other NMT models or language pairs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4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1BB5-E208-8947-9E0E-E76AD915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6F851-2EA1-EA47-8F0E-91B5E9CD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Bahdanau</a:t>
            </a:r>
            <a:r>
              <a:rPr lang="en-US" dirty="0"/>
              <a:t>, D., Cho, K., &amp; </a:t>
            </a:r>
            <a:r>
              <a:rPr lang="en-US" dirty="0" err="1"/>
              <a:t>Bengio</a:t>
            </a:r>
            <a:r>
              <a:rPr lang="en-US" dirty="0"/>
              <a:t>, Y. (2014). Neural machine translation by jointly learning to align and translate. </a:t>
            </a:r>
            <a:r>
              <a:rPr lang="en-US" i="1" dirty="0" err="1"/>
              <a:t>arXiv</a:t>
            </a:r>
            <a:r>
              <a:rPr lang="en-US" i="1" dirty="0"/>
              <a:t> preprint arXiv:1409.0473</a:t>
            </a:r>
            <a:r>
              <a:rPr lang="en-US" dirty="0"/>
              <a:t>.</a:t>
            </a:r>
            <a:endParaRPr lang="en-HK" dirty="0"/>
          </a:p>
          <a:p>
            <a:r>
              <a:rPr lang="en-HK" dirty="0"/>
              <a:t>Devlin, J., Chang, M. W., Lee, K., &amp; Toutanova, K. (2019, June). BERT: Pre-training of Deep Bidirectional Transformers for Language Understanding. In </a:t>
            </a:r>
            <a:r>
              <a:rPr lang="en-HK" i="1" dirty="0"/>
              <a:t>Proceedings of the 2019 Conference of the North American Chapter of the Association for Computational Linguistics: Human Language Technologies, Volume 1 (Long and Short Papers)</a:t>
            </a:r>
            <a:r>
              <a:rPr lang="en-HK" dirty="0"/>
              <a:t> (pp. 4171-4186).</a:t>
            </a:r>
          </a:p>
          <a:p>
            <a:r>
              <a:rPr lang="en-HK" dirty="0" err="1"/>
              <a:t>Dosovitskiy</a:t>
            </a:r>
            <a:r>
              <a:rPr lang="en-HK" dirty="0"/>
              <a:t>, A., Beyer, L., Kolesnikov, A., </a:t>
            </a:r>
            <a:r>
              <a:rPr lang="en-HK" dirty="0" err="1"/>
              <a:t>Weissenborn</a:t>
            </a:r>
            <a:r>
              <a:rPr lang="en-HK" dirty="0"/>
              <a:t>, D., </a:t>
            </a:r>
            <a:r>
              <a:rPr lang="en-HK" dirty="0" err="1"/>
              <a:t>Zhai</a:t>
            </a:r>
            <a:r>
              <a:rPr lang="en-HK" dirty="0"/>
              <a:t>, X., </a:t>
            </a:r>
            <a:r>
              <a:rPr lang="en-HK" dirty="0" err="1"/>
              <a:t>Unterthiner</a:t>
            </a:r>
            <a:r>
              <a:rPr lang="en-HK" dirty="0"/>
              <a:t>, T., ... &amp; </a:t>
            </a:r>
            <a:r>
              <a:rPr lang="en-HK" dirty="0" err="1"/>
              <a:t>Houlsby</a:t>
            </a:r>
            <a:r>
              <a:rPr lang="en-HK" dirty="0"/>
              <a:t>, N. (2020). An image is worth 16x16 words: Transformers for image recognition at scale. </a:t>
            </a:r>
            <a:r>
              <a:rPr lang="en-HK" i="1" dirty="0" err="1"/>
              <a:t>arXiv</a:t>
            </a:r>
            <a:r>
              <a:rPr lang="en-HK" i="1" dirty="0"/>
              <a:t> preprint arXiv:2010.11929</a:t>
            </a:r>
            <a:r>
              <a:rPr lang="en-HK" dirty="0"/>
              <a:t>.</a:t>
            </a:r>
          </a:p>
          <a:p>
            <a:r>
              <a:rPr lang="en-HK" dirty="0" err="1"/>
              <a:t>Hochreiter</a:t>
            </a:r>
            <a:r>
              <a:rPr lang="en-HK" dirty="0"/>
              <a:t>, S., &amp; </a:t>
            </a:r>
            <a:r>
              <a:rPr lang="en-HK" dirty="0" err="1"/>
              <a:t>Schmidhuber</a:t>
            </a:r>
            <a:r>
              <a:rPr lang="en-HK" dirty="0"/>
              <a:t>, J. (1997). Long short-term memory. </a:t>
            </a:r>
            <a:r>
              <a:rPr lang="en-HK" i="1" dirty="0"/>
              <a:t>Neural computation</a:t>
            </a:r>
            <a:r>
              <a:rPr lang="en-HK" dirty="0"/>
              <a:t>, </a:t>
            </a:r>
            <a:r>
              <a:rPr lang="en-HK" i="1" dirty="0"/>
              <a:t>9</a:t>
            </a:r>
            <a:r>
              <a:rPr lang="en-HK" dirty="0"/>
              <a:t>(8), 1735-1780.</a:t>
            </a:r>
          </a:p>
        </p:txBody>
      </p:sp>
    </p:spTree>
    <p:extLst>
      <p:ext uri="{BB962C8B-B14F-4D97-AF65-F5344CB8AC3E}">
        <p14:creationId xmlns:p14="http://schemas.microsoft.com/office/powerpoint/2010/main" val="2208570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1BB5-E208-8947-9E0E-E76AD915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6F851-2EA1-EA47-8F0E-91B5E9CD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HK" dirty="0"/>
              <a:t>Luong, M. T., Pham, H., &amp; Manning, C. D. (2015, September). Effective Approaches to Attention-based Neural Machine Translation. In </a:t>
            </a:r>
            <a:r>
              <a:rPr lang="en-HK" i="1" dirty="0"/>
              <a:t>Proceedings of the 2015 Conference on Empirical Methods in Natural Language Processing</a:t>
            </a:r>
            <a:r>
              <a:rPr lang="en-HK" dirty="0"/>
              <a:t> (pp. 1412-1421). </a:t>
            </a:r>
          </a:p>
          <a:p>
            <a:r>
              <a:rPr lang="en-HK" dirty="0" err="1"/>
              <a:t>Sutskever</a:t>
            </a:r>
            <a:r>
              <a:rPr lang="en-HK" dirty="0"/>
              <a:t>, I., </a:t>
            </a:r>
            <a:r>
              <a:rPr lang="en-HK" dirty="0" err="1"/>
              <a:t>Vinyals</a:t>
            </a:r>
            <a:r>
              <a:rPr lang="en-HK" dirty="0"/>
              <a:t>, O., &amp; Le, Q. V. (2014). Sequence to Sequence Learning with Neural Networks. </a:t>
            </a:r>
            <a:r>
              <a:rPr lang="en-HK" i="1" dirty="0"/>
              <a:t>Advances in Neural Information Processing Systems</a:t>
            </a:r>
            <a:r>
              <a:rPr lang="en-HK" dirty="0"/>
              <a:t>, </a:t>
            </a:r>
            <a:r>
              <a:rPr lang="en-HK" i="1" dirty="0"/>
              <a:t>27</a:t>
            </a:r>
            <a:r>
              <a:rPr lang="en-HK" dirty="0"/>
              <a:t>, 3104-3112. </a:t>
            </a:r>
          </a:p>
          <a:p>
            <a:r>
              <a:rPr lang="en-HK" dirty="0"/>
              <a:t>Vaswani, A., </a:t>
            </a:r>
            <a:r>
              <a:rPr lang="en-HK" dirty="0" err="1"/>
              <a:t>Shazeer</a:t>
            </a:r>
            <a:r>
              <a:rPr lang="en-HK" dirty="0"/>
              <a:t>, N., Parmar, N., </a:t>
            </a:r>
            <a:r>
              <a:rPr lang="en-HK" dirty="0" err="1"/>
              <a:t>Uszkoreit</a:t>
            </a:r>
            <a:r>
              <a:rPr lang="en-HK" dirty="0"/>
              <a:t>, J., Jones, L., Gomez, A. N., ... &amp; </a:t>
            </a:r>
            <a:r>
              <a:rPr lang="en-HK" dirty="0" err="1"/>
              <a:t>Polosukhin</a:t>
            </a:r>
            <a:r>
              <a:rPr lang="en-HK" dirty="0"/>
              <a:t>, I. (2017). Attention is all you need. In </a:t>
            </a:r>
            <a:r>
              <a:rPr lang="en-HK" i="1" dirty="0"/>
              <a:t>Advances in neural information processing systems</a:t>
            </a:r>
            <a:r>
              <a:rPr lang="en-HK" dirty="0"/>
              <a:t> (pp. 5998-6008).</a:t>
            </a:r>
          </a:p>
          <a:p>
            <a:r>
              <a:rPr lang="en-HK" dirty="0"/>
              <a:t>Wu, Y., Schuster, M., Chen, Z., Le, Q. V., </a:t>
            </a:r>
            <a:r>
              <a:rPr lang="en-HK" dirty="0" err="1"/>
              <a:t>Norouzi</a:t>
            </a:r>
            <a:r>
              <a:rPr lang="en-HK" dirty="0"/>
              <a:t>, M., </a:t>
            </a:r>
            <a:r>
              <a:rPr lang="en-HK" dirty="0" err="1"/>
              <a:t>Macherey</a:t>
            </a:r>
            <a:r>
              <a:rPr lang="en-HK" dirty="0"/>
              <a:t>, W., ... &amp; Dean, J. (2016). Google's neural machine translation system: Bridging the gap between human and machine translation. </a:t>
            </a:r>
            <a:r>
              <a:rPr lang="en-HK" i="1" dirty="0" err="1"/>
              <a:t>arXiv</a:t>
            </a:r>
            <a:r>
              <a:rPr lang="en-HK" i="1" dirty="0"/>
              <a:t> preprint arXiv:1609.08144</a:t>
            </a:r>
            <a:r>
              <a:rPr lang="en-HK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0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720DD-D410-A548-A5EF-3C5F49A4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en-US" dirty="0"/>
              <a:t>HKSAR Government Press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8F58-3F36-FE44-A482-E40E5478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30224" cy="3601212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Available online: </a:t>
            </a:r>
            <a:r>
              <a:rPr lang="en-US" dirty="0">
                <a:hlinkClick r:id="rId2"/>
              </a:rPr>
              <a:t>https://www.info.gov.hk/gia/general/today.htm</a:t>
            </a:r>
            <a:endParaRPr lang="en-US" dirty="0"/>
          </a:p>
          <a:p>
            <a:pPr marL="342900" indent="-342900"/>
            <a:r>
              <a:rPr lang="en-US" dirty="0"/>
              <a:t>Three versions: English, Traditional Chinese, and Simplified Chinese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7DC166-9D7A-4D4B-9C11-5B1806CB2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27" y="489927"/>
            <a:ext cx="7856946" cy="5502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071EF-B3DE-7943-BD28-6326A2C16575}"/>
              </a:ext>
            </a:extLst>
          </p:cNvPr>
          <p:cNvSpPr txBox="1"/>
          <p:nvPr/>
        </p:nvSpPr>
        <p:spPr>
          <a:xfrm>
            <a:off x="1711890" y="6092501"/>
            <a:ext cx="876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(Source: </a:t>
            </a:r>
            <a:r>
              <a:rPr lang="en-US" dirty="0">
                <a:hlinkClick r:id="rId3"/>
              </a:rPr>
              <a:t>https://www.info.gov.hk/gia/general/202201/02/P2022010200040.htm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370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EB31F-1AC7-EF4B-949E-8B5361DA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20" y="624562"/>
            <a:ext cx="9000959" cy="5208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F10D02-36E9-194F-A7A0-D4D992FA34F7}"/>
              </a:ext>
            </a:extLst>
          </p:cNvPr>
          <p:cNvSpPr txBox="1"/>
          <p:nvPr/>
        </p:nvSpPr>
        <p:spPr>
          <a:xfrm>
            <a:off x="1711889" y="6048772"/>
            <a:ext cx="876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(Source: </a:t>
            </a:r>
            <a:r>
              <a:rPr lang="en-US" dirty="0">
                <a:hlinkClick r:id="rId3"/>
              </a:rPr>
              <a:t>https://www.info.gov.hk/gia/general/202201/02/P2022010200039.htm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873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19215-941C-9142-9D61-0D02A1DC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70778C-2DDB-41A4-8322-6B8DE79803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812308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2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539D8D-0C7E-495A-AAD6-67EB522F3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079851-2989-4F73-B1AE-60AD33E51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E9E797-F7A4-4CE0-B7B3-2CC543F7E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1D846B-C153-457B-A413-6D3EC3F11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D5B246-89BB-4D64-BB30-B9D6C12B2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8DF401-E5FF-41B4-91CA-CF42B77CA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D7405E-F748-424D-9811-A659961F1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08BF85-B6BC-4A30-8B0D-17EAF4F63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E60502-BD49-4FF8-8C50-2F9D5FB0F0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5C2391-CE80-433D-B0CC-0D150E2897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1208C0-C05C-4072-90EE-F0B31F504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1F7A87-394D-414D-AD09-93058FA0F4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4D45F-953E-AF40-AD68-A1872C9C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Themes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29695-6E9B-488F-AFE8-612B24B86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45622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07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4AB825-4DCD-FB44-9A70-3215B5D7B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561B93-C147-FD4A-B5F2-F4736D91D8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DE976E-810D-E548-B157-3A2371B39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398734-E101-AA42-BE72-BFE98ABEB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5D2331-49D5-DC4C-9376-47BBE4EB9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8956D2-8C67-6F4D-9CDA-55AFF06A2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F69238-DEFE-2D48-A46B-D14772ABB8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75A3FB-0351-0746-B3AA-A186D9A47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2F1B2F"/>
      </a:dk2>
      <a:lt2>
        <a:srgbClr val="F0F3F3"/>
      </a:lt2>
      <a:accent1>
        <a:srgbClr val="E72942"/>
      </a:accent1>
      <a:accent2>
        <a:srgbClr val="D5177F"/>
      </a:accent2>
      <a:accent3>
        <a:srgbClr val="E729E0"/>
      </a:accent3>
      <a:accent4>
        <a:srgbClr val="8D17D5"/>
      </a:accent4>
      <a:accent5>
        <a:srgbClr val="5029E7"/>
      </a:accent5>
      <a:accent6>
        <a:srgbClr val="1A42D6"/>
      </a:accent6>
      <a:hlink>
        <a:srgbClr val="6F3F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1715</Words>
  <Application>Microsoft Macintosh PowerPoint</Application>
  <PresentationFormat>Widescreen</PresentationFormat>
  <Paragraphs>256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Neue Haas Grotesk Text Pro</vt:lpstr>
      <vt:lpstr>Times New Roman</vt:lpstr>
      <vt:lpstr>PunchcardVTI</vt:lpstr>
      <vt:lpstr>Office Theme</vt:lpstr>
      <vt:lpstr>Where Neural Machine Translation and Translation Memories Meet</vt:lpstr>
      <vt:lpstr>Outline</vt:lpstr>
      <vt:lpstr>1. An Overview of HKSAR Government Press Releases</vt:lpstr>
      <vt:lpstr>Hong Kong Government Press Releases</vt:lpstr>
      <vt:lpstr>HKSAR Government Press Releases</vt:lpstr>
      <vt:lpstr>PowerPoint Presentation</vt:lpstr>
      <vt:lpstr>PowerPoint Presentation</vt:lpstr>
      <vt:lpstr>Examples</vt:lpstr>
      <vt:lpstr>Themes</vt:lpstr>
      <vt:lpstr>Bilingual Press Releases</vt:lpstr>
      <vt:lpstr>2. Machine Translation of Government Press Releases</vt:lpstr>
      <vt:lpstr>Machine Translation of Government Press Releases</vt:lpstr>
      <vt:lpstr>Issues</vt:lpstr>
      <vt:lpstr>PowerPoint Presentation</vt:lpstr>
      <vt:lpstr>3. Our Approach: TM + MT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Common Approach </vt:lpstr>
      <vt:lpstr>Our Approach</vt:lpstr>
      <vt:lpstr>PowerPoint Presentation</vt:lpstr>
      <vt:lpstr>Our Sample TM</vt:lpstr>
      <vt:lpstr>PowerPoint Presentation</vt:lpstr>
      <vt:lpstr>PowerPoint Presentation</vt:lpstr>
      <vt:lpstr>4. Our Experiments </vt:lpstr>
      <vt:lpstr>Experiments</vt:lpstr>
      <vt:lpstr>Experiment 1</vt:lpstr>
      <vt:lpstr>Our Test Dataset</vt:lpstr>
      <vt:lpstr>Experiment 1: Results</vt:lpstr>
      <vt:lpstr>Example 1</vt:lpstr>
      <vt:lpstr>Example 2</vt:lpstr>
      <vt:lpstr>Example 3</vt:lpstr>
      <vt:lpstr>Experiment 2</vt:lpstr>
      <vt:lpstr>Model Architecture</vt:lpstr>
      <vt:lpstr>PowerPoint Presentation</vt:lpstr>
      <vt:lpstr>Experiment 2: Results</vt:lpstr>
      <vt:lpstr>Experiment 3</vt:lpstr>
      <vt:lpstr>Experiment 3</vt:lpstr>
      <vt:lpstr>Model Architecture</vt:lpstr>
      <vt:lpstr>PowerPoint Presentation</vt:lpstr>
      <vt:lpstr>Experiment 3: Results</vt:lpstr>
      <vt:lpstr>5. The Way Forward </vt:lpstr>
      <vt:lpstr>Future Research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Neural Machine Translation and Translation Memories Meet</dc:title>
  <dc:creator>Sai Cheong Siu</dc:creator>
  <cp:lastModifiedBy>Sai Cheong Siu</cp:lastModifiedBy>
  <cp:revision>5</cp:revision>
  <dcterms:created xsi:type="dcterms:W3CDTF">2022-01-04T09:53:14Z</dcterms:created>
  <dcterms:modified xsi:type="dcterms:W3CDTF">2022-01-05T16:03:44Z</dcterms:modified>
</cp:coreProperties>
</file>