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59" r:id="rId3"/>
    <p:sldId id="460" r:id="rId4"/>
    <p:sldId id="529" r:id="rId5"/>
    <p:sldId id="489" r:id="rId6"/>
    <p:sldId id="462" r:id="rId7"/>
    <p:sldId id="463" r:id="rId8"/>
    <p:sldId id="470" r:id="rId9"/>
    <p:sldId id="471" r:id="rId10"/>
    <p:sldId id="472" r:id="rId11"/>
    <p:sldId id="473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/>
    <p:restoredTop sz="94740"/>
  </p:normalViewPr>
  <p:slideViewPr>
    <p:cSldViewPr snapToGrid="0" snapToObjects="1">
      <p:cViewPr varScale="1">
        <p:scale>
          <a:sx n="63" d="100"/>
          <a:sy n="63" d="100"/>
        </p:scale>
        <p:origin x="2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700"/>
            </a:lvl1pPr>
            <a:lvl2pPr marL="0" indent="0" algn="ctr">
              <a:spcBef>
                <a:spcPct val="0"/>
              </a:spcBef>
              <a:buSzTx/>
              <a:buNone/>
              <a:defRPr sz="2700"/>
            </a:lvl2pPr>
            <a:lvl3pPr marL="0" indent="0" algn="ctr">
              <a:spcBef>
                <a:spcPct val="0"/>
              </a:spcBef>
              <a:buSzTx/>
              <a:buNone/>
              <a:defRPr sz="2700"/>
            </a:lvl3pPr>
            <a:lvl4pPr marL="0" indent="0" algn="ctr">
              <a:spcBef>
                <a:spcPct val="0"/>
              </a:spcBef>
              <a:buSzTx/>
              <a:buNone/>
              <a:defRPr sz="2700"/>
            </a:lvl4pPr>
            <a:lvl5pPr marL="0" indent="0" algn="ctr">
              <a:spcBef>
                <a:spcPct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193800" y="4476750"/>
            <a:ext cx="9810750" cy="29276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ct val="0"/>
              </a:spcBef>
              <a:buSzTx/>
              <a:buNone/>
              <a:defRPr sz="16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193800" y="3006725"/>
            <a:ext cx="9810750" cy="47625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ct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562984" y="336550"/>
            <a:ext cx="9067801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17500" y="4756150"/>
            <a:ext cx="11557000" cy="10033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7500" y="5721350"/>
            <a:ext cx="11557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700"/>
            </a:lvl1pPr>
            <a:lvl2pPr marL="0" indent="0" algn="ctr">
              <a:spcBef>
                <a:spcPct val="0"/>
              </a:spcBef>
              <a:buSzTx/>
              <a:buNone/>
              <a:defRPr sz="2700"/>
            </a:lvl2pPr>
            <a:lvl3pPr marL="0" indent="0" algn="ctr">
              <a:spcBef>
                <a:spcPct val="0"/>
              </a:spcBef>
              <a:buSzTx/>
              <a:buNone/>
              <a:defRPr sz="2700"/>
            </a:lvl3pPr>
            <a:lvl4pPr marL="0" indent="0" algn="ctr">
              <a:spcBef>
                <a:spcPct val="0"/>
              </a:spcBef>
              <a:buSzTx/>
              <a:buNone/>
              <a:defRPr sz="2700"/>
            </a:lvl4pPr>
            <a:lvl5pPr marL="0" indent="0" algn="ctr">
              <a:spcBef>
                <a:spcPct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582990" y="476250"/>
            <a:ext cx="4762501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25500" y="476250"/>
            <a:ext cx="5111750" cy="277495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25500" y="3263900"/>
            <a:ext cx="5111750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700"/>
            </a:lvl1pPr>
            <a:lvl2pPr marL="0" indent="0" algn="ctr">
              <a:spcBef>
                <a:spcPct val="0"/>
              </a:spcBef>
              <a:buSzTx/>
              <a:buNone/>
              <a:defRPr sz="2700"/>
            </a:lvl2pPr>
            <a:lvl3pPr marL="0" indent="0" algn="ctr">
              <a:spcBef>
                <a:spcPct val="0"/>
              </a:spcBef>
              <a:buSzTx/>
              <a:buNone/>
              <a:defRPr sz="2700"/>
            </a:lvl3pPr>
            <a:lvl4pPr marL="0" indent="0" algn="ctr">
              <a:spcBef>
                <a:spcPct val="0"/>
              </a:spcBef>
              <a:buSzTx/>
              <a:buNone/>
              <a:defRPr sz="2700"/>
            </a:lvl4pPr>
            <a:lvl5pPr marL="0" indent="0" algn="ctr">
              <a:spcBef>
                <a:spcPct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ct val="450000"/>
              </a:spcBef>
              <a:defRPr sz="1900"/>
            </a:lvl1pPr>
            <a:lvl2pPr marL="558800" indent="-279400">
              <a:spcBef>
                <a:spcPct val="450000"/>
              </a:spcBef>
              <a:defRPr sz="1900"/>
            </a:lvl2pPr>
            <a:lvl3pPr marL="838200" indent="-279400">
              <a:spcBef>
                <a:spcPct val="450000"/>
              </a:spcBef>
              <a:defRPr sz="1900"/>
            </a:lvl3pPr>
            <a:lvl4pPr marL="1117600" indent="-279400">
              <a:spcBef>
                <a:spcPct val="450000"/>
              </a:spcBef>
              <a:defRPr sz="1900"/>
            </a:lvl4pPr>
            <a:lvl5pPr marL="1397000" indent="-279400">
              <a:spcBef>
                <a:spcPct val="450000"/>
              </a:spcBef>
              <a:defRPr sz="19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7880350" y="35242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7880350" y="565150"/>
            <a:ext cx="3702050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603250" y="565150"/>
            <a:ext cx="7086600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44550" y="177800"/>
            <a:ext cx="105029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26619" cy="2305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7500" marR="0" indent="-317500" algn="l" defTabSz="41275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635000" marR="0" indent="-317500" algn="l" defTabSz="41275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952500" marR="0" indent="-317500" algn="l" defTabSz="41275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270000" marR="0" indent="-317500" algn="l" defTabSz="41275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1587500" marR="0" indent="-317500" algn="l" defTabSz="41275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1905000" marR="0" indent="-317500" algn="l" defTabSz="41275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2222500" marR="0" indent="-317500" algn="l" defTabSz="41275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2540000" marR="0" indent="-317500" algn="l" defTabSz="41275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2857500" marR="0" indent="-317500" algn="l" defTabSz="41275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41275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14300" algn="ctr" defTabSz="41275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28600" algn="ctr" defTabSz="41275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42900" algn="ctr" defTabSz="41275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57200" algn="ctr" defTabSz="41275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71500" algn="ctr" defTabSz="41275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85800" algn="ctr" defTabSz="41275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800100" algn="ctr" defTabSz="41275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914400" algn="ctr" defTabSz="41275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hyperlink" Target="https://www.w3.org/TR/webtransport/" TargetMode="External"/><Relationship Id="rId2" Type="http://schemas.openxmlformats.org/officeDocument/2006/relationships/hyperlink" Target="https://www.w3.org/TR/webcodecs/" TargetMode="Externa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datatracker.ietf.org/doc/draft-murillo-whep/" TargetMode="External"/><Relationship Id="rId4" Type="http://schemas.openxmlformats.org/officeDocument/2006/relationships/hyperlink" Target="https://datatracker.ietf.org/doc/draft-ietf-wish-whep/" TargetMode="External"/><Relationship Id="rId3" Type="http://schemas.openxmlformats.org/officeDocument/2006/relationships/hyperlink" Target="https://datatracker.ietf.org/doc/draft-ietf-wish-whip/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hyperlink" Target="https://www.w3.org/TR/webrtc-encoded-transform/" TargetMode="Externa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webrtc.github.io/samples/src/content/insertable-streams/endtoend-encryption/" TargetMode="External"/><Relationship Id="rId3" Type="http://schemas.openxmlformats.org/officeDocument/2006/relationships/hyperlink" Target="https://www.w3.org/TR/webrtc-encoded-transform/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zenn.dev/shinyoshiaki/articles/opus-red-chrome" TargetMode="External"/><Relationship Id="rId3" Type="http://schemas.openxmlformats.org/officeDocument/2006/relationships/hyperlink" Target="https://www.w3.org/TR/webrtc-encoded-transform/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字节跳动ByteDance-PPT-0724-01.jpg" descr="字节跳动ByteDance-PPT-0724-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" name="封面标题内容位置"/>
          <p:cNvSpPr txBox="1"/>
          <p:nvPr/>
        </p:nvSpPr>
        <p:spPr>
          <a:xfrm>
            <a:off x="462474" y="2441243"/>
            <a:ext cx="10621010" cy="7816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9500">
                <a:solidFill>
                  <a:srgbClr val="3A5BAE"/>
                </a:solidFill>
              </a:defRPr>
            </a:lvl1pPr>
          </a:lstStyle>
          <a:p>
            <a:pPr algn="l"/>
            <a:r>
              <a:rPr lang="en-US" altLang="zh-CN" sz="4750" dirty="0"/>
              <a:t>WebRTC </a:t>
            </a:r>
            <a:r>
              <a:rPr lang="zh-CN" altLang="en-US" sz="4750" dirty="0"/>
              <a:t>媒体传输探索和信令标准化应用</a:t>
            </a:r>
            <a:endParaRPr sz="4750" dirty="0"/>
          </a:p>
        </p:txBody>
      </p:sp>
      <p:sp>
        <p:nvSpPr>
          <p:cNvPr id="121" name="封面副标题内容位置"/>
          <p:cNvSpPr txBox="1"/>
          <p:nvPr/>
        </p:nvSpPr>
        <p:spPr>
          <a:xfrm>
            <a:off x="8162526" y="3815686"/>
            <a:ext cx="2118995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9C4D0"/>
                </a:solidFill>
              </a:defRPr>
            </a:lvl1pPr>
          </a:lstStyle>
          <a:p>
            <a:r>
              <a:rPr lang="zh-CN" altLang="en-US" sz="2500" dirty="0"/>
              <a:t>字节跳动</a:t>
            </a:r>
            <a:r>
              <a:rPr lang="en-US" altLang="zh-CN" sz="2500" dirty="0"/>
              <a:t> </a:t>
            </a:r>
            <a:r>
              <a:rPr lang="zh-CN" altLang="en-US" sz="2500" dirty="0"/>
              <a:t>陈成</a:t>
            </a:r>
            <a:endParaRPr sz="25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2760345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/>
              <a:t>Unbundling WebRTC</a:t>
            </a:r>
            <a:endParaRPr sz="2500" dirty="0"/>
          </a:p>
        </p:txBody>
      </p:sp>
      <p:sp>
        <p:nvSpPr>
          <p:cNvPr id="2" name="文本框 1"/>
          <p:cNvSpPr txBox="1"/>
          <p:nvPr/>
        </p:nvSpPr>
        <p:spPr>
          <a:xfrm>
            <a:off x="416806" y="1607679"/>
            <a:ext cx="11749948" cy="111148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5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2"/>
              </a:rPr>
              <a:t>https://www.w3.org/TR/webcodecs/</a:t>
            </a:r>
            <a:r>
              <a:rPr lang="en-US" altLang="zh-CN" sz="1650">
                <a:uFill>
                  <a:solidFill>
                    <a:srgbClr val="000000"/>
                  </a:solidFill>
                </a:uFill>
                <a:sym typeface="Helvetica Neue" panose="02000503000000020004"/>
              </a:rPr>
              <a:t>   </a:t>
            </a:r>
            <a:r>
              <a:rPr lang="zh-CN" altLang="en-US" sz="1650">
                <a:uFill>
                  <a:solidFill>
                    <a:srgbClr val="000000"/>
                  </a:solidFill>
                </a:uFill>
                <a:sym typeface="Helvetica Neue" panose="02000503000000020004"/>
              </a:rPr>
              <a:t>提供调用浏览器内置编解码器的接口  </a:t>
            </a:r>
            <a:r>
              <a:rPr lang="en-US" altLang="zh-CN" sz="1650">
                <a:uFill>
                  <a:solidFill>
                    <a:srgbClr val="000000"/>
                  </a:solidFill>
                </a:uFill>
                <a:sym typeface="Helvetica Neue" panose="02000503000000020004"/>
              </a:rPr>
              <a:t>Chrome 94</a:t>
            </a:r>
            <a:endParaRPr kumimoji="0" lang="en-US" altLang="zh-CN" sz="165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  <a:hlinkClick r:id="rId2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50">
                <a:uFill>
                  <a:solidFill>
                    <a:srgbClr val="000000"/>
                  </a:solidFill>
                </a:uFill>
                <a:sym typeface="Helvetica Neue" panose="02000503000000020004"/>
                <a:hlinkClick r:id="rId3"/>
              </a:rPr>
              <a:t>https://www.w3.org/TR/webtransport/</a:t>
            </a:r>
            <a:r>
              <a:rPr lang="en-US" altLang="zh-CN" sz="1650">
                <a:uFill>
                  <a:solidFill>
                    <a:srgbClr val="000000"/>
                  </a:solidFill>
                </a:uFill>
                <a:sym typeface="Helvetica Neue" panose="02000503000000020004"/>
              </a:rPr>
              <a:t>   </a:t>
            </a:r>
            <a:r>
              <a:rPr lang="zh-CN" altLang="en-US" sz="1650">
                <a:uFill>
                  <a:solidFill>
                    <a:srgbClr val="000000"/>
                  </a:solidFill>
                </a:uFill>
                <a:sym typeface="Helvetica Neue" panose="02000503000000020004"/>
              </a:rPr>
              <a:t>基于</a:t>
            </a:r>
            <a:r>
              <a:rPr lang="en-US" altLang="zh-CN" sz="1650">
                <a:uFill>
                  <a:solidFill>
                    <a:srgbClr val="000000"/>
                  </a:solidFill>
                </a:uFill>
                <a:sym typeface="Helvetica Neue" panose="02000503000000020004"/>
              </a:rPr>
              <a:t>HTTP3</a:t>
            </a:r>
            <a:r>
              <a:rPr lang="zh-CN" altLang="en-US" sz="1650">
                <a:uFill>
                  <a:solidFill>
                    <a:srgbClr val="000000"/>
                  </a:solidFill>
                </a:uFill>
                <a:sym typeface="Helvetica Neue" panose="02000503000000020004"/>
              </a:rPr>
              <a:t>的双向传输通道  </a:t>
            </a:r>
            <a:r>
              <a:rPr lang="en-US" altLang="zh-CN" sz="1650">
                <a:uFill>
                  <a:solidFill>
                    <a:srgbClr val="000000"/>
                  </a:solidFill>
                </a:uFill>
                <a:sym typeface="Helvetica Neue" panose="02000503000000020004"/>
              </a:rPr>
              <a:t>Chrome 97</a:t>
            </a:r>
            <a:endParaRPr kumimoji="0" lang="zh-CN" altLang="en-US" sz="165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161025" y="3424206"/>
            <a:ext cx="5231426" cy="2006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Char char="•"/>
            </a:pPr>
            <a:r>
              <a:rPr lang="zh-CN" altLang="en-US" sz="165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使用</a:t>
            </a:r>
            <a:r>
              <a:rPr lang="en-US" altLang="zh-CN" sz="165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WebTransport</a:t>
            </a:r>
            <a:r>
              <a:rPr lang="zh-CN" altLang="en-US" sz="165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的不可靠通道</a:t>
            </a:r>
            <a:endParaRPr lang="zh-CN" altLang="en-US" sz="165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Char char="•"/>
            </a:pPr>
            <a:r>
              <a:rPr lang="zh-CN" altLang="en-US" sz="165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需要自己实现</a:t>
            </a:r>
            <a:r>
              <a:rPr lang="en-US" altLang="zh-CN" sz="165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QoS</a:t>
            </a:r>
            <a:r>
              <a:rPr lang="zh-CN" altLang="en-US" sz="165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控制及分包组包逻辑</a:t>
            </a:r>
            <a:endParaRPr lang="zh-CN" altLang="en-US" sz="165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Char char="•"/>
            </a:pPr>
            <a:r>
              <a:rPr lang="zh-CN" altLang="en-US" sz="165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适用于</a:t>
            </a:r>
            <a:r>
              <a:rPr lang="en-US" altLang="zh-CN" sz="165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Client</a:t>
            </a:r>
            <a:r>
              <a:rPr lang="zh-CN" altLang="en-US" sz="165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-</a:t>
            </a:r>
            <a:r>
              <a:rPr lang="en-US" altLang="zh-CN" sz="165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Server</a:t>
            </a:r>
            <a:endParaRPr lang="zh-CN" altLang="en-US" sz="165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indent="-4572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Char char="•"/>
            </a:pPr>
            <a:r>
              <a:rPr kumimoji="0" lang="zh-CN" altLang="en-US" sz="16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可以更定制化地开发</a:t>
            </a:r>
            <a:r>
              <a:rPr kumimoji="0" lang="en-US" altLang="zh-CN" sz="16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RTC</a:t>
            </a:r>
            <a:r>
              <a:rPr kumimoji="0" lang="zh-CN" altLang="en-US" sz="16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功能</a:t>
            </a:r>
            <a:endParaRPr kumimoji="0" lang="zh-CN" altLang="en-US" sz="16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 descr="upload_post_object_v2_0900806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04" y="2958134"/>
            <a:ext cx="7866163" cy="2739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Picture 1" descr="upload_post_object_v2_4032349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25" y="1163682"/>
            <a:ext cx="9187640" cy="5694403"/>
          </a:xfrm>
          <a:prstGeom prst="rect">
            <a:avLst/>
          </a:prstGeom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4511040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>
                <a:sym typeface="+mn-ea"/>
              </a:rPr>
              <a:t>Unbundling WebRTC </a:t>
            </a:r>
            <a:r>
              <a:rPr lang="zh-CN" altLang="en-US" sz="2500" dirty="0">
                <a:sym typeface="+mn-ea"/>
              </a:rPr>
              <a:t>— </a:t>
            </a:r>
            <a:r>
              <a:rPr lang="en-US" altLang="zh-CN" sz="2500" dirty="0"/>
              <a:t>SDK</a:t>
            </a:r>
            <a:r>
              <a:rPr lang="zh-CN" altLang="en-US" sz="2500" dirty="0"/>
              <a:t>架构</a:t>
            </a:r>
            <a:endParaRPr sz="25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Picture 2" descr="upload_post_object_v2_3637977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0" y="969483"/>
            <a:ext cx="11236584" cy="6189499"/>
          </a:xfrm>
          <a:prstGeom prst="rect">
            <a:avLst/>
          </a:prstGeom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4829175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>
                <a:sym typeface="+mn-ea"/>
              </a:rPr>
              <a:t>Unbundling WebRTC </a:t>
            </a:r>
            <a:r>
              <a:rPr lang="zh-CN" altLang="en-US" sz="2500" dirty="0">
                <a:sym typeface="+mn-ea"/>
              </a:rPr>
              <a:t>— </a:t>
            </a:r>
            <a:r>
              <a:rPr lang="en-US" altLang="zh-CN" sz="2500" dirty="0"/>
              <a:t>SDK</a:t>
            </a:r>
            <a:r>
              <a:rPr lang="zh-CN" altLang="en-US" sz="2500" dirty="0"/>
              <a:t>时序图</a:t>
            </a:r>
            <a:endParaRPr sz="25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4987290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>
                <a:sym typeface="+mn-ea"/>
              </a:rPr>
              <a:t>Unbundling WebRTC </a:t>
            </a:r>
            <a:r>
              <a:rPr lang="zh-CN" altLang="en-US" sz="2500" dirty="0">
                <a:sym typeface="+mn-ea"/>
              </a:rPr>
              <a:t>— </a:t>
            </a:r>
            <a:r>
              <a:rPr lang="zh-CN" altLang="en-US" sz="2500" dirty="0"/>
              <a:t>问题和总结</a:t>
            </a:r>
            <a:endParaRPr sz="2500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88506" y="1834475"/>
            <a:ext cx="177800" cy="2813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400" tIns="25400" rIns="25400" bIns="254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620257" y="1543986"/>
            <a:ext cx="11336418" cy="51675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问题：</a:t>
            </a:r>
            <a:endParaRPr lang="en-US" altLang="zh-CN" sz="18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WebTransport</a:t>
            </a:r>
            <a:endParaRPr lang="en-US" altLang="zh-CN" sz="18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1028700" marR="0" lvl="1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•"/>
            </a:pP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底层</a:t>
            </a:r>
            <a:r>
              <a:rPr lang="en-US" altLang="zh-CN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quic</a:t>
            </a: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协议内置拥塞控制对实时音视频通信场景不够友好</a:t>
            </a:r>
            <a:endParaRPr lang="zh-CN" altLang="en-US" sz="18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1028700" marR="0" lvl="1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•"/>
            </a:pP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单连接上不同包类型优先级能力欠缺</a:t>
            </a:r>
            <a:endParaRPr lang="zh-CN" altLang="en-US" sz="18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1028700" marR="0" lvl="1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•"/>
            </a:pP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底层带宽估计信息没有反馈给应用开发者，上层需要自己独立带宽估计，带宽分配</a:t>
            </a:r>
            <a:endParaRPr lang="zh-CN" altLang="en-US" sz="18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WebCodecs</a:t>
            </a:r>
            <a:endParaRPr lang="en-US" altLang="zh-CN" sz="18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1028700" marR="0" lvl="1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en-US" altLang="zh-CN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opus</a:t>
            </a: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编码默认</a:t>
            </a:r>
            <a:r>
              <a:rPr lang="en-US" altLang="zh-CN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60ms</a:t>
            </a: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帧长不可配，不适用于</a:t>
            </a:r>
            <a:r>
              <a:rPr lang="en-US" altLang="zh-CN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RTC</a:t>
            </a: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低延迟要求</a:t>
            </a:r>
            <a:endParaRPr lang="en-US" altLang="zh-CN" sz="18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1028700" marR="0" lvl="1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en-US" altLang="zh-CN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opus</a:t>
            </a: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编码还不支持</a:t>
            </a:r>
            <a:r>
              <a:rPr lang="en-US" altLang="zh-CN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inband</a:t>
            </a: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-</a:t>
            </a:r>
            <a:r>
              <a:rPr lang="en-US" altLang="zh-CN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fec, </a:t>
            </a: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丢包反馈等特性</a:t>
            </a:r>
            <a:endParaRPr lang="zh-CN" altLang="en-US" sz="18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18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浏览器兼容性和实现</a:t>
            </a:r>
            <a:endParaRPr lang="zh-CN" altLang="en-US" sz="1800" b="0"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Char char="•"/>
            </a:pPr>
            <a:endParaRPr lang="zh-CN" altLang="en-US" sz="18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8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总结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：距离实现具备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WebRTC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能力的产品化还需要时间打磨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 userDrawn="1"/>
        </p:nvSpPr>
        <p:spPr>
          <a:xfrm>
            <a:off x="1892825" y="2872529"/>
            <a:ext cx="6677202" cy="5231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WebRTC </a:t>
            </a: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信令标准化应用</a:t>
            </a:r>
            <a:endParaRPr kumimoji="0" lang="zh-CN" altLang="en-US" sz="15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8018780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/>
              <a:t>WHIP/WHEP </a:t>
            </a:r>
            <a:r>
              <a:rPr lang="zh-CN" altLang="en-US" sz="2500" dirty="0"/>
              <a:t>— </a:t>
            </a:r>
            <a:r>
              <a:rPr lang="en-US" altLang="zh-CN" sz="2500" dirty="0"/>
              <a:t>WebRTC HTTP Ingestion/Egress Protocol</a:t>
            </a:r>
            <a:endParaRPr sz="2500" dirty="0"/>
          </a:p>
        </p:txBody>
      </p:sp>
      <p:pic>
        <p:nvPicPr>
          <p:cNvPr id="4" name="图片 3" descr="upload_post_object_v2_3425497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7" y="1440421"/>
            <a:ext cx="6843524" cy="5022761"/>
          </a:xfrm>
          <a:prstGeom prst="rect">
            <a:avLst/>
          </a:prstGeom>
        </p:spPr>
      </p:pic>
      <p:sp>
        <p:nvSpPr>
          <p:cNvPr id="2" name="Text Box 1"/>
          <p:cNvSpPr txBox="1"/>
          <p:nvPr userDrawn="1"/>
        </p:nvSpPr>
        <p:spPr>
          <a:xfrm>
            <a:off x="7337456" y="1440382"/>
            <a:ext cx="4636381" cy="46103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草案现状</a:t>
            </a:r>
            <a:endParaRPr lang="zh-CN" altLang="en-US" sz="150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5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WHIP: 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由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Millicast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发起，目前正在被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IESG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审查，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即将成为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正式标准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https://datatracker.ietf.org/doc/draft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-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ietf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-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wish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-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whip/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WHEP: </a:t>
            </a:r>
            <a:r>
              <a:rPr lang="zh-CN" altLang="en-US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由</a:t>
            </a:r>
            <a:r>
              <a:rPr lang="en-US" altLang="zh-CN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ByteDance</a:t>
            </a:r>
            <a:r>
              <a:rPr lang="zh-CN" altLang="en-US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和</a:t>
            </a:r>
            <a:r>
              <a:rPr lang="en-US" altLang="zh-CN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Millicast</a:t>
            </a:r>
            <a:r>
              <a:rPr lang="zh-CN" altLang="en-US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发起，目前已被</a:t>
            </a:r>
            <a:r>
              <a:rPr lang="en-US" altLang="zh-CN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IETF</a:t>
            </a:r>
            <a:r>
              <a:rPr lang="zh-CN" altLang="en-US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工作组采纳，成为工作组草案，目标</a:t>
            </a:r>
            <a:r>
              <a:rPr lang="en-US" altLang="zh-CN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2024</a:t>
            </a:r>
            <a:r>
              <a:rPr lang="zh-CN" altLang="en-US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年底提交</a:t>
            </a:r>
            <a:r>
              <a:rPr lang="en-US" altLang="zh-CN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IESG</a:t>
            </a:r>
            <a:r>
              <a:rPr lang="zh-CN" altLang="en-US" sz="15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审查</a:t>
            </a:r>
            <a:endParaRPr lang="zh-CN" altLang="en-US" sz="15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4"/>
              </a:rPr>
              <a:t>https://datatracker.ietf.org/doc/draft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4"/>
              </a:rPr>
              <a:t>-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4"/>
              </a:rPr>
              <a:t>ietf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4"/>
              </a:rPr>
              <a:t>-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4"/>
              </a:rPr>
              <a:t>wish</a:t>
            </a:r>
            <a:r>
              <a:rPr kumimoji="0" lang="zh-CN" altLang="en-US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4"/>
              </a:rPr>
              <a:t>-</a:t>
            </a: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4"/>
              </a:rPr>
              <a:t>whep/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  <a:hlinkClick r:id="rId5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4354195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/>
              <a:t>WebRTC Transmission Network</a:t>
            </a:r>
            <a:endParaRPr sz="2500" dirty="0"/>
          </a:p>
        </p:txBody>
      </p:sp>
      <p:sp>
        <p:nvSpPr>
          <p:cNvPr id="3" name="Text Box 2"/>
          <p:cNvSpPr txBox="1"/>
          <p:nvPr userDrawn="1"/>
        </p:nvSpPr>
        <p:spPr>
          <a:xfrm>
            <a:off x="1051443" y="1763865"/>
            <a:ext cx="10090785" cy="2813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400" tIns="25400" rIns="25400" bIns="254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RTC</a:t>
            </a:r>
            <a:r>
              <a:rPr lang="zh-CN" altLang="en-US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厂商通过</a:t>
            </a:r>
            <a:r>
              <a:rPr lang="en-US" alt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WHIP</a:t>
            </a:r>
            <a:r>
              <a:rPr lang="zh-CN" altLang="en-US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和</a:t>
            </a:r>
            <a:r>
              <a:rPr lang="en-US" alt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WHEP</a:t>
            </a:r>
            <a:r>
              <a:rPr lang="zh-CN" altLang="en-US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协议，可以将服务端的能力对外开放，实现直接的推拉流，方便开发者，促进更多的</a:t>
            </a:r>
            <a:r>
              <a:rPr lang="en-US" altLang="zh-CN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WebRTC</a:t>
            </a:r>
            <a:r>
              <a:rPr lang="zh-CN" altLang="en-US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应用</a:t>
            </a:r>
            <a:endParaRPr kumimoji="0" lang="zh-CN" altLang="en-US" sz="15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Text Box 4"/>
          <p:cNvSpPr txBox="1"/>
          <p:nvPr userDrawn="1"/>
        </p:nvSpPr>
        <p:spPr>
          <a:xfrm>
            <a:off x="9175896" y="2971557"/>
            <a:ext cx="2022475" cy="2051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400" tIns="25400" rIns="25400" bIns="25400" numCol="1" spcCol="38100" rtlCol="0" anchor="ctr" forceAA="0">
            <a:spAutoFit/>
          </a:bodyPr>
          <a:p>
            <a:pPr lvl="0" algn="l">
              <a:lnSpc>
                <a:spcPct val="200000"/>
              </a:lnSpc>
              <a:buNone/>
            </a:pPr>
            <a:r>
              <a:rPr lang="en-US" altLang="zh-CN" sz="200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WTN vendor</a:t>
            </a:r>
            <a:endParaRPr lang="en-US" altLang="zh-CN" sz="200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  <a:p>
            <a:pPr lvl="0" algn="l">
              <a:lnSpc>
                <a:spcPct val="200000"/>
              </a:lnSpc>
              <a:buChar char="•"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Millicast (Dolby.io)</a:t>
            </a:r>
            <a:endParaRPr kumimoji="0" lang="en-US" alt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lvl="0" algn="l">
              <a:lnSpc>
                <a:spcPct val="200000"/>
              </a:lnSpc>
              <a:buChar char="•"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ByteDance</a:t>
            </a:r>
            <a:endParaRPr kumimoji="0" lang="en-US" alt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lvl="0" algn="l">
              <a:lnSpc>
                <a:spcPct val="200000"/>
              </a:lnSpc>
              <a:buChar char="•"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Cloudflare</a:t>
            </a:r>
            <a:endParaRPr kumimoji="0" lang="en-US" alt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4" name="Picture 3" descr="upload_post_object_v2_0765582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9" y="2650911"/>
            <a:ext cx="8537697" cy="32131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2914015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zh-CN" altLang="en-US" sz="2500" dirty="0"/>
              <a:t>应用 — 低延时分发</a:t>
            </a:r>
            <a:endParaRPr sz="2500" dirty="0"/>
          </a:p>
        </p:txBody>
      </p:sp>
      <p:pic>
        <p:nvPicPr>
          <p:cNvPr id="2" name="Picture 1" descr="upload_post_object_v2_2286456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49" y="2144087"/>
            <a:ext cx="6295829" cy="3309346"/>
          </a:xfrm>
          <a:prstGeom prst="rect">
            <a:avLst/>
          </a:prstGeom>
        </p:spPr>
      </p:pic>
      <p:sp>
        <p:nvSpPr>
          <p:cNvPr id="3" name="Text Box 2"/>
          <p:cNvSpPr txBox="1"/>
          <p:nvPr userDrawn="1"/>
        </p:nvSpPr>
        <p:spPr>
          <a:xfrm>
            <a:off x="8327881" y="1163050"/>
            <a:ext cx="2252345" cy="2813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400" tIns="25400" rIns="25400" bIns="254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OBS 30 </a:t>
            </a:r>
            <a:r>
              <a:rPr kumimoji="0" lang="zh-CN" altLang="en-US" sz="15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正式支持</a:t>
            </a:r>
            <a:r>
              <a:rPr kumimoji="0" lang="en-US" altLang="zh-CN" sz="15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WHIP</a:t>
            </a:r>
            <a:r>
              <a:rPr kumimoji="0" lang="zh-CN" altLang="en-US" sz="15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推流</a:t>
            </a:r>
            <a:endParaRPr kumimoji="0" lang="zh-CN" altLang="en-US" sz="15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>
            <a:off x="8185041" y="1754597"/>
            <a:ext cx="1715741" cy="33487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Client</a:t>
            </a:r>
            <a:endParaRPr lang="en-US" altLang="zh-CN" sz="200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lvl="0" algn="l">
              <a:lnSpc>
                <a:spcPct val="200000"/>
              </a:lnSpc>
              <a:buChar char="•"/>
            </a:pPr>
            <a:r>
              <a:rPr lang="en-US" altLang="zh-CN" sz="1500" b="0"/>
              <a:t>OBS</a:t>
            </a:r>
            <a:endParaRPr lang="en-US" altLang="zh-CN" sz="1500" b="0"/>
          </a:p>
          <a:p>
            <a:pPr lvl="0" algn="l">
              <a:lnSpc>
                <a:spcPct val="200000"/>
              </a:lnSpc>
              <a:buChar char="•"/>
            </a:pPr>
            <a:r>
              <a:rPr sz="1500" b="0"/>
              <a:t>GStreamer</a:t>
            </a:r>
            <a:endParaRPr sz="1500" b="0"/>
          </a:p>
          <a:p>
            <a:pPr lvl="0" algn="l">
              <a:lnSpc>
                <a:spcPct val="200000"/>
              </a:lnSpc>
              <a:buChar char="•"/>
            </a:pPr>
            <a:r>
              <a:rPr sz="1500" b="0"/>
              <a:t>FFmpeg</a:t>
            </a:r>
            <a:r>
              <a:rPr lang="en-US" altLang="zh-CN" sz="1500" b="0"/>
              <a:t>*</a:t>
            </a:r>
            <a:endParaRPr sz="1500" b="0"/>
          </a:p>
          <a:p>
            <a:pPr lvl="0" algn="l">
              <a:lnSpc>
                <a:spcPct val="200000"/>
              </a:lnSpc>
              <a:buChar char="•"/>
            </a:pPr>
            <a:r>
              <a:rPr lang="en-US" altLang="zh-CN" sz="1500" b="0"/>
              <a:t>DJI</a:t>
            </a:r>
            <a:endParaRPr lang="en-US" altLang="zh-CN" sz="1500" b="0"/>
          </a:p>
          <a:p>
            <a:pPr lvl="0" algn="l">
              <a:lnSpc>
                <a:spcPct val="200000"/>
              </a:lnSpc>
              <a:buChar char="•"/>
            </a:pPr>
            <a:r>
              <a:rPr sz="1500" b="0"/>
              <a:t>Flowcaster</a:t>
            </a:r>
            <a:endParaRPr sz="1500" b="0"/>
          </a:p>
          <a:p>
            <a:pPr lvl="0" algn="l">
              <a:lnSpc>
                <a:spcPct val="200000"/>
              </a:lnSpc>
              <a:buChar char="•"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Text Box 4"/>
          <p:cNvSpPr txBox="1"/>
          <p:nvPr userDrawn="1"/>
        </p:nvSpPr>
        <p:spPr>
          <a:xfrm>
            <a:off x="10292463" y="1754563"/>
            <a:ext cx="816610" cy="2051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400" tIns="25400" rIns="25400" bIns="25400" numCol="1" spcCol="38100" rtlCol="0" anchor="t" forceAA="0">
            <a:spAutoFit/>
          </a:bodyPr>
          <a:p>
            <a:pPr lvl="0" algn="l">
              <a:lnSpc>
                <a:spcPct val="200000"/>
              </a:lnSpc>
              <a:buNone/>
            </a:pPr>
            <a:r>
              <a:rPr lang="en-US" altLang="zh-CN" sz="2000">
                <a:ln>
                  <a:noFill/>
                </a:ln>
                <a:solidFill>
                  <a:srgbClr val="000000"/>
                </a:solidFill>
                <a:effectLst/>
                <a:uFillTx/>
              </a:rPr>
              <a:t>Server</a:t>
            </a:r>
            <a:endParaRPr lang="en-US" altLang="zh-CN" sz="200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  <a:p>
            <a:pPr lvl="0" algn="l">
              <a:lnSpc>
                <a:spcPct val="200000"/>
              </a:lnSpc>
              <a:buChar char="•"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SRS</a:t>
            </a:r>
            <a:endParaRPr kumimoji="0" lang="en-US" alt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lvl="0" algn="l">
              <a:lnSpc>
                <a:spcPct val="200000"/>
              </a:lnSpc>
              <a:buChar char="•"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Janus</a:t>
            </a:r>
            <a:endParaRPr kumimoji="0" lang="en-US" altLang="zh-CN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lvl="0" algn="l">
              <a:lnSpc>
                <a:spcPct val="200000"/>
              </a:lnSpc>
              <a:buChar char="•"/>
            </a:pPr>
            <a:r>
              <a:rPr kumimoji="0" lang="en-US" altLang="zh-CN" sz="15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Livekit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001524" y="5659061"/>
            <a:ext cx="1381536" cy="30736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*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非原生支持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2595880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zh-CN" altLang="en-US" sz="2500" dirty="0"/>
              <a:t>应用 — 厂商互通</a:t>
            </a:r>
            <a:endParaRPr sz="2500" dirty="0"/>
          </a:p>
        </p:txBody>
      </p:sp>
      <p:pic>
        <p:nvPicPr>
          <p:cNvPr id="5" name="Picture 4" descr="upload_post_object_v2_5115227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5" y="1675118"/>
            <a:ext cx="11688990" cy="446942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2595880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zh-CN" altLang="en-US" sz="2500" dirty="0"/>
              <a:t>应用 — 线路备份</a:t>
            </a:r>
            <a:endParaRPr sz="2500" dirty="0"/>
          </a:p>
        </p:txBody>
      </p:sp>
      <p:sp>
        <p:nvSpPr>
          <p:cNvPr id="4" name="Text Box 3"/>
          <p:cNvSpPr txBox="1"/>
          <p:nvPr userDrawn="1"/>
        </p:nvSpPr>
        <p:spPr>
          <a:xfrm>
            <a:off x="2482665" y="1587030"/>
            <a:ext cx="624205" cy="2813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400" tIns="25400" rIns="25400" bIns="254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5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旧架构</a:t>
            </a:r>
            <a:endParaRPr kumimoji="0" lang="zh-CN" altLang="en-US" sz="15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Text Box 4"/>
          <p:cNvSpPr txBox="1"/>
          <p:nvPr userDrawn="1"/>
        </p:nvSpPr>
        <p:spPr>
          <a:xfrm>
            <a:off x="8528381" y="1587071"/>
            <a:ext cx="624205" cy="2813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25400" tIns="25400" rIns="25400" bIns="254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5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新</a:t>
            </a:r>
            <a:r>
              <a:rPr kumimoji="0" lang="zh-CN" altLang="en-US" sz="15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架构</a:t>
            </a:r>
            <a:endParaRPr kumimoji="0" lang="zh-CN" altLang="en-US" sz="15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8" name="Picture 7" descr="upload_post_object_v2_9798004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84" y="1869648"/>
            <a:ext cx="5313597" cy="4301429"/>
          </a:xfrm>
          <a:prstGeom prst="rect">
            <a:avLst/>
          </a:prstGeom>
        </p:spPr>
      </p:pic>
      <p:pic>
        <p:nvPicPr>
          <p:cNvPr id="9" name="Picture 8" descr="upload_post_object_v2_221196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45" y="1869648"/>
            <a:ext cx="3585637" cy="47021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1007110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/>
              <a:t>WebRTC</a:t>
            </a:r>
            <a:endParaRPr sz="2500" dirty="0"/>
          </a:p>
        </p:txBody>
      </p:sp>
      <p:pic>
        <p:nvPicPr>
          <p:cNvPr id="3" name="图片 2" descr="upload_post_object_v2_820418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05" y="1399374"/>
            <a:ext cx="8760394" cy="5458626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125303" y="2126864"/>
            <a:ext cx="718055" cy="4896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信令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125301" y="5430509"/>
            <a:ext cx="717997" cy="5060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ctr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媒体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376251" y="2020202"/>
            <a:ext cx="6960313" cy="754320"/>
          </a:xfrm>
          <a:prstGeom prst="round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3594044" y="5306296"/>
            <a:ext cx="6960313" cy="754320"/>
          </a:xfrm>
          <a:prstGeom prst="roundRect">
            <a:avLst/>
          </a:prstGeom>
          <a:noFill/>
          <a:ln w="762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2" name="直接箭头连接符 11"/>
          <p:cNvCxnSpPr/>
          <p:nvPr userDrawn="1"/>
        </p:nvCxnSpPr>
        <p:spPr>
          <a:xfrm>
            <a:off x="1843145" y="2397372"/>
            <a:ext cx="1361771" cy="0"/>
          </a:xfrm>
          <a:prstGeom prst="straightConnector1">
            <a:avLst/>
          </a:prstGeom>
          <a:noFill/>
          <a:ln w="101600" cap="flat" cmpd="sng" algn="ctr">
            <a:solidFill>
              <a:srgbClr val="000000">
                <a:alpha val="100000"/>
              </a:srgbClr>
            </a:solidFill>
            <a:prstDash val="soli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/>
          <p:nvPr userDrawn="1"/>
        </p:nvCxnSpPr>
        <p:spPr>
          <a:xfrm>
            <a:off x="1843145" y="5683579"/>
            <a:ext cx="1373853" cy="0"/>
          </a:xfrm>
          <a:prstGeom prst="straightConnector1">
            <a:avLst/>
          </a:prstGeom>
          <a:noFill/>
          <a:ln w="101600" cap="flat" cmpd="sng" algn="ctr">
            <a:solidFill>
              <a:srgbClr val="000000">
                <a:alpha val="100000"/>
              </a:srgbClr>
            </a:solidFill>
            <a:prstDash val="solid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矩形 13"/>
          <p:cNvSpPr/>
          <p:nvPr userDrawn="1"/>
        </p:nvSpPr>
        <p:spPr>
          <a:xfrm>
            <a:off x="2519069" y="4026006"/>
            <a:ext cx="457200" cy="4572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501926" y="4711751"/>
            <a:ext cx="857182" cy="342873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mpd="sng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 userDrawn="1"/>
        </p:nvSpPr>
        <p:spPr>
          <a:xfrm>
            <a:off x="1892825" y="2872529"/>
            <a:ext cx="6677202" cy="5231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总结</a:t>
            </a:r>
            <a:endParaRPr kumimoji="0" lang="zh-CN" altLang="en-US" sz="15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687070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zh-CN" altLang="en-US" sz="2500" dirty="0"/>
              <a:t>总结</a:t>
            </a:r>
            <a:endParaRPr sz="2500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20671" y="1340729"/>
            <a:ext cx="11210179" cy="452723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ctr" forceAA="0">
            <a:noAutofit/>
          </a:bodyPr>
          <a:p>
            <a:pPr marL="685800" marR="0" indent="-6858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en-US" altLang="zh-CN" sz="2000" b="0">
                <a:sym typeface="Helvetica Neue" panose="02000503000000020004"/>
              </a:rPr>
              <a:t>RTC</a:t>
            </a:r>
            <a:r>
              <a:rPr lang="zh-CN" altLang="en-US" sz="2000" b="0">
                <a:sym typeface="Helvetica Neue" panose="02000503000000020004"/>
              </a:rPr>
              <a:t>厂商需要更多</a:t>
            </a:r>
            <a:r>
              <a:rPr lang="en-US" altLang="zh-CN" sz="2000" b="0">
                <a:sym typeface="Helvetica Neue" panose="02000503000000020004"/>
              </a:rPr>
              <a:t>WebRTC</a:t>
            </a:r>
            <a:r>
              <a:rPr lang="zh-CN" altLang="en-US" sz="2000" b="0">
                <a:sym typeface="Helvetica Neue" panose="02000503000000020004"/>
              </a:rPr>
              <a:t>媒体传输的定制化能力，来发挥各自的技术，实现彼此的差异化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685800" marR="0" indent="-6858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利用</a:t>
            </a:r>
            <a:r>
              <a:rPr lang="en-US" altLang="zh-CN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WebCodecs</a:t>
            </a:r>
            <a:r>
              <a:rPr lang="zh-CN" altLang="en-US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和</a:t>
            </a:r>
            <a:r>
              <a:rPr lang="en-US" altLang="zh-CN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WebTransport</a:t>
            </a:r>
            <a:r>
              <a:rPr lang="zh-CN" altLang="en-US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实现</a:t>
            </a:r>
            <a:r>
              <a:rPr lang="en-US" altLang="zh-CN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WebRTC Unbundling</a:t>
            </a:r>
            <a:r>
              <a:rPr lang="zh-CN" altLang="en-US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，可以释放更多开发的能力，但还需要不断地探索和时间的打磨</a:t>
            </a:r>
            <a:endParaRPr lang="zh-CN" altLang="en-US" sz="20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685800" marR="0" indent="-685800" algn="l" defTabSz="8255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随着</a:t>
            </a:r>
            <a:r>
              <a:rPr lang="en-US" altLang="zh-CN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WHIP</a:t>
            </a:r>
            <a:r>
              <a:rPr lang="zh-CN" altLang="en-US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和</a:t>
            </a:r>
            <a:r>
              <a:rPr lang="en-US" altLang="zh-CN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WHEP</a:t>
            </a:r>
            <a:r>
              <a:rPr lang="zh-CN" altLang="en-US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的提出，客户端有了标准化的信令来快速接入</a:t>
            </a:r>
            <a:r>
              <a:rPr lang="en-US" altLang="zh-CN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RTC</a:t>
            </a:r>
            <a:r>
              <a:rPr lang="zh-CN" altLang="en-US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厂商服务端，方便了</a:t>
            </a:r>
            <a:r>
              <a:rPr lang="en-US" altLang="zh-CN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WebRTC</a:t>
            </a:r>
            <a:r>
              <a:rPr lang="zh-CN" altLang="en-US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应用的开发，也使得各厂商可以实现互联互通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字节跳动ByteDance-PPT-0724-04.jpg" descr="字节跳动ByteDance-PPT-0724-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THANKS."/>
          <p:cNvSpPr txBox="1"/>
          <p:nvPr/>
        </p:nvSpPr>
        <p:spPr>
          <a:xfrm>
            <a:off x="2222923" y="3038158"/>
            <a:ext cx="2166620" cy="78168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9500">
                <a:solidFill>
                  <a:srgbClr val="FFFFFF"/>
                </a:solidFill>
              </a:defRPr>
            </a:lvl1pPr>
          </a:lstStyle>
          <a:p>
            <a:r>
              <a:rPr sz="4750"/>
              <a:t>THANKS.</a:t>
            </a:r>
            <a:endParaRPr sz="475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 userDrawn="1"/>
        </p:nvSpPr>
        <p:spPr>
          <a:xfrm>
            <a:off x="1361729" y="250395"/>
            <a:ext cx="9468614" cy="63571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目    录</a:t>
            </a:r>
            <a:endParaRPr lang="zh-CN" altLang="en-US" sz="2400">
              <a:solidFill>
                <a:srgbClr val="FFFFFF"/>
              </a:solidFill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>
              <a:solidFill>
                <a:srgbClr val="FFFFFF"/>
              </a:solidFill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WebRTC </a:t>
            </a:r>
            <a:r>
              <a:rPr lang="zh-CN" altLang="en-US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媒体传输探索</a:t>
            </a:r>
            <a:endParaRPr lang="zh-CN" altLang="en-US" sz="240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1314450" marR="0" lvl="1" indent="-8572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en-US" altLang="zh-CN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WebRTC</a:t>
            </a:r>
            <a:r>
              <a:rPr lang="zh-CN" altLang="en-US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媒体传输流程</a:t>
            </a:r>
            <a:endParaRPr lang="zh-CN" altLang="en-US" sz="240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1314450" marR="0" lvl="1" indent="-8572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en-US" altLang="zh-CN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WebRTC</a:t>
            </a:r>
            <a:r>
              <a:rPr lang="zh-CN" altLang="en-US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Insertable</a:t>
            </a:r>
            <a:r>
              <a:rPr lang="zh-CN" altLang="en-US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 </a:t>
            </a:r>
            <a:r>
              <a:rPr lang="en-US" altLang="zh-CN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Streams</a:t>
            </a:r>
            <a:endParaRPr lang="en-US" altLang="zh-CN" sz="240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1314450" marR="0" lvl="1" indent="-8572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en-US" altLang="zh-CN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Unbundling WebRTC</a:t>
            </a:r>
            <a:endParaRPr lang="en-US" altLang="zh-CN" sz="240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lvl="1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WebRTC </a:t>
            </a:r>
            <a:r>
              <a:rPr lang="zh-CN" altLang="en-US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信令标准化应用</a:t>
            </a:r>
            <a:endParaRPr lang="zh-CN" altLang="en-US" sz="240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1314450" marR="0" lvl="1" indent="-8572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en-US" altLang="zh-CN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WHIP/WHEP</a:t>
            </a:r>
            <a:r>
              <a:rPr lang="zh-CN" altLang="en-US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协议</a:t>
            </a:r>
            <a:endParaRPr lang="en-US" altLang="zh-CN" sz="240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1314450" marR="0" lvl="1" indent="-8572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应用场景</a:t>
            </a:r>
            <a:endParaRPr lang="zh-CN" altLang="en-US" sz="240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lvl="1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总结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 userDrawn="1"/>
        </p:nvSpPr>
        <p:spPr>
          <a:xfrm>
            <a:off x="1892825" y="2872529"/>
            <a:ext cx="6677202" cy="5231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WebRTC </a:t>
            </a:r>
            <a:r>
              <a:rPr lang="zh-CN" altLang="en-US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媒体传输探索</a:t>
            </a:r>
            <a:endParaRPr kumimoji="0" lang="zh-CN" altLang="en-US" sz="15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3711575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/>
              <a:t>WebRTC </a:t>
            </a:r>
            <a:r>
              <a:rPr lang="zh-CN" altLang="en-US" sz="2500" dirty="0"/>
              <a:t>媒体数据传输流程</a:t>
            </a:r>
            <a:endParaRPr sz="2500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420671" y="1933580"/>
            <a:ext cx="5086350" cy="3771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采集</a:t>
            </a:r>
            <a:endParaRPr kumimoji="0" lang="zh-CN" altLang="en-US" sz="1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摄像头</a:t>
            </a:r>
            <a:r>
              <a:rPr lang="en-US" altLang="zh-CN" sz="16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/</a:t>
            </a:r>
            <a:r>
              <a:rPr lang="zh-CN" altLang="en-US" sz="16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麦克风：</a:t>
            </a:r>
            <a:endParaRPr lang="zh-CN" altLang="en-US" sz="16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MediaDevices.getUserMedia</a:t>
            </a:r>
            <a:endParaRPr lang="en-US" altLang="zh-CN" sz="16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屏幕：</a:t>
            </a:r>
            <a:endParaRPr lang="zh-CN" altLang="en-US" sz="1600" b="0"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MediaDevices.</a:t>
            </a:r>
            <a:r>
              <a:rPr lang="en-US" altLang="zh-CN" sz="16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getDisplayMedia</a:t>
            </a:r>
            <a:endParaRPr lang="en-US" altLang="zh-CN" sz="16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0">
                <a:solidFill>
                  <a:srgbClr val="1B1B1B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</a:rPr>
              <a:t>自定义：</a:t>
            </a:r>
            <a:endParaRPr lang="zh-CN" altLang="en-US" sz="1600" b="0">
              <a:solidFill>
                <a:srgbClr val="1B1B1B"/>
              </a:solidFill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</a:endParaRPr>
          </a:p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0">
                <a:solidFill>
                  <a:srgbClr val="1B1B1B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</a:rPr>
              <a:t>&lt;video/canvas&gt;</a:t>
            </a:r>
            <a:r>
              <a:rPr lang="en-US" sz="1600" b="0" u="none">
                <a:solidFill>
                  <a:srgbClr val="1B1B1B"/>
                </a:solidFill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</a:rPr>
              <a:t>.captureStream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6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渲染</a:t>
            </a:r>
            <a:endParaRPr lang="zh-CN" altLang="en-US" sz="160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&lt;video&gt;.srcObj</a:t>
            </a:r>
            <a:endParaRPr lang="zh-CN" altLang="en-US" sz="16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</p:txBody>
      </p:sp>
      <p:pic>
        <p:nvPicPr>
          <p:cNvPr id="3" name="图片 2" descr="upload_post_object_v2_8681872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35" y="2219330"/>
            <a:ext cx="8162925" cy="3200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3711575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/>
              <a:t>WebRTC </a:t>
            </a:r>
            <a:r>
              <a:rPr lang="zh-CN" altLang="en-US" sz="2500" dirty="0"/>
              <a:t>媒体数据传输流程</a:t>
            </a:r>
            <a:endParaRPr sz="2500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420671" y="2219323"/>
            <a:ext cx="5086350" cy="3771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对于</a:t>
            </a:r>
            <a:r>
              <a:rPr kumimoji="0" lang="en-US" altLang="zh-CN" sz="1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RTC</a:t>
            </a:r>
            <a:r>
              <a:rPr kumimoji="0" lang="zh-CN" altLang="en-US" sz="16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服务提供商的痛点</a:t>
            </a:r>
            <a:endParaRPr kumimoji="0" lang="zh-CN" altLang="en-US" sz="1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indent="-45720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sz="16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不可定制化</a:t>
            </a:r>
            <a:endParaRPr lang="zh-CN" altLang="en-US" sz="16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indent="-45720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sz="16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各厂商差异性小</a:t>
            </a:r>
            <a:endParaRPr lang="zh-CN" altLang="en-US" sz="16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indent="-45720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sz="16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新功能特性依赖于</a:t>
            </a:r>
            <a:r>
              <a:rPr lang="en-US" altLang="zh-CN" sz="16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Google</a:t>
            </a:r>
            <a:r>
              <a:rPr lang="zh-CN" altLang="en-US" sz="16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开发</a:t>
            </a:r>
            <a:endParaRPr lang="zh-CN" altLang="en-US" sz="16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indent="-45720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endParaRPr lang="zh-CN" altLang="en-US" sz="1600" b="0"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indent="-45720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solidFill>
                  <a:srgbClr val="000000"/>
                </a:solidFill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解决方案</a:t>
            </a:r>
            <a:endParaRPr lang="zh-CN" altLang="en-US" sz="1600">
              <a:ln>
                <a:noFill/>
              </a:ln>
              <a:solidFill>
                <a:srgbClr val="000000"/>
              </a:solidFill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indent="-45720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sz="16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通过新</a:t>
            </a:r>
            <a:r>
              <a:rPr lang="en-US" altLang="zh-CN" sz="16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API</a:t>
            </a:r>
            <a:r>
              <a:rPr lang="zh-CN" altLang="en-US" sz="16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来提供定制化的能力</a:t>
            </a:r>
            <a:endParaRPr lang="en-US" altLang="zh-CN" sz="1600" b="0"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457200" marR="0" indent="-45720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en-US" altLang="zh-CN" sz="16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Unbundling WebRTC</a:t>
            </a:r>
            <a:endParaRPr lang="zh-CN" altLang="en-US" sz="1600"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just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</p:txBody>
      </p:sp>
      <p:pic>
        <p:nvPicPr>
          <p:cNvPr id="3" name="图片 2" descr="upload_post_object_v2_8681872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35" y="2219323"/>
            <a:ext cx="8162925" cy="3200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4035425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/>
              <a:t>WebRTC Insertable Streams</a:t>
            </a:r>
            <a:endParaRPr sz="2500" dirty="0"/>
          </a:p>
        </p:txBody>
      </p:sp>
      <p:sp>
        <p:nvSpPr>
          <p:cNvPr id="2" name="文本框 1"/>
          <p:cNvSpPr txBox="1"/>
          <p:nvPr/>
        </p:nvSpPr>
        <p:spPr>
          <a:xfrm>
            <a:off x="416806" y="1657299"/>
            <a:ext cx="7591816" cy="14191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2"/>
              </a:rPr>
              <a:t>https://www.w3.org/TR/webrtc</a:t>
            </a:r>
            <a:r>
              <a:rPr kumimoji="0" lang="zh-CN" altLang="en-US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2"/>
              </a:rPr>
              <a:t>-</a:t>
            </a:r>
            <a:r>
              <a:rPr kumimoji="0" lang="en-US" altLang="zh-CN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2"/>
              </a:rPr>
              <a:t>encoded</a:t>
            </a:r>
            <a:r>
              <a:rPr kumimoji="0" lang="zh-CN" altLang="en-US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2"/>
              </a:rPr>
              <a:t>-</a:t>
            </a:r>
            <a:r>
              <a:rPr kumimoji="0" lang="en-US" altLang="zh-CN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2"/>
              </a:rPr>
              <a:t>transform/</a:t>
            </a:r>
            <a:endParaRPr kumimoji="0" lang="en-US" altLang="zh-CN" sz="200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  <a:hlinkClick r:id="rId2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对编码后</a:t>
            </a:r>
            <a:r>
              <a:rPr lang="en-US" altLang="zh-CN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/</a:t>
            </a:r>
            <a:r>
              <a:rPr lang="zh-CN" altLang="en-US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解码前的数据进行自定义的处理</a:t>
            </a:r>
            <a:endParaRPr lang="zh-CN" altLang="en-US" sz="200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Chrome</a:t>
            </a:r>
            <a:r>
              <a:rPr lang="zh-CN" altLang="en-US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 </a:t>
            </a:r>
            <a:r>
              <a:rPr lang="en-US" altLang="zh-CN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86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 descr="upload_post_object_v2_2995398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94" y="3417270"/>
            <a:ext cx="8896350" cy="28003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036857" y="1758945"/>
            <a:ext cx="4912844" cy="2129187"/>
          </a:xfrm>
          <a:prstGeom prst="rect">
            <a:avLst/>
          </a:prstGeom>
          <a:noFill/>
          <a:ln w="57150" cap="flat">
            <a:solidFill>
              <a:srgbClr val="4472C4"/>
            </a:solidFill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ctr" forceAA="0">
            <a:noAutofit/>
          </a:bodyPr>
          <a:p>
            <a:pPr marL="0" marR="0" lvl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solidFill>
                  <a:srgbClr val="CF8E6D"/>
                </a:solidFill>
                <a:latin typeface="JetBrains Mono" charset="0"/>
              </a:rPr>
              <a:t>  const </a:t>
            </a:r>
            <a:r>
              <a:rPr lang="en-US" sz="1400">
                <a:solidFill>
                  <a:srgbClr val="000000"/>
                </a:solidFill>
                <a:latin typeface="JetBrains Mono" charset="0"/>
              </a:rPr>
              <a:t>{ readable, writable } = sender.createEncodedStreams();</a:t>
            </a:r>
            <a:endParaRPr lang="en-US" sz="1400">
              <a:solidFill>
                <a:srgbClr val="000000"/>
              </a:solidFill>
              <a:latin typeface="JetBrains Mono" charset="0"/>
            </a:endParaRPr>
          </a:p>
          <a:p>
            <a:pPr marL="0" marR="0" lvl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solidFill>
                  <a:srgbClr val="CF8E6D"/>
                </a:solidFill>
                <a:latin typeface="JetBrains Mono" charset="0"/>
              </a:rPr>
              <a:t>  const </a:t>
            </a:r>
            <a:r>
              <a:rPr lang="en-US" sz="1400">
                <a:solidFill>
                  <a:srgbClr val="000000"/>
                </a:solidFill>
                <a:latin typeface="JetBrains Mono" charset="0"/>
              </a:rPr>
              <a:t>transformer =</a:t>
            </a:r>
            <a:r>
              <a:rPr lang="en-US" sz="1400">
                <a:solidFill>
                  <a:srgbClr val="BCBEC4"/>
                </a:solidFill>
                <a:latin typeface="JetBrains Mono" charset="0"/>
              </a:rPr>
              <a:t> </a:t>
            </a:r>
            <a:r>
              <a:rPr lang="en-US" sz="1400">
                <a:solidFill>
                  <a:srgbClr val="CF8E6D"/>
                </a:solidFill>
                <a:latin typeface="JetBrains Mono" charset="0"/>
              </a:rPr>
              <a:t>new </a:t>
            </a:r>
            <a:r>
              <a:rPr lang="en-US" sz="1400">
                <a:solidFill>
                  <a:srgbClr val="56A8F5"/>
                </a:solidFill>
                <a:latin typeface="JetBrains Mono" charset="0"/>
              </a:rPr>
              <a:t>TransformStream</a:t>
            </a:r>
            <a:r>
              <a:rPr lang="en-US" sz="1400">
                <a:solidFill>
                  <a:srgbClr val="000000"/>
                </a:solidFill>
                <a:latin typeface="JetBrains Mono" charset="0"/>
              </a:rPr>
              <a:t>({</a:t>
            </a:r>
            <a:endParaRPr lang="en-US" sz="1400">
              <a:solidFill>
                <a:srgbClr val="000000"/>
              </a:solidFill>
              <a:latin typeface="JetBrains Mono" charset="0"/>
            </a:endParaRPr>
          </a:p>
          <a:p>
            <a:pPr marL="0" marR="0" lvl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solidFill>
                  <a:srgbClr val="BCBEC4"/>
                </a:solidFill>
                <a:latin typeface="JetBrains Mono" charset="0"/>
              </a:rPr>
              <a:t>    </a:t>
            </a:r>
            <a:r>
              <a:rPr lang="en-US" sz="1400">
                <a:solidFill>
                  <a:srgbClr val="56A8F5"/>
                </a:solidFill>
                <a:latin typeface="JetBrains Mono" charset="0"/>
              </a:rPr>
              <a:t>transform</a:t>
            </a:r>
            <a:r>
              <a:rPr lang="en-US" sz="1400">
                <a:solidFill>
                  <a:srgbClr val="000000"/>
                </a:solidFill>
                <a:latin typeface="JetBrains Mono" charset="0"/>
              </a:rPr>
              <a:t>: (chunk, controller) =&gt; {</a:t>
            </a:r>
            <a:endParaRPr lang="en-US" sz="1400">
              <a:solidFill>
                <a:srgbClr val="000000"/>
              </a:solidFill>
              <a:latin typeface="JetBrains Mono" charset="0"/>
            </a:endParaRPr>
          </a:p>
          <a:p>
            <a:pPr marL="0" marR="0" lvl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solidFill>
                  <a:srgbClr val="BCBEC4"/>
                </a:solidFill>
                <a:latin typeface="JetBrains Mono" charset="0"/>
              </a:rPr>
              <a:t>   </a:t>
            </a:r>
            <a:r>
              <a:rPr lang="en-US" sz="1400">
                <a:solidFill>
                  <a:srgbClr val="000000"/>
                </a:solidFill>
                <a:latin typeface="JetBrains Mono" charset="0"/>
              </a:rPr>
              <a:t>   </a:t>
            </a:r>
            <a:r>
              <a:rPr lang="en-US" altLang="zh-CN" sz="1400">
                <a:solidFill>
                  <a:srgbClr val="000000"/>
                </a:solidFill>
                <a:latin typeface="JetBrains Mono" charset="0"/>
              </a:rPr>
              <a:t>...</a:t>
            </a:r>
            <a:endParaRPr lang="en-US" sz="1400">
              <a:solidFill>
                <a:srgbClr val="000000"/>
              </a:solidFill>
              <a:latin typeface="JetBrains Mono" charset="0"/>
            </a:endParaRPr>
          </a:p>
          <a:p>
            <a:pPr marL="0" marR="0" lvl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JetBrains Mono" charset="0"/>
              </a:rPr>
              <a:t>      chunk.</a:t>
            </a:r>
            <a:r>
              <a:rPr lang="en-US" sz="1400">
                <a:solidFill>
                  <a:srgbClr val="C77DBB"/>
                </a:solidFill>
                <a:latin typeface="JetBrains Mono" charset="0"/>
              </a:rPr>
              <a:t>data </a:t>
            </a:r>
            <a:r>
              <a:rPr lang="en-US" sz="1400">
                <a:solidFill>
                  <a:srgbClr val="000000"/>
                </a:solidFill>
                <a:latin typeface="JetBrains Mono" charset="0"/>
              </a:rPr>
              <a:t>= newData;</a:t>
            </a:r>
            <a:endParaRPr lang="en-US" sz="1400">
              <a:solidFill>
                <a:srgbClr val="000000"/>
              </a:solidFill>
              <a:latin typeface="JetBrains Mono" charset="0"/>
            </a:endParaRPr>
          </a:p>
          <a:p>
            <a:pPr marL="0" marR="0" lvl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JetBrains Mono" charset="0"/>
              </a:rPr>
              <a:t>      controller.</a:t>
            </a:r>
            <a:r>
              <a:rPr lang="en-US" sz="1400">
                <a:solidFill>
                  <a:srgbClr val="56A8F5"/>
                </a:solidFill>
                <a:latin typeface="JetBrains Mono" charset="0"/>
              </a:rPr>
              <a:t>enqueue</a:t>
            </a:r>
            <a:r>
              <a:rPr lang="en-US" sz="1400">
                <a:solidFill>
                  <a:srgbClr val="000000"/>
                </a:solidFill>
                <a:latin typeface="JetBrains Mono" charset="0"/>
              </a:rPr>
              <a:t>(chunk);</a:t>
            </a:r>
            <a:endParaRPr lang="en-US" sz="1400">
              <a:solidFill>
                <a:srgbClr val="000000"/>
              </a:solidFill>
              <a:latin typeface="JetBrains Mono" charset="0"/>
            </a:endParaRPr>
          </a:p>
          <a:p>
            <a:pPr marL="0" marR="0" lvl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JetBrains Mono" charset="0"/>
              </a:rPr>
              <a:t>    }</a:t>
            </a:r>
            <a:endParaRPr lang="en-US" sz="1400">
              <a:solidFill>
                <a:srgbClr val="000000"/>
              </a:solidFill>
              <a:latin typeface="JetBrains Mono" charset="0"/>
            </a:endParaRPr>
          </a:p>
          <a:p>
            <a:pPr marL="0" marR="0" lvl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JetBrains Mono" charset="0"/>
              </a:rPr>
              <a:t>  });</a:t>
            </a:r>
            <a:endParaRPr lang="en-US" sz="1400">
              <a:solidFill>
                <a:srgbClr val="000000"/>
              </a:solidFill>
              <a:latin typeface="JetBrains Mono" charset="0"/>
            </a:endParaRPr>
          </a:p>
          <a:p>
            <a:pPr marL="0" marR="0" lvl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JetBrains Mono" charset="0"/>
              </a:rPr>
              <a:t>  readable.</a:t>
            </a:r>
            <a:r>
              <a:rPr lang="en-US" sz="1400">
                <a:solidFill>
                  <a:srgbClr val="56A8F5"/>
                </a:solidFill>
                <a:latin typeface="JetBrains Mono" charset="0"/>
              </a:rPr>
              <a:t>pipeThrough</a:t>
            </a:r>
            <a:r>
              <a:rPr lang="en-US" sz="1400">
                <a:solidFill>
                  <a:srgbClr val="000000"/>
                </a:solidFill>
                <a:latin typeface="JetBrains Mono" charset="0"/>
              </a:rPr>
              <a:t>(transformer).</a:t>
            </a:r>
            <a:r>
              <a:rPr lang="en-US" sz="1400">
                <a:solidFill>
                  <a:srgbClr val="56A8F5"/>
                </a:solidFill>
                <a:latin typeface="JetBrains Mono" charset="0"/>
              </a:rPr>
              <a:t>pipeTo</a:t>
            </a:r>
            <a:r>
              <a:rPr lang="en-US" sz="1400">
                <a:solidFill>
                  <a:srgbClr val="000000"/>
                </a:solidFill>
                <a:latin typeface="JetBrains Mono" charset="0"/>
              </a:rPr>
              <a:t>(writable);</a:t>
            </a:r>
            <a:endParaRPr kumimoji="0" lang="en-US" alt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JetBrains Mono" charset="0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4035425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/>
              <a:t>WebRTC Insertable Streams</a:t>
            </a:r>
            <a:endParaRPr sz="2500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23351" y="3372595"/>
            <a:ext cx="2729084" cy="255045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ctr" forceAA="0">
            <a:noAutofit/>
          </a:bodyPr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端到端加密</a:t>
            </a:r>
            <a:endParaRPr lang="zh-CN" altLang="en-US" sz="2000"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sz="20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冗余控制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en-US" altLang="zh-CN" sz="20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SEI</a:t>
            </a:r>
            <a:endParaRPr lang="zh-CN" altLang="en-US" sz="20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20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······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 descr="upload_post_object_v2_7669855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204" y="2510758"/>
            <a:ext cx="6648667" cy="42897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6806" y="1657299"/>
            <a:ext cx="7700980" cy="14191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https://www.w3.org/TR/webrtc</a:t>
            </a:r>
            <a:r>
              <a:rPr kumimoji="0" lang="zh-CN" altLang="en-US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-</a:t>
            </a:r>
            <a:r>
              <a:rPr kumimoji="0" lang="en-US" altLang="zh-CN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encoded</a:t>
            </a:r>
            <a:r>
              <a:rPr kumimoji="0" lang="zh-CN" altLang="en-US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-</a:t>
            </a:r>
            <a:r>
              <a:rPr kumimoji="0" lang="en-US" altLang="zh-CN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transform/</a:t>
            </a:r>
            <a:endParaRPr kumimoji="0" lang="en-US" altLang="zh-CN" sz="200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  <a:hlinkClick r:id="rId3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对编码后</a:t>
            </a:r>
            <a:r>
              <a:rPr lang="en-US" altLang="zh-CN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/</a:t>
            </a:r>
            <a:r>
              <a:rPr lang="zh-CN" altLang="en-US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解码前的数据进行自定义的处理</a:t>
            </a:r>
            <a:endParaRPr lang="zh-CN" altLang="en-US" sz="200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Chrome</a:t>
            </a:r>
            <a:r>
              <a:rPr lang="zh-CN" altLang="en-US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 </a:t>
            </a:r>
            <a:r>
              <a:rPr lang="en-US" altLang="zh-CN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86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6806" y="5686419"/>
            <a:ext cx="5210070" cy="47634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600" b="0" u="none">
                <a:uFill>
                  <a:solidFill>
                    <a:srgbClr val="000000"/>
                  </a:solidFill>
                </a:uFill>
                <a:hlinkClick r:id="rId4"/>
              </a:rPr>
              <a:t>Peer connection end to end encryption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字节跳动ByteDance-PPT-0724-03.jpg" descr="字节跳动ByteDance-PPT-0724-0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4" y="0"/>
            <a:ext cx="12181173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" name="内页页眉标题位置"/>
          <p:cNvSpPr txBox="1"/>
          <p:nvPr/>
        </p:nvSpPr>
        <p:spPr>
          <a:xfrm>
            <a:off x="420709" y="727078"/>
            <a:ext cx="4035425" cy="43497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5000">
                <a:solidFill>
                  <a:srgbClr val="5E5E5E"/>
                </a:solidFill>
              </a:defRPr>
            </a:lvl1pPr>
          </a:lstStyle>
          <a:p>
            <a:pPr algn="l"/>
            <a:r>
              <a:rPr lang="en-US" altLang="zh-CN" sz="2500" dirty="0"/>
              <a:t>WebRTC Insertable Streams</a:t>
            </a:r>
            <a:endParaRPr sz="2500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23351" y="3372595"/>
            <a:ext cx="2729084" cy="255045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ctr" forceAA="0">
            <a:noAutofit/>
          </a:bodyPr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sz="2000" b="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端到端加密</a:t>
            </a:r>
            <a:endParaRPr lang="zh-CN" altLang="en-US" sz="2000" b="0"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sz="2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冗余控制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en-US" altLang="zh-CN" sz="20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SEI</a:t>
            </a:r>
            <a:endParaRPr lang="zh-CN" altLang="en-US" sz="2000" b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2000" b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······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571500" marR="0" indent="-5715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7" name="Picture 6" descr="upload_post_object_v2_4692783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795" y="1889186"/>
            <a:ext cx="6976460" cy="38071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6806" y="1657299"/>
            <a:ext cx="7899458" cy="14191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https://www.w3.org/TR/webrtc</a:t>
            </a:r>
            <a:r>
              <a:rPr kumimoji="0" lang="zh-CN" altLang="en-US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-</a:t>
            </a:r>
            <a:r>
              <a:rPr kumimoji="0" lang="en-US" altLang="zh-CN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encoded</a:t>
            </a:r>
            <a:r>
              <a:rPr kumimoji="0" lang="zh-CN" altLang="en-US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-</a:t>
            </a:r>
            <a:r>
              <a:rPr kumimoji="0" lang="en-US" altLang="zh-CN" sz="2000" i="0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  <a:hlinkClick r:id="rId3"/>
              </a:rPr>
              <a:t>transform/</a:t>
            </a:r>
            <a:endParaRPr kumimoji="0" lang="en-US" altLang="zh-CN" sz="2000" i="0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  <a:hlinkClick r:id="rId3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对编码后</a:t>
            </a:r>
            <a:r>
              <a:rPr lang="en-US" altLang="zh-CN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/</a:t>
            </a:r>
            <a:r>
              <a:rPr lang="zh-CN" altLang="en-US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解码前的数据进行自定义的处理</a:t>
            </a:r>
            <a:endParaRPr lang="zh-CN" altLang="en-US" sz="200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 charset="0"/>
              <a:ea typeface="Helvetica Neue" panose="02000503000000020004" charset="0"/>
              <a:cs typeface="Helvetica Neue" panose="02000503000000020004" charset="0"/>
              <a:sym typeface="Helvetica Neue" panose="02000503000000020004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Chrome</a:t>
            </a:r>
            <a:r>
              <a:rPr lang="zh-CN" altLang="en-US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 </a:t>
            </a:r>
            <a:r>
              <a:rPr lang="en-US" altLang="zh-CN" sz="2000">
                <a:latin typeface="Helvetica Neue" panose="02000503000000020004" charset="0"/>
                <a:ea typeface="Helvetica Neue" panose="02000503000000020004" charset="0"/>
                <a:cs typeface="Helvetica Neue" panose="02000503000000020004" charset="0"/>
                <a:sym typeface="Helvetica Neue" panose="02000503000000020004"/>
              </a:rPr>
              <a:t>86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05397" y="5696343"/>
            <a:ext cx="9914019" cy="3572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t" forceAA="0">
            <a:no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500" b="0" u="none">
                <a:uFill>
                  <a:solidFill>
                    <a:srgbClr val="000000"/>
                  </a:solidFill>
                </a:uFill>
                <a:hlinkClick r:id="rId4"/>
              </a:rPr>
              <a:t>Redundant Audio Data(RED)のカスタムエンコーダを作って WebRTC の音声品質の低下を防ぐ</a:t>
            </a: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2297</Words>
  <Application>WPS Office WWO_feishu_20230531100529-62b4f7f279</Application>
  <PresentationFormat>自定义</PresentationFormat>
  <Paragraphs>182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Helvetica Neue</vt:lpstr>
      <vt:lpstr>MingLiU-ExtB</vt:lpstr>
      <vt:lpstr>Helvetica Neue Medium</vt:lpstr>
      <vt:lpstr>Helvetica Neue Light</vt:lpstr>
      <vt:lpstr>Helvetica Neue</vt:lpstr>
      <vt:lpstr>JetBrains Mono</vt:lpstr>
      <vt:lpstr>Wingdings</vt:lpstr>
      <vt:lpstr>汉仪书宋二KW</vt:lpstr>
      <vt:lpstr>宋体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周新权</cp:lastModifiedBy>
  <dcterms:created xsi:type="dcterms:W3CDTF">2024-05-24T12:01:14Z</dcterms:created>
  <dcterms:modified xsi:type="dcterms:W3CDTF">2024-05-24T12:01:14Z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/>
  </property>
</Properties>
</file>