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61" r:id="rId6"/>
    <p:sldId id="289" r:id="rId7"/>
    <p:sldId id="294" r:id="rId8"/>
    <p:sldId id="295" r:id="rId9"/>
    <p:sldId id="296" r:id="rId10"/>
    <p:sldId id="290"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10/07/2023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Airline safety executive summary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Ryan Weaver</a:t>
            </a:r>
          </a:p>
        </p:txBody>
      </p:sp>
      <p:pic>
        <p:nvPicPr>
          <p:cNvPr id="9" name="Picture 8">
            <a:extLst>
              <a:ext uri="{FF2B5EF4-FFF2-40B4-BE49-F238E27FC236}">
                <a16:creationId xmlns:a16="http://schemas.microsoft.com/office/drawing/2014/main" id="{D3F731F9-014D-DD32-EF79-459CBD66731E}"/>
              </a:ext>
            </a:extLst>
          </p:cNvPr>
          <p:cNvPicPr>
            <a:picLocks noChangeAspect="1"/>
          </p:cNvPicPr>
          <p:nvPr/>
        </p:nvPicPr>
        <p:blipFill>
          <a:blip r:embed="rId2"/>
          <a:stretch>
            <a:fillRect/>
          </a:stretch>
        </p:blipFill>
        <p:spPr>
          <a:xfrm>
            <a:off x="8672724" y="162273"/>
            <a:ext cx="3380952" cy="3380952"/>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Public perception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Due to recent unfortunate airline crashes, the media has been promoting statistics stating air is no longer a safe way to travel.</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Since the media began promoting these statistics, cancelations have increased by 15%</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Passenger flights account for 75% of our revenue.</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Underfilled flights are decreasing the revenue for each flight where are costs remain constant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Executive Summary</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Addressing media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FATALITY TRENDS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Looking at fatalities over time show the story of air travel being safer</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AIRLINE FATALITIES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Weaver Airlines is not included in the top airlines with most fatalities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FATALITY LOCATION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Highest number of fatalities are in Asia, where we operate mainly in North America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WHY AIR TRAVEL IS THE SAFEST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Outlining the training, technologies, and the check and balances inherent in air travel</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Executive Summary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FATALITY Trends</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Executive Summary</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4</a:t>
            </a:fld>
            <a:endParaRPr lang="en-US" dirty="0"/>
          </a:p>
        </p:txBody>
      </p:sp>
      <p:pic>
        <p:nvPicPr>
          <p:cNvPr id="41" name="Picture 40">
            <a:extLst>
              <a:ext uri="{FF2B5EF4-FFF2-40B4-BE49-F238E27FC236}">
                <a16:creationId xmlns:a16="http://schemas.microsoft.com/office/drawing/2014/main" id="{02B672E2-E1C8-4DE4-2BB7-065B31D3B1C2}"/>
              </a:ext>
            </a:extLst>
          </p:cNvPr>
          <p:cNvPicPr>
            <a:picLocks noChangeAspect="1"/>
          </p:cNvPicPr>
          <p:nvPr/>
        </p:nvPicPr>
        <p:blipFill>
          <a:blip r:embed="rId2"/>
          <a:stretch>
            <a:fillRect/>
          </a:stretch>
        </p:blipFill>
        <p:spPr>
          <a:xfrm>
            <a:off x="1409990" y="1450489"/>
            <a:ext cx="9372020" cy="4864349"/>
          </a:xfrm>
          <a:prstGeom prst="rect">
            <a:avLst/>
          </a:prstGeom>
        </p:spPr>
      </p:pic>
    </p:spTree>
    <p:extLst>
      <p:ext uri="{BB962C8B-B14F-4D97-AF65-F5344CB8AC3E}">
        <p14:creationId xmlns:p14="http://schemas.microsoft.com/office/powerpoint/2010/main" val="336540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AIRPLANE FATALITIES</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Executive Summary</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5</a:t>
            </a:fld>
            <a:endParaRPr lang="en-US" dirty="0"/>
          </a:p>
        </p:txBody>
      </p:sp>
      <p:pic>
        <p:nvPicPr>
          <p:cNvPr id="6" name="Picture 5">
            <a:extLst>
              <a:ext uri="{FF2B5EF4-FFF2-40B4-BE49-F238E27FC236}">
                <a16:creationId xmlns:a16="http://schemas.microsoft.com/office/drawing/2014/main" id="{A4879043-3EA4-10DB-28D3-443DF84F9E34}"/>
              </a:ext>
            </a:extLst>
          </p:cNvPr>
          <p:cNvPicPr>
            <a:picLocks noChangeAspect="1"/>
          </p:cNvPicPr>
          <p:nvPr/>
        </p:nvPicPr>
        <p:blipFill>
          <a:blip r:embed="rId2"/>
          <a:stretch>
            <a:fillRect/>
          </a:stretch>
        </p:blipFill>
        <p:spPr>
          <a:xfrm>
            <a:off x="705394" y="1301724"/>
            <a:ext cx="10781211" cy="5054626"/>
          </a:xfrm>
          <a:prstGeom prst="rect">
            <a:avLst/>
          </a:prstGeom>
        </p:spPr>
      </p:pic>
    </p:spTree>
    <p:extLst>
      <p:ext uri="{BB962C8B-B14F-4D97-AF65-F5344CB8AC3E}">
        <p14:creationId xmlns:p14="http://schemas.microsoft.com/office/powerpoint/2010/main" val="12952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FATALITY LOCATION</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Executive Summary</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6</a:t>
            </a:fld>
            <a:endParaRPr lang="en-US" dirty="0"/>
          </a:p>
        </p:txBody>
      </p:sp>
      <p:pic>
        <p:nvPicPr>
          <p:cNvPr id="7" name="Picture 6">
            <a:extLst>
              <a:ext uri="{FF2B5EF4-FFF2-40B4-BE49-F238E27FC236}">
                <a16:creationId xmlns:a16="http://schemas.microsoft.com/office/drawing/2014/main" id="{8B69C3D9-814C-4514-C71D-6AEA24C6DAAA}"/>
              </a:ext>
            </a:extLst>
          </p:cNvPr>
          <p:cNvPicPr>
            <a:picLocks noChangeAspect="1"/>
          </p:cNvPicPr>
          <p:nvPr/>
        </p:nvPicPr>
        <p:blipFill>
          <a:blip r:embed="rId2"/>
          <a:stretch>
            <a:fillRect/>
          </a:stretch>
        </p:blipFill>
        <p:spPr>
          <a:xfrm>
            <a:off x="1788367" y="1314668"/>
            <a:ext cx="8193833" cy="4771244"/>
          </a:xfrm>
          <a:prstGeom prst="rect">
            <a:avLst/>
          </a:prstGeom>
        </p:spPr>
      </p:pic>
    </p:spTree>
    <p:extLst>
      <p:ext uri="{BB962C8B-B14F-4D97-AF65-F5344CB8AC3E}">
        <p14:creationId xmlns:p14="http://schemas.microsoft.com/office/powerpoint/2010/main" val="189183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Why is air travel the safest</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081628"/>
            <a:ext cx="2330726" cy="438505"/>
          </a:xfrm>
        </p:spPr>
        <p:txBody>
          <a:bodyPr/>
          <a:lstStyle/>
          <a:p>
            <a:r>
              <a:rPr lang="en-US" dirty="0"/>
              <a:t>Checks and Balances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199" y="4737540"/>
            <a:ext cx="2342205" cy="1325563"/>
          </a:xfrm>
        </p:spPr>
        <p:txBody>
          <a:bodyPr>
            <a:normAutofit fontScale="92500" lnSpcReduction="20000"/>
          </a:bodyPr>
          <a:lstStyle/>
          <a:p>
            <a:r>
              <a:rPr lang="en-US" b="0" i="0" dirty="0">
                <a:solidFill>
                  <a:srgbClr val="374151"/>
                </a:solidFill>
                <a:effectLst/>
                <a:latin typeface="Söhne"/>
              </a:rPr>
              <a:t>Successful flights involve multiple divisions, including flight crew, air traffic control, and aircraft dispatchers, all of whom collaborate to ensure safety and accuracy in flight operations.</a:t>
            </a:r>
            <a:endParaRPr lang="en-US" dirty="0"/>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081628"/>
            <a:ext cx="2342205" cy="438505"/>
          </a:xfrm>
        </p:spPr>
        <p:txBody>
          <a:bodyPr/>
          <a:lstStyle/>
          <a:p>
            <a:r>
              <a:rPr lang="en-US" dirty="0"/>
              <a:t>Training</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6" y="4737540"/>
            <a:ext cx="2330726" cy="1523923"/>
          </a:xfrm>
        </p:spPr>
        <p:txBody>
          <a:bodyPr>
            <a:normAutofit fontScale="92500" lnSpcReduction="20000"/>
          </a:bodyPr>
          <a:lstStyle/>
          <a:p>
            <a:r>
              <a:rPr lang="en-US" b="0" i="0" dirty="0">
                <a:solidFill>
                  <a:srgbClr val="374151"/>
                </a:solidFill>
                <a:effectLst/>
                <a:latin typeface="Söhne"/>
              </a:rPr>
              <a:t>Obtaining a pilot's license and undergoing aircraft dispatcher training are challenging endeavors that require rigorous testing and significant experience, with pilots needing 1,500 flying hours to work as first officers on commercial airlines.</a:t>
            </a:r>
            <a:endParaRPr lang="en-US" dirty="0"/>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081628"/>
            <a:ext cx="2330726" cy="438505"/>
          </a:xfrm>
        </p:spPr>
        <p:txBody>
          <a:bodyPr/>
          <a:lstStyle/>
          <a:p>
            <a:r>
              <a:rPr lang="en-US" dirty="0"/>
              <a:t>Technology</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4737540"/>
            <a:ext cx="2342204" cy="1523923"/>
          </a:xfrm>
        </p:spPr>
        <p:txBody>
          <a:bodyPr>
            <a:normAutofit fontScale="92500"/>
          </a:bodyPr>
          <a:lstStyle/>
          <a:p>
            <a:r>
              <a:rPr lang="en-US" b="0" i="0" dirty="0">
                <a:solidFill>
                  <a:srgbClr val="374151"/>
                </a:solidFill>
                <a:effectLst/>
                <a:latin typeface="Söhne"/>
              </a:rPr>
              <a:t>Aviation technology is rapidly advancing, with the latest Airbus and Boeing models equipped with extensive safety features, making them highly sophisticated in monitoring various aspects of flight.</a:t>
            </a:r>
            <a:endParaRPr lang="en-US" noProof="1"/>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081272"/>
            <a:ext cx="2330726" cy="438505"/>
          </a:xfrm>
        </p:spPr>
        <p:txBody>
          <a:bodyPr/>
          <a:lstStyle/>
          <a:p>
            <a:r>
              <a:rPr lang="en-US" dirty="0"/>
              <a:t>Regulations</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4737184"/>
            <a:ext cx="2202275" cy="1618810"/>
          </a:xfrm>
        </p:spPr>
        <p:txBody>
          <a:bodyPr>
            <a:normAutofit fontScale="85000" lnSpcReduction="20000"/>
          </a:bodyPr>
          <a:lstStyle/>
          <a:p>
            <a:r>
              <a:rPr lang="en-US" b="0" i="0" dirty="0">
                <a:solidFill>
                  <a:srgbClr val="374151"/>
                </a:solidFill>
                <a:effectLst/>
                <a:latin typeface="Söhne"/>
              </a:rPr>
              <a:t>Like how a machine monitoring driving behavior might result in multiple tickets, pilots, air traffic controllers, and aircraft dispatchers are closely monitored and regulated by the Federal Aviation Administration to ensure adherence to safety regulations, contributing to aviation safety.</a:t>
            </a:r>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Executive Summary</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2050" name="Picture 2">
            <a:extLst>
              <a:ext uri="{FF2B5EF4-FFF2-40B4-BE49-F238E27FC236}">
                <a16:creationId xmlns:a16="http://schemas.microsoft.com/office/drawing/2014/main" id="{3DEB4162-9D2E-89A4-7E9E-256CDA511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438" y="2266455"/>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2E1A89FA-203A-0088-221A-7A0A990B7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642" y="2266455"/>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a:extLst>
              <a:ext uri="{FF2B5EF4-FFF2-40B4-BE49-F238E27FC236}">
                <a16:creationId xmlns:a16="http://schemas.microsoft.com/office/drawing/2014/main" id="{41491EE4-BBBC-6770-33EB-B98E05438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847" y="2266455"/>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
            <a:extLst>
              <a:ext uri="{FF2B5EF4-FFF2-40B4-BE49-F238E27FC236}">
                <a16:creationId xmlns:a16="http://schemas.microsoft.com/office/drawing/2014/main" id="{9DFE0F63-2832-A4B3-5875-387182780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052" y="2297627"/>
            <a:ext cx="1238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82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Weaver Airlines, we believe in safety. With the visuals contained in this deck we expect to counter recent perception that airline travel is no longer one of the safest forms of travel. We thrive because we understand the risks and have preventions in place to minimize them. </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Executive Summary</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2017393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325</TotalTime>
  <Words>382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Tenorite</vt:lpstr>
      <vt:lpstr>Monoline</vt:lpstr>
      <vt:lpstr>Airline safety executive summary</vt:lpstr>
      <vt:lpstr>PROBLEM</vt:lpstr>
      <vt:lpstr>Addressing media</vt:lpstr>
      <vt:lpstr>FATALITY Trends</vt:lpstr>
      <vt:lpstr>AIRPLANE FATALITIES</vt:lpstr>
      <vt:lpstr>FATALITY LOCATION</vt:lpstr>
      <vt:lpstr>Why is air travel the safest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executive summary</dc:title>
  <dc:creator>Weaver, Ryan</dc:creator>
  <cp:lastModifiedBy>Weaver, Ryan</cp:lastModifiedBy>
  <cp:revision>2</cp:revision>
  <dcterms:created xsi:type="dcterms:W3CDTF">2023-10-07T16:53:30Z</dcterms:created>
  <dcterms:modified xsi:type="dcterms:W3CDTF">2023-10-07T22:18:36Z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