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1C74-8F94-42BD-A0A0-8ACEEDA6B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C194B12-7E3A-4E66-9485-F6EB17D68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9205C44-CFC9-4CC8-9013-B9904E188F73}"/>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5" name="Footer Placeholder 4">
            <a:extLst>
              <a:ext uri="{FF2B5EF4-FFF2-40B4-BE49-F238E27FC236}">
                <a16:creationId xmlns:a16="http://schemas.microsoft.com/office/drawing/2014/main" id="{72E2888C-CC60-4B80-8BAB-B6B946AEC7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5CEA3D-B663-4D6A-82FB-C867028E18EE}"/>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281896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37A6-E0B8-43B0-8D77-C5DEE4A0A90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FB293A8-33E7-49F1-AF77-C7C72FA21D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007A6C1-1178-46EE-B617-56A099EDF417}"/>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5" name="Footer Placeholder 4">
            <a:extLst>
              <a:ext uri="{FF2B5EF4-FFF2-40B4-BE49-F238E27FC236}">
                <a16:creationId xmlns:a16="http://schemas.microsoft.com/office/drawing/2014/main" id="{FDAC678C-CB76-40B0-899F-8D660162939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D8325D-35DE-4D3A-B311-9C5B9AF6BAAA}"/>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201864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38F6B-8832-4E0B-8E80-0643CF9D6F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33D8AC9-7378-4FC5-BE63-E6C323AE94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196A684-5624-4E8A-846D-DA3EF8A902E2}"/>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5" name="Footer Placeholder 4">
            <a:extLst>
              <a:ext uri="{FF2B5EF4-FFF2-40B4-BE49-F238E27FC236}">
                <a16:creationId xmlns:a16="http://schemas.microsoft.com/office/drawing/2014/main" id="{E3BA2F43-0ADA-4BC7-8366-A271B4E2B74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76B1AD5-4545-4F74-9F8F-2C38B8986F10}"/>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328347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D02A-8FD1-455F-BA20-C8B8F7FAE11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5A8418D-7BD5-4EF1-9041-544E5F868D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68C3172-E152-4BC7-8E91-8F7D8E953D00}"/>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5" name="Footer Placeholder 4">
            <a:extLst>
              <a:ext uri="{FF2B5EF4-FFF2-40B4-BE49-F238E27FC236}">
                <a16:creationId xmlns:a16="http://schemas.microsoft.com/office/drawing/2014/main" id="{7359D2A4-79E3-46E3-A353-D95929A148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162ED0-F9E0-4EDF-8AB0-CF5A4240417D}"/>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172238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6688-9B67-47D6-B51F-EEFCE7E27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82F3A25-6B97-4784-B182-21F6FA7AD0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373E27-BE07-46AE-8E10-0011008CDBA6}"/>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5" name="Footer Placeholder 4">
            <a:extLst>
              <a:ext uri="{FF2B5EF4-FFF2-40B4-BE49-F238E27FC236}">
                <a16:creationId xmlns:a16="http://schemas.microsoft.com/office/drawing/2014/main" id="{5E61C1D1-0E6D-4CFE-8194-8594A66609F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FFEDE1-352F-43C5-B99C-EE460A44BD21}"/>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21848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6BF-3183-4A73-8557-F409F598411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2CD03C5-22F2-4563-B066-7E42F79257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AD5B41C-E501-499B-B11E-498F517BC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DB5CB87-4B85-414C-916E-490403A0BF01}"/>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6" name="Footer Placeholder 5">
            <a:extLst>
              <a:ext uri="{FF2B5EF4-FFF2-40B4-BE49-F238E27FC236}">
                <a16:creationId xmlns:a16="http://schemas.microsoft.com/office/drawing/2014/main" id="{7EE8F6B5-DCEA-48E7-A25B-FC362388F86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B8C3D8D-1221-46CA-977C-90183061AF65}"/>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290026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96DB-49AA-4B7E-A180-E36F65B9DAE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3E1B183-6B79-4BBC-B726-10E02C917A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5C3382-D570-435C-8852-E575A83689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910F9B6-0250-4463-B289-D0ACE1A16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E6F448-388E-4FF2-B2D0-8BC850F166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9112507-8A13-4D14-9A47-274D635C2D9E}"/>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8" name="Footer Placeholder 7">
            <a:extLst>
              <a:ext uri="{FF2B5EF4-FFF2-40B4-BE49-F238E27FC236}">
                <a16:creationId xmlns:a16="http://schemas.microsoft.com/office/drawing/2014/main" id="{110993AE-64B0-401C-93BC-13F7FD41BDA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A437066-DF8D-4388-9A61-EC6D71190811}"/>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246752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FB66-E3B7-4709-A705-948AD9263A3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A054342-1152-4A25-A081-A5E12DA997BF}"/>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4" name="Footer Placeholder 3">
            <a:extLst>
              <a:ext uri="{FF2B5EF4-FFF2-40B4-BE49-F238E27FC236}">
                <a16:creationId xmlns:a16="http://schemas.microsoft.com/office/drawing/2014/main" id="{938D37DF-B9D0-4858-A4FB-2FCC8604FE7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136B437-FB3E-430B-B369-E3459F5D450C}"/>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113699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05422-B361-495A-97D2-CC944EEAF2E0}"/>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3" name="Footer Placeholder 2">
            <a:extLst>
              <a:ext uri="{FF2B5EF4-FFF2-40B4-BE49-F238E27FC236}">
                <a16:creationId xmlns:a16="http://schemas.microsoft.com/office/drawing/2014/main" id="{1B78DA5E-62A0-4B69-BCF7-BF872BE71D3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2B7D060-CBC8-4C30-B6A9-F4A0E61E6770}"/>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39551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D117-4B4E-4CE1-ABBD-9230988CB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0716D71-ABFE-407A-8E95-A4A9EA7AD0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DC8BCAC-588B-49E2-95F4-EFBB9F02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E49D14-1ED0-4C57-8527-C8F86D7C0AB2}"/>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6" name="Footer Placeholder 5">
            <a:extLst>
              <a:ext uri="{FF2B5EF4-FFF2-40B4-BE49-F238E27FC236}">
                <a16:creationId xmlns:a16="http://schemas.microsoft.com/office/drawing/2014/main" id="{DC09565E-5DB9-4667-A975-E84EE5C8614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0DFA70D-49C4-4BE4-BEFD-25DC08F858EA}"/>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381427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1707-A47C-47F3-B2D8-AD9C4BC84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9C980A0-8370-429F-94E5-1B75919AB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E52B3F1-5A27-4BA2-876E-99259D3D1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BD4863-DCA4-4186-A48E-A7979AB5DF45}"/>
              </a:ext>
            </a:extLst>
          </p:cNvPr>
          <p:cNvSpPr>
            <a:spLocks noGrp="1"/>
          </p:cNvSpPr>
          <p:nvPr>
            <p:ph type="dt" sz="half" idx="10"/>
          </p:nvPr>
        </p:nvSpPr>
        <p:spPr/>
        <p:txBody>
          <a:bodyPr/>
          <a:lstStyle/>
          <a:p>
            <a:fld id="{3C12BF35-18F0-4444-9A59-EAA48662A318}" type="datetimeFigureOut">
              <a:rPr lang="en-SG" smtClean="0"/>
              <a:t>19/03/2018</a:t>
            </a:fld>
            <a:endParaRPr lang="en-SG"/>
          </a:p>
        </p:txBody>
      </p:sp>
      <p:sp>
        <p:nvSpPr>
          <p:cNvPr id="6" name="Footer Placeholder 5">
            <a:extLst>
              <a:ext uri="{FF2B5EF4-FFF2-40B4-BE49-F238E27FC236}">
                <a16:creationId xmlns:a16="http://schemas.microsoft.com/office/drawing/2014/main" id="{2BBFAA5D-E91C-4B9D-A58D-07CEE58B519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953CDF8-B78E-417F-B808-ACCF6B0355D7}"/>
              </a:ext>
            </a:extLst>
          </p:cNvPr>
          <p:cNvSpPr>
            <a:spLocks noGrp="1"/>
          </p:cNvSpPr>
          <p:nvPr>
            <p:ph type="sldNum" sz="quarter" idx="12"/>
          </p:nvPr>
        </p:nvSpPr>
        <p:spPr/>
        <p:txBody>
          <a:bodyPr/>
          <a:lstStyle/>
          <a:p>
            <a:fld id="{BD4BCD54-44A1-44D6-96BC-B1C4A1A2F852}" type="slidenum">
              <a:rPr lang="en-SG" smtClean="0"/>
              <a:t>‹#›</a:t>
            </a:fld>
            <a:endParaRPr lang="en-SG"/>
          </a:p>
        </p:txBody>
      </p:sp>
    </p:spTree>
    <p:extLst>
      <p:ext uri="{BB962C8B-B14F-4D97-AF65-F5344CB8AC3E}">
        <p14:creationId xmlns:p14="http://schemas.microsoft.com/office/powerpoint/2010/main" val="40802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2FD26-0400-4954-A36A-27D164F2E3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64F44E4-564E-4FC7-A0CF-362E842D0E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789BD7-88FB-4BB0-BB49-168DA1E16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2BF35-18F0-4444-9A59-EAA48662A318}" type="datetimeFigureOut">
              <a:rPr lang="en-SG" smtClean="0"/>
              <a:t>19/03/2018</a:t>
            </a:fld>
            <a:endParaRPr lang="en-SG"/>
          </a:p>
        </p:txBody>
      </p:sp>
      <p:sp>
        <p:nvSpPr>
          <p:cNvPr id="5" name="Footer Placeholder 4">
            <a:extLst>
              <a:ext uri="{FF2B5EF4-FFF2-40B4-BE49-F238E27FC236}">
                <a16:creationId xmlns:a16="http://schemas.microsoft.com/office/drawing/2014/main" id="{8E57B883-8E40-42EA-B551-7943DE6B85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5DBFE48-4A12-40B7-A887-63699477A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BCD54-44A1-44D6-96BC-B1C4A1A2F852}" type="slidenum">
              <a:rPr lang="en-SG" smtClean="0"/>
              <a:t>‹#›</a:t>
            </a:fld>
            <a:endParaRPr lang="en-SG"/>
          </a:p>
        </p:txBody>
      </p:sp>
    </p:spTree>
    <p:extLst>
      <p:ext uri="{BB962C8B-B14F-4D97-AF65-F5344CB8AC3E}">
        <p14:creationId xmlns:p14="http://schemas.microsoft.com/office/powerpoint/2010/main" val="208762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3CB21B-D3EB-4628-A52F-8820C7AEB0EB}"/>
              </a:ext>
            </a:extLst>
          </p:cNvPr>
          <p:cNvSpPr/>
          <p:nvPr/>
        </p:nvSpPr>
        <p:spPr>
          <a:xfrm>
            <a:off x="337625" y="2326981"/>
            <a:ext cx="4754879" cy="646331"/>
          </a:xfrm>
          <a:prstGeom prst="rect">
            <a:avLst/>
          </a:prstGeom>
        </p:spPr>
        <p:txBody>
          <a:bodyPr wrap="square">
            <a:spAutoFit/>
          </a:bodyPr>
          <a:lstStyle/>
          <a:p>
            <a:r>
              <a:rPr lang="en-SG" dirty="0">
                <a:solidFill>
                  <a:srgbClr val="1D1F22"/>
                </a:solidFill>
                <a:latin typeface="Helvetica Neue"/>
              </a:rPr>
              <a:t>M</a:t>
            </a:r>
            <a:r>
              <a:rPr lang="en-SG" b="0" i="0" dirty="0">
                <a:solidFill>
                  <a:srgbClr val="1D1F22"/>
                </a:solidFill>
                <a:effectLst/>
                <a:latin typeface="Helvetica Neue"/>
              </a:rPr>
              <a:t>ain programming interface of Spark was the Resilient Distributed Dataset (RDD)</a:t>
            </a:r>
            <a:endParaRPr lang="en-SG" dirty="0"/>
          </a:p>
        </p:txBody>
      </p:sp>
      <p:sp>
        <p:nvSpPr>
          <p:cNvPr id="5" name="TextBox 4">
            <a:extLst>
              <a:ext uri="{FF2B5EF4-FFF2-40B4-BE49-F238E27FC236}">
                <a16:creationId xmlns:a16="http://schemas.microsoft.com/office/drawing/2014/main" id="{6C6B929C-CFE3-4A84-AE93-7D3F9387E125}"/>
              </a:ext>
            </a:extLst>
          </p:cNvPr>
          <p:cNvSpPr txBox="1"/>
          <p:nvPr/>
        </p:nvSpPr>
        <p:spPr>
          <a:xfrm>
            <a:off x="6114759" y="2274838"/>
            <a:ext cx="5598940" cy="2308324"/>
          </a:xfrm>
          <a:prstGeom prst="rect">
            <a:avLst/>
          </a:prstGeom>
          <a:noFill/>
        </p:spPr>
        <p:txBody>
          <a:bodyPr wrap="square" rtlCol="0">
            <a:spAutoFit/>
          </a:bodyPr>
          <a:lstStyle/>
          <a:p>
            <a:r>
              <a:rPr lang="en-SG" b="0" i="0" dirty="0">
                <a:solidFill>
                  <a:srgbClr val="1D1F22"/>
                </a:solidFill>
                <a:effectLst/>
                <a:latin typeface="Helvetica Neue"/>
              </a:rPr>
              <a:t>After Spark 2.0, RDDs are replaced by Dataset, which is strongly-typed like an RDD, but with richer optimizations under the hood</a:t>
            </a:r>
          </a:p>
          <a:p>
            <a:endParaRPr lang="en-SG" dirty="0">
              <a:solidFill>
                <a:srgbClr val="1D1F22"/>
              </a:solidFill>
              <a:latin typeface="Helvetica Neue"/>
            </a:endParaRPr>
          </a:p>
          <a:p>
            <a:r>
              <a:rPr lang="en-SG" b="0" i="0" dirty="0">
                <a:solidFill>
                  <a:srgbClr val="1D1F22"/>
                </a:solidFill>
                <a:effectLst/>
                <a:latin typeface="Helvetica Neue"/>
              </a:rPr>
              <a:t>The RDD interface is still supported</a:t>
            </a:r>
          </a:p>
          <a:p>
            <a:endParaRPr lang="en-SG" dirty="0">
              <a:solidFill>
                <a:srgbClr val="1D1F22"/>
              </a:solidFill>
              <a:latin typeface="Helvetica Neue"/>
            </a:endParaRPr>
          </a:p>
          <a:p>
            <a:r>
              <a:rPr lang="en-SG" dirty="0">
                <a:solidFill>
                  <a:srgbClr val="1D1F22"/>
                </a:solidFill>
                <a:latin typeface="Helvetica Neue"/>
              </a:rPr>
              <a:t>H</a:t>
            </a:r>
            <a:r>
              <a:rPr lang="en-SG" b="0" i="0" dirty="0">
                <a:solidFill>
                  <a:srgbClr val="1D1F22"/>
                </a:solidFill>
                <a:effectLst/>
                <a:latin typeface="Helvetica Neue"/>
              </a:rPr>
              <a:t>ighly recommended to switch to use Dataset, which has better performance than RDD</a:t>
            </a:r>
            <a:endParaRPr lang="en-SG" dirty="0"/>
          </a:p>
        </p:txBody>
      </p:sp>
      <p:cxnSp>
        <p:nvCxnSpPr>
          <p:cNvPr id="7" name="Straight Connector 6">
            <a:extLst>
              <a:ext uri="{FF2B5EF4-FFF2-40B4-BE49-F238E27FC236}">
                <a16:creationId xmlns:a16="http://schemas.microsoft.com/office/drawing/2014/main" id="{DA0A81F1-1CD7-426F-8C71-C5E517CE47EB}"/>
              </a:ext>
            </a:extLst>
          </p:cNvPr>
          <p:cNvCxnSpPr/>
          <p:nvPr/>
        </p:nvCxnSpPr>
        <p:spPr>
          <a:xfrm>
            <a:off x="337625" y="1111348"/>
            <a:ext cx="8257735" cy="0"/>
          </a:xfrm>
          <a:prstGeom prst="line">
            <a:avLst/>
          </a:prstGeom>
          <a:ln w="41275"/>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61DA739F-FB98-486C-97F0-50C319C4F21B}"/>
              </a:ext>
            </a:extLst>
          </p:cNvPr>
          <p:cNvSpPr txBox="1"/>
          <p:nvPr/>
        </p:nvSpPr>
        <p:spPr>
          <a:xfrm>
            <a:off x="576775" y="450166"/>
            <a:ext cx="6907237" cy="584775"/>
          </a:xfrm>
          <a:prstGeom prst="rect">
            <a:avLst/>
          </a:prstGeom>
          <a:noFill/>
        </p:spPr>
        <p:txBody>
          <a:bodyPr wrap="square" rtlCol="0">
            <a:spAutoFit/>
          </a:bodyPr>
          <a:lstStyle/>
          <a:p>
            <a:r>
              <a:rPr lang="en-SG" sz="3200" dirty="0"/>
              <a:t>Spark 1.0 vs 2.0</a:t>
            </a:r>
          </a:p>
        </p:txBody>
      </p:sp>
      <p:sp>
        <p:nvSpPr>
          <p:cNvPr id="10" name="Rectangle 9">
            <a:extLst>
              <a:ext uri="{FF2B5EF4-FFF2-40B4-BE49-F238E27FC236}">
                <a16:creationId xmlns:a16="http://schemas.microsoft.com/office/drawing/2014/main" id="{C22E0E7A-BC64-40A9-9BEB-7738AA7A208B}"/>
              </a:ext>
            </a:extLst>
          </p:cNvPr>
          <p:cNvSpPr/>
          <p:nvPr/>
        </p:nvSpPr>
        <p:spPr>
          <a:xfrm>
            <a:off x="6114759" y="5100320"/>
            <a:ext cx="6096000" cy="646331"/>
          </a:xfrm>
          <a:prstGeom prst="rect">
            <a:avLst/>
          </a:prstGeom>
        </p:spPr>
        <p:txBody>
          <a:bodyPr>
            <a:spAutoFit/>
          </a:bodyPr>
          <a:lstStyle/>
          <a:p>
            <a:r>
              <a:rPr lang="en-SG" dirty="0" err="1"/>
              <a:t>scala</a:t>
            </a:r>
            <a:r>
              <a:rPr lang="en-SG" dirty="0"/>
              <a:t>&gt; </a:t>
            </a:r>
            <a:r>
              <a:rPr lang="en-SG" dirty="0" err="1"/>
              <a:t>val</a:t>
            </a:r>
            <a:r>
              <a:rPr lang="en-SG" dirty="0"/>
              <a:t> </a:t>
            </a:r>
            <a:r>
              <a:rPr lang="en-SG" dirty="0" err="1"/>
              <a:t>textFile</a:t>
            </a:r>
            <a:r>
              <a:rPr lang="en-SG" dirty="0"/>
              <a:t> = </a:t>
            </a:r>
            <a:r>
              <a:rPr lang="en-SG" dirty="0" err="1"/>
              <a:t>spark.read.textFile</a:t>
            </a:r>
            <a:r>
              <a:rPr lang="en-SG" dirty="0"/>
              <a:t>("README.md")</a:t>
            </a:r>
          </a:p>
          <a:p>
            <a:r>
              <a:rPr lang="en-SG" dirty="0" err="1"/>
              <a:t>textFile</a:t>
            </a:r>
            <a:r>
              <a:rPr lang="en-SG" dirty="0"/>
              <a:t>: </a:t>
            </a:r>
            <a:r>
              <a:rPr lang="en-SG" dirty="0" err="1"/>
              <a:t>org.apache.spark.sql.Dataset</a:t>
            </a:r>
            <a:r>
              <a:rPr lang="en-SG" dirty="0"/>
              <a:t>[String] = [value: string]</a:t>
            </a:r>
          </a:p>
        </p:txBody>
      </p:sp>
      <p:sp>
        <p:nvSpPr>
          <p:cNvPr id="11" name="Rectangle 10">
            <a:extLst>
              <a:ext uri="{FF2B5EF4-FFF2-40B4-BE49-F238E27FC236}">
                <a16:creationId xmlns:a16="http://schemas.microsoft.com/office/drawing/2014/main" id="{01777C87-4761-4834-A44F-771BE192F0BB}"/>
              </a:ext>
            </a:extLst>
          </p:cNvPr>
          <p:cNvSpPr/>
          <p:nvPr/>
        </p:nvSpPr>
        <p:spPr>
          <a:xfrm>
            <a:off x="337625" y="3382833"/>
            <a:ext cx="5777134" cy="646331"/>
          </a:xfrm>
          <a:prstGeom prst="rect">
            <a:avLst/>
          </a:prstGeom>
        </p:spPr>
        <p:txBody>
          <a:bodyPr wrap="square">
            <a:spAutoFit/>
          </a:bodyPr>
          <a:lstStyle/>
          <a:p>
            <a:r>
              <a:rPr lang="en-SG" dirty="0" err="1"/>
              <a:t>scala</a:t>
            </a:r>
            <a:r>
              <a:rPr lang="en-SG" dirty="0"/>
              <a:t>&gt; </a:t>
            </a:r>
            <a:r>
              <a:rPr lang="en-SG" dirty="0" err="1"/>
              <a:t>val</a:t>
            </a:r>
            <a:r>
              <a:rPr lang="en-SG" dirty="0"/>
              <a:t> textFile2 = </a:t>
            </a:r>
            <a:r>
              <a:rPr lang="en-SG" dirty="0" err="1"/>
              <a:t>sc.textFile</a:t>
            </a:r>
            <a:r>
              <a:rPr lang="en-SG" dirty="0"/>
              <a:t>("README.md")</a:t>
            </a:r>
          </a:p>
          <a:p>
            <a:r>
              <a:rPr lang="en-SG" dirty="0"/>
              <a:t>textFile2: </a:t>
            </a:r>
            <a:r>
              <a:rPr lang="en-SG" dirty="0" err="1"/>
              <a:t>org.apache.spark.rdd.RDD</a:t>
            </a:r>
            <a:r>
              <a:rPr lang="en-SG" dirty="0"/>
              <a:t>[String] </a:t>
            </a:r>
          </a:p>
        </p:txBody>
      </p:sp>
      <p:sp>
        <p:nvSpPr>
          <p:cNvPr id="12" name="Rectangle 11">
            <a:extLst>
              <a:ext uri="{FF2B5EF4-FFF2-40B4-BE49-F238E27FC236}">
                <a16:creationId xmlns:a16="http://schemas.microsoft.com/office/drawing/2014/main" id="{6545A7AB-9D2F-4AB5-9B44-1CA2F99D6AEF}"/>
              </a:ext>
            </a:extLst>
          </p:cNvPr>
          <p:cNvSpPr/>
          <p:nvPr/>
        </p:nvSpPr>
        <p:spPr>
          <a:xfrm>
            <a:off x="2044504" y="5977482"/>
            <a:ext cx="7282376" cy="369332"/>
          </a:xfrm>
          <a:prstGeom prst="rect">
            <a:avLst/>
          </a:prstGeom>
        </p:spPr>
        <p:txBody>
          <a:bodyPr wrap="square">
            <a:spAutoFit/>
          </a:bodyPr>
          <a:lstStyle/>
          <a:p>
            <a:r>
              <a:rPr lang="en-SG" b="1" i="0" dirty="0">
                <a:effectLst/>
                <a:latin typeface="Source Serif Pro"/>
              </a:rPr>
              <a:t>RDD (Spark1.0) —&gt; </a:t>
            </a:r>
            <a:r>
              <a:rPr lang="en-SG" b="1" i="0" dirty="0" err="1">
                <a:effectLst/>
                <a:latin typeface="Source Serif Pro"/>
              </a:rPr>
              <a:t>Dataframe</a:t>
            </a:r>
            <a:r>
              <a:rPr lang="en-SG" b="1" i="0" dirty="0">
                <a:effectLst/>
                <a:latin typeface="Source Serif Pro"/>
              </a:rPr>
              <a:t>(Spark1.3) —&gt; Dataset(Spark1.6)</a:t>
            </a:r>
            <a:endParaRPr lang="en-SG" dirty="0"/>
          </a:p>
        </p:txBody>
      </p:sp>
    </p:spTree>
    <p:extLst>
      <p:ext uri="{BB962C8B-B14F-4D97-AF65-F5344CB8AC3E}">
        <p14:creationId xmlns:p14="http://schemas.microsoft.com/office/powerpoint/2010/main" val="388713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A0A81F1-1CD7-426F-8C71-C5E517CE47EB}"/>
              </a:ext>
            </a:extLst>
          </p:cNvPr>
          <p:cNvCxnSpPr/>
          <p:nvPr/>
        </p:nvCxnSpPr>
        <p:spPr>
          <a:xfrm>
            <a:off x="337625" y="1111348"/>
            <a:ext cx="8257735" cy="0"/>
          </a:xfrm>
          <a:prstGeom prst="line">
            <a:avLst/>
          </a:prstGeom>
          <a:ln w="41275"/>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61DA739F-FB98-486C-97F0-50C319C4F21B}"/>
              </a:ext>
            </a:extLst>
          </p:cNvPr>
          <p:cNvSpPr txBox="1"/>
          <p:nvPr/>
        </p:nvSpPr>
        <p:spPr>
          <a:xfrm>
            <a:off x="576775" y="450166"/>
            <a:ext cx="6907237" cy="584775"/>
          </a:xfrm>
          <a:prstGeom prst="rect">
            <a:avLst/>
          </a:prstGeom>
          <a:noFill/>
        </p:spPr>
        <p:txBody>
          <a:bodyPr wrap="square" rtlCol="0">
            <a:spAutoFit/>
          </a:bodyPr>
          <a:lstStyle/>
          <a:p>
            <a:r>
              <a:rPr lang="en-SG" sz="3200" dirty="0"/>
              <a:t>Spark RDD vs </a:t>
            </a:r>
            <a:r>
              <a:rPr lang="en-SG" sz="3200" dirty="0" err="1"/>
              <a:t>Dataframe</a:t>
            </a:r>
            <a:r>
              <a:rPr lang="en-SG" sz="3200" dirty="0"/>
              <a:t> vs Datasets</a:t>
            </a:r>
          </a:p>
        </p:txBody>
      </p:sp>
      <p:sp>
        <p:nvSpPr>
          <p:cNvPr id="2" name="AutoShape 2"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101FA91D-B9C9-41B6-BD19-640E7EAE17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AutoShape 4"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8374EAB6-1FE5-41D5-A1EA-41ADBD13EF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ABDEA2E3-6DAC-4489-8E3E-C5FE2F069661}"/>
              </a:ext>
            </a:extLst>
          </p:cNvPr>
          <p:cNvPicPr>
            <a:picLocks noChangeAspect="1"/>
          </p:cNvPicPr>
          <p:nvPr/>
        </p:nvPicPr>
        <p:blipFill>
          <a:blip r:embed="rId2"/>
          <a:stretch>
            <a:fillRect/>
          </a:stretch>
        </p:blipFill>
        <p:spPr>
          <a:xfrm>
            <a:off x="3238500" y="1795462"/>
            <a:ext cx="5715000" cy="3831615"/>
          </a:xfrm>
          <a:prstGeom prst="rect">
            <a:avLst/>
          </a:prstGeom>
        </p:spPr>
      </p:pic>
      <p:sp>
        <p:nvSpPr>
          <p:cNvPr id="9" name="Rectangle 8">
            <a:extLst>
              <a:ext uri="{FF2B5EF4-FFF2-40B4-BE49-F238E27FC236}">
                <a16:creationId xmlns:a16="http://schemas.microsoft.com/office/drawing/2014/main" id="{23AF3D63-C664-4DAB-9549-C9D9E6CDEF2E}"/>
              </a:ext>
            </a:extLst>
          </p:cNvPr>
          <p:cNvSpPr/>
          <p:nvPr/>
        </p:nvSpPr>
        <p:spPr>
          <a:xfrm>
            <a:off x="1872175" y="5941858"/>
            <a:ext cx="8752450" cy="369332"/>
          </a:xfrm>
          <a:prstGeom prst="rect">
            <a:avLst/>
          </a:prstGeom>
        </p:spPr>
        <p:txBody>
          <a:bodyPr wrap="square">
            <a:spAutoFit/>
          </a:bodyPr>
          <a:lstStyle/>
          <a:p>
            <a:r>
              <a:rPr lang="en-SG" dirty="0"/>
              <a:t>https://www.linkedin.com/pulse/apache-spark-rdd-vs-dataframe-dataset-chandan-prakash</a:t>
            </a:r>
          </a:p>
        </p:txBody>
      </p:sp>
    </p:spTree>
    <p:extLst>
      <p:ext uri="{BB962C8B-B14F-4D97-AF65-F5344CB8AC3E}">
        <p14:creationId xmlns:p14="http://schemas.microsoft.com/office/powerpoint/2010/main" val="88028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A0A81F1-1CD7-426F-8C71-C5E517CE47EB}"/>
              </a:ext>
            </a:extLst>
          </p:cNvPr>
          <p:cNvCxnSpPr/>
          <p:nvPr/>
        </p:nvCxnSpPr>
        <p:spPr>
          <a:xfrm>
            <a:off x="337625" y="1111348"/>
            <a:ext cx="8257735" cy="0"/>
          </a:xfrm>
          <a:prstGeom prst="line">
            <a:avLst/>
          </a:prstGeom>
          <a:ln w="41275"/>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61DA739F-FB98-486C-97F0-50C319C4F21B}"/>
              </a:ext>
            </a:extLst>
          </p:cNvPr>
          <p:cNvSpPr txBox="1"/>
          <p:nvPr/>
        </p:nvSpPr>
        <p:spPr>
          <a:xfrm>
            <a:off x="576775" y="450166"/>
            <a:ext cx="6907237" cy="584775"/>
          </a:xfrm>
          <a:prstGeom prst="rect">
            <a:avLst/>
          </a:prstGeom>
          <a:noFill/>
        </p:spPr>
        <p:txBody>
          <a:bodyPr wrap="square" rtlCol="0">
            <a:spAutoFit/>
          </a:bodyPr>
          <a:lstStyle/>
          <a:p>
            <a:r>
              <a:rPr lang="en-SG" sz="3200" dirty="0"/>
              <a:t>Spark RDD vs </a:t>
            </a:r>
            <a:r>
              <a:rPr lang="en-SG" sz="3200" dirty="0" err="1"/>
              <a:t>Dataframe</a:t>
            </a:r>
            <a:r>
              <a:rPr lang="en-SG" sz="3200" dirty="0"/>
              <a:t> vs Datasets</a:t>
            </a:r>
          </a:p>
        </p:txBody>
      </p:sp>
      <p:sp>
        <p:nvSpPr>
          <p:cNvPr id="2" name="AutoShape 2"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101FA91D-B9C9-41B6-BD19-640E7EAE17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AutoShape 4"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8374EAB6-1FE5-41D5-A1EA-41ADBD13EF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 name="Rectangle 8">
            <a:extLst>
              <a:ext uri="{FF2B5EF4-FFF2-40B4-BE49-F238E27FC236}">
                <a16:creationId xmlns:a16="http://schemas.microsoft.com/office/drawing/2014/main" id="{23AF3D63-C664-4DAB-9549-C9D9E6CDEF2E}"/>
              </a:ext>
            </a:extLst>
          </p:cNvPr>
          <p:cNvSpPr/>
          <p:nvPr/>
        </p:nvSpPr>
        <p:spPr>
          <a:xfrm>
            <a:off x="1719775" y="6401573"/>
            <a:ext cx="8752450" cy="369332"/>
          </a:xfrm>
          <a:prstGeom prst="rect">
            <a:avLst/>
          </a:prstGeom>
        </p:spPr>
        <p:txBody>
          <a:bodyPr wrap="square">
            <a:spAutoFit/>
          </a:bodyPr>
          <a:lstStyle/>
          <a:p>
            <a:r>
              <a:rPr lang="en-SG" dirty="0"/>
              <a:t>https://www.linkedin.com/pulse/apache-spark-rdd-vs-dataframe-dataset-chandan-prakash</a:t>
            </a:r>
          </a:p>
        </p:txBody>
      </p:sp>
      <p:sp>
        <p:nvSpPr>
          <p:cNvPr id="4" name="Rectangle 3">
            <a:extLst>
              <a:ext uri="{FF2B5EF4-FFF2-40B4-BE49-F238E27FC236}">
                <a16:creationId xmlns:a16="http://schemas.microsoft.com/office/drawing/2014/main" id="{A9AE8997-1178-4502-8559-4FD3CEE3FC43}"/>
              </a:ext>
            </a:extLst>
          </p:cNvPr>
          <p:cNvSpPr/>
          <p:nvPr/>
        </p:nvSpPr>
        <p:spPr>
          <a:xfrm>
            <a:off x="304800" y="1471642"/>
            <a:ext cx="5638800" cy="4524315"/>
          </a:xfrm>
          <a:prstGeom prst="rect">
            <a:avLst/>
          </a:prstGeom>
        </p:spPr>
        <p:txBody>
          <a:bodyPr wrap="square">
            <a:spAutoFit/>
          </a:bodyPr>
          <a:lstStyle/>
          <a:p>
            <a:pPr fontAlgn="base"/>
            <a:r>
              <a:rPr lang="en-SG" b="1" i="0" dirty="0">
                <a:effectLst/>
                <a:latin typeface="inherit"/>
              </a:rPr>
              <a:t>RDD:</a:t>
            </a:r>
            <a:br>
              <a:rPr lang="en-SG" b="1" i="0" dirty="0">
                <a:effectLst/>
                <a:latin typeface="inherit"/>
              </a:rPr>
            </a:br>
            <a:endParaRPr lang="en-SG" b="1" i="0" dirty="0">
              <a:effectLst/>
              <a:latin typeface="Source Sans Pro"/>
            </a:endParaRPr>
          </a:p>
          <a:p>
            <a:pPr fontAlgn="base">
              <a:buFont typeface="Arial" panose="020B0604020202020204" pitchFamily="34" charset="0"/>
              <a:buChar char="•"/>
            </a:pPr>
            <a:r>
              <a:rPr lang="en-SG" b="0" i="0" dirty="0">
                <a:effectLst/>
                <a:latin typeface="inherit"/>
              </a:rPr>
              <a:t>Its building block of spark. No matter which abstraction </a:t>
            </a:r>
            <a:r>
              <a:rPr lang="en-SG" b="0" i="0" dirty="0" err="1">
                <a:effectLst/>
                <a:latin typeface="inherit"/>
              </a:rPr>
              <a:t>Dataframe</a:t>
            </a:r>
            <a:r>
              <a:rPr lang="en-SG" b="0" i="0" dirty="0">
                <a:effectLst/>
                <a:latin typeface="inherit"/>
              </a:rPr>
              <a:t> or Dataset we use, internally final computation is done on RDDs. </a:t>
            </a:r>
          </a:p>
          <a:p>
            <a:pPr fontAlgn="base">
              <a:buFont typeface="Arial" panose="020B0604020202020204" pitchFamily="34" charset="0"/>
              <a:buChar char="•"/>
            </a:pPr>
            <a:r>
              <a:rPr lang="en-SG" b="0" i="0" dirty="0">
                <a:effectLst/>
                <a:latin typeface="inherit"/>
              </a:rPr>
              <a:t>RDD is lazily evaluated immutable parallel collection of objects exposed with lambda functions.</a:t>
            </a:r>
          </a:p>
          <a:p>
            <a:pPr fontAlgn="base">
              <a:buFont typeface="Arial" panose="020B0604020202020204" pitchFamily="34" charset="0"/>
              <a:buChar char="•"/>
            </a:pPr>
            <a:r>
              <a:rPr lang="en-SG" b="0" i="0" dirty="0">
                <a:effectLst/>
                <a:latin typeface="inherit"/>
              </a:rPr>
              <a:t>The best part about RDD is that it is simple. It provides familiar OOPs style APIs with compile time safety. We can load any data from a </a:t>
            </a:r>
            <a:r>
              <a:rPr lang="en-SG" b="0" i="0" dirty="0" err="1">
                <a:effectLst/>
                <a:latin typeface="inherit"/>
              </a:rPr>
              <a:t>source,convert</a:t>
            </a:r>
            <a:r>
              <a:rPr lang="en-SG" b="0" i="0" dirty="0">
                <a:effectLst/>
                <a:latin typeface="inherit"/>
              </a:rPr>
              <a:t> them into RDD and store in memory to compute results. RDD can be easily cached if same set of data needs to recomputed.</a:t>
            </a:r>
          </a:p>
          <a:p>
            <a:pPr fontAlgn="base">
              <a:buFont typeface="Arial" panose="020B0604020202020204" pitchFamily="34" charset="0"/>
              <a:buChar char="•"/>
            </a:pPr>
            <a:r>
              <a:rPr lang="en-SG" b="0" i="0" dirty="0">
                <a:effectLst/>
                <a:latin typeface="inherit"/>
              </a:rPr>
              <a:t>But the disadvantage is performance limitations. Being in-memory </a:t>
            </a:r>
            <a:r>
              <a:rPr lang="en-SG" b="0" i="0" dirty="0" err="1">
                <a:effectLst/>
                <a:latin typeface="inherit"/>
              </a:rPr>
              <a:t>jvm</a:t>
            </a:r>
            <a:r>
              <a:rPr lang="en-SG" b="0" i="0" dirty="0">
                <a:effectLst/>
                <a:latin typeface="inherit"/>
              </a:rPr>
              <a:t> objects, RDDs involve overhead of Garbage Collection and Java(or little better </a:t>
            </a:r>
            <a:r>
              <a:rPr lang="en-SG" b="0" i="0" dirty="0" err="1">
                <a:effectLst/>
                <a:latin typeface="inherit"/>
              </a:rPr>
              <a:t>Kryo</a:t>
            </a:r>
            <a:r>
              <a:rPr lang="en-SG" b="0" i="0" dirty="0">
                <a:effectLst/>
                <a:latin typeface="inherit"/>
              </a:rPr>
              <a:t>) Serialization which are expensive when data grows.</a:t>
            </a:r>
          </a:p>
        </p:txBody>
      </p:sp>
      <p:sp>
        <p:nvSpPr>
          <p:cNvPr id="5" name="Rectangle 4">
            <a:extLst>
              <a:ext uri="{FF2B5EF4-FFF2-40B4-BE49-F238E27FC236}">
                <a16:creationId xmlns:a16="http://schemas.microsoft.com/office/drawing/2014/main" id="{32C28807-0B0B-4964-A5F8-0DA2EB92DB07}"/>
              </a:ext>
            </a:extLst>
          </p:cNvPr>
          <p:cNvSpPr/>
          <p:nvPr/>
        </p:nvSpPr>
        <p:spPr>
          <a:xfrm>
            <a:off x="5943600" y="1078805"/>
            <a:ext cx="6096000" cy="5355312"/>
          </a:xfrm>
          <a:prstGeom prst="rect">
            <a:avLst/>
          </a:prstGeom>
        </p:spPr>
        <p:txBody>
          <a:bodyPr>
            <a:spAutoFit/>
          </a:bodyPr>
          <a:lstStyle/>
          <a:p>
            <a:pPr fontAlgn="base"/>
            <a:r>
              <a:rPr lang="en-SG" b="1" i="0" dirty="0" err="1">
                <a:effectLst/>
                <a:latin typeface="inherit"/>
              </a:rPr>
              <a:t>Dataframe</a:t>
            </a:r>
            <a:r>
              <a:rPr lang="en-SG" b="1" i="0" dirty="0">
                <a:effectLst/>
                <a:latin typeface="inherit"/>
              </a:rPr>
              <a:t>:</a:t>
            </a:r>
            <a:endParaRPr lang="en-SG" b="1" i="0" dirty="0">
              <a:effectLst/>
              <a:latin typeface="Source Sans Pro"/>
            </a:endParaRPr>
          </a:p>
          <a:p>
            <a:pPr fontAlgn="base">
              <a:buFont typeface="Arial" panose="020B0604020202020204" pitchFamily="34" charset="0"/>
              <a:buChar char="•"/>
            </a:pPr>
            <a:r>
              <a:rPr lang="en-SG" b="0" i="0" dirty="0" err="1">
                <a:effectLst/>
                <a:latin typeface="inherit"/>
              </a:rPr>
              <a:t>DataFrame</a:t>
            </a:r>
            <a:r>
              <a:rPr lang="en-SG" b="0" i="0" dirty="0">
                <a:effectLst/>
                <a:latin typeface="inherit"/>
              </a:rPr>
              <a:t> is an abstraction which gives a schema view of data.  Which means it gives us a view of data as columns with column name and types info, We can think data in data frame like a table in database.</a:t>
            </a:r>
          </a:p>
          <a:p>
            <a:pPr fontAlgn="base">
              <a:buFont typeface="Arial" panose="020B0604020202020204" pitchFamily="34" charset="0"/>
              <a:buChar char="•"/>
            </a:pPr>
            <a:r>
              <a:rPr lang="en-SG" b="0" i="0" dirty="0">
                <a:effectLst/>
                <a:latin typeface="inherit"/>
              </a:rPr>
              <a:t>Like RDD, execution in </a:t>
            </a:r>
            <a:r>
              <a:rPr lang="en-SG" b="0" i="0" dirty="0" err="1">
                <a:effectLst/>
                <a:latin typeface="inherit"/>
              </a:rPr>
              <a:t>Dataframe</a:t>
            </a:r>
            <a:r>
              <a:rPr lang="en-SG" b="0" i="0" dirty="0">
                <a:effectLst/>
                <a:latin typeface="inherit"/>
              </a:rPr>
              <a:t> too is lazy triggered .</a:t>
            </a:r>
          </a:p>
          <a:p>
            <a:pPr fontAlgn="base">
              <a:buFont typeface="Arial" panose="020B0604020202020204" pitchFamily="34" charset="0"/>
              <a:buChar char="•"/>
            </a:pPr>
            <a:r>
              <a:rPr lang="en-SG" b="0" i="0" dirty="0">
                <a:effectLst/>
                <a:latin typeface="inherit"/>
              </a:rPr>
              <a:t>offers huge performance improvement over RDDs because of 2 powerful features it has: </a:t>
            </a:r>
            <a:br>
              <a:rPr lang="en-SG" b="0" i="0" dirty="0">
                <a:effectLst/>
                <a:latin typeface="inherit"/>
              </a:rPr>
            </a:br>
            <a:r>
              <a:rPr lang="en-SG" b="1" i="1" dirty="0">
                <a:effectLst/>
                <a:latin typeface="inherit"/>
              </a:rPr>
              <a:t>1. Custom Memory management  (aka Project Tungsten)</a:t>
            </a:r>
            <a:br>
              <a:rPr lang="en-SG" b="1" i="1" dirty="0">
                <a:effectLst/>
                <a:latin typeface="inherit"/>
              </a:rPr>
            </a:br>
            <a:r>
              <a:rPr lang="en-SG" b="0" i="0" dirty="0">
                <a:effectLst/>
                <a:latin typeface="inherit"/>
              </a:rPr>
              <a:t>Data is stored in off-heap memory in binary format. This saves a lot of memory space. Also there is no Garbage Collection overhead involved. By knowing the schema of data in advance and storing efficiently in binary format, expensive java Serialization is also avoided.</a:t>
            </a:r>
            <a:br>
              <a:rPr lang="en-SG" b="0" i="0" dirty="0">
                <a:effectLst/>
                <a:latin typeface="inherit"/>
              </a:rPr>
            </a:br>
            <a:r>
              <a:rPr lang="en-SG" b="1" i="1" dirty="0">
                <a:effectLst/>
                <a:latin typeface="inherit"/>
              </a:rPr>
              <a:t>2. Optimized Execution Plans        (aka Catalyst Optimizer)</a:t>
            </a:r>
            <a:r>
              <a:rPr lang="en-SG" b="0" i="0" dirty="0">
                <a:effectLst/>
                <a:latin typeface="inherit"/>
              </a:rPr>
              <a:t>       </a:t>
            </a:r>
            <a:br>
              <a:rPr lang="en-SG" b="0" i="0" dirty="0">
                <a:effectLst/>
                <a:latin typeface="inherit"/>
              </a:rPr>
            </a:br>
            <a:r>
              <a:rPr lang="en-SG" b="0" i="0" dirty="0">
                <a:effectLst/>
                <a:latin typeface="inherit"/>
              </a:rPr>
              <a:t>Query plans are created for execution using Spark catalyst optimiser. After an optimised execution plan is prepared going through some steps, the final execution happens internally on RDDs only but </a:t>
            </a:r>
            <a:r>
              <a:rPr lang="en-SG" b="0" i="0" dirty="0" err="1">
                <a:effectLst/>
                <a:latin typeface="inherit"/>
              </a:rPr>
              <a:t>thats</a:t>
            </a:r>
            <a:r>
              <a:rPr lang="en-SG" b="0" i="0" dirty="0">
                <a:effectLst/>
                <a:latin typeface="inherit"/>
              </a:rPr>
              <a:t> completely hidden from the users.</a:t>
            </a:r>
          </a:p>
        </p:txBody>
      </p:sp>
    </p:spTree>
    <p:extLst>
      <p:ext uri="{BB962C8B-B14F-4D97-AF65-F5344CB8AC3E}">
        <p14:creationId xmlns:p14="http://schemas.microsoft.com/office/powerpoint/2010/main" val="96871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A0A81F1-1CD7-426F-8C71-C5E517CE47EB}"/>
              </a:ext>
            </a:extLst>
          </p:cNvPr>
          <p:cNvCxnSpPr/>
          <p:nvPr/>
        </p:nvCxnSpPr>
        <p:spPr>
          <a:xfrm>
            <a:off x="337625" y="1111348"/>
            <a:ext cx="8257735" cy="0"/>
          </a:xfrm>
          <a:prstGeom prst="line">
            <a:avLst/>
          </a:prstGeom>
          <a:ln w="41275"/>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61DA739F-FB98-486C-97F0-50C319C4F21B}"/>
              </a:ext>
            </a:extLst>
          </p:cNvPr>
          <p:cNvSpPr txBox="1"/>
          <p:nvPr/>
        </p:nvSpPr>
        <p:spPr>
          <a:xfrm>
            <a:off x="576775" y="450166"/>
            <a:ext cx="6907237" cy="584775"/>
          </a:xfrm>
          <a:prstGeom prst="rect">
            <a:avLst/>
          </a:prstGeom>
          <a:noFill/>
        </p:spPr>
        <p:txBody>
          <a:bodyPr wrap="square" rtlCol="0">
            <a:spAutoFit/>
          </a:bodyPr>
          <a:lstStyle/>
          <a:p>
            <a:r>
              <a:rPr lang="en-SG" sz="3200" dirty="0"/>
              <a:t>Spark RDD vs </a:t>
            </a:r>
            <a:r>
              <a:rPr lang="en-SG" sz="3200" dirty="0" err="1"/>
              <a:t>Dataframe</a:t>
            </a:r>
            <a:r>
              <a:rPr lang="en-SG" sz="3200" dirty="0"/>
              <a:t> vs Datasets</a:t>
            </a:r>
          </a:p>
        </p:txBody>
      </p:sp>
      <p:sp>
        <p:nvSpPr>
          <p:cNvPr id="2" name="AutoShape 2"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101FA91D-B9C9-41B6-BD19-640E7EAE17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AutoShape 4"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8374EAB6-1FE5-41D5-A1EA-41ADBD13EF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 name="Rectangle 8">
            <a:extLst>
              <a:ext uri="{FF2B5EF4-FFF2-40B4-BE49-F238E27FC236}">
                <a16:creationId xmlns:a16="http://schemas.microsoft.com/office/drawing/2014/main" id="{23AF3D63-C664-4DAB-9549-C9D9E6CDEF2E}"/>
              </a:ext>
            </a:extLst>
          </p:cNvPr>
          <p:cNvSpPr/>
          <p:nvPr/>
        </p:nvSpPr>
        <p:spPr>
          <a:xfrm>
            <a:off x="1719775" y="6401573"/>
            <a:ext cx="8752450" cy="369332"/>
          </a:xfrm>
          <a:prstGeom prst="rect">
            <a:avLst/>
          </a:prstGeom>
        </p:spPr>
        <p:txBody>
          <a:bodyPr wrap="square">
            <a:spAutoFit/>
          </a:bodyPr>
          <a:lstStyle/>
          <a:p>
            <a:r>
              <a:rPr lang="en-SG" dirty="0"/>
              <a:t>https://www.linkedin.com/pulse/apache-spark-rdd-vs-dataframe-dataset-chandan-prakash</a:t>
            </a:r>
          </a:p>
        </p:txBody>
      </p:sp>
      <p:pic>
        <p:nvPicPr>
          <p:cNvPr id="6" name="Picture 5">
            <a:extLst>
              <a:ext uri="{FF2B5EF4-FFF2-40B4-BE49-F238E27FC236}">
                <a16:creationId xmlns:a16="http://schemas.microsoft.com/office/drawing/2014/main" id="{F8C26675-A0E4-4F08-800A-6D4C3D748CCD}"/>
              </a:ext>
            </a:extLst>
          </p:cNvPr>
          <p:cNvPicPr>
            <a:picLocks noChangeAspect="1"/>
          </p:cNvPicPr>
          <p:nvPr/>
        </p:nvPicPr>
        <p:blipFill>
          <a:blip r:embed="rId2"/>
          <a:stretch>
            <a:fillRect/>
          </a:stretch>
        </p:blipFill>
        <p:spPr>
          <a:xfrm>
            <a:off x="337625" y="1263750"/>
            <a:ext cx="6428935" cy="2217122"/>
          </a:xfrm>
          <a:prstGeom prst="rect">
            <a:avLst/>
          </a:prstGeom>
        </p:spPr>
      </p:pic>
      <p:sp>
        <p:nvSpPr>
          <p:cNvPr id="10" name="AutoShape 2" descr="https://media.licdn.com/dms/image/C4D12AQGuPMDx6Jwk-A/article-inline_image-shrink_1500_2232/0?e=2120634000&amp;v=alpha&amp;t=ASzbJUBUFOoNzj86zaD709yvmFS-PujA8i1TIB0-6Bc">
            <a:extLst>
              <a:ext uri="{FF2B5EF4-FFF2-40B4-BE49-F238E27FC236}">
                <a16:creationId xmlns:a16="http://schemas.microsoft.com/office/drawing/2014/main" id="{12258217-9871-4CEF-A591-2865155C2FC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1" name="Picture 10">
            <a:extLst>
              <a:ext uri="{FF2B5EF4-FFF2-40B4-BE49-F238E27FC236}">
                <a16:creationId xmlns:a16="http://schemas.microsoft.com/office/drawing/2014/main" id="{9CB1B640-AD02-4FA2-B0F8-A579F595B597}"/>
              </a:ext>
            </a:extLst>
          </p:cNvPr>
          <p:cNvPicPr>
            <a:picLocks noChangeAspect="1"/>
          </p:cNvPicPr>
          <p:nvPr/>
        </p:nvPicPr>
        <p:blipFill>
          <a:blip r:embed="rId3"/>
          <a:stretch>
            <a:fillRect/>
          </a:stretch>
        </p:blipFill>
        <p:spPr>
          <a:xfrm>
            <a:off x="6879101" y="1869510"/>
            <a:ext cx="5093208" cy="774044"/>
          </a:xfrm>
          <a:prstGeom prst="rect">
            <a:avLst/>
          </a:prstGeom>
        </p:spPr>
      </p:pic>
      <p:pic>
        <p:nvPicPr>
          <p:cNvPr id="12" name="Picture 11">
            <a:extLst>
              <a:ext uri="{FF2B5EF4-FFF2-40B4-BE49-F238E27FC236}">
                <a16:creationId xmlns:a16="http://schemas.microsoft.com/office/drawing/2014/main" id="{F7A32DF8-0EF1-4206-98AA-9FA3420C7F02}"/>
              </a:ext>
            </a:extLst>
          </p:cNvPr>
          <p:cNvPicPr>
            <a:picLocks noChangeAspect="1"/>
          </p:cNvPicPr>
          <p:nvPr/>
        </p:nvPicPr>
        <p:blipFill>
          <a:blip r:embed="rId4"/>
          <a:stretch>
            <a:fillRect/>
          </a:stretch>
        </p:blipFill>
        <p:spPr>
          <a:xfrm>
            <a:off x="2865120" y="3633272"/>
            <a:ext cx="6766560" cy="2530352"/>
          </a:xfrm>
          <a:prstGeom prst="rect">
            <a:avLst/>
          </a:prstGeom>
        </p:spPr>
      </p:pic>
    </p:spTree>
    <p:extLst>
      <p:ext uri="{BB962C8B-B14F-4D97-AF65-F5344CB8AC3E}">
        <p14:creationId xmlns:p14="http://schemas.microsoft.com/office/powerpoint/2010/main" val="384396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A0A81F1-1CD7-426F-8C71-C5E517CE47EB}"/>
              </a:ext>
            </a:extLst>
          </p:cNvPr>
          <p:cNvCxnSpPr/>
          <p:nvPr/>
        </p:nvCxnSpPr>
        <p:spPr>
          <a:xfrm>
            <a:off x="337625" y="1111348"/>
            <a:ext cx="8257735" cy="0"/>
          </a:xfrm>
          <a:prstGeom prst="line">
            <a:avLst/>
          </a:prstGeom>
          <a:ln w="41275"/>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61DA739F-FB98-486C-97F0-50C319C4F21B}"/>
              </a:ext>
            </a:extLst>
          </p:cNvPr>
          <p:cNvSpPr txBox="1"/>
          <p:nvPr/>
        </p:nvSpPr>
        <p:spPr>
          <a:xfrm>
            <a:off x="576775" y="450166"/>
            <a:ext cx="6907237" cy="584775"/>
          </a:xfrm>
          <a:prstGeom prst="rect">
            <a:avLst/>
          </a:prstGeom>
          <a:noFill/>
        </p:spPr>
        <p:txBody>
          <a:bodyPr wrap="square" rtlCol="0">
            <a:spAutoFit/>
          </a:bodyPr>
          <a:lstStyle/>
          <a:p>
            <a:r>
              <a:rPr lang="en-SG" sz="3200" dirty="0"/>
              <a:t>Spark RDD vs </a:t>
            </a:r>
            <a:r>
              <a:rPr lang="en-SG" sz="3200" dirty="0" err="1"/>
              <a:t>Dataframe</a:t>
            </a:r>
            <a:r>
              <a:rPr lang="en-SG" sz="3200" dirty="0"/>
              <a:t> vs Datasets</a:t>
            </a:r>
          </a:p>
        </p:txBody>
      </p:sp>
      <p:sp>
        <p:nvSpPr>
          <p:cNvPr id="2" name="AutoShape 2"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101FA91D-B9C9-41B6-BD19-640E7EAE17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AutoShape 4"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8374EAB6-1FE5-41D5-A1EA-41ADBD13EF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 name="Rectangle 8">
            <a:extLst>
              <a:ext uri="{FF2B5EF4-FFF2-40B4-BE49-F238E27FC236}">
                <a16:creationId xmlns:a16="http://schemas.microsoft.com/office/drawing/2014/main" id="{23AF3D63-C664-4DAB-9549-C9D9E6CDEF2E}"/>
              </a:ext>
            </a:extLst>
          </p:cNvPr>
          <p:cNvSpPr/>
          <p:nvPr/>
        </p:nvSpPr>
        <p:spPr>
          <a:xfrm>
            <a:off x="1719775" y="6401573"/>
            <a:ext cx="8752450" cy="369332"/>
          </a:xfrm>
          <a:prstGeom prst="rect">
            <a:avLst/>
          </a:prstGeom>
        </p:spPr>
        <p:txBody>
          <a:bodyPr wrap="square">
            <a:spAutoFit/>
          </a:bodyPr>
          <a:lstStyle/>
          <a:p>
            <a:r>
              <a:rPr lang="en-SG" dirty="0"/>
              <a:t>https://www.linkedin.com/pulse/apache-spark-rdd-vs-dataframe-dataset-chandan-prakash</a:t>
            </a:r>
          </a:p>
        </p:txBody>
      </p:sp>
      <p:sp>
        <p:nvSpPr>
          <p:cNvPr id="4" name="Rectangle 3">
            <a:extLst>
              <a:ext uri="{FF2B5EF4-FFF2-40B4-BE49-F238E27FC236}">
                <a16:creationId xmlns:a16="http://schemas.microsoft.com/office/drawing/2014/main" id="{2CC76FE6-EBF6-446E-A522-83751006D3DB}"/>
              </a:ext>
            </a:extLst>
          </p:cNvPr>
          <p:cNvSpPr/>
          <p:nvPr/>
        </p:nvSpPr>
        <p:spPr>
          <a:xfrm>
            <a:off x="670560" y="1582340"/>
            <a:ext cx="10850880" cy="3693319"/>
          </a:xfrm>
          <a:prstGeom prst="rect">
            <a:avLst/>
          </a:prstGeom>
        </p:spPr>
        <p:txBody>
          <a:bodyPr wrap="square">
            <a:spAutoFit/>
          </a:bodyPr>
          <a:lstStyle/>
          <a:p>
            <a:pPr fontAlgn="base"/>
            <a:r>
              <a:rPr lang="en-SG" b="1" i="0" dirty="0">
                <a:effectLst/>
                <a:latin typeface="inherit"/>
              </a:rPr>
              <a:t>Dataset:</a:t>
            </a:r>
            <a:endParaRPr lang="en-SG" b="1" i="0" dirty="0">
              <a:effectLst/>
              <a:latin typeface="Source Sans Pro"/>
            </a:endParaRPr>
          </a:p>
          <a:p>
            <a:pPr fontAlgn="base">
              <a:buFont typeface="Arial" panose="020B0604020202020204" pitchFamily="34" charset="0"/>
              <a:buChar char="•"/>
            </a:pPr>
            <a:r>
              <a:rPr lang="en-SG" b="0" i="0" dirty="0">
                <a:effectLst/>
                <a:latin typeface="inherit"/>
              </a:rPr>
              <a:t>It is an extension to </a:t>
            </a:r>
            <a:r>
              <a:rPr lang="en-SG" b="0" i="0" dirty="0" err="1">
                <a:effectLst/>
                <a:latin typeface="inherit"/>
              </a:rPr>
              <a:t>Dataframe</a:t>
            </a:r>
            <a:r>
              <a:rPr lang="en-SG" b="0" i="0" dirty="0">
                <a:effectLst/>
                <a:latin typeface="inherit"/>
              </a:rPr>
              <a:t> API, the latest abstraction which tries to provide best of both RDD and </a:t>
            </a:r>
            <a:r>
              <a:rPr lang="en-SG" b="0" i="0" dirty="0" err="1">
                <a:effectLst/>
                <a:latin typeface="inherit"/>
              </a:rPr>
              <a:t>Dataframe</a:t>
            </a:r>
            <a:r>
              <a:rPr lang="en-SG" b="0" i="0" dirty="0">
                <a:effectLst/>
                <a:latin typeface="inherit"/>
              </a:rPr>
              <a:t>.</a:t>
            </a:r>
          </a:p>
          <a:p>
            <a:pPr fontAlgn="base">
              <a:buFont typeface="Arial" panose="020B0604020202020204" pitchFamily="34" charset="0"/>
              <a:buChar char="•"/>
            </a:pPr>
            <a:r>
              <a:rPr lang="en-SG" b="0" i="0" dirty="0">
                <a:effectLst/>
                <a:latin typeface="inherit"/>
              </a:rPr>
              <a:t>comes with OOPs style and developer friendly compile time safety like RDD as well as performance boosting features of </a:t>
            </a:r>
            <a:r>
              <a:rPr lang="en-SG" b="0" i="0" dirty="0" err="1">
                <a:effectLst/>
                <a:latin typeface="inherit"/>
              </a:rPr>
              <a:t>Dataframe</a:t>
            </a:r>
            <a:r>
              <a:rPr lang="en-SG" b="0" i="0" dirty="0">
                <a:effectLst/>
                <a:latin typeface="inherit"/>
              </a:rPr>
              <a:t> : </a:t>
            </a:r>
            <a:r>
              <a:rPr lang="en-SG" b="0" i="1" dirty="0">
                <a:effectLst/>
                <a:latin typeface="Georgia" panose="02040502050405020303" pitchFamily="18" charset="0"/>
              </a:rPr>
              <a:t>Catalyst optimiser and custom memory management</a:t>
            </a:r>
            <a:r>
              <a:rPr lang="en-SG" b="0" i="0" dirty="0">
                <a:effectLst/>
                <a:latin typeface="inherit"/>
              </a:rPr>
              <a:t>.</a:t>
            </a:r>
          </a:p>
          <a:p>
            <a:pPr fontAlgn="base">
              <a:buFont typeface="Arial" panose="020B0604020202020204" pitchFamily="34" charset="0"/>
              <a:buChar char="•"/>
            </a:pPr>
            <a:r>
              <a:rPr lang="en-SG" b="0" i="0" dirty="0">
                <a:effectLst/>
                <a:latin typeface="inherit"/>
              </a:rPr>
              <a:t>How dataset scores over </a:t>
            </a:r>
            <a:r>
              <a:rPr lang="en-SG" b="0" i="0" dirty="0" err="1">
                <a:effectLst/>
                <a:latin typeface="inherit"/>
              </a:rPr>
              <a:t>Dataframe</a:t>
            </a:r>
            <a:r>
              <a:rPr lang="en-SG" b="0" i="0" dirty="0">
                <a:effectLst/>
                <a:latin typeface="inherit"/>
              </a:rPr>
              <a:t> is an additional feature it has: </a:t>
            </a:r>
            <a:r>
              <a:rPr lang="en-SG" b="1" i="0" dirty="0">
                <a:effectLst/>
                <a:latin typeface="inherit"/>
              </a:rPr>
              <a:t>Encoders</a:t>
            </a:r>
            <a:endParaRPr lang="en-SG" b="0" i="0" dirty="0">
              <a:effectLst/>
              <a:latin typeface="inherit"/>
            </a:endParaRPr>
          </a:p>
          <a:p>
            <a:pPr fontAlgn="base">
              <a:buFont typeface="Arial" panose="020B0604020202020204" pitchFamily="34" charset="0"/>
              <a:buChar char="•"/>
            </a:pPr>
            <a:r>
              <a:rPr lang="en-SG" b="0" i="0" dirty="0">
                <a:effectLst/>
                <a:latin typeface="inherit"/>
              </a:rPr>
              <a:t>Encoders act as interface between JVM objects and off-heap custom memory binary format data. </a:t>
            </a:r>
          </a:p>
          <a:p>
            <a:pPr fontAlgn="base">
              <a:buFont typeface="Arial" panose="020B0604020202020204" pitchFamily="34" charset="0"/>
              <a:buChar char="•"/>
            </a:pPr>
            <a:r>
              <a:rPr lang="en-SG" b="0" i="0" dirty="0">
                <a:effectLst/>
                <a:latin typeface="inherit"/>
              </a:rPr>
              <a:t>Encoders generate byte code to interact with off-heap data and provide on-demand access to individual attributes without having to de-serialize an entire object.</a:t>
            </a:r>
          </a:p>
          <a:p>
            <a:pPr fontAlgn="base">
              <a:buFont typeface="Arial" panose="020B0604020202020204" pitchFamily="34" charset="0"/>
              <a:buChar char="•"/>
            </a:pPr>
            <a:r>
              <a:rPr lang="en-SG" b="1" i="0" dirty="0">
                <a:effectLst/>
                <a:latin typeface="inherit"/>
              </a:rPr>
              <a:t>case class</a:t>
            </a:r>
            <a:r>
              <a:rPr lang="en-SG" b="0" i="0" dirty="0">
                <a:effectLst/>
                <a:latin typeface="inherit"/>
              </a:rPr>
              <a:t> is used to define the structure of data schema in Dataset. Using case class, its very easy to work with dataset. Names of different attributes in case class is directly mapped to field names in Dataset . It gives feeling like working with RDD but actually underneath it works same as </a:t>
            </a:r>
            <a:r>
              <a:rPr lang="en-SG" b="0" i="0" dirty="0" err="1">
                <a:effectLst/>
                <a:latin typeface="inherit"/>
              </a:rPr>
              <a:t>Dataframe</a:t>
            </a:r>
            <a:r>
              <a:rPr lang="en-SG" b="0" i="0" dirty="0">
                <a:effectLst/>
                <a:latin typeface="inherit"/>
              </a:rPr>
              <a:t>.</a:t>
            </a:r>
          </a:p>
          <a:p>
            <a:pPr fontAlgn="base">
              <a:buFont typeface="Arial" panose="020B0604020202020204" pitchFamily="34" charset="0"/>
              <a:buChar char="•"/>
            </a:pPr>
            <a:r>
              <a:rPr lang="en-SG" b="0" i="0" dirty="0" err="1">
                <a:effectLst/>
                <a:latin typeface="inherit"/>
              </a:rPr>
              <a:t>Dataframe</a:t>
            </a:r>
            <a:r>
              <a:rPr lang="en-SG" b="0" i="0" dirty="0">
                <a:effectLst/>
                <a:latin typeface="inherit"/>
              </a:rPr>
              <a:t> is </a:t>
            </a:r>
            <a:r>
              <a:rPr lang="en-SG" b="0" i="0" dirty="0" err="1">
                <a:effectLst/>
                <a:latin typeface="inherit"/>
              </a:rPr>
              <a:t>infact</a:t>
            </a:r>
            <a:r>
              <a:rPr lang="en-SG" b="0" i="0" dirty="0">
                <a:effectLst/>
                <a:latin typeface="inherit"/>
              </a:rPr>
              <a:t> treated as dataset of generic row </a:t>
            </a:r>
            <a:r>
              <a:rPr lang="en-SG" b="0" i="0" dirty="0" err="1">
                <a:effectLst/>
                <a:latin typeface="inherit"/>
              </a:rPr>
              <a:t>objects.</a:t>
            </a:r>
            <a:r>
              <a:rPr lang="en-SG" b="1" i="0" dirty="0" err="1">
                <a:effectLst/>
                <a:latin typeface="inherit"/>
              </a:rPr>
              <a:t>DataFrame</a:t>
            </a:r>
            <a:r>
              <a:rPr lang="en-SG" b="1" i="0" dirty="0">
                <a:effectLst/>
                <a:latin typeface="inherit"/>
              </a:rPr>
              <a:t>=Dataset[Row]</a:t>
            </a:r>
            <a:r>
              <a:rPr lang="en-SG" b="0" i="0" dirty="0">
                <a:effectLst/>
                <a:latin typeface="inherit"/>
              </a:rPr>
              <a:t> . So we can always convert a data frame at any point of time into a dataset by calling ‘</a:t>
            </a:r>
            <a:r>
              <a:rPr lang="en-SG" b="1" i="0" dirty="0">
                <a:effectLst/>
                <a:latin typeface="inherit"/>
              </a:rPr>
              <a:t>as</a:t>
            </a:r>
            <a:r>
              <a:rPr lang="en-SG" b="0" i="0" dirty="0">
                <a:effectLst/>
                <a:latin typeface="inherit"/>
              </a:rPr>
              <a:t>’ method on </a:t>
            </a:r>
            <a:r>
              <a:rPr lang="en-SG" b="0" i="0" dirty="0" err="1">
                <a:effectLst/>
                <a:latin typeface="inherit"/>
              </a:rPr>
              <a:t>Dataframe</a:t>
            </a:r>
            <a:r>
              <a:rPr lang="en-SG" b="0" i="0" dirty="0">
                <a:effectLst/>
                <a:latin typeface="inherit"/>
              </a:rPr>
              <a:t>.    e.g.  </a:t>
            </a:r>
            <a:r>
              <a:rPr lang="en-SG" b="1" i="0" dirty="0">
                <a:effectLst/>
                <a:latin typeface="inherit"/>
              </a:rPr>
              <a:t>df.as[</a:t>
            </a:r>
            <a:r>
              <a:rPr lang="en-SG" b="1" i="0" dirty="0" err="1">
                <a:effectLst/>
                <a:latin typeface="inherit"/>
              </a:rPr>
              <a:t>MyClass</a:t>
            </a:r>
            <a:r>
              <a:rPr lang="en-SG" b="1" i="0" dirty="0">
                <a:effectLst/>
                <a:latin typeface="inherit"/>
              </a:rPr>
              <a:t>]</a:t>
            </a:r>
            <a:endParaRPr lang="en-SG" b="0" i="0" dirty="0">
              <a:effectLst/>
              <a:latin typeface="inherit"/>
            </a:endParaRPr>
          </a:p>
        </p:txBody>
      </p:sp>
    </p:spTree>
    <p:extLst>
      <p:ext uri="{BB962C8B-B14F-4D97-AF65-F5344CB8AC3E}">
        <p14:creationId xmlns:p14="http://schemas.microsoft.com/office/powerpoint/2010/main" val="285010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A0A81F1-1CD7-426F-8C71-C5E517CE47EB}"/>
              </a:ext>
            </a:extLst>
          </p:cNvPr>
          <p:cNvCxnSpPr/>
          <p:nvPr/>
        </p:nvCxnSpPr>
        <p:spPr>
          <a:xfrm>
            <a:off x="337625" y="1111348"/>
            <a:ext cx="8257735" cy="0"/>
          </a:xfrm>
          <a:prstGeom prst="line">
            <a:avLst/>
          </a:prstGeom>
          <a:ln w="41275"/>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61DA739F-FB98-486C-97F0-50C319C4F21B}"/>
              </a:ext>
            </a:extLst>
          </p:cNvPr>
          <p:cNvSpPr txBox="1"/>
          <p:nvPr/>
        </p:nvSpPr>
        <p:spPr>
          <a:xfrm>
            <a:off x="576775" y="450166"/>
            <a:ext cx="6907237" cy="584775"/>
          </a:xfrm>
          <a:prstGeom prst="rect">
            <a:avLst/>
          </a:prstGeom>
          <a:noFill/>
        </p:spPr>
        <p:txBody>
          <a:bodyPr wrap="square" rtlCol="0">
            <a:spAutoFit/>
          </a:bodyPr>
          <a:lstStyle/>
          <a:p>
            <a:r>
              <a:rPr lang="en-SG" sz="3200" dirty="0"/>
              <a:t>Spark RDD vs </a:t>
            </a:r>
            <a:r>
              <a:rPr lang="en-SG" sz="3200" dirty="0" err="1"/>
              <a:t>Dataframe</a:t>
            </a:r>
            <a:r>
              <a:rPr lang="en-SG" sz="3200" dirty="0"/>
              <a:t> vs Datasets</a:t>
            </a:r>
          </a:p>
        </p:txBody>
      </p:sp>
      <p:sp>
        <p:nvSpPr>
          <p:cNvPr id="2" name="AutoShape 2"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101FA91D-B9C9-41B6-BD19-640E7EAE17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AutoShape 4"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8374EAB6-1FE5-41D5-A1EA-41ADBD13EF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Rectangle 4">
            <a:extLst>
              <a:ext uri="{FF2B5EF4-FFF2-40B4-BE49-F238E27FC236}">
                <a16:creationId xmlns:a16="http://schemas.microsoft.com/office/drawing/2014/main" id="{1BA3482D-BA3D-48E6-B319-6A50D7AF1239}"/>
              </a:ext>
            </a:extLst>
          </p:cNvPr>
          <p:cNvSpPr/>
          <p:nvPr/>
        </p:nvSpPr>
        <p:spPr>
          <a:xfrm>
            <a:off x="1219199" y="2477869"/>
            <a:ext cx="7896665" cy="646331"/>
          </a:xfrm>
          <a:prstGeom prst="rect">
            <a:avLst/>
          </a:prstGeom>
        </p:spPr>
        <p:txBody>
          <a:bodyPr wrap="square">
            <a:spAutoFit/>
          </a:bodyPr>
          <a:lstStyle/>
          <a:p>
            <a:r>
              <a:rPr lang="en-SG" b="0" i="1" u="sng" dirty="0">
                <a:effectLst/>
                <a:latin typeface="Georgia" panose="02040502050405020303" pitchFamily="18" charset="0"/>
              </a:rPr>
              <a:t>RDD let us decide HOW we want to do where as </a:t>
            </a:r>
            <a:r>
              <a:rPr lang="en-SG" b="0" i="1" u="sng" dirty="0" err="1">
                <a:effectLst/>
                <a:latin typeface="Georgia" panose="02040502050405020303" pitchFamily="18" charset="0"/>
              </a:rPr>
              <a:t>Dataframe</a:t>
            </a:r>
            <a:r>
              <a:rPr lang="en-SG" b="0" i="1" u="sng" dirty="0">
                <a:effectLst/>
                <a:latin typeface="Georgia" panose="02040502050405020303" pitchFamily="18" charset="0"/>
              </a:rPr>
              <a:t>/Dataset lets us decide WHAT we want to do</a:t>
            </a:r>
            <a:r>
              <a:rPr lang="en-SG" b="0" i="0" dirty="0">
                <a:effectLst/>
                <a:latin typeface="Source Serif Pro"/>
              </a:rPr>
              <a:t>.  </a:t>
            </a:r>
            <a:endParaRPr lang="en-SG" dirty="0"/>
          </a:p>
        </p:txBody>
      </p:sp>
      <p:sp>
        <p:nvSpPr>
          <p:cNvPr id="6" name="Rectangle 5">
            <a:extLst>
              <a:ext uri="{FF2B5EF4-FFF2-40B4-BE49-F238E27FC236}">
                <a16:creationId xmlns:a16="http://schemas.microsoft.com/office/drawing/2014/main" id="{D12E8D91-DE2F-4273-BF4B-CAF730D1E898}"/>
              </a:ext>
            </a:extLst>
          </p:cNvPr>
          <p:cNvSpPr/>
          <p:nvPr/>
        </p:nvSpPr>
        <p:spPr>
          <a:xfrm>
            <a:off x="1176995" y="3500511"/>
            <a:ext cx="10555459" cy="369332"/>
          </a:xfrm>
          <a:prstGeom prst="rect">
            <a:avLst/>
          </a:prstGeom>
        </p:spPr>
        <p:txBody>
          <a:bodyPr wrap="square">
            <a:spAutoFit/>
          </a:bodyPr>
          <a:lstStyle/>
          <a:p>
            <a:r>
              <a:rPr lang="en-SG" dirty="0"/>
              <a:t>https://databricks.com/blog/2016/07/14/a-tale-of-three-apache-spark-apis-rdds-dataframes-and-datasets.html</a:t>
            </a:r>
          </a:p>
        </p:txBody>
      </p:sp>
    </p:spTree>
    <p:extLst>
      <p:ext uri="{BB962C8B-B14F-4D97-AF65-F5344CB8AC3E}">
        <p14:creationId xmlns:p14="http://schemas.microsoft.com/office/powerpoint/2010/main" val="19037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A0A81F1-1CD7-426F-8C71-C5E517CE47EB}"/>
              </a:ext>
            </a:extLst>
          </p:cNvPr>
          <p:cNvCxnSpPr/>
          <p:nvPr/>
        </p:nvCxnSpPr>
        <p:spPr>
          <a:xfrm>
            <a:off x="337625" y="1111348"/>
            <a:ext cx="8257735" cy="0"/>
          </a:xfrm>
          <a:prstGeom prst="line">
            <a:avLst/>
          </a:prstGeom>
          <a:ln w="41275"/>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61DA739F-FB98-486C-97F0-50C319C4F21B}"/>
              </a:ext>
            </a:extLst>
          </p:cNvPr>
          <p:cNvSpPr txBox="1"/>
          <p:nvPr/>
        </p:nvSpPr>
        <p:spPr>
          <a:xfrm>
            <a:off x="576775" y="450166"/>
            <a:ext cx="6907237" cy="584775"/>
          </a:xfrm>
          <a:prstGeom prst="rect">
            <a:avLst/>
          </a:prstGeom>
          <a:noFill/>
        </p:spPr>
        <p:txBody>
          <a:bodyPr wrap="square" rtlCol="0">
            <a:spAutoFit/>
          </a:bodyPr>
          <a:lstStyle/>
          <a:p>
            <a:r>
              <a:rPr lang="en-SG" sz="3200" dirty="0"/>
              <a:t>Spark Scala vs </a:t>
            </a:r>
            <a:r>
              <a:rPr lang="en-SG" sz="3200" dirty="0" err="1"/>
              <a:t>Pyspark</a:t>
            </a:r>
            <a:endParaRPr lang="en-SG" sz="3200" dirty="0"/>
          </a:p>
        </p:txBody>
      </p:sp>
      <p:sp>
        <p:nvSpPr>
          <p:cNvPr id="2" name="AutoShape 2"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101FA91D-B9C9-41B6-BD19-640E7EAE17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AutoShape 4"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8374EAB6-1FE5-41D5-A1EA-41ADBD13EF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6" name="Rectangle 5">
            <a:extLst>
              <a:ext uri="{FF2B5EF4-FFF2-40B4-BE49-F238E27FC236}">
                <a16:creationId xmlns:a16="http://schemas.microsoft.com/office/drawing/2014/main" id="{AC000573-4961-44A2-81B7-8D7CBE09D25B}"/>
              </a:ext>
            </a:extLst>
          </p:cNvPr>
          <p:cNvSpPr/>
          <p:nvPr/>
        </p:nvSpPr>
        <p:spPr>
          <a:xfrm>
            <a:off x="228600" y="1225689"/>
            <a:ext cx="6096000" cy="5632311"/>
          </a:xfrm>
          <a:prstGeom prst="rect">
            <a:avLst/>
          </a:prstGeom>
        </p:spPr>
        <p:txBody>
          <a:bodyPr>
            <a:spAutoFit/>
          </a:bodyPr>
          <a:lstStyle/>
          <a:p>
            <a:r>
              <a:rPr lang="en-SG" dirty="0" err="1"/>
              <a:t>scala</a:t>
            </a:r>
            <a:r>
              <a:rPr lang="en-SG" dirty="0"/>
              <a:t>&gt; </a:t>
            </a:r>
            <a:r>
              <a:rPr lang="en-SG" dirty="0" err="1"/>
              <a:t>val</a:t>
            </a:r>
            <a:r>
              <a:rPr lang="en-SG" dirty="0"/>
              <a:t> </a:t>
            </a:r>
            <a:r>
              <a:rPr lang="en-SG" dirty="0" err="1"/>
              <a:t>textFile</a:t>
            </a:r>
            <a:r>
              <a:rPr lang="en-SG" dirty="0"/>
              <a:t> = </a:t>
            </a:r>
            <a:r>
              <a:rPr lang="en-SG" dirty="0" err="1"/>
              <a:t>spark.read.textFile</a:t>
            </a:r>
            <a:r>
              <a:rPr lang="en-SG" dirty="0"/>
              <a:t>("README.md")</a:t>
            </a:r>
          </a:p>
          <a:p>
            <a:r>
              <a:rPr lang="en-SG" dirty="0" err="1"/>
              <a:t>textFile</a:t>
            </a:r>
            <a:r>
              <a:rPr lang="en-SG" dirty="0"/>
              <a:t>: </a:t>
            </a:r>
            <a:r>
              <a:rPr lang="en-SG" dirty="0" err="1"/>
              <a:t>org.apache.spark.sql.Dataset</a:t>
            </a:r>
            <a:r>
              <a:rPr lang="en-SG" dirty="0"/>
              <a:t>[String] = [value: string]</a:t>
            </a:r>
          </a:p>
          <a:p>
            <a:endParaRPr lang="en-SG" dirty="0"/>
          </a:p>
          <a:p>
            <a:r>
              <a:rPr lang="en-SG" dirty="0" err="1"/>
              <a:t>scala</a:t>
            </a:r>
            <a:r>
              <a:rPr lang="en-SG" dirty="0"/>
              <a:t>&gt; </a:t>
            </a:r>
            <a:r>
              <a:rPr lang="en-SG" dirty="0" err="1"/>
              <a:t>textFile.count</a:t>
            </a:r>
            <a:r>
              <a:rPr lang="en-SG" dirty="0"/>
              <a:t>() </a:t>
            </a:r>
          </a:p>
          <a:p>
            <a:r>
              <a:rPr lang="en-SG" dirty="0"/>
              <a:t>res0: Long = 126</a:t>
            </a:r>
          </a:p>
          <a:p>
            <a:endParaRPr lang="en-SG" dirty="0"/>
          </a:p>
          <a:p>
            <a:r>
              <a:rPr lang="en-SG" dirty="0" err="1"/>
              <a:t>scala</a:t>
            </a:r>
            <a:r>
              <a:rPr lang="en-SG" dirty="0"/>
              <a:t>&gt; </a:t>
            </a:r>
            <a:r>
              <a:rPr lang="en-SG" dirty="0" err="1"/>
              <a:t>textFile.first</a:t>
            </a:r>
            <a:r>
              <a:rPr lang="en-SG" dirty="0"/>
              <a:t>()</a:t>
            </a:r>
          </a:p>
          <a:p>
            <a:r>
              <a:rPr lang="en-SG" dirty="0"/>
              <a:t>res1: String = # Apache Spark</a:t>
            </a:r>
          </a:p>
          <a:p>
            <a:endParaRPr lang="en-SG" dirty="0"/>
          </a:p>
          <a:p>
            <a:r>
              <a:rPr lang="en-SG" dirty="0" err="1"/>
              <a:t>scala</a:t>
            </a:r>
            <a:r>
              <a:rPr lang="en-SG" dirty="0"/>
              <a:t>&gt; </a:t>
            </a:r>
            <a:r>
              <a:rPr lang="en-SG" dirty="0" err="1"/>
              <a:t>textFile.filter</a:t>
            </a:r>
            <a:r>
              <a:rPr lang="en-SG" dirty="0"/>
              <a:t>(line =&gt; </a:t>
            </a:r>
            <a:r>
              <a:rPr lang="en-SG" dirty="0" err="1"/>
              <a:t>line.contains</a:t>
            </a:r>
            <a:r>
              <a:rPr lang="en-SG" dirty="0"/>
              <a:t>("Spark")).count()</a:t>
            </a:r>
          </a:p>
          <a:p>
            <a:r>
              <a:rPr lang="en-SG" dirty="0"/>
              <a:t>res3: Long = 15</a:t>
            </a:r>
          </a:p>
          <a:p>
            <a:endParaRPr lang="en-SG" dirty="0"/>
          </a:p>
          <a:p>
            <a:r>
              <a:rPr lang="en-SG" dirty="0" err="1"/>
              <a:t>scala</a:t>
            </a:r>
            <a:r>
              <a:rPr lang="en-SG" dirty="0"/>
              <a:t>&gt; </a:t>
            </a:r>
            <a:r>
              <a:rPr lang="en-SG" dirty="0" err="1"/>
              <a:t>val</a:t>
            </a:r>
            <a:r>
              <a:rPr lang="en-SG" dirty="0"/>
              <a:t> </a:t>
            </a:r>
            <a:r>
              <a:rPr lang="en-SG" dirty="0" err="1"/>
              <a:t>wordCounts</a:t>
            </a:r>
            <a:r>
              <a:rPr lang="en-SG" dirty="0"/>
              <a:t> = </a:t>
            </a:r>
            <a:r>
              <a:rPr lang="en-SG" dirty="0" err="1"/>
              <a:t>textFile.flatMap</a:t>
            </a:r>
            <a:r>
              <a:rPr lang="en-SG" dirty="0"/>
              <a:t>(line =&gt; </a:t>
            </a:r>
            <a:r>
              <a:rPr lang="en-SG" dirty="0" err="1"/>
              <a:t>line.split</a:t>
            </a:r>
            <a:r>
              <a:rPr lang="en-SG" dirty="0"/>
              <a:t>(" ")).</a:t>
            </a:r>
            <a:r>
              <a:rPr lang="en-SG" dirty="0" err="1"/>
              <a:t>groupByKey</a:t>
            </a:r>
            <a:r>
              <a:rPr lang="en-SG" dirty="0"/>
              <a:t>(identity).count()</a:t>
            </a:r>
          </a:p>
          <a:p>
            <a:r>
              <a:rPr lang="en-SG" dirty="0" err="1"/>
              <a:t>wordCounts</a:t>
            </a:r>
            <a:r>
              <a:rPr lang="en-SG" dirty="0"/>
              <a:t>: </a:t>
            </a:r>
            <a:r>
              <a:rPr lang="en-SG" dirty="0" err="1"/>
              <a:t>org.apache.spark.sql.Dataset</a:t>
            </a:r>
            <a:r>
              <a:rPr lang="en-SG" dirty="0"/>
              <a:t>[(String, Long)] = [value: string, count(1): </a:t>
            </a:r>
            <a:r>
              <a:rPr lang="en-SG" dirty="0" err="1"/>
              <a:t>bigint</a:t>
            </a:r>
            <a:r>
              <a:rPr lang="en-SG" dirty="0"/>
              <a:t>]</a:t>
            </a:r>
          </a:p>
          <a:p>
            <a:endParaRPr lang="en-SG" dirty="0"/>
          </a:p>
          <a:p>
            <a:r>
              <a:rPr lang="en-SG" dirty="0" err="1"/>
              <a:t>scala</a:t>
            </a:r>
            <a:r>
              <a:rPr lang="en-SG" dirty="0"/>
              <a:t>&gt; </a:t>
            </a:r>
            <a:r>
              <a:rPr lang="en-SG" dirty="0" err="1"/>
              <a:t>wordCounts.collect</a:t>
            </a:r>
            <a:r>
              <a:rPr lang="en-SG" dirty="0"/>
              <a:t>()</a:t>
            </a:r>
          </a:p>
          <a:p>
            <a:r>
              <a:rPr lang="en-SG" dirty="0"/>
              <a:t>res6: Array[(String, </a:t>
            </a:r>
            <a:r>
              <a:rPr lang="en-SG" dirty="0" err="1"/>
              <a:t>Int</a:t>
            </a:r>
            <a:r>
              <a:rPr lang="en-SG" dirty="0"/>
              <a:t>)] = Array((means,1), (under,2), (this,3), (Because,1), (Python,2), (agree,1), (cluster.,1), ...)</a:t>
            </a:r>
          </a:p>
        </p:txBody>
      </p:sp>
      <p:sp>
        <p:nvSpPr>
          <p:cNvPr id="11" name="Rectangle 10">
            <a:extLst>
              <a:ext uri="{FF2B5EF4-FFF2-40B4-BE49-F238E27FC236}">
                <a16:creationId xmlns:a16="http://schemas.microsoft.com/office/drawing/2014/main" id="{36773D25-5659-4C6D-9E60-125AC3AD8372}"/>
              </a:ext>
            </a:extLst>
          </p:cNvPr>
          <p:cNvSpPr/>
          <p:nvPr/>
        </p:nvSpPr>
        <p:spPr>
          <a:xfrm>
            <a:off x="6172200" y="1149281"/>
            <a:ext cx="5791200" cy="5632311"/>
          </a:xfrm>
          <a:prstGeom prst="rect">
            <a:avLst/>
          </a:prstGeom>
        </p:spPr>
        <p:txBody>
          <a:bodyPr wrap="square">
            <a:spAutoFit/>
          </a:bodyPr>
          <a:lstStyle/>
          <a:p>
            <a:r>
              <a:rPr lang="en-SG" dirty="0"/>
              <a:t>&gt;&gt;&gt; </a:t>
            </a:r>
            <a:r>
              <a:rPr lang="en-SG" dirty="0" err="1"/>
              <a:t>textFile</a:t>
            </a:r>
            <a:r>
              <a:rPr lang="en-SG" dirty="0"/>
              <a:t> = </a:t>
            </a:r>
            <a:r>
              <a:rPr lang="en-SG" dirty="0" err="1"/>
              <a:t>spark.read.text</a:t>
            </a:r>
            <a:r>
              <a:rPr lang="en-SG" dirty="0"/>
              <a:t>("README.md")</a:t>
            </a:r>
          </a:p>
          <a:p>
            <a:r>
              <a:rPr lang="en-SG" dirty="0"/>
              <a:t>&gt;&gt;&gt; </a:t>
            </a:r>
            <a:r>
              <a:rPr lang="en-SG" dirty="0" err="1"/>
              <a:t>textFile.count</a:t>
            </a:r>
            <a:r>
              <a:rPr lang="en-SG" dirty="0"/>
              <a:t>() </a:t>
            </a:r>
          </a:p>
          <a:p>
            <a:r>
              <a:rPr lang="en-SG" dirty="0"/>
              <a:t>126</a:t>
            </a:r>
          </a:p>
          <a:p>
            <a:endParaRPr lang="en-SG" dirty="0"/>
          </a:p>
          <a:p>
            <a:r>
              <a:rPr lang="en-SG" dirty="0"/>
              <a:t>&gt;&gt;&gt; </a:t>
            </a:r>
            <a:r>
              <a:rPr lang="en-SG" dirty="0" err="1"/>
              <a:t>textFile.first</a:t>
            </a:r>
            <a:r>
              <a:rPr lang="en-SG" dirty="0"/>
              <a:t>()</a:t>
            </a:r>
          </a:p>
          <a:p>
            <a:r>
              <a:rPr lang="en-SG" dirty="0"/>
              <a:t>Row(value=u'# Apache Spark’)</a:t>
            </a:r>
          </a:p>
          <a:p>
            <a:endParaRPr lang="en-SG" dirty="0"/>
          </a:p>
          <a:p>
            <a:r>
              <a:rPr lang="en-SG" dirty="0"/>
              <a:t>&gt;&gt;&gt; </a:t>
            </a:r>
            <a:r>
              <a:rPr lang="en-SG" dirty="0" err="1"/>
              <a:t>linesWithSpark</a:t>
            </a:r>
            <a:r>
              <a:rPr lang="en-SG" dirty="0"/>
              <a:t> = </a:t>
            </a:r>
            <a:r>
              <a:rPr lang="en-SG" dirty="0" err="1"/>
              <a:t>textFile.filter</a:t>
            </a:r>
            <a:r>
              <a:rPr lang="en-SG" dirty="0"/>
              <a:t>(</a:t>
            </a:r>
            <a:r>
              <a:rPr lang="en-SG" dirty="0" err="1"/>
              <a:t>textFile.value.contains</a:t>
            </a:r>
            <a:r>
              <a:rPr lang="en-SG" dirty="0"/>
              <a:t>("Spark"))</a:t>
            </a:r>
          </a:p>
          <a:p>
            <a:endParaRPr lang="en-SG" dirty="0"/>
          </a:p>
          <a:p>
            <a:r>
              <a:rPr lang="en-SG" dirty="0"/>
              <a:t>&gt;&gt;&gt; </a:t>
            </a:r>
            <a:r>
              <a:rPr lang="en-SG" dirty="0" err="1"/>
              <a:t>textFile.filter</a:t>
            </a:r>
            <a:r>
              <a:rPr lang="en-SG" dirty="0"/>
              <a:t>(</a:t>
            </a:r>
            <a:r>
              <a:rPr lang="en-SG" dirty="0" err="1"/>
              <a:t>textFile.value.contains</a:t>
            </a:r>
            <a:r>
              <a:rPr lang="en-SG" dirty="0"/>
              <a:t>("Spark")).count()</a:t>
            </a:r>
          </a:p>
          <a:p>
            <a:r>
              <a:rPr lang="en-SG" dirty="0"/>
              <a:t>15</a:t>
            </a:r>
          </a:p>
          <a:p>
            <a:r>
              <a:rPr lang="en-SG" dirty="0"/>
              <a:t>&gt;&gt;&gt; from </a:t>
            </a:r>
            <a:r>
              <a:rPr lang="en-SG" dirty="0" err="1"/>
              <a:t>pyspark.sql.functions</a:t>
            </a:r>
            <a:r>
              <a:rPr lang="en-SG" dirty="0"/>
              <a:t> import *</a:t>
            </a:r>
          </a:p>
          <a:p>
            <a:r>
              <a:rPr lang="en-SG" dirty="0"/>
              <a:t>&gt;&gt;&gt; </a:t>
            </a:r>
            <a:r>
              <a:rPr lang="en-SG" dirty="0" err="1"/>
              <a:t>wordCounts</a:t>
            </a:r>
            <a:r>
              <a:rPr lang="en-SG" dirty="0"/>
              <a:t> = </a:t>
            </a:r>
            <a:r>
              <a:rPr lang="en-SG" dirty="0" err="1"/>
              <a:t>textFile.select</a:t>
            </a:r>
            <a:r>
              <a:rPr lang="en-SG" dirty="0"/>
              <a:t>(explode(split(</a:t>
            </a:r>
            <a:r>
              <a:rPr lang="en-SG" dirty="0" err="1"/>
              <a:t>textFile.value</a:t>
            </a:r>
            <a:r>
              <a:rPr lang="en-SG" dirty="0"/>
              <a:t>, "\s+")).alias("word")).</a:t>
            </a:r>
            <a:r>
              <a:rPr lang="en-SG" dirty="0" err="1"/>
              <a:t>groupBy</a:t>
            </a:r>
            <a:r>
              <a:rPr lang="en-SG" dirty="0"/>
              <a:t>("word").count()</a:t>
            </a:r>
          </a:p>
          <a:p>
            <a:endParaRPr lang="en-SG" dirty="0"/>
          </a:p>
          <a:p>
            <a:r>
              <a:rPr lang="en-SG" dirty="0"/>
              <a:t>&gt;&gt;&gt; </a:t>
            </a:r>
            <a:r>
              <a:rPr lang="en-SG" dirty="0" err="1"/>
              <a:t>wordCounts.collect</a:t>
            </a:r>
            <a:r>
              <a:rPr lang="en-SG" dirty="0"/>
              <a:t>()</a:t>
            </a:r>
          </a:p>
          <a:p>
            <a:r>
              <a:rPr lang="en-SG" dirty="0"/>
              <a:t>[Row(word=</a:t>
            </a:r>
            <a:r>
              <a:rPr lang="en-SG" dirty="0" err="1"/>
              <a:t>u'online</a:t>
            </a:r>
            <a:r>
              <a:rPr lang="en-SG" dirty="0"/>
              <a:t>', count=1), Row(word=</a:t>
            </a:r>
            <a:r>
              <a:rPr lang="en-SG" dirty="0" err="1"/>
              <a:t>u'graphs</a:t>
            </a:r>
            <a:r>
              <a:rPr lang="en-SG" dirty="0"/>
              <a:t>', count=1), ...]</a:t>
            </a:r>
          </a:p>
        </p:txBody>
      </p:sp>
    </p:spTree>
    <p:extLst>
      <p:ext uri="{BB962C8B-B14F-4D97-AF65-F5344CB8AC3E}">
        <p14:creationId xmlns:p14="http://schemas.microsoft.com/office/powerpoint/2010/main" val="353083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A0A81F1-1CD7-426F-8C71-C5E517CE47EB}"/>
              </a:ext>
            </a:extLst>
          </p:cNvPr>
          <p:cNvCxnSpPr/>
          <p:nvPr/>
        </p:nvCxnSpPr>
        <p:spPr>
          <a:xfrm>
            <a:off x="337625" y="1111348"/>
            <a:ext cx="8257735" cy="0"/>
          </a:xfrm>
          <a:prstGeom prst="line">
            <a:avLst/>
          </a:prstGeom>
          <a:ln w="41275"/>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61DA739F-FB98-486C-97F0-50C319C4F21B}"/>
              </a:ext>
            </a:extLst>
          </p:cNvPr>
          <p:cNvSpPr txBox="1"/>
          <p:nvPr/>
        </p:nvSpPr>
        <p:spPr>
          <a:xfrm>
            <a:off x="576775" y="450166"/>
            <a:ext cx="6907237" cy="584775"/>
          </a:xfrm>
          <a:prstGeom prst="rect">
            <a:avLst/>
          </a:prstGeom>
          <a:noFill/>
        </p:spPr>
        <p:txBody>
          <a:bodyPr wrap="square" rtlCol="0">
            <a:spAutoFit/>
          </a:bodyPr>
          <a:lstStyle/>
          <a:p>
            <a:r>
              <a:rPr lang="en-SG" sz="3200" dirty="0"/>
              <a:t>Spark Scala vs </a:t>
            </a:r>
            <a:r>
              <a:rPr lang="en-SG" sz="3200" dirty="0" err="1"/>
              <a:t>Pyspark</a:t>
            </a:r>
            <a:endParaRPr lang="en-SG" sz="3200" dirty="0"/>
          </a:p>
        </p:txBody>
      </p:sp>
      <p:sp>
        <p:nvSpPr>
          <p:cNvPr id="2" name="AutoShape 2"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101FA91D-B9C9-41B6-BD19-640E7EAE17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AutoShape 4" descr="https://media.licdn.com/mpr/mpr/gcrc/dms/image/C4D12AQF6hCXmU14UYA/article-cover_image-shrink_720_1280/0?e=2120634000&amp;v=alpha&amp;t=EOE6kK_Wtj1bjkziAWSltzz1JUd7IBycNdPwL_I9-kw">
            <a:extLst>
              <a:ext uri="{FF2B5EF4-FFF2-40B4-BE49-F238E27FC236}">
                <a16:creationId xmlns:a16="http://schemas.microsoft.com/office/drawing/2014/main" id="{8374EAB6-1FE5-41D5-A1EA-41ADBD13EF6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6" name="Rectangle 5">
            <a:extLst>
              <a:ext uri="{FF2B5EF4-FFF2-40B4-BE49-F238E27FC236}">
                <a16:creationId xmlns:a16="http://schemas.microsoft.com/office/drawing/2014/main" id="{AC000573-4961-44A2-81B7-8D7CBE09D25B}"/>
              </a:ext>
            </a:extLst>
          </p:cNvPr>
          <p:cNvSpPr/>
          <p:nvPr/>
        </p:nvSpPr>
        <p:spPr>
          <a:xfrm>
            <a:off x="228600" y="1225689"/>
            <a:ext cx="6096000" cy="5909310"/>
          </a:xfrm>
          <a:prstGeom prst="rect">
            <a:avLst/>
          </a:prstGeom>
        </p:spPr>
        <p:txBody>
          <a:bodyPr>
            <a:spAutoFit/>
          </a:bodyPr>
          <a:lstStyle/>
          <a:p>
            <a:r>
              <a:rPr lang="en-SG" dirty="0"/>
              <a:t>/* </a:t>
            </a:r>
            <a:r>
              <a:rPr lang="en-SG" dirty="0" err="1"/>
              <a:t>SimpleApp.scala</a:t>
            </a:r>
            <a:r>
              <a:rPr lang="en-SG" dirty="0"/>
              <a:t> */</a:t>
            </a:r>
          </a:p>
          <a:p>
            <a:r>
              <a:rPr lang="en-SG" dirty="0"/>
              <a:t>import </a:t>
            </a:r>
            <a:r>
              <a:rPr lang="en-SG" dirty="0" err="1"/>
              <a:t>org.apache.spark.sql.SparkSession</a:t>
            </a:r>
            <a:endParaRPr lang="en-SG" dirty="0"/>
          </a:p>
          <a:p>
            <a:endParaRPr lang="en-SG" dirty="0"/>
          </a:p>
          <a:p>
            <a:r>
              <a:rPr lang="en-SG" dirty="0"/>
              <a:t>object </a:t>
            </a:r>
            <a:r>
              <a:rPr lang="en-SG" dirty="0" err="1"/>
              <a:t>SimpleApp</a:t>
            </a:r>
            <a:r>
              <a:rPr lang="en-SG" dirty="0"/>
              <a:t> {</a:t>
            </a:r>
          </a:p>
          <a:p>
            <a:r>
              <a:rPr lang="en-SG" dirty="0"/>
              <a:t>  def main(</a:t>
            </a:r>
            <a:r>
              <a:rPr lang="en-SG" dirty="0" err="1"/>
              <a:t>args</a:t>
            </a:r>
            <a:r>
              <a:rPr lang="en-SG" dirty="0"/>
              <a:t>: Array[String]) {</a:t>
            </a:r>
          </a:p>
          <a:p>
            <a:r>
              <a:rPr lang="en-SG" dirty="0"/>
              <a:t>    </a:t>
            </a:r>
            <a:r>
              <a:rPr lang="en-SG" dirty="0" err="1"/>
              <a:t>val</a:t>
            </a:r>
            <a:r>
              <a:rPr lang="en-SG" dirty="0"/>
              <a:t> </a:t>
            </a:r>
            <a:r>
              <a:rPr lang="en-SG" dirty="0" err="1"/>
              <a:t>logFile</a:t>
            </a:r>
            <a:r>
              <a:rPr lang="en-SG" dirty="0"/>
              <a:t> = "YOUR_SPARK_HOME/README.md" // Should be some file on your system</a:t>
            </a:r>
          </a:p>
          <a:p>
            <a:r>
              <a:rPr lang="en-SG" dirty="0"/>
              <a:t>    </a:t>
            </a:r>
            <a:r>
              <a:rPr lang="en-SG" dirty="0" err="1"/>
              <a:t>val</a:t>
            </a:r>
            <a:r>
              <a:rPr lang="en-SG" dirty="0"/>
              <a:t> spark = </a:t>
            </a:r>
            <a:r>
              <a:rPr lang="en-SG" dirty="0" err="1"/>
              <a:t>SparkSession.builder.appName</a:t>
            </a:r>
            <a:r>
              <a:rPr lang="en-SG" dirty="0"/>
              <a:t>("Simple Application").</a:t>
            </a:r>
            <a:r>
              <a:rPr lang="en-SG" dirty="0" err="1"/>
              <a:t>getOrCreate</a:t>
            </a:r>
            <a:r>
              <a:rPr lang="en-SG" dirty="0"/>
              <a:t>()</a:t>
            </a:r>
          </a:p>
          <a:p>
            <a:r>
              <a:rPr lang="en-SG" dirty="0"/>
              <a:t>    </a:t>
            </a:r>
            <a:r>
              <a:rPr lang="en-SG" dirty="0" err="1"/>
              <a:t>val</a:t>
            </a:r>
            <a:r>
              <a:rPr lang="en-SG" dirty="0"/>
              <a:t> </a:t>
            </a:r>
            <a:r>
              <a:rPr lang="en-SG" dirty="0" err="1"/>
              <a:t>logData</a:t>
            </a:r>
            <a:r>
              <a:rPr lang="en-SG" dirty="0"/>
              <a:t> = </a:t>
            </a:r>
            <a:r>
              <a:rPr lang="en-SG" dirty="0" err="1"/>
              <a:t>spark.read.textFile</a:t>
            </a:r>
            <a:r>
              <a:rPr lang="en-SG" dirty="0"/>
              <a:t>(</a:t>
            </a:r>
            <a:r>
              <a:rPr lang="en-SG" dirty="0" err="1"/>
              <a:t>logFile</a:t>
            </a:r>
            <a:r>
              <a:rPr lang="en-SG" dirty="0"/>
              <a:t>).cache()</a:t>
            </a:r>
          </a:p>
          <a:p>
            <a:r>
              <a:rPr lang="en-SG" dirty="0"/>
              <a:t>    </a:t>
            </a:r>
            <a:r>
              <a:rPr lang="en-SG" dirty="0" err="1"/>
              <a:t>val</a:t>
            </a:r>
            <a:r>
              <a:rPr lang="en-SG" dirty="0"/>
              <a:t> </a:t>
            </a:r>
            <a:r>
              <a:rPr lang="en-SG" dirty="0" err="1"/>
              <a:t>numAs</a:t>
            </a:r>
            <a:r>
              <a:rPr lang="en-SG" dirty="0"/>
              <a:t> = </a:t>
            </a:r>
            <a:r>
              <a:rPr lang="en-SG" dirty="0" err="1"/>
              <a:t>logData.filter</a:t>
            </a:r>
            <a:r>
              <a:rPr lang="en-SG" dirty="0"/>
              <a:t>(line =&gt; </a:t>
            </a:r>
            <a:r>
              <a:rPr lang="en-SG" dirty="0" err="1"/>
              <a:t>line.contains</a:t>
            </a:r>
            <a:r>
              <a:rPr lang="en-SG" dirty="0"/>
              <a:t>("a")).count()</a:t>
            </a:r>
          </a:p>
          <a:p>
            <a:r>
              <a:rPr lang="en-SG" dirty="0"/>
              <a:t>    </a:t>
            </a:r>
            <a:r>
              <a:rPr lang="en-SG" dirty="0" err="1"/>
              <a:t>val</a:t>
            </a:r>
            <a:r>
              <a:rPr lang="en-SG" dirty="0"/>
              <a:t> </a:t>
            </a:r>
            <a:r>
              <a:rPr lang="en-SG" dirty="0" err="1"/>
              <a:t>numBs</a:t>
            </a:r>
            <a:r>
              <a:rPr lang="en-SG" dirty="0"/>
              <a:t> = </a:t>
            </a:r>
            <a:r>
              <a:rPr lang="en-SG" dirty="0" err="1"/>
              <a:t>logData.filter</a:t>
            </a:r>
            <a:r>
              <a:rPr lang="en-SG" dirty="0"/>
              <a:t>(line =&gt; </a:t>
            </a:r>
            <a:r>
              <a:rPr lang="en-SG" dirty="0" err="1"/>
              <a:t>line.contains</a:t>
            </a:r>
            <a:r>
              <a:rPr lang="en-SG" dirty="0"/>
              <a:t>("b")).count()</a:t>
            </a:r>
          </a:p>
          <a:p>
            <a:r>
              <a:rPr lang="en-SG" dirty="0"/>
              <a:t>    </a:t>
            </a:r>
            <a:r>
              <a:rPr lang="en-SG" dirty="0" err="1"/>
              <a:t>println</a:t>
            </a:r>
            <a:r>
              <a:rPr lang="en-SG" dirty="0"/>
              <a:t>(</a:t>
            </a:r>
            <a:r>
              <a:rPr lang="en-SG" dirty="0" err="1"/>
              <a:t>s"Lines</a:t>
            </a:r>
            <a:r>
              <a:rPr lang="en-SG" dirty="0"/>
              <a:t> with a: $</a:t>
            </a:r>
            <a:r>
              <a:rPr lang="en-SG" dirty="0" err="1"/>
              <a:t>numAs</a:t>
            </a:r>
            <a:r>
              <a:rPr lang="en-SG" dirty="0"/>
              <a:t>, Lines with b: $</a:t>
            </a:r>
            <a:r>
              <a:rPr lang="en-SG" dirty="0" err="1"/>
              <a:t>numBs</a:t>
            </a:r>
            <a:r>
              <a:rPr lang="en-SG" dirty="0"/>
              <a:t>")</a:t>
            </a:r>
          </a:p>
          <a:p>
            <a:r>
              <a:rPr lang="en-SG" dirty="0"/>
              <a:t>    </a:t>
            </a:r>
            <a:r>
              <a:rPr lang="en-SG" dirty="0" err="1"/>
              <a:t>spark.stop</a:t>
            </a:r>
            <a:r>
              <a:rPr lang="en-SG" dirty="0"/>
              <a:t>()</a:t>
            </a:r>
          </a:p>
          <a:p>
            <a:r>
              <a:rPr lang="en-SG" dirty="0"/>
              <a:t>  }</a:t>
            </a:r>
          </a:p>
          <a:p>
            <a:r>
              <a:rPr lang="en-SG" dirty="0"/>
              <a:t>}</a:t>
            </a:r>
          </a:p>
          <a:p>
            <a:endParaRPr lang="en-SG" dirty="0"/>
          </a:p>
          <a:p>
            <a:r>
              <a:rPr lang="en-SG" dirty="0"/>
              <a:t>$ YOUR_SPARK_HOME/bin/spark-submit --class "</a:t>
            </a:r>
            <a:r>
              <a:rPr lang="en-SG" dirty="0" err="1"/>
              <a:t>SimpleApp</a:t>
            </a:r>
            <a:r>
              <a:rPr lang="en-SG" dirty="0"/>
              <a:t>" \</a:t>
            </a:r>
          </a:p>
          <a:p>
            <a:r>
              <a:rPr lang="en-SG" dirty="0"/>
              <a:t>  --master local[4] target/scala-2.11/simple-project_2.11-1.0.jar</a:t>
            </a:r>
          </a:p>
          <a:p>
            <a:r>
              <a:rPr lang="en-SG" dirty="0"/>
              <a:t>...</a:t>
            </a:r>
          </a:p>
          <a:p>
            <a:r>
              <a:rPr lang="en-SG" dirty="0"/>
              <a:t>Lines with a: 46, Lines with b: 23</a:t>
            </a:r>
          </a:p>
        </p:txBody>
      </p:sp>
      <p:sp>
        <p:nvSpPr>
          <p:cNvPr id="11" name="Rectangle 10">
            <a:extLst>
              <a:ext uri="{FF2B5EF4-FFF2-40B4-BE49-F238E27FC236}">
                <a16:creationId xmlns:a16="http://schemas.microsoft.com/office/drawing/2014/main" id="{36773D25-5659-4C6D-9E60-125AC3AD8372}"/>
              </a:ext>
            </a:extLst>
          </p:cNvPr>
          <p:cNvSpPr/>
          <p:nvPr/>
        </p:nvSpPr>
        <p:spPr>
          <a:xfrm>
            <a:off x="6172200" y="1149281"/>
            <a:ext cx="5791200" cy="5909310"/>
          </a:xfrm>
          <a:prstGeom prst="rect">
            <a:avLst/>
          </a:prstGeom>
        </p:spPr>
        <p:txBody>
          <a:bodyPr wrap="square">
            <a:spAutoFit/>
          </a:bodyPr>
          <a:lstStyle/>
          <a:p>
            <a:r>
              <a:rPr lang="en-SG" dirty="0"/>
              <a:t>"""SimpleApp.py"""</a:t>
            </a:r>
          </a:p>
          <a:p>
            <a:r>
              <a:rPr lang="en-SG" dirty="0"/>
              <a:t>from </a:t>
            </a:r>
            <a:r>
              <a:rPr lang="en-SG" dirty="0" err="1"/>
              <a:t>pyspark.sql</a:t>
            </a:r>
            <a:r>
              <a:rPr lang="en-SG" dirty="0"/>
              <a:t> import </a:t>
            </a:r>
            <a:r>
              <a:rPr lang="en-SG" dirty="0" err="1"/>
              <a:t>SparkSession</a:t>
            </a:r>
            <a:endParaRPr lang="en-SG" dirty="0"/>
          </a:p>
          <a:p>
            <a:endParaRPr lang="en-SG" dirty="0"/>
          </a:p>
          <a:p>
            <a:r>
              <a:rPr lang="en-SG" dirty="0" err="1"/>
              <a:t>logFile</a:t>
            </a:r>
            <a:r>
              <a:rPr lang="en-SG" dirty="0"/>
              <a:t> = "YOUR_SPARK_HOME/README.md"  # Should be some file on your system</a:t>
            </a:r>
          </a:p>
          <a:p>
            <a:r>
              <a:rPr lang="en-SG" dirty="0"/>
              <a:t>spark = </a:t>
            </a:r>
            <a:r>
              <a:rPr lang="en-SG" dirty="0" err="1"/>
              <a:t>SparkSession.builder.appName</a:t>
            </a:r>
            <a:r>
              <a:rPr lang="en-SG" dirty="0"/>
              <a:t>("</a:t>
            </a:r>
            <a:r>
              <a:rPr lang="en-SG" dirty="0" err="1"/>
              <a:t>SimpleApp</a:t>
            </a:r>
            <a:r>
              <a:rPr lang="en-SG" dirty="0"/>
              <a:t>").</a:t>
            </a:r>
            <a:r>
              <a:rPr lang="en-SG" dirty="0" err="1"/>
              <a:t>getOrCreate</a:t>
            </a:r>
            <a:r>
              <a:rPr lang="en-SG" dirty="0"/>
              <a:t>()</a:t>
            </a:r>
          </a:p>
          <a:p>
            <a:r>
              <a:rPr lang="en-SG" dirty="0" err="1"/>
              <a:t>logData</a:t>
            </a:r>
            <a:r>
              <a:rPr lang="en-SG" dirty="0"/>
              <a:t> = </a:t>
            </a:r>
            <a:r>
              <a:rPr lang="en-SG" dirty="0" err="1"/>
              <a:t>spark.read.text</a:t>
            </a:r>
            <a:r>
              <a:rPr lang="en-SG" dirty="0"/>
              <a:t>(</a:t>
            </a:r>
            <a:r>
              <a:rPr lang="en-SG" dirty="0" err="1"/>
              <a:t>logFile</a:t>
            </a:r>
            <a:r>
              <a:rPr lang="en-SG" dirty="0"/>
              <a:t>).cache()</a:t>
            </a:r>
          </a:p>
          <a:p>
            <a:endParaRPr lang="en-SG" dirty="0"/>
          </a:p>
          <a:p>
            <a:r>
              <a:rPr lang="en-SG" dirty="0" err="1"/>
              <a:t>numAs</a:t>
            </a:r>
            <a:r>
              <a:rPr lang="en-SG" dirty="0"/>
              <a:t> = </a:t>
            </a:r>
            <a:r>
              <a:rPr lang="en-SG" dirty="0" err="1"/>
              <a:t>logData.filter</a:t>
            </a:r>
            <a:r>
              <a:rPr lang="en-SG" dirty="0"/>
              <a:t>(</a:t>
            </a:r>
            <a:r>
              <a:rPr lang="en-SG" dirty="0" err="1"/>
              <a:t>logData.value.contains</a:t>
            </a:r>
            <a:r>
              <a:rPr lang="en-SG" dirty="0"/>
              <a:t>('a')).count()</a:t>
            </a:r>
          </a:p>
          <a:p>
            <a:r>
              <a:rPr lang="en-SG" dirty="0" err="1"/>
              <a:t>numBs</a:t>
            </a:r>
            <a:r>
              <a:rPr lang="en-SG" dirty="0"/>
              <a:t> = </a:t>
            </a:r>
            <a:r>
              <a:rPr lang="en-SG" dirty="0" err="1"/>
              <a:t>logData.filter</a:t>
            </a:r>
            <a:r>
              <a:rPr lang="en-SG" dirty="0"/>
              <a:t>(</a:t>
            </a:r>
            <a:r>
              <a:rPr lang="en-SG" dirty="0" err="1"/>
              <a:t>logData.value.contains</a:t>
            </a:r>
            <a:r>
              <a:rPr lang="en-SG" dirty="0"/>
              <a:t>('b')).count()</a:t>
            </a:r>
          </a:p>
          <a:p>
            <a:endParaRPr lang="en-SG" dirty="0"/>
          </a:p>
          <a:p>
            <a:r>
              <a:rPr lang="en-SG" dirty="0"/>
              <a:t>print("Lines with a: %</a:t>
            </a:r>
            <a:r>
              <a:rPr lang="en-SG" dirty="0" err="1"/>
              <a:t>i</a:t>
            </a:r>
            <a:r>
              <a:rPr lang="en-SG" dirty="0"/>
              <a:t>, lines with b: %</a:t>
            </a:r>
            <a:r>
              <a:rPr lang="en-SG" dirty="0" err="1"/>
              <a:t>i</a:t>
            </a:r>
            <a:r>
              <a:rPr lang="en-SG" dirty="0"/>
              <a:t>" % (</a:t>
            </a:r>
            <a:r>
              <a:rPr lang="en-SG" dirty="0" err="1"/>
              <a:t>numAs</a:t>
            </a:r>
            <a:r>
              <a:rPr lang="en-SG" dirty="0"/>
              <a:t>, </a:t>
            </a:r>
            <a:r>
              <a:rPr lang="en-SG" dirty="0" err="1"/>
              <a:t>numBs</a:t>
            </a:r>
            <a:r>
              <a:rPr lang="en-SG" dirty="0"/>
              <a:t>))</a:t>
            </a:r>
          </a:p>
          <a:p>
            <a:endParaRPr lang="en-SG" dirty="0"/>
          </a:p>
          <a:p>
            <a:r>
              <a:rPr lang="en-SG" dirty="0" err="1"/>
              <a:t>spark.stop</a:t>
            </a:r>
            <a:r>
              <a:rPr lang="en-SG" dirty="0"/>
              <a:t>()</a:t>
            </a:r>
          </a:p>
          <a:p>
            <a:endParaRPr lang="en-SG" dirty="0"/>
          </a:p>
          <a:p>
            <a:r>
              <a:rPr lang="en-SG" dirty="0"/>
              <a:t># Use spark-submit to run your application</a:t>
            </a:r>
          </a:p>
          <a:p>
            <a:r>
              <a:rPr lang="en-SG" dirty="0"/>
              <a:t>$ YOUR_SPARK_HOME/bin/spark-submit --master local[4] \</a:t>
            </a:r>
          </a:p>
          <a:p>
            <a:r>
              <a:rPr lang="en-SG" dirty="0"/>
              <a:t>  SimpleApp.py</a:t>
            </a:r>
          </a:p>
          <a:p>
            <a:r>
              <a:rPr lang="en-SG" dirty="0"/>
              <a:t>...</a:t>
            </a:r>
          </a:p>
          <a:p>
            <a:r>
              <a:rPr lang="en-SG" dirty="0"/>
              <a:t>Lines with a: 46, Lines with b: 23</a:t>
            </a:r>
          </a:p>
        </p:txBody>
      </p:sp>
    </p:spTree>
    <p:extLst>
      <p:ext uri="{BB962C8B-B14F-4D97-AF65-F5344CB8AC3E}">
        <p14:creationId xmlns:p14="http://schemas.microsoft.com/office/powerpoint/2010/main" val="2974552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968</Words>
  <Application>Microsoft Office PowerPoint</Application>
  <PresentationFormat>Widescreen</PresentationFormat>
  <Paragraphs>113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Georgia</vt:lpstr>
      <vt:lpstr>Helvetica Neue</vt:lpstr>
      <vt:lpstr>inherit</vt:lpstr>
      <vt:lpstr>Source Sans Pro</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Kumar BHUCHIPALLI</dc:creator>
  <cp:lastModifiedBy>Siva Kumar BHUCHIPALLI</cp:lastModifiedBy>
  <cp:revision>13</cp:revision>
  <dcterms:created xsi:type="dcterms:W3CDTF">2018-03-19T03:51:03Z</dcterms:created>
  <dcterms:modified xsi:type="dcterms:W3CDTF">2018-03-19T04:54:14Z</dcterms:modified>
</cp:coreProperties>
</file>