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pivotSource>
    <c:name>[NM.xlsx]Sheet5!PivotTable10</c:name>
    <c:fmtId val="5"/>
  </c:pivotSource>
  <c:chart>
    <c:title>
      <c:layout/>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s>
    <c:plotArea>
      <c:layout/>
      <c:pieChart>
        <c:varyColors val="1"/>
        <c:ser>
          <c:idx val="0"/>
          <c:order val="0"/>
          <c:tx>
            <c:strRef>
              <c:f>Sheet5!$B$4:$B$5</c:f>
              <c:strCache>
                <c:ptCount val="1"/>
                <c:pt idx="0">
                  <c:v>Accounting</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Sheet5!$B$6:$B$55</c:f>
              <c:numCache>
                <c:formatCode>General</c:formatCode>
                <c:ptCount val="49"/>
                <c:pt idx="0">
                  <c:v>1</c:v>
                </c:pt>
                <c:pt idx="21">
                  <c:v>1</c:v>
                </c:pt>
                <c:pt idx="24">
                  <c:v>1</c:v>
                </c:pt>
                <c:pt idx="43">
                  <c:v>1</c:v>
                </c:pt>
              </c:numCache>
            </c:numRef>
          </c:val>
        </c:ser>
        <c:ser>
          <c:idx val="1"/>
          <c:order val="1"/>
          <c:tx>
            <c:strRef>
              <c:f>Sheet5!$C$4:$C$5</c:f>
              <c:strCache>
                <c:ptCount val="1"/>
                <c:pt idx="0">
                  <c:v>Business Development</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Sheet5!$C$6:$C$55</c:f>
              <c:numCache>
                <c:formatCode>General</c:formatCode>
                <c:ptCount val="49"/>
                <c:pt idx="2">
                  <c:v>1</c:v>
                </c:pt>
                <c:pt idx="3">
                  <c:v>1</c:v>
                </c:pt>
                <c:pt idx="4">
                  <c:v>1</c:v>
                </c:pt>
                <c:pt idx="7">
                  <c:v>1</c:v>
                </c:pt>
                <c:pt idx="36">
                  <c:v>1</c:v>
                </c:pt>
                <c:pt idx="38">
                  <c:v>1</c:v>
                </c:pt>
              </c:numCache>
            </c:numRef>
          </c:val>
        </c:ser>
        <c:ser>
          <c:idx val="2"/>
          <c:order val="2"/>
          <c:tx>
            <c:strRef>
              <c:f>Sheet5!$D$4:$D$5</c:f>
              <c:strCache>
                <c:ptCount val="1"/>
                <c:pt idx="0">
                  <c:v>Engineering</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Sheet5!$D$6:$D$55</c:f>
              <c:numCache>
                <c:formatCode>General</c:formatCode>
                <c:ptCount val="49"/>
                <c:pt idx="8">
                  <c:v>1</c:v>
                </c:pt>
                <c:pt idx="9">
                  <c:v>1</c:v>
                </c:pt>
                <c:pt idx="15">
                  <c:v>1</c:v>
                </c:pt>
                <c:pt idx="40">
                  <c:v>1</c:v>
                </c:pt>
              </c:numCache>
            </c:numRef>
          </c:val>
        </c:ser>
        <c:ser>
          <c:idx val="3"/>
          <c:order val="3"/>
          <c:tx>
            <c:strRef>
              <c:f>Sheet5!$E$4:$E$5</c:f>
              <c:strCache>
                <c:ptCount val="1"/>
                <c:pt idx="0">
                  <c:v>Human Resources</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Sheet5!$E$6:$E$55</c:f>
              <c:numCache>
                <c:formatCode>General</c:formatCode>
                <c:ptCount val="49"/>
                <c:pt idx="10">
                  <c:v>1</c:v>
                </c:pt>
                <c:pt idx="11">
                  <c:v>1</c:v>
                </c:pt>
                <c:pt idx="39">
                  <c:v>1</c:v>
                </c:pt>
                <c:pt idx="47">
                  <c:v>1</c:v>
                </c:pt>
              </c:numCache>
            </c:numRef>
          </c:val>
        </c:ser>
        <c:ser>
          <c:idx val="4"/>
          <c:order val="4"/>
          <c:tx>
            <c:strRef>
              <c:f>Sheet5!$F$4:$F$5</c:f>
              <c:strCache>
                <c:ptCount val="1"/>
                <c:pt idx="0">
                  <c:v>Legal</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Sheet5!$F$6:$F$55</c:f>
              <c:numCache>
                <c:formatCode>General</c:formatCode>
                <c:ptCount val="49"/>
                <c:pt idx="14">
                  <c:v>1</c:v>
                </c:pt>
                <c:pt idx="46">
                  <c:v>1</c:v>
                </c:pt>
              </c:numCache>
            </c:numRef>
          </c:val>
        </c:ser>
        <c:ser>
          <c:idx val="5"/>
          <c:order val="5"/>
          <c:tx>
            <c:strRef>
              <c:f>Sheet5!$G$4:$G$5</c:f>
              <c:strCache>
                <c:ptCount val="1"/>
                <c:pt idx="0">
                  <c:v>Marketing</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Sheet5!$G$6:$G$55</c:f>
              <c:numCache>
                <c:formatCode>General</c:formatCode>
                <c:ptCount val="49"/>
                <c:pt idx="22">
                  <c:v>1</c:v>
                </c:pt>
              </c:numCache>
            </c:numRef>
          </c:val>
        </c:ser>
        <c:ser>
          <c:idx val="6"/>
          <c:order val="6"/>
          <c:tx>
            <c:strRef>
              <c:f>Sheet5!$H$4:$H$5</c:f>
              <c:strCache>
                <c:ptCount val="1"/>
                <c:pt idx="0">
                  <c:v>NULL</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Sheet5!$H$6:$H$55</c:f>
              <c:numCache>
                <c:formatCode>General</c:formatCode>
                <c:ptCount val="49"/>
                <c:pt idx="31">
                  <c:v>1</c:v>
                </c:pt>
              </c:numCache>
            </c:numRef>
          </c:val>
        </c:ser>
        <c:ser>
          <c:idx val="7"/>
          <c:order val="7"/>
          <c:tx>
            <c:strRef>
              <c:f>Sheet5!$I$4:$I$5</c:f>
              <c:strCache>
                <c:ptCount val="1"/>
                <c:pt idx="0">
                  <c:v>Product Management</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Sheet5!$I$6:$I$55</c:f>
              <c:numCache>
                <c:formatCode>General</c:formatCode>
                <c:ptCount val="49"/>
                <c:pt idx="6">
                  <c:v>1</c:v>
                </c:pt>
                <c:pt idx="16">
                  <c:v>1</c:v>
                </c:pt>
                <c:pt idx="34">
                  <c:v>1</c:v>
                </c:pt>
              </c:numCache>
            </c:numRef>
          </c:val>
        </c:ser>
        <c:ser>
          <c:idx val="8"/>
          <c:order val="8"/>
          <c:tx>
            <c:strRef>
              <c:f>Sheet5!$J$4:$J$5</c:f>
              <c:strCache>
                <c:ptCount val="1"/>
                <c:pt idx="0">
                  <c:v>Research and Development</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Sheet5!$J$6:$J$55</c:f>
              <c:numCache>
                <c:formatCode>General</c:formatCode>
                <c:ptCount val="49"/>
                <c:pt idx="1">
                  <c:v>1</c:v>
                </c:pt>
                <c:pt idx="19">
                  <c:v>1</c:v>
                </c:pt>
                <c:pt idx="29">
                  <c:v>1</c:v>
                </c:pt>
              </c:numCache>
            </c:numRef>
          </c:val>
        </c:ser>
        <c:ser>
          <c:idx val="9"/>
          <c:order val="9"/>
          <c:tx>
            <c:strRef>
              <c:f>Sheet5!$K$4:$K$5</c:f>
              <c:strCache>
                <c:ptCount val="1"/>
                <c:pt idx="0">
                  <c:v>Sales</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Sheet5!$K$6:$K$55</c:f>
              <c:numCache>
                <c:formatCode>General</c:formatCode>
                <c:ptCount val="49"/>
                <c:pt idx="32">
                  <c:v>1</c:v>
                </c:pt>
              </c:numCache>
            </c:numRef>
          </c:val>
        </c:ser>
        <c:ser>
          <c:idx val="10"/>
          <c:order val="10"/>
          <c:tx>
            <c:strRef>
              <c:f>Sheet5!$L$4:$L$5</c:f>
              <c:strCache>
                <c:ptCount val="1"/>
                <c:pt idx="0">
                  <c:v>Services</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Sheet5!$L$6:$L$55</c:f>
              <c:numCache>
                <c:formatCode>General</c:formatCode>
                <c:ptCount val="49"/>
                <c:pt idx="12">
                  <c:v>1</c:v>
                </c:pt>
                <c:pt idx="20">
                  <c:v>1</c:v>
                </c:pt>
                <c:pt idx="27">
                  <c:v>1</c:v>
                </c:pt>
                <c:pt idx="30">
                  <c:v>1</c:v>
                </c:pt>
                <c:pt idx="37">
                  <c:v>1</c:v>
                </c:pt>
              </c:numCache>
            </c:numRef>
          </c:val>
        </c:ser>
        <c:ser>
          <c:idx val="11"/>
          <c:order val="11"/>
          <c:tx>
            <c:strRef>
              <c:f>Sheet5!$M$4:$M$5</c:f>
              <c:strCache>
                <c:ptCount val="1"/>
                <c:pt idx="0">
                  <c:v>Support</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Sheet5!$M$6:$M$55</c:f>
              <c:numCache>
                <c:formatCode>General</c:formatCode>
                <c:ptCount val="49"/>
                <c:pt idx="17">
                  <c:v>1</c:v>
                </c:pt>
                <c:pt idx="25">
                  <c:v>1</c:v>
                </c:pt>
                <c:pt idx="33">
                  <c:v>1</c:v>
                </c:pt>
                <c:pt idx="35">
                  <c:v>1</c:v>
                </c:pt>
                <c:pt idx="41">
                  <c:v>1</c:v>
                </c:pt>
                <c:pt idx="45">
                  <c:v>1</c:v>
                </c:pt>
              </c:numCache>
            </c:numRef>
          </c:val>
        </c:ser>
        <c:ser>
          <c:idx val="12"/>
          <c:order val="12"/>
          <c:tx>
            <c:strRef>
              <c:f>Sheet5!$N$4:$N$5</c:f>
              <c:strCache>
                <c:ptCount val="1"/>
                <c:pt idx="0">
                  <c:v>Training</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Sheet5!$N$6:$N$55</c:f>
              <c:numCache>
                <c:formatCode>General</c:formatCode>
                <c:ptCount val="49"/>
                <c:pt idx="13">
                  <c:v>1</c:v>
                </c:pt>
                <c:pt idx="18">
                  <c:v>1</c:v>
                </c:pt>
                <c:pt idx="23">
                  <c:v>1</c:v>
                </c:pt>
                <c:pt idx="26">
                  <c:v>1</c:v>
                </c:pt>
                <c:pt idx="28">
                  <c:v>1</c:v>
                </c:pt>
                <c:pt idx="42">
                  <c:v>1</c:v>
                </c:pt>
                <c:pt idx="44">
                  <c:v>2</c:v>
                </c:pt>
              </c:numCache>
            </c:numRef>
          </c:val>
        </c:ser>
        <c:ser>
          <c:idx val="13"/>
          <c:order val="13"/>
          <c:tx>
            <c:strRef>
              <c:f>Sheet5!$O$4:$O$5</c:f>
              <c:strCache>
                <c:ptCount val="1"/>
                <c:pt idx="0">
                  <c:v>(blank)</c:v>
                </c:pt>
              </c:strCache>
            </c:strRef>
          </c:tx>
          <c:cat>
            <c:strRef>
              <c:f>Sheet5!$A$6:$A$55</c:f>
              <c:strCache>
                <c:ptCount val="49"/>
                <c:pt idx="0">
                  <c:v> Jill Shipsey</c:v>
                </c:pt>
                <c:pt idx="1">
                  <c:v> Leena Bruckshaw</c:v>
                </c:pt>
                <c:pt idx="2">
                  <c:v> Wyn Treadger</c:v>
                </c:pt>
                <c:pt idx="3">
                  <c:v>Aileen McCritchie</c:v>
                </c:pt>
                <c:pt idx="4">
                  <c:v>Aldrich  Glenny</c:v>
                </c:pt>
                <c:pt idx="5">
                  <c:v>Aloise MacCathay </c:v>
                </c:pt>
                <c:pt idx="6">
                  <c:v>Althea  Bronger</c:v>
                </c:pt>
                <c:pt idx="7">
                  <c:v>Billi Fellgate</c:v>
                </c:pt>
                <c:pt idx="8">
                  <c:v>Cletus McGarahan </c:v>
                </c:pt>
                <c:pt idx="9">
                  <c:v>Collen Dunbleton</c:v>
                </c:pt>
                <c:pt idx="10">
                  <c:v>Daisie Dahlman</c:v>
                </c:pt>
                <c:pt idx="11">
                  <c:v>Daisie McNeice</c:v>
                </c:pt>
                <c:pt idx="12">
                  <c:v>Danica Nayshe</c:v>
                </c:pt>
                <c:pt idx="13">
                  <c:v>Dean Biggam</c:v>
                </c:pt>
                <c:pt idx="14">
                  <c:v>Dennison Crosswaite</c:v>
                </c:pt>
                <c:pt idx="15">
                  <c:v>Devinne Tuny</c:v>
                </c:pt>
                <c:pt idx="16">
                  <c:v>Doe Clubley</c:v>
                </c:pt>
                <c:pt idx="17">
                  <c:v>Evangelina Lergan</c:v>
                </c:pt>
                <c:pt idx="18">
                  <c:v>Freddy Linford</c:v>
                </c:pt>
                <c:pt idx="19">
                  <c:v>Genevra Friday</c:v>
                </c:pt>
                <c:pt idx="20">
                  <c:v>Ginger  Myott</c:v>
                </c:pt>
                <c:pt idx="21">
                  <c:v>Grady Rochelle</c:v>
                </c:pt>
                <c:pt idx="22">
                  <c:v>Jessica Callcott</c:v>
                </c:pt>
                <c:pt idx="23">
                  <c:v>Jo-anne Gobeau</c:v>
                </c:pt>
                <c:pt idx="24">
                  <c:v>Leonidas Cavaney</c:v>
                </c:pt>
                <c:pt idx="25">
                  <c:v>Lincoln Cord</c:v>
                </c:pt>
                <c:pt idx="26">
                  <c:v>Mackenzie Hannis</c:v>
                </c:pt>
                <c:pt idx="27">
                  <c:v>Magnum Locksley</c:v>
                </c:pt>
                <c:pt idx="28">
                  <c:v>Marissa Infante</c:v>
                </c:pt>
                <c:pt idx="29">
                  <c:v>Maritsa Marusic</c:v>
                </c:pt>
                <c:pt idx="30">
                  <c:v>Mick Spraberry</c:v>
                </c:pt>
                <c:pt idx="31">
                  <c:v>Minerva Ricardot</c:v>
                </c:pt>
                <c:pt idx="32">
                  <c:v>Myrle Prandoni</c:v>
                </c:pt>
                <c:pt idx="33">
                  <c:v>Nananne Gehringer</c:v>
                </c:pt>
                <c:pt idx="34">
                  <c:v>Nickolai  Artin</c:v>
                </c:pt>
                <c:pt idx="35">
                  <c:v>Oby Sorrel</c:v>
                </c:pt>
                <c:pt idx="36">
                  <c:v>Oona Donan</c:v>
                </c:pt>
                <c:pt idx="37">
                  <c:v>Pearla  Beteriss</c:v>
                </c:pt>
                <c:pt idx="38">
                  <c:v>Renaldo Thomassin</c:v>
                </c:pt>
                <c:pt idx="39">
                  <c:v>Riccardo Hagan</c:v>
                </c:pt>
                <c:pt idx="40">
                  <c:v>Seward Kubera</c:v>
                </c:pt>
                <c:pt idx="41">
                  <c:v>Shaylyn Ransbury </c:v>
                </c:pt>
                <c:pt idx="42">
                  <c:v>Shellysheldon Mahady</c:v>
                </c:pt>
                <c:pt idx="43">
                  <c:v>Tabby  Astall</c:v>
                </c:pt>
                <c:pt idx="44">
                  <c:v>Thekla Lynnett</c:v>
                </c:pt>
                <c:pt idx="45">
                  <c:v>Verla Timmis</c:v>
                </c:pt>
                <c:pt idx="46">
                  <c:v>Westbrook Brandino</c:v>
                </c:pt>
                <c:pt idx="47">
                  <c:v>Yvette  Bett</c:v>
                </c:pt>
                <c:pt idx="48">
                  <c:v>(blank)</c:v>
                </c:pt>
              </c:strCache>
            </c:strRef>
          </c:cat>
          <c:val>
            <c:numRef>
              <c:f>Sheet5!$O$6:$O$55</c:f>
              <c:numCache>
                <c:formatCode>General</c:formatCode>
                <c:ptCount val="49"/>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87945" y="3314150"/>
            <a:ext cx="8610600" cy="2308324"/>
          </a:xfrm>
          <a:prstGeom prst="rect">
            <a:avLst/>
          </a:prstGeom>
          <a:noFill/>
        </p:spPr>
        <p:txBody>
          <a:bodyPr wrap="square" rtlCol="0">
            <a:spAutoFit/>
          </a:bodyPr>
          <a:lstStyle/>
          <a:p>
            <a:r>
              <a:rPr lang="en-US" sz="2400" dirty="0"/>
              <a:t>STUDENT NAME</a:t>
            </a:r>
            <a:r>
              <a:rPr lang="en-US" sz="2400" dirty="0" smtClean="0"/>
              <a:t>: S.VENNILADEVI</a:t>
            </a:r>
            <a:endParaRPr lang="en-US" sz="2400" dirty="0"/>
          </a:p>
          <a:p>
            <a:r>
              <a:rPr lang="en-US" sz="2400" dirty="0"/>
              <a:t>REGISTER </a:t>
            </a:r>
            <a:r>
              <a:rPr lang="en-US" sz="2400" dirty="0" smtClean="0"/>
              <a:t>NO: 422200931</a:t>
            </a:r>
            <a:endParaRPr lang="en-US" sz="2400" dirty="0"/>
          </a:p>
          <a:p>
            <a:r>
              <a:rPr lang="en-US" sz="2400" dirty="0" smtClean="0"/>
              <a:t>DEPARTMENT : BCOM (ISM)</a:t>
            </a:r>
            <a:endParaRPr lang="en-US" sz="2400" dirty="0"/>
          </a:p>
          <a:p>
            <a:r>
              <a:rPr lang="en-US" sz="2400" dirty="0"/>
              <a:t>COLLEGE:SHRI KRISHNASWAMY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7636" y="1371600"/>
            <a:ext cx="6096000" cy="1323439"/>
          </a:xfrm>
          <a:prstGeom prst="rect">
            <a:avLst/>
          </a:prstGeom>
        </p:spPr>
        <p:txBody>
          <a:bodyPr>
            <a:spAutoFit/>
          </a:bodyPr>
          <a:lstStyle/>
          <a:p>
            <a:r>
              <a:rPr lang="en-US" dirty="0" smtClean="0"/>
              <a:t>1</a:t>
            </a:r>
            <a:r>
              <a:rPr lang="en-US" sz="2000" b="1" dirty="0"/>
              <a:t>. Data Collection</a:t>
            </a:r>
            <a:r>
              <a:rPr lang="en-US" sz="2000" dirty="0" smtClean="0"/>
              <a:t>:   </a:t>
            </a:r>
            <a:r>
              <a:rPr lang="en-US" sz="2000" dirty="0"/>
              <a:t>- </a:t>
            </a:r>
            <a:r>
              <a:rPr lang="en-US" sz="2000" dirty="0" smtClean="0"/>
              <a:t>Employee Information: </a:t>
            </a:r>
            <a:r>
              <a:rPr lang="en-US" sz="2000" dirty="0"/>
              <a:t>Basic details (name, ID, position, department).   - </a:t>
            </a:r>
            <a:r>
              <a:rPr lang="en-US" sz="2000" dirty="0" smtClean="0"/>
              <a:t>Compensation Components: </a:t>
            </a:r>
            <a:r>
              <a:rPr lang="en-US" sz="2000" dirty="0"/>
              <a:t>Base salary, bonuses, allowances, overtime rates, and deductions.</a:t>
            </a:r>
          </a:p>
        </p:txBody>
      </p:sp>
      <p:sp>
        <p:nvSpPr>
          <p:cNvPr id="3" name="Rectangle 2"/>
          <p:cNvSpPr/>
          <p:nvPr/>
        </p:nvSpPr>
        <p:spPr>
          <a:xfrm>
            <a:off x="997636" y="2895600"/>
            <a:ext cx="6096000" cy="1323439"/>
          </a:xfrm>
          <a:prstGeom prst="rect">
            <a:avLst/>
          </a:prstGeom>
        </p:spPr>
        <p:txBody>
          <a:bodyPr>
            <a:spAutoFit/>
          </a:bodyPr>
          <a:lstStyle/>
          <a:p>
            <a:r>
              <a:rPr lang="en-US" b="1" dirty="0" smtClean="0"/>
              <a:t>2</a:t>
            </a:r>
            <a:r>
              <a:rPr lang="en-US" dirty="0"/>
              <a:t>. </a:t>
            </a:r>
            <a:r>
              <a:rPr lang="en-US" sz="2000" b="1" dirty="0"/>
              <a:t>Compensation Calculation</a:t>
            </a:r>
            <a:r>
              <a:rPr lang="en-US" sz="2000" dirty="0" smtClean="0"/>
              <a:t>:   </a:t>
            </a:r>
            <a:r>
              <a:rPr lang="en-US" sz="2000" dirty="0"/>
              <a:t>- </a:t>
            </a:r>
            <a:r>
              <a:rPr lang="en-US" sz="2000" dirty="0" smtClean="0"/>
              <a:t>Base </a:t>
            </a:r>
            <a:r>
              <a:rPr lang="en-US" sz="2000" dirty="0"/>
              <a:t>Salary </a:t>
            </a:r>
            <a:r>
              <a:rPr lang="en-US" sz="2000" dirty="0" smtClean="0"/>
              <a:t>Calculation: </a:t>
            </a:r>
            <a:r>
              <a:rPr lang="en-US" sz="2000" dirty="0"/>
              <a:t>Determine monthly or biweekly pay based on annual salary.   - </a:t>
            </a:r>
            <a:r>
              <a:rPr lang="en-US" sz="2000" dirty="0" smtClean="0"/>
              <a:t>Bonus Calculation: </a:t>
            </a:r>
            <a:r>
              <a:rPr lang="en-US" sz="2000" dirty="0"/>
              <a:t>Compute bonuses based on performance metrics or predefined criteria</a:t>
            </a:r>
            <a:r>
              <a:rPr lang="en-US" dirty="0"/>
              <a:t>.</a:t>
            </a:r>
          </a:p>
        </p:txBody>
      </p:sp>
      <p:sp>
        <p:nvSpPr>
          <p:cNvPr id="4" name="Rectangle 3"/>
          <p:cNvSpPr/>
          <p:nvPr/>
        </p:nvSpPr>
        <p:spPr>
          <a:xfrm>
            <a:off x="997636" y="4419600"/>
            <a:ext cx="6096000" cy="1631216"/>
          </a:xfrm>
          <a:prstGeom prst="rect">
            <a:avLst/>
          </a:prstGeom>
        </p:spPr>
        <p:txBody>
          <a:bodyPr>
            <a:spAutoFit/>
          </a:bodyPr>
          <a:lstStyle/>
          <a:p>
            <a:r>
              <a:rPr lang="en-US" b="1" dirty="0" smtClean="0"/>
              <a:t>3</a:t>
            </a:r>
            <a:r>
              <a:rPr lang="en-US" sz="2000" b="1" dirty="0"/>
              <a:t>. System Design</a:t>
            </a:r>
            <a:r>
              <a:rPr lang="en-US" sz="2000" dirty="0" smtClean="0"/>
              <a:t>:   </a:t>
            </a:r>
            <a:r>
              <a:rPr lang="en-US" sz="2000" dirty="0"/>
              <a:t>- </a:t>
            </a:r>
            <a:r>
              <a:rPr lang="en-US" sz="2000" dirty="0" smtClean="0"/>
              <a:t>Data Input: </a:t>
            </a:r>
            <a:r>
              <a:rPr lang="en-US" sz="2000" dirty="0"/>
              <a:t>User-friendly interface for inputting and updating employee details and compensation components.   - </a:t>
            </a:r>
            <a:r>
              <a:rPr lang="en-US" sz="2000" dirty="0" smtClean="0"/>
              <a:t>Processing Engine: </a:t>
            </a:r>
            <a:r>
              <a:rPr lang="en-US" sz="2000" dirty="0"/>
              <a:t>Algorithms to compute salaries based on input data and predefined rules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12" name="Chart 11"/>
          <p:cNvGraphicFramePr>
            <a:graphicFrameLocks/>
          </p:cNvGraphicFramePr>
          <p:nvPr>
            <p:extLst>
              <p:ext uri="{D42A27DB-BD31-4B8C-83A1-F6EECF244321}">
                <p14:modId xmlns:p14="http://schemas.microsoft.com/office/powerpoint/2010/main" val="873479596"/>
              </p:ext>
            </p:extLst>
          </p:nvPr>
        </p:nvGraphicFramePr>
        <p:xfrm>
          <a:off x="3810000" y="2057400"/>
          <a:ext cx="45720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371600"/>
            <a:ext cx="8229600" cy="4832092"/>
          </a:xfrm>
          <a:prstGeom prst="rect">
            <a:avLst/>
          </a:prstGeom>
        </p:spPr>
        <p:txBody>
          <a:bodyPr wrap="square">
            <a:spAutoFit/>
          </a:bodyPr>
          <a:lstStyle/>
          <a:p>
            <a:r>
              <a:rPr lang="en-US" sz="2800" dirty="0"/>
              <a:t>In conclusion, employee salaries are a critical component of organizational success and employee satisfaction. Competitive and fair compensation not only helps attract and retain top talent but also boosts morale and productivity. To remain effective, salary structures should be regularly reviewed and adjusted in response to market conditions, industry standards, and individual performance. Ultimately, a well-structured salary system contributes to a positive work environment and aligns employee goals with organizational objectives.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27109" y="2244171"/>
            <a:ext cx="8593228" cy="2123658"/>
          </a:xfrm>
          <a:prstGeom prst="rect">
            <a:avLst/>
          </a:prstGeom>
          <a:noFill/>
        </p:spPr>
        <p:txBody>
          <a:bodyPr wrap="square" rtlCol="0">
            <a:spAutoFit/>
          </a:bodyPr>
          <a:lstStyle/>
          <a:p>
            <a:r>
              <a:rPr lang="en-US" sz="6600" b="1" dirty="0">
                <a:solidFill>
                  <a:srgbClr val="0F0F0F"/>
                </a:solidFill>
                <a:latin typeface="Times New Roman" panose="02020603050405020304" pitchFamily="18" charset="0"/>
                <a:cs typeface="Times New Roman" panose="02020603050405020304" pitchFamily="18" charset="0"/>
              </a:rPr>
              <a:t>Employee S</a:t>
            </a:r>
            <a:r>
              <a:rPr lang="en-US" sz="6600" b="1" dirty="0" smtClean="0">
                <a:solidFill>
                  <a:srgbClr val="0F0F0F"/>
                </a:solidFill>
                <a:latin typeface="Times New Roman" panose="02020603050405020304" pitchFamily="18" charset="0"/>
                <a:cs typeface="Times New Roman" panose="02020603050405020304" pitchFamily="18" charset="0"/>
              </a:rPr>
              <a:t>alary </a:t>
            </a:r>
            <a:r>
              <a:rPr lang="en-US" sz="6600" b="1" dirty="0">
                <a:solidFill>
                  <a:srgbClr val="0F0F0F"/>
                </a:solidFill>
                <a:latin typeface="Times New Roman" panose="02020603050405020304" pitchFamily="18" charset="0"/>
                <a:cs typeface="Times New Roman" panose="02020603050405020304" pitchFamily="18" charset="0"/>
              </a:rPr>
              <a:t>Analysis using Excel</a:t>
            </a:r>
            <a:endParaRPr lang="en-IN" sz="6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62000" y="1002077"/>
            <a:ext cx="7848600" cy="4401205"/>
          </a:xfrm>
          <a:prstGeom prst="rect">
            <a:avLst/>
          </a:prstGeom>
        </p:spPr>
        <p:txBody>
          <a:bodyPr wrap="square">
            <a:spAutoFit/>
          </a:bodyPr>
          <a:lstStyle/>
          <a:p>
            <a:endParaRPr lang="en-US" sz="2800" dirty="0"/>
          </a:p>
          <a:p>
            <a:pPr>
              <a:buFont typeface="+mj-lt"/>
              <a:buAutoNum type="arabicPeriod"/>
            </a:pPr>
            <a:r>
              <a:rPr lang="en-US" sz="2800" b="1" dirty="0"/>
              <a:t>Data Collection:</a:t>
            </a:r>
            <a:endParaRPr lang="en-US" sz="2800" dirty="0"/>
          </a:p>
          <a:p>
            <a:pPr marL="742950" lvl="1" indent="-285750">
              <a:buFont typeface="+mj-lt"/>
              <a:buAutoNum type="arabicPeriod"/>
            </a:pPr>
            <a:r>
              <a:rPr lang="en-US" sz="2800" dirty="0"/>
              <a:t>Compile employee salary data from internal systems or databases.</a:t>
            </a:r>
          </a:p>
          <a:p>
            <a:pPr marL="742950" lvl="1" indent="-285750">
              <a:buFont typeface="+mj-lt"/>
              <a:buAutoNum type="arabicPeriod"/>
            </a:pPr>
            <a:r>
              <a:rPr lang="en-US" sz="2800" dirty="0"/>
              <a:t>Ensure data accuracy and completeness.</a:t>
            </a:r>
          </a:p>
          <a:p>
            <a:pPr>
              <a:buFont typeface="+mj-lt"/>
              <a:buAutoNum type="arabicPeriod"/>
            </a:pPr>
            <a:r>
              <a:rPr lang="en-US" sz="2800" b="1" dirty="0"/>
              <a:t>Data Preparation:</a:t>
            </a:r>
            <a:endParaRPr lang="en-US" sz="2800" dirty="0"/>
          </a:p>
          <a:p>
            <a:pPr marL="742950" lvl="1" indent="-285750">
              <a:buFont typeface="+mj-lt"/>
              <a:buAutoNum type="arabicPeriod"/>
            </a:pPr>
            <a:r>
              <a:rPr lang="en-US" sz="2800" dirty="0"/>
              <a:t>Clean the data to address missing or inconsistent entries.</a:t>
            </a:r>
          </a:p>
          <a:p>
            <a:pPr marL="742950" lvl="1" indent="-285750">
              <a:buFont typeface="+mj-lt"/>
              <a:buAutoNum type="arabicPeriod"/>
            </a:pPr>
            <a:r>
              <a:rPr lang="en-US" sz="2800" dirty="0"/>
              <a:t>Normalize data formats (e.g., dates, numerical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r>
              <a:rPr lang="en-US" sz="2400" b="1" dirty="0"/>
              <a:t>Project </a:t>
            </a:r>
            <a:r>
              <a:rPr lang="en-US" sz="2400" b="1" dirty="0" smtClean="0"/>
              <a:t>Overview:</a:t>
            </a:r>
            <a:endParaRPr lang="en-US" sz="2400" dirty="0"/>
          </a:p>
          <a:p>
            <a:r>
              <a:rPr lang="en-US" sz="2400" dirty="0"/>
              <a:t>The primary objective of this project is to analyze employee salary data to gain insights into salary distributions, identify potential disparities, and make informed recommendations for improving compensation strategies within the organization. This analysis aims to ensure fair and equitable compensation practices that align with organizational goals and industry standards.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90600" y="1768041"/>
            <a:ext cx="8029314" cy="4708981"/>
          </a:xfrm>
          <a:prstGeom prst="rect">
            <a:avLst/>
          </a:prstGeom>
        </p:spPr>
        <p:txBody>
          <a:bodyPr wrap="square">
            <a:spAutoFit/>
          </a:bodyPr>
          <a:lstStyle/>
          <a:p>
            <a:r>
              <a:rPr lang="en-US" sz="2000" b="1" dirty="0"/>
              <a:t>1. Human Resources (HR) Department</a:t>
            </a:r>
          </a:p>
          <a:p>
            <a:pPr>
              <a:buFont typeface="Arial"/>
              <a:buChar char="•"/>
            </a:pPr>
            <a:r>
              <a:rPr lang="en-US" sz="2000" b="1" dirty="0"/>
              <a:t>HR Managers:</a:t>
            </a:r>
            <a:r>
              <a:rPr lang="en-US" sz="2000" dirty="0"/>
              <a:t> Oversee compensation strategies, salary administration, and ensure that salaries align with company policies and market </a:t>
            </a:r>
            <a:r>
              <a:rPr lang="en-US" sz="2000" dirty="0" smtClean="0"/>
              <a:t>trend</a:t>
            </a:r>
            <a:endParaRPr lang="en-US" sz="2000" dirty="0"/>
          </a:p>
          <a:p>
            <a:pPr>
              <a:buFont typeface="Arial"/>
              <a:buChar char="•"/>
            </a:pPr>
            <a:r>
              <a:rPr lang="en-US" sz="2000" b="1" dirty="0"/>
              <a:t>HR Analysts:</a:t>
            </a:r>
            <a:r>
              <a:rPr lang="en-US" sz="2000" dirty="0"/>
              <a:t> Analyze salary data, generate reports, and provide insights on compensation trends and discrepancies.</a:t>
            </a:r>
          </a:p>
          <a:p>
            <a:endParaRPr lang="en-US" sz="2000" b="1" dirty="0" smtClean="0"/>
          </a:p>
          <a:p>
            <a:r>
              <a:rPr lang="en-US" sz="2000" b="1" dirty="0" smtClean="0"/>
              <a:t>2</a:t>
            </a:r>
            <a:r>
              <a:rPr lang="en-US" sz="2000" b="1" dirty="0"/>
              <a:t>. Finance Department</a:t>
            </a:r>
          </a:p>
          <a:p>
            <a:pPr>
              <a:buFont typeface="Arial"/>
              <a:buChar char="•"/>
            </a:pPr>
            <a:r>
              <a:rPr lang="en-US" sz="2000" b="1" dirty="0"/>
              <a:t>Financial Analysts:</a:t>
            </a:r>
            <a:r>
              <a:rPr lang="en-US" sz="2000" dirty="0"/>
              <a:t> Assess the financial impact of salary structures and compensation changes on the organization’s budget and financial health.</a:t>
            </a:r>
          </a:p>
          <a:p>
            <a:endParaRPr lang="en-US" sz="2000" dirty="0"/>
          </a:p>
          <a:p>
            <a:r>
              <a:rPr lang="en-US" sz="2000" b="1" dirty="0"/>
              <a:t>3. Executive Management</a:t>
            </a:r>
          </a:p>
          <a:p>
            <a:pPr>
              <a:buFont typeface="Arial"/>
              <a:buChar char="•"/>
            </a:pPr>
            <a:r>
              <a:rPr lang="en-US" sz="2000" b="1" dirty="0"/>
              <a:t>C-Suite Executives (e.g., CEO, CFO, COO):</a:t>
            </a:r>
            <a:r>
              <a:rPr lang="en-US" sz="2000" dirty="0"/>
              <a:t> Use salary analysis to make strategic decisions regarding budget allocation, compensation policies, and overall organizational strategy.</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0"/>
          <p:cNvSpPr/>
          <p:nvPr/>
        </p:nvSpPr>
        <p:spPr>
          <a:xfrm>
            <a:off x="3048000" y="2030655"/>
            <a:ext cx="6096000" cy="4154984"/>
          </a:xfrm>
          <a:prstGeom prst="rect">
            <a:avLst/>
          </a:prstGeom>
        </p:spPr>
        <p:txBody>
          <a:bodyPr>
            <a:spAutoFit/>
          </a:bodyPr>
          <a:lstStyle/>
          <a:p>
            <a:r>
              <a:rPr lang="en-US" sz="2400" dirty="0"/>
              <a:t>Our solution provides a robust and integrated system designed to streamline and optimize employee salary management. It combines advanced data analytics, user-friendly interfaces, and compliance features to offer an all-encompassing approach to salary administration. This solution is tailored to meet the needs of HR departments, finance teams, executives, and other stakeholders involved in managing and analyzing employee compensation.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447800"/>
            <a:ext cx="7772400" cy="4524315"/>
          </a:xfrm>
          <a:prstGeom prst="rect">
            <a:avLst/>
          </a:prstGeom>
        </p:spPr>
        <p:txBody>
          <a:bodyPr wrap="square">
            <a:spAutoFit/>
          </a:bodyPr>
          <a:lstStyle/>
          <a:p>
            <a:r>
              <a:rPr lang="en-US" sz="2400" b="1" dirty="0"/>
              <a:t>Usage of the Dataset:</a:t>
            </a:r>
          </a:p>
          <a:p>
            <a:pPr>
              <a:buFont typeface="Arial"/>
              <a:buChar char="•"/>
            </a:pPr>
            <a:r>
              <a:rPr lang="en-US" sz="2400" b="1" dirty="0"/>
              <a:t>Compensation Analysis:</a:t>
            </a:r>
            <a:r>
              <a:rPr lang="en-US" sz="2400" dirty="0"/>
              <a:t> Determine salary distribution, identify high and low compensation areas, and assess fairness across departments and job titles.</a:t>
            </a:r>
          </a:p>
          <a:p>
            <a:pPr>
              <a:buFont typeface="Arial"/>
              <a:buChar char="•"/>
            </a:pPr>
            <a:r>
              <a:rPr lang="en-US" sz="2400" b="1" dirty="0"/>
              <a:t>Budget Planning:</a:t>
            </a:r>
            <a:r>
              <a:rPr lang="en-US" sz="2400" dirty="0"/>
              <a:t> Assist in forecasting and planning salary expenses for future periods.</a:t>
            </a:r>
          </a:p>
          <a:p>
            <a:pPr>
              <a:buFont typeface="Arial"/>
              <a:buChar char="•"/>
            </a:pPr>
            <a:r>
              <a:rPr lang="en-US" sz="2400" b="1" dirty="0"/>
              <a:t>Compliance Checks:</a:t>
            </a:r>
            <a:r>
              <a:rPr lang="en-US" sz="2400" dirty="0"/>
              <a:t> Ensure salary practices are in compliance with regulations and standards.</a:t>
            </a:r>
          </a:p>
          <a:p>
            <a:pPr>
              <a:buFont typeface="Arial"/>
              <a:buChar char="•"/>
            </a:pPr>
            <a:r>
              <a:rPr lang="en-US" sz="2400" b="1" dirty="0"/>
              <a:t>Benchmarking:</a:t>
            </a:r>
            <a:r>
              <a:rPr lang="en-US" sz="2400" dirty="0"/>
              <a:t> Compare internal salaries with industry standards to maintain competitiveness.</a:t>
            </a:r>
          </a:p>
          <a:p>
            <a:pPr>
              <a:buFont typeface="Arial"/>
              <a:buChar char="•"/>
            </a:pPr>
            <a:r>
              <a:rPr lang="en-US" sz="2400" b="1" dirty="0"/>
              <a:t>Employee Insights:</a:t>
            </a:r>
            <a:r>
              <a:rPr lang="en-US" sz="2400" dirty="0"/>
              <a:t> Use data to address employee concerns related to compensation and ensure equitable practices.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391" y="205374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60790" y="1348800"/>
            <a:ext cx="6096000" cy="5509200"/>
          </a:xfrm>
          <a:prstGeom prst="rect">
            <a:avLst/>
          </a:prstGeom>
        </p:spPr>
        <p:txBody>
          <a:bodyPr>
            <a:spAutoFit/>
          </a:bodyPr>
          <a:lstStyle/>
          <a:p>
            <a:endParaRPr lang="en-US" sz="2000" b="1" dirty="0"/>
          </a:p>
          <a:p>
            <a:r>
              <a:rPr lang="en-US" sz="2000" b="1" dirty="0"/>
              <a:t>WOW Factor:</a:t>
            </a:r>
            <a:endParaRPr lang="en-US" sz="2000" dirty="0"/>
          </a:p>
          <a:p>
            <a:pPr>
              <a:buFont typeface="Arial"/>
              <a:buChar char="•"/>
            </a:pPr>
            <a:r>
              <a:rPr lang="en-US" sz="2400" b="1" dirty="0"/>
              <a:t>Predictive Analytics:</a:t>
            </a:r>
            <a:r>
              <a:rPr lang="en-US" sz="2400" dirty="0"/>
              <a:t> Uses AI and machine learning to forecast salary trends, identify future compensation needs, and predict employee turnover based on salary satisfaction.</a:t>
            </a:r>
          </a:p>
          <a:p>
            <a:pPr>
              <a:buFont typeface="Arial"/>
              <a:buChar char="•"/>
            </a:pPr>
            <a:r>
              <a:rPr lang="en-US" sz="2400" b="1" dirty="0"/>
              <a:t>Real-Time Dashboards:</a:t>
            </a:r>
            <a:r>
              <a:rPr lang="en-US" sz="2400" dirty="0"/>
              <a:t> Provides live, interactive dashboards that offer deep insights into salary distributions, trends, and anomalies.</a:t>
            </a:r>
          </a:p>
          <a:p>
            <a:r>
              <a:rPr lang="en-US" sz="2400" b="1" dirty="0"/>
              <a:t>Benefits:</a:t>
            </a:r>
            <a:endParaRPr lang="en-US" sz="2400" dirty="0"/>
          </a:p>
          <a:p>
            <a:pPr>
              <a:buFont typeface="Arial"/>
              <a:buChar char="•"/>
            </a:pPr>
            <a:r>
              <a:rPr lang="en-US" sz="2400" dirty="0"/>
              <a:t>Enables proactive decision-making with data-driven insights.</a:t>
            </a:r>
          </a:p>
          <a:p>
            <a:pPr>
              <a:buFont typeface="Arial"/>
              <a:buChar char="•"/>
            </a:pPr>
            <a:r>
              <a:rPr lang="en-US" sz="2400" dirty="0"/>
              <a:t>Helps HR and finance teams anticipate future compensation challenges and opportunities</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354</TotalTime>
  <Words>712</Words>
  <Application>Microsoft Office PowerPoint</Application>
  <PresentationFormat>Custom</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25</cp:revision>
  <dcterms:created xsi:type="dcterms:W3CDTF">2024-03-29T15:07:22Z</dcterms:created>
  <dcterms:modified xsi:type="dcterms:W3CDTF">2024-09-09T03:50:20Z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