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57" r:id="rId5"/>
    <p:sldId id="266" r:id="rId6"/>
    <p:sldId id="272" r:id="rId7"/>
    <p:sldId id="273" r:id="rId8"/>
    <p:sldId id="282" r:id="rId9"/>
    <p:sldId id="286" r:id="rId10"/>
    <p:sldId id="289" r:id="rId11"/>
    <p:sldId id="293" r:id="rId12"/>
    <p:sldId id="298" r:id="rId13"/>
    <p:sldId id="300" r:id="rId14"/>
    <p:sldId id="302" r:id="rId15"/>
    <p:sldId id="30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3810" autoAdjust="0"/>
  </p:normalViewPr>
  <p:slideViewPr>
    <p:cSldViewPr snapToGrid="0" showGuides="1">
      <p:cViewPr varScale="1">
        <p:scale>
          <a:sx n="91" d="100"/>
          <a:sy n="91" d="100"/>
        </p:scale>
        <p:origin x="534" y="90"/>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pPr/>
              <a:t>4/5/2024</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pPr/>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pPr/>
              <a:t>4/5/2024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pPr/>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smtClean="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smtClean="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smtClean="0"/>
              <a:t>Click to edit Master title style</a:t>
            </a:r>
            <a:endParaRPr lang="en-US" noProof="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smtClean="0"/>
              <a:t>Click to edit Master title style</a:t>
            </a:r>
            <a:endParaRPr lang="en-US" noProof="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smtClean="0"/>
              <a:t>Click to edit Master title style</a:t>
            </a:r>
            <a:endParaRPr lang="en-US" noProof="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smtClean="0"/>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smtClean="0"/>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smtClean="0"/>
              <a:t>Click to edit Master title style</a:t>
            </a:r>
            <a:endParaRPr lang="en-US" noProof="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smtClean="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smtClean="0"/>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smtClean="0"/>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smtClean="0"/>
              <a:t>Click to edit Master title style</a:t>
            </a:r>
            <a:endParaRPr lang="en-US"/>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smtClean="0"/>
              <a:t>Click to edit Master title style</a:t>
            </a:r>
            <a:endParaRPr lang="en-US"/>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smtClean="0"/>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smtClean="0"/>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smtClean="0"/>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smtClean="0"/>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smtClean="0"/>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smtClean="0"/>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smtClean="0"/>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smtClean="0"/>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smtClean="0"/>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smtClean="0"/>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smtClean="0"/>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smtClean="0"/>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smtClean="0"/>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smtClean="0"/>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smtClean="0"/>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smtClean="0"/>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smtClean="0"/>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smtClean="0"/>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pPr/>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smtClean="0"/>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smtClean="0"/>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smtClean="0"/>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smtClean="0"/>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smtClean="0"/>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pPr/>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pPr/>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smtClean="0"/>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8.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xmlns=""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905625" y="765130"/>
            <a:ext cx="4986338" cy="758870"/>
          </a:xfrm>
        </p:spPr>
        <p:txBody>
          <a:bodyPr>
            <a:normAutofit/>
          </a:bodyPr>
          <a:lstStyle/>
          <a:p>
            <a:r>
              <a:rPr lang="en-US" sz="4400" dirty="0">
                <a:solidFill>
                  <a:schemeClr val="tx2">
                    <a:lumMod val="50000"/>
                  </a:schemeClr>
                </a:solidFill>
                <a:latin typeface="Arial" panose="020B0604020202020204" pitchFamily="34" charset="0"/>
                <a:cs typeface="Arial" panose="020B0604020202020204" pitchFamily="34" charset="0"/>
              </a:rPr>
              <a:t>PROJECT TITLE</a:t>
            </a:r>
            <a:endParaRPr lang="en-US" sz="4400" dirty="0">
              <a:solidFill>
                <a:schemeClr val="tx2">
                  <a:lumMod val="50000"/>
                </a:schemeClr>
              </a:solidFill>
            </a:endParaRP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6605588" y="4309241"/>
            <a:ext cx="5691515" cy="2548757"/>
          </a:xfrm>
        </p:spPr>
        <p:txBody>
          <a:bodyPr>
            <a:normAutofit/>
          </a:bodyPr>
          <a:lstStyle/>
          <a:p>
            <a:r>
              <a:rPr lang="en-US" sz="1800" b="1" i="1" dirty="0" smtClean="0">
                <a:solidFill>
                  <a:schemeClr val="accent2">
                    <a:lumMod val="75000"/>
                  </a:schemeClr>
                </a:solidFill>
                <a:latin typeface="Arial" pitchFamily="34" charset="0"/>
                <a:cs typeface="Arial" pitchFamily="34" charset="0"/>
              </a:rPr>
              <a:t>PRESENTED BY:</a:t>
            </a:r>
            <a:endParaRPr lang="en-US" sz="1800" b="1" i="1" dirty="0">
              <a:solidFill>
                <a:schemeClr val="accent2">
                  <a:lumMod val="75000"/>
                </a:schemeClr>
              </a:solidFill>
              <a:latin typeface="Arial" pitchFamily="34" charset="0"/>
              <a:cs typeface="Arial" pitchFamily="34" charset="0"/>
            </a:endParaRPr>
          </a:p>
          <a:p>
            <a:r>
              <a:rPr lang="en-US" b="1" dirty="0">
                <a:solidFill>
                  <a:schemeClr val="accent1">
                    <a:lumMod val="50000"/>
                  </a:schemeClr>
                </a:solidFill>
                <a:latin typeface="Arial"/>
                <a:cs typeface="Arial"/>
              </a:rPr>
              <a:t> </a:t>
            </a:r>
            <a:r>
              <a:rPr lang="en-US" b="1" dirty="0" smtClean="0">
                <a:solidFill>
                  <a:schemeClr val="accent1">
                    <a:lumMod val="50000"/>
                  </a:schemeClr>
                </a:solidFill>
                <a:latin typeface="Arial"/>
                <a:cs typeface="Arial"/>
              </a:rPr>
              <a:t>                    </a:t>
            </a:r>
            <a:r>
              <a:rPr lang="en-US" b="1" dirty="0" smtClean="0">
                <a:solidFill>
                  <a:schemeClr val="tx2">
                    <a:lumMod val="50000"/>
                  </a:schemeClr>
                </a:solidFill>
                <a:latin typeface="Arial"/>
                <a:cs typeface="Arial"/>
              </a:rPr>
              <a:t> </a:t>
            </a:r>
            <a:r>
              <a:rPr lang="en-US" sz="1800" b="1" dirty="0" smtClean="0">
                <a:solidFill>
                  <a:schemeClr val="tx2">
                    <a:lumMod val="50000"/>
                  </a:schemeClr>
                </a:solidFill>
                <a:latin typeface="TTTTTTTTTTTT"/>
                <a:cs typeface="Arial"/>
              </a:rPr>
              <a:t>SIVAKUMAR S</a:t>
            </a:r>
          </a:p>
          <a:p>
            <a:r>
              <a:rPr lang="en-US" sz="1800" b="1" dirty="0" smtClean="0">
                <a:solidFill>
                  <a:schemeClr val="tx2">
                    <a:lumMod val="50000"/>
                  </a:schemeClr>
                </a:solidFill>
                <a:latin typeface="Arial" panose="020B0604020202020204" pitchFamily="34" charset="0"/>
                <a:cs typeface="Arial" panose="020B0604020202020204" pitchFamily="34" charset="0"/>
              </a:rPr>
              <a:t>                             INFORMATION TECHNOLOGY</a:t>
            </a:r>
            <a:endParaRPr lang="en-US" sz="1800" b="1" dirty="0">
              <a:solidFill>
                <a:schemeClr val="tx2">
                  <a:lumMod val="50000"/>
                </a:schemeClr>
              </a:solidFill>
              <a:latin typeface="Arial" panose="020B0604020202020204" pitchFamily="34" charset="0"/>
              <a:cs typeface="Arial" panose="020B0604020202020204" pitchFamily="34" charset="0"/>
            </a:endParaRPr>
          </a:p>
          <a:p>
            <a:pPr algn="ctr"/>
            <a:r>
              <a:rPr lang="en-US" sz="1800" b="1" dirty="0" smtClean="0">
                <a:solidFill>
                  <a:schemeClr val="tx2">
                    <a:lumMod val="50000"/>
                  </a:schemeClr>
                </a:solidFill>
                <a:latin typeface="Arial" panose="020B0604020202020204" pitchFamily="34" charset="0"/>
                <a:cs typeface="Arial" panose="020B0604020202020204" pitchFamily="34" charset="0"/>
              </a:rPr>
              <a:t>ANJALAI AMMAL MAHALINGAM ENGINEERING COLLEGE</a:t>
            </a:r>
            <a:endParaRPr lang="en-US" sz="1800" b="1" dirty="0">
              <a:solidFill>
                <a:schemeClr val="tx2">
                  <a:lumMod val="50000"/>
                </a:schemeClr>
              </a:solidFill>
              <a:latin typeface="Arial" panose="020B0604020202020204" pitchFamily="34" charset="0"/>
              <a:cs typeface="Arial" panose="020B0604020202020204" pitchFamily="34" charset="0"/>
            </a:endParaRPr>
          </a:p>
          <a:p>
            <a:endParaRPr lang="en-US" sz="1800" b="1" dirty="0" smtClean="0">
              <a:solidFill>
                <a:schemeClr val="accent1">
                  <a:lumMod val="50000"/>
                </a:schemeClr>
              </a:solidFill>
              <a:latin typeface="TTTTTTTTTTTT"/>
              <a:cs typeface="Arial"/>
            </a:endParaRPr>
          </a:p>
          <a:p>
            <a:endParaRPr lang="en-US" b="1" dirty="0">
              <a:solidFill>
                <a:schemeClr val="accent1">
                  <a:lumMod val="50000"/>
                </a:schemeClr>
              </a:solidFill>
              <a:latin typeface="Arial"/>
              <a:cs typeface="Arial"/>
            </a:endParaRPr>
          </a:p>
        </p:txBody>
      </p:sp>
      <p:sp>
        <p:nvSpPr>
          <p:cNvPr id="5" name="TextBox 4"/>
          <p:cNvSpPr txBox="1"/>
          <p:nvPr/>
        </p:nvSpPr>
        <p:spPr>
          <a:xfrm>
            <a:off x="6605588" y="2123090"/>
            <a:ext cx="5586412" cy="1446550"/>
          </a:xfrm>
          <a:prstGeom prst="rect">
            <a:avLst/>
          </a:prstGeom>
          <a:noFill/>
        </p:spPr>
        <p:txBody>
          <a:bodyPr wrap="square" rtlCol="0">
            <a:spAutoFit/>
          </a:bodyPr>
          <a:lstStyle/>
          <a:p>
            <a:pPr algn="ctr"/>
            <a:r>
              <a:rPr lang="en-US" sz="4400" b="1" dirty="0">
                <a:solidFill>
                  <a:schemeClr val="tx2">
                    <a:lumMod val="50000"/>
                  </a:schemeClr>
                </a:solidFill>
                <a:latin typeface="Arial"/>
                <a:cs typeface="Arial"/>
              </a:rPr>
              <a:t>KEY LOGEER IN PYTHON</a:t>
            </a:r>
          </a:p>
        </p:txBody>
      </p:sp>
    </p:spTree>
    <p:extLst>
      <p:ext uri="{BB962C8B-B14F-4D97-AF65-F5344CB8AC3E}">
        <p14:creationId xmlns:p14="http://schemas.microsoft.com/office/powerpoint/2010/main" val="1495496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FUTURE SCOPE</a:t>
            </a:r>
            <a:endParaRPr lang="en-US"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pPr/>
              <a:t>10</a:t>
            </a:fld>
            <a:endParaRPr lang="en-US" dirty="0"/>
          </a:p>
        </p:txBody>
      </p:sp>
      <p:sp>
        <p:nvSpPr>
          <p:cNvPr id="5" name="TextBox 4"/>
          <p:cNvSpPr txBox="1"/>
          <p:nvPr/>
        </p:nvSpPr>
        <p:spPr>
          <a:xfrm>
            <a:off x="371475" y="1229545"/>
            <a:ext cx="11645462" cy="1785104"/>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Security </a:t>
            </a:r>
            <a:r>
              <a:rPr lang="en-US" sz="2000" b="1" dirty="0">
                <a:latin typeface="Arial" panose="020B0604020202020204" pitchFamily="34" charset="0"/>
                <a:cs typeface="Arial" panose="020B0604020202020204" pitchFamily="34" charset="0"/>
              </a:rPr>
              <a:t>and Troubleshooting</a:t>
            </a:r>
            <a:r>
              <a:rPr lang="en-US" sz="20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b="1" dirty="0"/>
              <a:t> </a:t>
            </a:r>
            <a:r>
              <a:rPr lang="en-US" b="1" dirty="0" smtClean="0">
                <a:solidFill>
                  <a:schemeClr val="tx2">
                    <a:lumMod val="50000"/>
                  </a:schemeClr>
                </a:solidFill>
                <a:latin typeface="Arial" panose="020B0604020202020204" pitchFamily="34" charset="0"/>
                <a:cs typeface="Arial" panose="020B0604020202020204" pitchFamily="34" charset="0"/>
              </a:rPr>
              <a:t>Key loggers </a:t>
            </a:r>
            <a:r>
              <a:rPr lang="en-US" b="1" dirty="0">
                <a:solidFill>
                  <a:schemeClr val="tx2">
                    <a:lumMod val="50000"/>
                  </a:schemeClr>
                </a:solidFill>
                <a:latin typeface="Arial" panose="020B0604020202020204" pitchFamily="34" charset="0"/>
                <a:cs typeface="Arial" panose="020B0604020202020204" pitchFamily="34" charset="0"/>
              </a:rPr>
              <a:t>can continue to play a crucial role in troubleshooting technical problems with computers and business networks. They help identify issues related to keyboard input, system behavior, and software </a:t>
            </a:r>
            <a:r>
              <a:rPr lang="en-US" b="1" dirty="0" smtClean="0">
                <a:solidFill>
                  <a:schemeClr val="tx2">
                    <a:lumMod val="50000"/>
                  </a:schemeClr>
                </a:solidFill>
                <a:latin typeface="Arial" panose="020B0604020202020204" pitchFamily="34" charset="0"/>
                <a:cs typeface="Arial" panose="020B0604020202020204" pitchFamily="34" charset="0"/>
              </a:rPr>
              <a:t>conflicts. Key loggers </a:t>
            </a:r>
            <a:r>
              <a:rPr lang="en-US" b="1" dirty="0">
                <a:solidFill>
                  <a:schemeClr val="tx2">
                    <a:lumMod val="50000"/>
                  </a:schemeClr>
                </a:solidFill>
                <a:latin typeface="Arial" panose="020B0604020202020204" pitchFamily="34" charset="0"/>
                <a:cs typeface="Arial" panose="020B0604020202020204" pitchFamily="34" charset="0"/>
              </a:rPr>
              <a:t>can be integrated into security systems to detect unauthorized access attempts or suspicious activities. By monitoring keystrokes, they can raise alerts when unusual patterns are detected</a:t>
            </a:r>
            <a:r>
              <a:rPr lang="en-US" dirty="0" smtClean="0">
                <a:solidFill>
                  <a:schemeClr val="tx2">
                    <a:lumMod val="50000"/>
                  </a:schemeClr>
                </a:solidFill>
                <a:latin typeface="Arial" panose="020B0604020202020204" pitchFamily="34" charset="0"/>
                <a:cs typeface="Arial" panose="020B0604020202020204" pitchFamily="34" charset="0"/>
              </a:rPr>
              <a:t>.</a:t>
            </a:r>
            <a:endParaRPr lang="en-US" dirty="0"/>
          </a:p>
        </p:txBody>
      </p:sp>
      <p:sp>
        <p:nvSpPr>
          <p:cNvPr id="6" name="TextBox 5"/>
          <p:cNvSpPr txBox="1"/>
          <p:nvPr/>
        </p:nvSpPr>
        <p:spPr>
          <a:xfrm>
            <a:off x="371475" y="2737815"/>
            <a:ext cx="11820525" cy="3785652"/>
          </a:xfrm>
          <a:prstGeom prst="rect">
            <a:avLst/>
          </a:prstGeom>
          <a:noFill/>
        </p:spPr>
        <p:txBody>
          <a:bodyPr wrap="square" rtlCol="0">
            <a:spAutoFit/>
          </a:bodyPr>
          <a:lstStyle/>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User </a:t>
            </a:r>
            <a:r>
              <a:rPr lang="en-US" sz="2000" b="1" dirty="0">
                <a:latin typeface="Arial" panose="020B0604020202020204" pitchFamily="34" charset="0"/>
                <a:cs typeface="Arial" panose="020B0604020202020204" pitchFamily="34" charset="0"/>
              </a:rPr>
              <a:t>Monitoring and Productivity:</a:t>
            </a:r>
            <a:endParaRPr lang="en-US" sz="20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b="1" dirty="0">
                <a:solidFill>
                  <a:schemeClr val="tx2">
                    <a:lumMod val="50000"/>
                  </a:schemeClr>
                </a:solidFill>
                <a:latin typeface="Arial" panose="020B0604020202020204" pitchFamily="34" charset="0"/>
                <a:cs typeface="Arial" panose="020B0604020202020204" pitchFamily="34" charset="0"/>
              </a:rPr>
              <a:t>Organizations can use </a:t>
            </a:r>
            <a:r>
              <a:rPr lang="en-US" b="1" dirty="0" smtClean="0">
                <a:solidFill>
                  <a:schemeClr val="tx2">
                    <a:lumMod val="50000"/>
                  </a:schemeClr>
                </a:solidFill>
                <a:latin typeface="Arial" panose="020B0604020202020204" pitchFamily="34" charset="0"/>
                <a:cs typeface="Arial" panose="020B0604020202020204" pitchFamily="34" charset="0"/>
              </a:rPr>
              <a:t>key loggers </a:t>
            </a:r>
            <a:r>
              <a:rPr lang="en-US" b="1" dirty="0">
                <a:solidFill>
                  <a:schemeClr val="tx2">
                    <a:lumMod val="50000"/>
                  </a:schemeClr>
                </a:solidFill>
                <a:latin typeface="Arial" panose="020B0604020202020204" pitchFamily="34" charset="0"/>
                <a:cs typeface="Arial" panose="020B0604020202020204" pitchFamily="34" charset="0"/>
              </a:rPr>
              <a:t>to monitor employee productivity, track work-related activities, and ensure compliance with company policies.</a:t>
            </a:r>
            <a:endParaRPr lang="en-US" b="1" dirty="0">
              <a:solidFill>
                <a:schemeClr val="tx2">
                  <a:lumMod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b="1" dirty="0">
                <a:solidFill>
                  <a:schemeClr val="tx2">
                    <a:lumMod val="50000"/>
                  </a:schemeClr>
                </a:solidFill>
                <a:latin typeface="Arial" panose="020B0604020202020204" pitchFamily="34" charset="0"/>
                <a:cs typeface="Arial" panose="020B0604020202020204" pitchFamily="34" charset="0"/>
              </a:rPr>
              <a:t> </a:t>
            </a:r>
            <a:r>
              <a:rPr lang="en-US" b="1" dirty="0" smtClean="0">
                <a:solidFill>
                  <a:schemeClr val="tx2">
                    <a:lumMod val="50000"/>
                  </a:schemeClr>
                </a:solidFill>
                <a:latin typeface="Arial" panose="020B0604020202020204" pitchFamily="34" charset="0"/>
                <a:cs typeface="Arial" panose="020B0604020202020204" pitchFamily="34" charset="0"/>
              </a:rPr>
              <a:t>Key loggers </a:t>
            </a:r>
            <a:r>
              <a:rPr lang="en-US" b="1" dirty="0">
                <a:solidFill>
                  <a:schemeClr val="tx2">
                    <a:lumMod val="50000"/>
                  </a:schemeClr>
                </a:solidFill>
                <a:latin typeface="Arial" panose="020B0604020202020204" pitchFamily="34" charset="0"/>
                <a:cs typeface="Arial" panose="020B0604020202020204" pitchFamily="34" charset="0"/>
              </a:rPr>
              <a:t>can help parents keep an eye on their children’s online activities, ensuring their safety and responsible internet usage.</a:t>
            </a:r>
            <a:endParaRPr lang="en-US" b="1" dirty="0">
              <a:solidFill>
                <a:schemeClr val="tx2">
                  <a:lumMod val="50000"/>
                </a:schemeClr>
              </a:solidFill>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Cross-Platform </a:t>
            </a:r>
            <a:r>
              <a:rPr lang="en-US" sz="2000" b="1" dirty="0" smtClean="0">
                <a:latin typeface="Arial" panose="020B0604020202020204" pitchFamily="34" charset="0"/>
                <a:cs typeface="Arial" panose="020B0604020202020204" pitchFamily="34" charset="0"/>
              </a:rPr>
              <a:t>Key loggers</a:t>
            </a:r>
            <a:r>
              <a:rPr lang="en-US" sz="2000" b="1" dirty="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b="1" dirty="0">
                <a:solidFill>
                  <a:schemeClr val="tx2">
                    <a:lumMod val="50000"/>
                  </a:schemeClr>
                </a:solidFill>
                <a:latin typeface="Arial" panose="020B0604020202020204" pitchFamily="34" charset="0"/>
                <a:cs typeface="Arial" panose="020B0604020202020204" pitchFamily="34" charset="0"/>
              </a:rPr>
              <a:t>Extend </a:t>
            </a:r>
            <a:r>
              <a:rPr lang="en-US" b="1" dirty="0" smtClean="0">
                <a:solidFill>
                  <a:schemeClr val="tx2">
                    <a:lumMod val="50000"/>
                  </a:schemeClr>
                </a:solidFill>
                <a:latin typeface="Arial" panose="020B0604020202020204" pitchFamily="34" charset="0"/>
                <a:cs typeface="Arial" panose="020B0604020202020204" pitchFamily="34" charset="0"/>
              </a:rPr>
              <a:t>key loggers </a:t>
            </a:r>
            <a:r>
              <a:rPr lang="en-US" b="1" dirty="0">
                <a:solidFill>
                  <a:schemeClr val="tx2">
                    <a:lumMod val="50000"/>
                  </a:schemeClr>
                </a:solidFill>
                <a:latin typeface="Arial" panose="020B0604020202020204" pitchFamily="34" charset="0"/>
                <a:cs typeface="Arial" panose="020B0604020202020204" pitchFamily="34" charset="0"/>
              </a:rPr>
              <a:t>to work on multiple operating systems (Windows, Linux, </a:t>
            </a:r>
            <a:r>
              <a:rPr lang="en-US" b="1" dirty="0" err="1">
                <a:solidFill>
                  <a:schemeClr val="tx2">
                    <a:lumMod val="50000"/>
                  </a:schemeClr>
                </a:solidFill>
                <a:latin typeface="Arial" panose="020B0604020202020204" pitchFamily="34" charset="0"/>
                <a:cs typeface="Arial" panose="020B0604020202020204" pitchFamily="34" charset="0"/>
              </a:rPr>
              <a:t>macOS</a:t>
            </a:r>
            <a:r>
              <a:rPr lang="en-US" b="1" dirty="0">
                <a:solidFill>
                  <a:schemeClr val="tx2">
                    <a:lumMod val="50000"/>
                  </a:schemeClr>
                </a:solidFill>
                <a:latin typeface="Arial" panose="020B0604020202020204" pitchFamily="34" charset="0"/>
                <a:cs typeface="Arial" panose="020B0604020202020204" pitchFamily="34" charset="0"/>
              </a:rPr>
              <a:t>, Android, iOS).</a:t>
            </a:r>
            <a:endParaRPr lang="en-US" b="1" dirty="0">
              <a:solidFill>
                <a:schemeClr val="tx2">
                  <a:lumMod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b="1" dirty="0">
                <a:solidFill>
                  <a:schemeClr val="tx2">
                    <a:lumMod val="50000"/>
                  </a:schemeClr>
                </a:solidFill>
                <a:latin typeface="Arial" panose="020B0604020202020204" pitchFamily="34" charset="0"/>
                <a:cs typeface="Arial" panose="020B0604020202020204" pitchFamily="34" charset="0"/>
              </a:rPr>
              <a:t>Cloud Integration: Store logs securely in the cloud, allowing remote access and analysis.</a:t>
            </a:r>
            <a:endParaRPr lang="en-US" b="1" dirty="0">
              <a:solidFill>
                <a:schemeClr val="tx2">
                  <a:lumMod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b="1" dirty="0">
                <a:solidFill>
                  <a:schemeClr val="tx2">
                    <a:lumMod val="50000"/>
                  </a:schemeClr>
                </a:solidFill>
                <a:latin typeface="Arial" panose="020B0604020202020204" pitchFamily="34" charset="0"/>
                <a:cs typeface="Arial" panose="020B0604020202020204" pitchFamily="34" charset="0"/>
              </a:rPr>
              <a:t>Machine Learning: Implement machine learning algorithms to detect anomalies or predict user behavior based on keystrokes.</a:t>
            </a:r>
            <a:endParaRPr lang="en-US" b="1" dirty="0">
              <a:solidFill>
                <a:schemeClr val="tx2">
                  <a:lumMod val="50000"/>
                </a:schemeClr>
              </a:solidFill>
              <a:latin typeface="Arial" panose="020B0604020202020204" pitchFamily="34" charset="0"/>
              <a:cs typeface="Arial" panose="020B0604020202020204" pitchFamily="34" charset="0"/>
            </a:endParaRPr>
          </a:p>
          <a:p>
            <a:r>
              <a:rPr lang="en-US" dirty="0">
                <a:solidFill>
                  <a:schemeClr val="tx2">
                    <a:lumMod val="50000"/>
                  </a:schemeClr>
                </a:solidFill>
                <a:latin typeface="Arial" panose="020B0604020202020204" pitchFamily="34" charset="0"/>
                <a:cs typeface="Arial" panose="020B0604020202020204" pitchFamily="34" charset="0"/>
              </a:rPr>
              <a:t/>
            </a:r>
            <a:br>
              <a:rPr lang="en-US" dirty="0">
                <a:solidFill>
                  <a:schemeClr val="tx2">
                    <a:lumMod val="50000"/>
                  </a:schemeClr>
                </a:solidFill>
                <a:latin typeface="Arial" panose="020B0604020202020204" pitchFamily="34" charset="0"/>
                <a:cs typeface="Arial" panose="020B0604020202020204" pitchFamily="34" charset="0"/>
              </a:rPr>
            </a:br>
            <a:endParaRPr lang="en-US" dirty="0">
              <a:solidFill>
                <a:schemeClr val="tx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0026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779" y="260351"/>
            <a:ext cx="11608184" cy="1347732"/>
          </a:xfrm>
        </p:spPr>
        <p:txBody>
          <a:bodyPr>
            <a:normAutofit/>
          </a:bodyPr>
          <a:lstStyle/>
          <a:p>
            <a:r>
              <a:rPr lang="en-US" sz="4000" dirty="0" smtClean="0">
                <a:latin typeface="Arial" panose="020B0604020202020204" pitchFamily="34" charset="0"/>
                <a:cs typeface="Arial" panose="020B0604020202020204" pitchFamily="34" charset="0"/>
              </a:rPr>
              <a:t>REFERENCES</a:t>
            </a:r>
            <a:br>
              <a:rPr lang="en-US" sz="4000" dirty="0" smtClean="0">
                <a:latin typeface="Arial" panose="020B0604020202020204" pitchFamily="34" charset="0"/>
                <a:cs typeface="Arial" panose="020B0604020202020204" pitchFamily="34" charset="0"/>
              </a:rPr>
            </a:br>
            <a:endParaRPr lang="en-US" sz="4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03DC2DEF-D2FE-4B45-ABA4-9F153FD1C98A}" type="slidenum">
              <a:rPr lang="en-US" smtClean="0"/>
              <a:pPr/>
              <a:t>11</a:t>
            </a:fld>
            <a:endParaRPr lang="en-US" dirty="0"/>
          </a:p>
        </p:txBody>
      </p:sp>
      <p:sp>
        <p:nvSpPr>
          <p:cNvPr id="5" name="TextBox 4"/>
          <p:cNvSpPr txBox="1"/>
          <p:nvPr/>
        </p:nvSpPr>
        <p:spPr>
          <a:xfrm>
            <a:off x="585706" y="1923393"/>
            <a:ext cx="11004330" cy="2862322"/>
          </a:xfrm>
          <a:prstGeom prst="rect">
            <a:avLst/>
          </a:prstGeom>
          <a:noFill/>
        </p:spPr>
        <p:txBody>
          <a:bodyPr wrap="square" rtlCol="0">
            <a:spAutoFit/>
          </a:bodyPr>
          <a:lstStyle/>
          <a:p>
            <a:pPr marL="285750" indent="-285750" fontAlgn="base">
              <a:buFont typeface="Wingdings" panose="05000000000000000000" pitchFamily="2" charset="2"/>
              <a:buChar char="v"/>
            </a:pPr>
            <a:r>
              <a:rPr lang="en-US" sz="2000" b="1" dirty="0" err="1" smtClean="0">
                <a:solidFill>
                  <a:schemeClr val="tx2">
                    <a:lumMod val="50000"/>
                  </a:schemeClr>
                </a:solidFill>
                <a:latin typeface="Arial" panose="020B0604020202020204" pitchFamily="34" charset="0"/>
                <a:cs typeface="Arial" panose="020B0604020202020204" pitchFamily="34" charset="0"/>
              </a:rPr>
              <a:t>GeeksforGeeks</a:t>
            </a:r>
            <a:r>
              <a:rPr lang="en-US" sz="2000" b="1" dirty="0" smtClean="0">
                <a:solidFill>
                  <a:schemeClr val="tx2">
                    <a:lumMod val="50000"/>
                  </a:schemeClr>
                </a:solidFill>
                <a:latin typeface="Arial" panose="020B0604020202020204" pitchFamily="34" charset="0"/>
                <a:cs typeface="Arial" panose="020B0604020202020204" pitchFamily="34" charset="0"/>
              </a:rPr>
              <a:t> </a:t>
            </a:r>
            <a:r>
              <a:rPr lang="en-US" sz="2000" b="1" dirty="0">
                <a:solidFill>
                  <a:schemeClr val="tx2">
                    <a:lumMod val="50000"/>
                  </a:schemeClr>
                </a:solidFill>
                <a:latin typeface="Arial" panose="020B0604020202020204" pitchFamily="34" charset="0"/>
                <a:cs typeface="Arial" panose="020B0604020202020204" pitchFamily="34" charset="0"/>
              </a:rPr>
              <a:t>provides a detailed tutorial on creating a </a:t>
            </a:r>
            <a:r>
              <a:rPr lang="en-US" sz="2000" b="1" dirty="0" err="1">
                <a:solidFill>
                  <a:schemeClr val="tx2">
                    <a:lumMod val="50000"/>
                  </a:schemeClr>
                </a:solidFill>
                <a:latin typeface="Arial" panose="020B0604020202020204" pitchFamily="34" charset="0"/>
                <a:cs typeface="Arial" panose="020B0604020202020204" pitchFamily="34" charset="0"/>
              </a:rPr>
              <a:t>keylogger</a:t>
            </a:r>
            <a:r>
              <a:rPr lang="en-US" sz="2000" b="1" dirty="0">
                <a:solidFill>
                  <a:schemeClr val="tx2">
                    <a:lumMod val="50000"/>
                  </a:schemeClr>
                </a:solidFill>
                <a:latin typeface="Arial" panose="020B0604020202020204" pitchFamily="34" charset="0"/>
                <a:cs typeface="Arial" panose="020B0604020202020204" pitchFamily="34" charset="0"/>
              </a:rPr>
              <a:t> using Python. It covers capturing keystrokes, saving logs, and handling security considerations</a:t>
            </a:r>
            <a:r>
              <a:rPr lang="en-US" sz="2000" b="1" dirty="0" smtClean="0">
                <a:solidFill>
                  <a:schemeClr val="tx2">
                    <a:lumMod val="50000"/>
                  </a:schemeClr>
                </a:solidFill>
                <a:latin typeface="Arial" panose="020B0604020202020204" pitchFamily="34" charset="0"/>
                <a:cs typeface="Arial" panose="020B0604020202020204" pitchFamily="34" charset="0"/>
              </a:rPr>
              <a:t>.</a:t>
            </a:r>
          </a:p>
          <a:p>
            <a:pPr marL="285750" indent="-285750" fontAlgn="base">
              <a:buFont typeface="Wingdings" panose="05000000000000000000" pitchFamily="2" charset="2"/>
              <a:buChar char="v"/>
            </a:pPr>
            <a:endParaRPr lang="en-US" sz="2000" b="1" dirty="0">
              <a:solidFill>
                <a:schemeClr val="tx2">
                  <a:lumMod val="50000"/>
                </a:schemeClr>
              </a:solidFill>
              <a:latin typeface="Arial" panose="020B0604020202020204" pitchFamily="34" charset="0"/>
              <a:cs typeface="Arial" panose="020B0604020202020204" pitchFamily="34" charset="0"/>
            </a:endParaRPr>
          </a:p>
          <a:p>
            <a:pPr marL="285750" indent="-285750" fontAlgn="base">
              <a:buFont typeface="Wingdings" panose="05000000000000000000" pitchFamily="2" charset="2"/>
              <a:buChar char="v"/>
            </a:pPr>
            <a:r>
              <a:rPr lang="en-US" sz="2000" b="1" dirty="0">
                <a:solidFill>
                  <a:schemeClr val="tx2">
                    <a:lumMod val="50000"/>
                  </a:schemeClr>
                </a:solidFill>
                <a:latin typeface="Arial" panose="020B0604020202020204" pitchFamily="34" charset="0"/>
                <a:cs typeface="Arial" panose="020B0604020202020204" pitchFamily="34" charset="0"/>
              </a:rPr>
              <a:t>Design a </a:t>
            </a:r>
            <a:r>
              <a:rPr lang="en-US" sz="2000" b="1" dirty="0" smtClean="0">
                <a:solidFill>
                  <a:schemeClr val="tx2">
                    <a:lumMod val="50000"/>
                  </a:schemeClr>
                </a:solidFill>
                <a:latin typeface="Arial" panose="020B0604020202020204" pitchFamily="34" charset="0"/>
                <a:cs typeface="Arial" panose="020B0604020202020204" pitchFamily="34" charset="0"/>
              </a:rPr>
              <a:t>Key logger </a:t>
            </a:r>
            <a:r>
              <a:rPr lang="en-US" sz="2000" b="1" dirty="0">
                <a:solidFill>
                  <a:schemeClr val="tx2">
                    <a:lumMod val="50000"/>
                  </a:schemeClr>
                </a:solidFill>
                <a:latin typeface="Arial" panose="020B0604020202020204" pitchFamily="34" charset="0"/>
                <a:cs typeface="Arial" panose="020B0604020202020204" pitchFamily="34" charset="0"/>
              </a:rPr>
              <a:t>in Python </a:t>
            </a:r>
            <a:r>
              <a:rPr lang="en-US" sz="2000" b="1" dirty="0" smtClean="0">
                <a:solidFill>
                  <a:schemeClr val="tx2">
                    <a:lumMod val="50000"/>
                  </a:schemeClr>
                </a:solidFill>
                <a:latin typeface="Arial" panose="020B0604020202020204" pitchFamily="34" charset="0"/>
                <a:cs typeface="Arial" panose="020B0604020202020204" pitchFamily="34" charset="0"/>
              </a:rPr>
              <a:t>– </a:t>
            </a:r>
            <a:r>
              <a:rPr lang="en-US" sz="2000" b="1" dirty="0" err="1" smtClean="0">
                <a:solidFill>
                  <a:schemeClr val="tx2">
                    <a:lumMod val="50000"/>
                  </a:schemeClr>
                </a:solidFill>
                <a:latin typeface="Arial" panose="020B0604020202020204" pitchFamily="34" charset="0"/>
                <a:cs typeface="Arial" panose="020B0604020202020204" pitchFamily="34" charset="0"/>
              </a:rPr>
              <a:t>GeeksforGeeks</a:t>
            </a:r>
            <a:r>
              <a:rPr lang="en-US" sz="2000" b="1" dirty="0" smtClean="0">
                <a:solidFill>
                  <a:schemeClr val="tx2">
                    <a:lumMod val="50000"/>
                  </a:schemeClr>
                </a:solidFill>
                <a:latin typeface="Arial" panose="020B0604020202020204" pitchFamily="34" charset="0"/>
                <a:cs typeface="Arial" panose="020B0604020202020204" pitchFamily="34" charset="0"/>
              </a:rPr>
              <a:t>.</a:t>
            </a:r>
            <a:endParaRPr lang="en-US" sz="2000" b="1" dirty="0">
              <a:solidFill>
                <a:schemeClr val="tx2">
                  <a:lumMod val="50000"/>
                </a:schemeClr>
              </a:solidFill>
              <a:latin typeface="Arial" panose="020B0604020202020204" pitchFamily="34" charset="0"/>
              <a:cs typeface="Arial" panose="020B0604020202020204" pitchFamily="34" charset="0"/>
            </a:endParaRPr>
          </a:p>
          <a:p>
            <a:pPr fontAlgn="base"/>
            <a:endParaRPr lang="en-US" sz="2000" b="1" dirty="0" smtClean="0">
              <a:solidFill>
                <a:schemeClr val="tx2">
                  <a:lumMod val="50000"/>
                </a:schemeClr>
              </a:solidFill>
              <a:latin typeface="Arial" panose="020B0604020202020204" pitchFamily="34" charset="0"/>
              <a:cs typeface="Arial" panose="020B0604020202020204" pitchFamily="34" charset="0"/>
            </a:endParaRPr>
          </a:p>
          <a:p>
            <a:pPr marL="285750" indent="-285750" fontAlgn="base">
              <a:buFont typeface="Wingdings" panose="05000000000000000000" pitchFamily="2" charset="2"/>
              <a:buChar char="v"/>
            </a:pPr>
            <a:r>
              <a:rPr lang="en-US" sz="2000" b="1" dirty="0" smtClean="0">
                <a:solidFill>
                  <a:schemeClr val="tx2">
                    <a:lumMod val="50000"/>
                  </a:schemeClr>
                </a:solidFill>
                <a:latin typeface="Arial" panose="020B0604020202020204" pitchFamily="34" charset="0"/>
                <a:cs typeface="Arial" panose="020B0604020202020204" pitchFamily="34" charset="0"/>
              </a:rPr>
              <a:t>Wikipedia’s </a:t>
            </a:r>
            <a:r>
              <a:rPr lang="en-US" sz="2000" b="1" dirty="0">
                <a:solidFill>
                  <a:schemeClr val="tx2">
                    <a:lumMod val="50000"/>
                  </a:schemeClr>
                </a:solidFill>
                <a:latin typeface="Arial" panose="020B0604020202020204" pitchFamily="34" charset="0"/>
                <a:cs typeface="Arial" panose="020B0604020202020204" pitchFamily="34" charset="0"/>
              </a:rPr>
              <a:t>article on keystroke logging provides an overview of </a:t>
            </a:r>
            <a:r>
              <a:rPr lang="en-US" sz="2000" b="1" dirty="0" err="1">
                <a:solidFill>
                  <a:schemeClr val="tx2">
                    <a:lumMod val="50000"/>
                  </a:schemeClr>
                </a:solidFill>
                <a:latin typeface="Arial" panose="020B0604020202020204" pitchFamily="34" charset="0"/>
                <a:cs typeface="Arial" panose="020B0604020202020204" pitchFamily="34" charset="0"/>
              </a:rPr>
              <a:t>keyloggers</a:t>
            </a:r>
            <a:r>
              <a:rPr lang="en-US" sz="2000" b="1" dirty="0">
                <a:solidFill>
                  <a:schemeClr val="tx2">
                    <a:lumMod val="50000"/>
                  </a:schemeClr>
                </a:solidFill>
                <a:latin typeface="Arial" panose="020B0604020202020204" pitchFamily="34" charset="0"/>
                <a:cs typeface="Arial" panose="020B0604020202020204" pitchFamily="34" charset="0"/>
              </a:rPr>
              <a:t>, their history, and various </a:t>
            </a:r>
            <a:r>
              <a:rPr lang="en-US" sz="2000" b="1" dirty="0" smtClean="0">
                <a:solidFill>
                  <a:schemeClr val="tx2">
                    <a:lumMod val="50000"/>
                  </a:schemeClr>
                </a:solidFill>
                <a:latin typeface="Arial" panose="020B0604020202020204" pitchFamily="34" charset="0"/>
                <a:cs typeface="Arial" panose="020B0604020202020204" pitchFamily="34" charset="0"/>
              </a:rPr>
              <a:t>applications.</a:t>
            </a:r>
          </a:p>
          <a:p>
            <a:pPr fontAlgn="base"/>
            <a:endParaRPr lang="en-US" sz="2000" b="1" dirty="0">
              <a:solidFill>
                <a:schemeClr val="tx2">
                  <a:lumMod val="50000"/>
                </a:schemeClr>
              </a:solidFill>
              <a:latin typeface="Arial" panose="020B0604020202020204" pitchFamily="34" charset="0"/>
              <a:cs typeface="Arial" panose="020B0604020202020204" pitchFamily="34" charset="0"/>
            </a:endParaRPr>
          </a:p>
          <a:p>
            <a:pPr marL="285750" indent="-285750" fontAlgn="base">
              <a:buFont typeface="Wingdings" panose="05000000000000000000" pitchFamily="2" charset="2"/>
              <a:buChar char="v"/>
            </a:pPr>
            <a:r>
              <a:rPr lang="en-US" sz="2000" b="1" dirty="0">
                <a:solidFill>
                  <a:schemeClr val="tx2">
                    <a:lumMod val="50000"/>
                  </a:schemeClr>
                </a:solidFill>
                <a:latin typeface="Arial" panose="020B0604020202020204" pitchFamily="34" charset="0"/>
                <a:cs typeface="Arial" panose="020B0604020202020204" pitchFamily="34" charset="0"/>
              </a:rPr>
              <a:t>Keystroke Logging </a:t>
            </a:r>
            <a:r>
              <a:rPr lang="en-US" sz="2000" b="1" dirty="0" smtClean="0">
                <a:solidFill>
                  <a:schemeClr val="tx2">
                    <a:lumMod val="50000"/>
                  </a:schemeClr>
                </a:solidFill>
                <a:latin typeface="Arial" panose="020B0604020202020204" pitchFamily="34" charset="0"/>
                <a:cs typeface="Arial" panose="020B0604020202020204" pitchFamily="34" charset="0"/>
              </a:rPr>
              <a:t>– Wikipedia.</a:t>
            </a:r>
            <a:endParaRPr lang="en-US" sz="2000" b="1" dirty="0">
              <a:solidFill>
                <a:schemeClr val="tx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6476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12277" y="1965435"/>
            <a:ext cx="8240109" cy="1446550"/>
          </a:xfrm>
          <a:prstGeom prst="rect">
            <a:avLst/>
          </a:prstGeom>
          <a:noFill/>
        </p:spPr>
        <p:txBody>
          <a:bodyPr wrap="square" rtlCol="0">
            <a:spAutoFit/>
          </a:bodyPr>
          <a:lstStyle/>
          <a:p>
            <a:r>
              <a:rPr lang="en-US" sz="8800" dirty="0" smtClean="0">
                <a:solidFill>
                  <a:schemeClr val="accent2">
                    <a:lumMod val="75000"/>
                  </a:schemeClr>
                </a:solidFill>
                <a:latin typeface="Arial Black" panose="020B0A04020102020204" pitchFamily="34" charset="0"/>
              </a:rPr>
              <a:t>THANK YOU</a:t>
            </a:r>
            <a:endParaRPr lang="en-US" sz="8800" dirty="0">
              <a:solidFill>
                <a:schemeClr val="accent2">
                  <a:lumMod val="75000"/>
                </a:schemeClr>
              </a:solidFill>
              <a:latin typeface="Arial Black" panose="020B0A04020102020204" pitchFamily="34" charset="0"/>
            </a:endParaRPr>
          </a:p>
        </p:txBody>
      </p:sp>
    </p:spTree>
    <p:extLst>
      <p:ext uri="{BB962C8B-B14F-4D97-AF65-F5344CB8AC3E}">
        <p14:creationId xmlns:p14="http://schemas.microsoft.com/office/powerpoint/2010/main" val="4084374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pPr/>
              <a:t>2</a:t>
            </a:fld>
            <a:endParaRPr lang="en-US" dirty="0"/>
          </a:p>
        </p:txBody>
      </p:sp>
      <p:sp>
        <p:nvSpPr>
          <p:cNvPr id="8" name="TextBox 7"/>
          <p:cNvSpPr txBox="1"/>
          <p:nvPr/>
        </p:nvSpPr>
        <p:spPr>
          <a:xfrm>
            <a:off x="0" y="798786"/>
            <a:ext cx="6400799" cy="584775"/>
          </a:xfrm>
          <a:prstGeom prst="rect">
            <a:avLst/>
          </a:prstGeom>
          <a:noFill/>
        </p:spPr>
        <p:txBody>
          <a:bodyPr wrap="square" rtlCol="0">
            <a:spAutoFit/>
          </a:bodyPr>
          <a:lstStyle/>
          <a:p>
            <a:r>
              <a:rPr lang="en-US" sz="3200" b="1" dirty="0">
                <a:solidFill>
                  <a:srgbClr val="002060"/>
                </a:solidFill>
                <a:latin typeface="Arial" panose="020B0604020202020204" pitchFamily="34" charset="0"/>
                <a:cs typeface="Arial" panose="020B0604020202020204" pitchFamily="34" charset="0"/>
              </a:rPr>
              <a:t>OUTLINE</a:t>
            </a:r>
            <a:endParaRPr lang="en-US" sz="3200" dirty="0"/>
          </a:p>
        </p:txBody>
      </p:sp>
      <p:sp>
        <p:nvSpPr>
          <p:cNvPr id="9" name="TextBox 8"/>
          <p:cNvSpPr txBox="1"/>
          <p:nvPr/>
        </p:nvSpPr>
        <p:spPr>
          <a:xfrm>
            <a:off x="5160578" y="2322786"/>
            <a:ext cx="7031421" cy="2862322"/>
          </a:xfrm>
          <a:prstGeom prst="rect">
            <a:avLst/>
          </a:prstGeom>
          <a:noFill/>
        </p:spPr>
        <p:txBody>
          <a:bodyPr wrap="square" rtlCol="0">
            <a:spAutoFit/>
          </a:bodyPr>
          <a:lstStyle/>
          <a:p>
            <a:r>
              <a:rPr lang="en-US" b="1" dirty="0">
                <a:solidFill>
                  <a:schemeClr val="tx2">
                    <a:lumMod val="50000"/>
                  </a:schemeClr>
                </a:solidFill>
                <a:latin typeface="Arial"/>
                <a:ea typeface="+mn-lt"/>
                <a:cs typeface="Arial"/>
              </a:rPr>
              <a:t>  </a:t>
            </a:r>
            <a:endParaRPr lang="en-US" dirty="0">
              <a:solidFill>
                <a:schemeClr val="tx2">
                  <a:lumMod val="50000"/>
                </a:schemeClr>
              </a:solidFill>
              <a:latin typeface="Arial"/>
              <a:cs typeface="Arial"/>
            </a:endParaRPr>
          </a:p>
          <a:p>
            <a:pPr marL="305435" indent="-305435">
              <a:buFont typeface="Wingdings" panose="05000000000000000000" pitchFamily="2" charset="2"/>
              <a:buChar char="v"/>
            </a:pPr>
            <a:r>
              <a:rPr lang="en-US" b="1" dirty="0">
                <a:solidFill>
                  <a:schemeClr val="tx2">
                    <a:lumMod val="50000"/>
                  </a:schemeClr>
                </a:solidFill>
                <a:latin typeface="Arial"/>
                <a:ea typeface="+mn-lt"/>
                <a:cs typeface="Arial"/>
              </a:rPr>
              <a:t>Problem Statement </a:t>
            </a:r>
            <a:endParaRPr lang="en-US" dirty="0">
              <a:solidFill>
                <a:schemeClr val="tx2">
                  <a:lumMod val="50000"/>
                </a:schemeClr>
              </a:solidFill>
              <a:latin typeface="Arial"/>
              <a:cs typeface="Arial"/>
            </a:endParaRPr>
          </a:p>
          <a:p>
            <a:pPr marL="305435" indent="-305435">
              <a:buFont typeface="Wingdings" panose="05000000000000000000" pitchFamily="2" charset="2"/>
              <a:buChar char="v"/>
            </a:pPr>
            <a:r>
              <a:rPr lang="en-US" b="1" dirty="0">
                <a:solidFill>
                  <a:schemeClr val="tx2">
                    <a:lumMod val="50000"/>
                  </a:schemeClr>
                </a:solidFill>
                <a:latin typeface="Arial"/>
                <a:ea typeface="+mn-lt"/>
                <a:cs typeface="Arial"/>
              </a:rPr>
              <a:t>Proposed System/Solution</a:t>
            </a:r>
            <a:endParaRPr lang="en-US" dirty="0">
              <a:solidFill>
                <a:schemeClr val="tx2">
                  <a:lumMod val="50000"/>
                </a:schemeClr>
              </a:solidFill>
              <a:latin typeface="Arial"/>
              <a:cs typeface="Arial"/>
            </a:endParaRPr>
          </a:p>
          <a:p>
            <a:pPr marL="305435" indent="-305435">
              <a:buFont typeface="Wingdings" panose="05000000000000000000" pitchFamily="2" charset="2"/>
              <a:buChar char="v"/>
            </a:pPr>
            <a:r>
              <a:rPr lang="en-US" b="1" dirty="0">
                <a:solidFill>
                  <a:schemeClr val="tx2">
                    <a:lumMod val="50000"/>
                  </a:schemeClr>
                </a:solidFill>
                <a:latin typeface="Arial"/>
                <a:ea typeface="+mn-lt"/>
                <a:cs typeface="Calibri"/>
              </a:rPr>
              <a:t>System </a:t>
            </a:r>
            <a:r>
              <a:rPr lang="en-US" b="1" dirty="0">
                <a:solidFill>
                  <a:schemeClr val="tx2">
                    <a:lumMod val="50000"/>
                  </a:schemeClr>
                </a:solidFill>
                <a:latin typeface="Arial"/>
                <a:ea typeface="+mn-lt"/>
                <a:cs typeface="+mn-lt"/>
              </a:rPr>
              <a:t>Development </a:t>
            </a:r>
            <a:r>
              <a:rPr lang="en-US" b="1" dirty="0" smtClean="0">
                <a:solidFill>
                  <a:schemeClr val="tx2">
                    <a:lumMod val="50000"/>
                  </a:schemeClr>
                </a:solidFill>
                <a:latin typeface="Arial"/>
                <a:ea typeface="+mn-lt"/>
                <a:cs typeface="+mn-lt"/>
              </a:rPr>
              <a:t>Approach </a:t>
            </a:r>
            <a:r>
              <a:rPr lang="en-US" dirty="0">
                <a:solidFill>
                  <a:schemeClr val="tx2">
                    <a:lumMod val="50000"/>
                  </a:schemeClr>
                </a:solidFill>
                <a:latin typeface="Arial"/>
                <a:ea typeface="+mn-lt"/>
                <a:cs typeface="+mn-lt"/>
              </a:rPr>
              <a:t> </a:t>
            </a:r>
          </a:p>
          <a:p>
            <a:pPr marL="305435" indent="-305435">
              <a:buFont typeface="Wingdings" panose="05000000000000000000" pitchFamily="2" charset="2"/>
              <a:buChar char="v"/>
            </a:pPr>
            <a:r>
              <a:rPr lang="en-US" b="1" dirty="0">
                <a:solidFill>
                  <a:schemeClr val="tx2">
                    <a:lumMod val="50000"/>
                  </a:schemeClr>
                </a:solidFill>
                <a:latin typeface="Arial"/>
                <a:ea typeface="+mn-lt"/>
                <a:cs typeface="+mn-lt"/>
              </a:rPr>
              <a:t>Algorithm &amp; Deployment  </a:t>
            </a:r>
            <a:endParaRPr lang="en-US" dirty="0">
              <a:solidFill>
                <a:schemeClr val="tx2">
                  <a:lumMod val="50000"/>
                </a:schemeClr>
              </a:solidFill>
              <a:latin typeface="Arial"/>
              <a:cs typeface="Calibri"/>
            </a:endParaRPr>
          </a:p>
          <a:p>
            <a:pPr marL="305435" indent="-305435">
              <a:buFont typeface="Wingdings" panose="05000000000000000000" pitchFamily="2" charset="2"/>
              <a:buChar char="v"/>
            </a:pPr>
            <a:r>
              <a:rPr lang="en-US" b="1" dirty="0">
                <a:solidFill>
                  <a:schemeClr val="tx2">
                    <a:lumMod val="50000"/>
                  </a:schemeClr>
                </a:solidFill>
                <a:latin typeface="Arial"/>
                <a:ea typeface="+mn-lt"/>
                <a:cs typeface="Arial"/>
              </a:rPr>
              <a:t>Result (Output Image)</a:t>
            </a:r>
          </a:p>
          <a:p>
            <a:pPr marL="305435" indent="-305435">
              <a:buFont typeface="Wingdings" panose="05000000000000000000" pitchFamily="2" charset="2"/>
              <a:buChar char="v"/>
            </a:pPr>
            <a:r>
              <a:rPr lang="en-US" b="1" dirty="0">
                <a:solidFill>
                  <a:schemeClr val="tx2">
                    <a:lumMod val="50000"/>
                  </a:schemeClr>
                </a:solidFill>
                <a:latin typeface="Arial"/>
                <a:ea typeface="+mn-lt"/>
                <a:cs typeface="Arial"/>
              </a:rPr>
              <a:t>Conclusion</a:t>
            </a:r>
            <a:endParaRPr lang="en-US" dirty="0">
              <a:solidFill>
                <a:schemeClr val="tx2">
                  <a:lumMod val="50000"/>
                </a:schemeClr>
              </a:solidFill>
              <a:latin typeface="Arial"/>
              <a:cs typeface="Arial"/>
            </a:endParaRPr>
          </a:p>
          <a:p>
            <a:pPr marL="305435" indent="-305435">
              <a:buFont typeface="Wingdings" panose="05000000000000000000" pitchFamily="2" charset="2"/>
              <a:buChar char="v"/>
            </a:pPr>
            <a:r>
              <a:rPr lang="en-US" b="1" dirty="0">
                <a:solidFill>
                  <a:schemeClr val="tx2">
                    <a:lumMod val="50000"/>
                  </a:schemeClr>
                </a:solidFill>
                <a:latin typeface="Arial"/>
                <a:ea typeface="+mn-lt"/>
                <a:cs typeface="Arial"/>
              </a:rPr>
              <a:t>Future Scope</a:t>
            </a:r>
          </a:p>
          <a:p>
            <a:pPr marL="305435" indent="-305435">
              <a:buFont typeface="Wingdings" panose="05000000000000000000" pitchFamily="2" charset="2"/>
              <a:buChar char="v"/>
            </a:pPr>
            <a:r>
              <a:rPr lang="en-US" b="1" dirty="0">
                <a:solidFill>
                  <a:schemeClr val="tx2">
                    <a:lumMod val="50000"/>
                  </a:schemeClr>
                </a:solidFill>
                <a:latin typeface="Arial"/>
                <a:ea typeface="+mn-lt"/>
                <a:cs typeface="Arial"/>
              </a:rPr>
              <a:t>References</a:t>
            </a:r>
            <a:endParaRPr lang="en-US" dirty="0">
              <a:solidFill>
                <a:schemeClr val="tx2">
                  <a:lumMod val="50000"/>
                </a:schemeClr>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1300311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pPr/>
              <a:t>3</a:t>
            </a:fld>
            <a:endParaRPr lang="en-US" dirty="0"/>
          </a:p>
        </p:txBody>
      </p:sp>
      <p:sp>
        <p:nvSpPr>
          <p:cNvPr id="4" name="TextBox 3"/>
          <p:cNvSpPr txBox="1"/>
          <p:nvPr/>
        </p:nvSpPr>
        <p:spPr>
          <a:xfrm>
            <a:off x="630621" y="409903"/>
            <a:ext cx="6117020" cy="646331"/>
          </a:xfrm>
          <a:prstGeom prst="rect">
            <a:avLst/>
          </a:prstGeom>
          <a:noFill/>
        </p:spPr>
        <p:txBody>
          <a:bodyPr wrap="square" rtlCol="0">
            <a:spAutoFit/>
          </a:bodyPr>
          <a:lstStyle/>
          <a:p>
            <a:r>
              <a:rPr lang="en-US" sz="3600" b="1" dirty="0" smtClean="0">
                <a:solidFill>
                  <a:schemeClr val="tx2">
                    <a:lumMod val="50000"/>
                  </a:schemeClr>
                </a:solidFill>
                <a:latin typeface="Arial" panose="020B0604020202020204" pitchFamily="34" charset="0"/>
                <a:cs typeface="Arial" panose="020B0604020202020204" pitchFamily="34" charset="0"/>
              </a:rPr>
              <a:t>PROBLEM  STATEMENT</a:t>
            </a:r>
            <a:endParaRPr lang="en-US" sz="3600" dirty="0">
              <a:solidFill>
                <a:schemeClr val="tx2">
                  <a:lumMod val="50000"/>
                </a:schemeClr>
              </a:solidFill>
            </a:endParaRPr>
          </a:p>
        </p:txBody>
      </p:sp>
      <p:sp>
        <p:nvSpPr>
          <p:cNvPr id="9" name="TextBox 8"/>
          <p:cNvSpPr txBox="1"/>
          <p:nvPr/>
        </p:nvSpPr>
        <p:spPr>
          <a:xfrm>
            <a:off x="1345324" y="3321269"/>
            <a:ext cx="10173576" cy="3539430"/>
          </a:xfrm>
          <a:prstGeom prst="rect">
            <a:avLst/>
          </a:prstGeom>
          <a:noFill/>
        </p:spPr>
        <p:txBody>
          <a:bodyPr wrap="square" rtlCol="0">
            <a:spAutoFit/>
          </a:bodyPr>
          <a:lstStyle/>
          <a:p>
            <a:r>
              <a:rPr lang="en-US" sz="2800" dirty="0">
                <a:solidFill>
                  <a:schemeClr val="accent4">
                    <a:lumMod val="75000"/>
                  </a:schemeClr>
                </a:solidFill>
                <a:latin typeface="Arial" panose="020B0604020202020204" pitchFamily="34" charset="0"/>
                <a:cs typeface="Arial" panose="020B0604020202020204" pitchFamily="34" charset="0"/>
              </a:rPr>
              <a:t>Develop a key logger application in Python that captures keystrokes from the keyboard input of a user and records them into a log file. The key logger should run in the background without the user's explicit knowledge. It should be able to capture keystrokes from any application or window the user interacts with.</a:t>
            </a:r>
          </a:p>
          <a:p>
            <a:r>
              <a:rPr lang="en-US" sz="2800" dirty="0">
                <a:solidFill>
                  <a:schemeClr val="accent4">
                    <a:lumMod val="75000"/>
                  </a:schemeClr>
                </a:solidFill>
                <a:latin typeface="Arial" panose="020B0604020202020204" pitchFamily="34" charset="0"/>
                <a:cs typeface="Arial" panose="020B0604020202020204" pitchFamily="34" charset="0"/>
              </a:rPr>
              <a:t/>
            </a:r>
            <a:br>
              <a:rPr lang="en-US" sz="2800" dirty="0">
                <a:solidFill>
                  <a:schemeClr val="accent4">
                    <a:lumMod val="75000"/>
                  </a:schemeClr>
                </a:solidFill>
                <a:latin typeface="Arial" panose="020B0604020202020204" pitchFamily="34" charset="0"/>
                <a:cs typeface="Arial" panose="020B0604020202020204" pitchFamily="34" charset="0"/>
              </a:rPr>
            </a:br>
            <a:endParaRPr lang="en-US" sz="2800" dirty="0">
              <a:solidFill>
                <a:schemeClr val="accent4">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2884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p:txBody>
          <a:bodyPr/>
          <a:lstStyle/>
          <a:p>
            <a:r>
              <a:rPr lang="en-US" dirty="0" smtClean="0">
                <a:solidFill>
                  <a:schemeClr val="accent3">
                    <a:lumMod val="50000"/>
                  </a:schemeClr>
                </a:solidFill>
                <a:latin typeface="Arial" panose="020B0604020202020204" pitchFamily="34" charset="0"/>
                <a:cs typeface="Arial" panose="020B0604020202020204" pitchFamily="34" charset="0"/>
              </a:rPr>
              <a:t>PROPOSED SOLUTION</a:t>
            </a:r>
            <a:endParaRPr lang="en-US" dirty="0">
              <a:solidFill>
                <a:schemeClr val="accent3">
                  <a:lumMod val="50000"/>
                </a:schemeClr>
              </a:solidFill>
            </a:endParaRP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pPr/>
              <a:t>4</a:t>
            </a:fld>
            <a:endParaRPr lang="en-US" dirty="0"/>
          </a:p>
        </p:txBody>
      </p:sp>
      <p:sp>
        <p:nvSpPr>
          <p:cNvPr id="9" name="TextBox 8"/>
          <p:cNvSpPr txBox="1"/>
          <p:nvPr/>
        </p:nvSpPr>
        <p:spPr>
          <a:xfrm>
            <a:off x="371476" y="1534509"/>
            <a:ext cx="3569903" cy="4401205"/>
          </a:xfrm>
          <a:prstGeom prst="rect">
            <a:avLst/>
          </a:prstGeom>
          <a:noFill/>
        </p:spPr>
        <p:txBody>
          <a:bodyPr wrap="square" rtlCol="0">
            <a:spAutoFit/>
          </a:bodyPr>
          <a:lstStyle/>
          <a:p>
            <a:r>
              <a:rPr lang="en-US" sz="1400" dirty="0">
                <a:solidFill>
                  <a:schemeClr val="accent5">
                    <a:lumMod val="20000"/>
                    <a:lumOff val="80000"/>
                  </a:schemeClr>
                </a:solidFill>
                <a:latin typeface="Arial" panose="020B0604020202020204" pitchFamily="34" charset="0"/>
                <a:cs typeface="Arial" panose="020B0604020202020204" pitchFamily="34" charset="0"/>
              </a:rPr>
              <a:t>Basic </a:t>
            </a:r>
            <a:r>
              <a:rPr lang="en-US" sz="1400" dirty="0" smtClean="0">
                <a:solidFill>
                  <a:schemeClr val="accent5">
                    <a:lumMod val="20000"/>
                    <a:lumOff val="80000"/>
                  </a:schemeClr>
                </a:solidFill>
                <a:latin typeface="Arial" panose="020B0604020202020204" pitchFamily="34" charset="0"/>
                <a:cs typeface="Arial" panose="020B0604020202020204" pitchFamily="34" charset="0"/>
              </a:rPr>
              <a:t>Key logger</a:t>
            </a:r>
            <a:endParaRPr lang="en-US" sz="1400" dirty="0">
              <a:solidFill>
                <a:schemeClr val="accent5">
                  <a:lumMod val="20000"/>
                  <a:lumOff val="80000"/>
                </a:schemeClr>
              </a:solidFill>
              <a:latin typeface="Arial" panose="020B0604020202020204" pitchFamily="34" charset="0"/>
              <a:cs typeface="Arial" panose="020B0604020202020204" pitchFamily="34" charset="0"/>
            </a:endParaRPr>
          </a:p>
          <a:p>
            <a:endParaRPr lang="en-US" sz="1400" dirty="0">
              <a:solidFill>
                <a:schemeClr val="accent3">
                  <a:lumMod val="50000"/>
                </a:schemeClr>
              </a:solidFill>
              <a:latin typeface="Arial" panose="020B0604020202020204" pitchFamily="34" charset="0"/>
              <a:cs typeface="Arial" panose="020B0604020202020204" pitchFamily="34" charset="0"/>
            </a:endParaRPr>
          </a:p>
          <a:p>
            <a:r>
              <a:rPr lang="en-US" sz="1400" dirty="0">
                <a:solidFill>
                  <a:schemeClr val="accent3">
                    <a:lumMod val="50000"/>
                  </a:schemeClr>
                </a:solidFill>
                <a:latin typeface="Arial" panose="020B0604020202020204" pitchFamily="34" charset="0"/>
                <a:cs typeface="Arial" panose="020B0604020202020204" pitchFamily="34" charset="0"/>
              </a:rPr>
              <a:t>Create a simple </a:t>
            </a:r>
            <a:r>
              <a:rPr lang="en-US" sz="1400" dirty="0" smtClean="0">
                <a:solidFill>
                  <a:schemeClr val="accent3">
                    <a:lumMod val="50000"/>
                  </a:schemeClr>
                </a:solidFill>
                <a:latin typeface="Arial" panose="020B0604020202020204" pitchFamily="34" charset="0"/>
                <a:cs typeface="Arial" panose="020B0604020202020204" pitchFamily="34" charset="0"/>
              </a:rPr>
              <a:t>key logger </a:t>
            </a:r>
            <a:r>
              <a:rPr lang="en-US" sz="1400" dirty="0">
                <a:solidFill>
                  <a:schemeClr val="accent3">
                    <a:lumMod val="50000"/>
                  </a:schemeClr>
                </a:solidFill>
                <a:latin typeface="Arial" panose="020B0604020202020204" pitchFamily="34" charset="0"/>
                <a:cs typeface="Arial" panose="020B0604020202020204" pitchFamily="34" charset="0"/>
              </a:rPr>
              <a:t>that captures all keystrokes (including special keys) and saves them to a log </a:t>
            </a:r>
            <a:r>
              <a:rPr lang="en-US" sz="1400" dirty="0" smtClean="0">
                <a:solidFill>
                  <a:schemeClr val="accent3">
                    <a:lumMod val="50000"/>
                  </a:schemeClr>
                </a:solidFill>
                <a:latin typeface="Arial" panose="020B0604020202020204" pitchFamily="34" charset="0"/>
                <a:cs typeface="Arial" panose="020B0604020202020204" pitchFamily="34" charset="0"/>
              </a:rPr>
              <a:t>file. Use the </a:t>
            </a:r>
            <a:r>
              <a:rPr lang="en-US" sz="1400" dirty="0" err="1" smtClean="0">
                <a:solidFill>
                  <a:schemeClr val="accent3">
                    <a:lumMod val="50000"/>
                  </a:schemeClr>
                </a:solidFill>
                <a:latin typeface="Arial" panose="020B0604020202020204" pitchFamily="34" charset="0"/>
                <a:cs typeface="Arial" panose="020B0604020202020204" pitchFamily="34" charset="0"/>
              </a:rPr>
              <a:t>pynput</a:t>
            </a:r>
            <a:r>
              <a:rPr lang="en-US" sz="1400" dirty="0" smtClean="0">
                <a:solidFill>
                  <a:schemeClr val="accent3">
                    <a:lumMod val="50000"/>
                  </a:schemeClr>
                </a:solidFill>
                <a:latin typeface="Arial" panose="020B0604020202020204" pitchFamily="34" charset="0"/>
                <a:cs typeface="Arial" panose="020B0604020202020204" pitchFamily="34" charset="0"/>
              </a:rPr>
              <a:t> </a:t>
            </a:r>
            <a:r>
              <a:rPr lang="en-US" sz="1400" dirty="0">
                <a:solidFill>
                  <a:schemeClr val="accent3">
                    <a:lumMod val="50000"/>
                  </a:schemeClr>
                </a:solidFill>
                <a:latin typeface="Arial" panose="020B0604020202020204" pitchFamily="34" charset="0"/>
                <a:cs typeface="Arial" panose="020B0604020202020204" pitchFamily="34" charset="0"/>
              </a:rPr>
              <a:t>library to listen for key </a:t>
            </a:r>
            <a:r>
              <a:rPr lang="en-US" sz="1400" dirty="0" smtClean="0">
                <a:solidFill>
                  <a:schemeClr val="accent3">
                    <a:lumMod val="50000"/>
                  </a:schemeClr>
                </a:solidFill>
                <a:latin typeface="Arial" panose="020B0604020202020204" pitchFamily="34" charset="0"/>
                <a:cs typeface="Arial" panose="020B0604020202020204" pitchFamily="34" charset="0"/>
              </a:rPr>
              <a:t>events. Save </a:t>
            </a:r>
            <a:r>
              <a:rPr lang="en-US" sz="1400" dirty="0">
                <a:solidFill>
                  <a:schemeClr val="accent3">
                    <a:lumMod val="50000"/>
                  </a:schemeClr>
                </a:solidFill>
                <a:latin typeface="Arial" panose="020B0604020202020204" pitchFamily="34" charset="0"/>
                <a:cs typeface="Arial" panose="020B0604020202020204" pitchFamily="34" charset="0"/>
              </a:rPr>
              <a:t>the captured keys to a text file (e.g., “log.txt”).Implement graceful exit</a:t>
            </a:r>
          </a:p>
          <a:p>
            <a:r>
              <a:rPr lang="en-US" sz="1400" dirty="0">
                <a:solidFill>
                  <a:schemeClr val="accent3">
                    <a:lumMod val="50000"/>
                  </a:schemeClr>
                </a:solidFill>
                <a:latin typeface="Arial" panose="020B0604020202020204" pitchFamily="34" charset="0"/>
                <a:cs typeface="Arial" panose="020B0604020202020204" pitchFamily="34" charset="0"/>
              </a:rPr>
              <a:t>(e.g., stop logging when the Escape key is pressed)</a:t>
            </a:r>
          </a:p>
          <a:p>
            <a:endParaRPr lang="en-US" sz="1400" dirty="0">
              <a:solidFill>
                <a:schemeClr val="accent3">
                  <a:lumMod val="50000"/>
                </a:schemeClr>
              </a:solidFill>
              <a:latin typeface="Arial" panose="020B0604020202020204" pitchFamily="34" charset="0"/>
              <a:cs typeface="Arial" panose="020B0604020202020204" pitchFamily="34" charset="0"/>
            </a:endParaRPr>
          </a:p>
          <a:p>
            <a:r>
              <a:rPr lang="en-US" sz="1400" dirty="0">
                <a:solidFill>
                  <a:schemeClr val="accent5">
                    <a:lumMod val="20000"/>
                    <a:lumOff val="80000"/>
                  </a:schemeClr>
                </a:solidFill>
                <a:latin typeface="Arial" panose="020B0604020202020204" pitchFamily="34" charset="0"/>
                <a:cs typeface="Arial" panose="020B0604020202020204" pitchFamily="34" charset="0"/>
              </a:rPr>
              <a:t>Advanced Features</a:t>
            </a:r>
          </a:p>
          <a:p>
            <a:endParaRPr lang="en-US" sz="1400" dirty="0">
              <a:solidFill>
                <a:schemeClr val="accent3">
                  <a:lumMod val="50000"/>
                </a:schemeClr>
              </a:solidFill>
              <a:latin typeface="Arial" panose="020B0604020202020204" pitchFamily="34" charset="0"/>
              <a:cs typeface="Arial" panose="020B0604020202020204" pitchFamily="34" charset="0"/>
            </a:endParaRPr>
          </a:p>
          <a:p>
            <a:r>
              <a:rPr lang="en-US" sz="1400" dirty="0">
                <a:solidFill>
                  <a:schemeClr val="accent3">
                    <a:lumMod val="50000"/>
                  </a:schemeClr>
                </a:solidFill>
                <a:latin typeface="Arial" panose="020B0604020202020204" pitchFamily="34" charset="0"/>
                <a:cs typeface="Arial" panose="020B0604020202020204" pitchFamily="34" charset="0"/>
              </a:rPr>
              <a:t>Add timestamping to each logged keystroke</a:t>
            </a:r>
            <a:r>
              <a:rPr lang="en-US" sz="1400" dirty="0" smtClean="0">
                <a:solidFill>
                  <a:schemeClr val="accent3">
                    <a:lumMod val="50000"/>
                  </a:schemeClr>
                </a:solidFill>
                <a:latin typeface="Arial" panose="020B0604020202020204" pitchFamily="34" charset="0"/>
                <a:cs typeface="Arial" panose="020B0604020202020204" pitchFamily="34" charset="0"/>
              </a:rPr>
              <a:t>. Encrypt </a:t>
            </a:r>
            <a:r>
              <a:rPr lang="en-US" sz="1400" dirty="0">
                <a:solidFill>
                  <a:schemeClr val="accent3">
                    <a:lumMod val="50000"/>
                  </a:schemeClr>
                </a:solidFill>
                <a:latin typeface="Arial" panose="020B0604020202020204" pitchFamily="34" charset="0"/>
                <a:cs typeface="Arial" panose="020B0604020202020204" pitchFamily="34" charset="0"/>
              </a:rPr>
              <a:t>the log file for </a:t>
            </a:r>
            <a:r>
              <a:rPr lang="en-US" sz="1400" dirty="0" smtClean="0">
                <a:solidFill>
                  <a:schemeClr val="accent3">
                    <a:lumMod val="50000"/>
                  </a:schemeClr>
                </a:solidFill>
                <a:latin typeface="Arial" panose="020B0604020202020204" pitchFamily="34" charset="0"/>
                <a:cs typeface="Arial" panose="020B0604020202020204" pitchFamily="34" charset="0"/>
              </a:rPr>
              <a:t>security. Implement </a:t>
            </a:r>
            <a:r>
              <a:rPr lang="en-US" sz="1400" dirty="0">
                <a:solidFill>
                  <a:schemeClr val="accent3">
                    <a:lumMod val="50000"/>
                  </a:schemeClr>
                </a:solidFill>
                <a:latin typeface="Arial" panose="020B0604020202020204" pitchFamily="34" charset="0"/>
                <a:cs typeface="Arial" panose="020B0604020202020204" pitchFamily="34" charset="0"/>
              </a:rPr>
              <a:t>remote reporting (send logs</a:t>
            </a:r>
          </a:p>
          <a:p>
            <a:r>
              <a:rPr lang="en-US" sz="1400" dirty="0">
                <a:solidFill>
                  <a:schemeClr val="accent3">
                    <a:lumMod val="50000"/>
                  </a:schemeClr>
                </a:solidFill>
                <a:latin typeface="Arial" panose="020B0604020202020204" pitchFamily="34" charset="0"/>
                <a:cs typeface="Arial" panose="020B0604020202020204" pitchFamily="34" charset="0"/>
              </a:rPr>
              <a:t>to a server or email) for monitoring purposes</a:t>
            </a:r>
            <a:r>
              <a:rPr lang="en-US" sz="1400" dirty="0" smtClean="0">
                <a:solidFill>
                  <a:schemeClr val="accent3">
                    <a:lumMod val="50000"/>
                  </a:schemeClr>
                </a:solidFill>
                <a:latin typeface="Arial" panose="020B0604020202020204" pitchFamily="34" charset="0"/>
                <a:cs typeface="Arial" panose="020B0604020202020204" pitchFamily="34" charset="0"/>
              </a:rPr>
              <a:t>.</a:t>
            </a:r>
          </a:p>
          <a:p>
            <a:endParaRPr lang="en-US" sz="1400" dirty="0">
              <a:solidFill>
                <a:schemeClr val="accent3">
                  <a:lumMod val="50000"/>
                </a:schemeClr>
              </a:solidFill>
              <a:latin typeface="Arial" panose="020B0604020202020204" pitchFamily="34" charset="0"/>
              <a:cs typeface="Arial" panose="020B0604020202020204" pitchFamily="34" charset="0"/>
            </a:endParaRPr>
          </a:p>
          <a:p>
            <a:endParaRPr lang="en-US" sz="1400" dirty="0">
              <a:solidFill>
                <a:schemeClr val="accent3">
                  <a:lumMod val="50000"/>
                </a:schemeClr>
              </a:solidFill>
              <a:latin typeface="Arial" panose="020B0604020202020204" pitchFamily="34" charset="0"/>
              <a:cs typeface="Arial" panose="020B0604020202020204" pitchFamily="34" charset="0"/>
            </a:endParaRPr>
          </a:p>
        </p:txBody>
      </p:sp>
      <p:sp>
        <p:nvSpPr>
          <p:cNvPr id="6" name="TextBox 5"/>
          <p:cNvSpPr txBox="1"/>
          <p:nvPr/>
        </p:nvSpPr>
        <p:spPr>
          <a:xfrm>
            <a:off x="8229600" y="1534510"/>
            <a:ext cx="3605047" cy="4561490"/>
          </a:xfrm>
          <a:prstGeom prst="rect">
            <a:avLst/>
          </a:prstGeom>
          <a:noFill/>
        </p:spPr>
        <p:txBody>
          <a:bodyPr wrap="square" rtlCol="0">
            <a:spAutoFit/>
          </a:bodyPr>
          <a:lstStyle/>
          <a:p>
            <a:r>
              <a:rPr lang="en-US" sz="1400" dirty="0" smtClean="0">
                <a:latin typeface="Arial" pitchFamily="34" charset="0"/>
                <a:cs typeface="Arial" pitchFamily="34" charset="0"/>
              </a:rPr>
              <a:t>Ethical Considerations</a:t>
            </a:r>
          </a:p>
          <a:p>
            <a:r>
              <a:rPr lang="en-US" sz="1400" dirty="0" smtClean="0">
                <a:latin typeface="Arial" pitchFamily="34" charset="0"/>
                <a:cs typeface="Arial" pitchFamily="34" charset="0"/>
              </a:rPr>
              <a:t>Always use key loggers responsibly and legally. Obtain proper consent before deploying a key logger</a:t>
            </a:r>
          </a:p>
          <a:p>
            <a:endParaRPr lang="en-US" sz="1400" dirty="0" smtClean="0">
              <a:latin typeface="Arial" pitchFamily="34" charset="0"/>
              <a:cs typeface="Arial" pitchFamily="34" charset="0"/>
            </a:endParaRPr>
          </a:p>
          <a:p>
            <a:r>
              <a:rPr lang="en-US" sz="1400" dirty="0" smtClean="0">
                <a:latin typeface="Arial" pitchFamily="34" charset="0"/>
                <a:cs typeface="Arial" pitchFamily="34" charset="0"/>
              </a:rPr>
              <a:t>Time stamping</a:t>
            </a:r>
          </a:p>
          <a:p>
            <a:r>
              <a:rPr lang="en-US" sz="1400" dirty="0" smtClean="0">
                <a:latin typeface="Arial" pitchFamily="34" charset="0"/>
                <a:cs typeface="Arial" pitchFamily="34" charset="0"/>
              </a:rPr>
              <a:t>Enhance your key logger by adding timestamps to each logged key stroke. Use the date time module to record the exact</a:t>
            </a:r>
          </a:p>
          <a:p>
            <a:r>
              <a:rPr lang="en-US" sz="1400" dirty="0" smtClean="0">
                <a:latin typeface="Arial" pitchFamily="34" charset="0"/>
                <a:cs typeface="Arial" pitchFamily="34" charset="0"/>
              </a:rPr>
              <a:t>time when a key was pressed. Include the timestamp in the log file alongside the corresponding key.</a:t>
            </a:r>
          </a:p>
          <a:p>
            <a:endParaRPr lang="en-US" sz="1400" dirty="0" smtClean="0">
              <a:latin typeface="Arial" pitchFamily="34" charset="0"/>
              <a:cs typeface="Arial" pitchFamily="34" charset="0"/>
            </a:endParaRPr>
          </a:p>
          <a:p>
            <a:r>
              <a:rPr lang="en-US" sz="1400" dirty="0" smtClean="0">
                <a:latin typeface="Arial" pitchFamily="34" charset="0"/>
                <a:cs typeface="Arial" pitchFamily="34" charset="0"/>
              </a:rPr>
              <a:t>Encryption</a:t>
            </a:r>
          </a:p>
          <a:p>
            <a:r>
              <a:rPr lang="en-US" sz="1400" dirty="0" smtClean="0">
                <a:latin typeface="Arial" pitchFamily="34" charset="0"/>
                <a:cs typeface="Arial" pitchFamily="34" charset="0"/>
              </a:rPr>
              <a:t>Consider encrypting the log file to protect sensitive information. Use encryption libraries (e.g., cryptography) to</a:t>
            </a:r>
          </a:p>
          <a:p>
            <a:r>
              <a:rPr lang="en-US" sz="1400" dirty="0" smtClean="0">
                <a:latin typeface="Arial" pitchFamily="34" charset="0"/>
                <a:cs typeface="Arial" pitchFamily="34" charset="0"/>
              </a:rPr>
              <a:t>secure the log data. Encrypt the log content before writing it to the file and decrypt it when needed.</a:t>
            </a:r>
            <a:endParaRPr lang="en-US" sz="1400" dirty="0">
              <a:latin typeface="Arial" pitchFamily="34" charset="0"/>
              <a:cs typeface="Arial" pitchFamily="34" charset="0"/>
            </a:endParaRPr>
          </a:p>
        </p:txBody>
      </p:sp>
    </p:spTree>
    <p:extLst>
      <p:ext uri="{BB962C8B-B14F-4D97-AF65-F5344CB8AC3E}">
        <p14:creationId xmlns:p14="http://schemas.microsoft.com/office/powerpoint/2010/main" val="324238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62E51-D53F-4CA2-8BF0-E130B326D56A}"/>
              </a:ext>
            </a:extLst>
          </p:cNvPr>
          <p:cNvSpPr>
            <a:spLocks noGrp="1"/>
          </p:cNvSpPr>
          <p:nvPr>
            <p:ph type="title" idx="4294967295"/>
          </p:nvPr>
        </p:nvSpPr>
        <p:spPr>
          <a:xfrm>
            <a:off x="371475" y="-758824"/>
            <a:ext cx="11520487" cy="758824"/>
          </a:xfrm>
        </p:spPr>
        <p:txBody>
          <a:bodyPr vert="horz" lIns="91440" tIns="45720" rIns="91440" bIns="45720" rtlCol="0" anchor="b">
            <a:normAutofit/>
          </a:bodyPr>
          <a:lstStyle/>
          <a:p>
            <a:r>
              <a:rPr lang="en-US" sz="700" b="0" dirty="0">
                <a:solidFill>
                  <a:schemeClr val="bg1">
                    <a:lumMod val="95000"/>
                  </a:schemeClr>
                </a:solidFill>
              </a:rPr>
              <a:t>Slide 27</a:t>
            </a:r>
          </a:p>
        </p:txBody>
      </p:sp>
      <p:sp>
        <p:nvSpPr>
          <p:cNvPr id="5" name="TextBox 4"/>
          <p:cNvSpPr txBox="1"/>
          <p:nvPr/>
        </p:nvSpPr>
        <p:spPr>
          <a:xfrm>
            <a:off x="0" y="178676"/>
            <a:ext cx="9375228" cy="6463308"/>
          </a:xfrm>
          <a:prstGeom prst="rect">
            <a:avLst/>
          </a:prstGeom>
          <a:noFill/>
        </p:spPr>
        <p:txBody>
          <a:bodyPr wrap="square" rtlCol="0">
            <a:spAutoFit/>
          </a:bodyPr>
          <a:lstStyle/>
          <a:p>
            <a:r>
              <a:rPr lang="en-US" b="1" dirty="0" smtClean="0">
                <a:solidFill>
                  <a:srgbClr val="7030A0"/>
                </a:solidFill>
                <a:latin typeface="Arial" pitchFamily="34" charset="0"/>
                <a:cs typeface="Arial" pitchFamily="34" charset="0"/>
              </a:rPr>
              <a:t>SYSTEM APPROACH</a:t>
            </a:r>
          </a:p>
          <a:p>
            <a:endParaRPr lang="en-US" b="1" dirty="0" smtClean="0">
              <a:solidFill>
                <a:schemeClr val="accent1">
                  <a:lumMod val="50000"/>
                </a:schemeClr>
              </a:solidFill>
              <a:latin typeface="Arial" pitchFamily="34" charset="0"/>
              <a:cs typeface="Arial" pitchFamily="34" charset="0"/>
            </a:endParaRPr>
          </a:p>
          <a:p>
            <a:pPr>
              <a:buFont typeface="Wingdings" pitchFamily="2" charset="2"/>
              <a:buChar char="v"/>
            </a:pPr>
            <a:r>
              <a:rPr lang="en-US" b="1" dirty="0" smtClean="0">
                <a:solidFill>
                  <a:schemeClr val="accent1">
                    <a:lumMod val="50000"/>
                  </a:schemeClr>
                </a:solidFill>
                <a:latin typeface="Arial" pitchFamily="34" charset="0"/>
                <a:cs typeface="Arial" pitchFamily="34" charset="0"/>
              </a:rPr>
              <a:t> Objective: The primary goal of our key logger is to capture keystrokes made by the user and log them for further analysis or monitoring.</a:t>
            </a:r>
          </a:p>
          <a:p>
            <a:endParaRPr lang="en-US" b="1" dirty="0" smtClean="0">
              <a:solidFill>
                <a:schemeClr val="accent1">
                  <a:lumMod val="50000"/>
                </a:schemeClr>
              </a:solidFill>
              <a:latin typeface="Arial" pitchFamily="34" charset="0"/>
              <a:cs typeface="Arial" pitchFamily="34" charset="0"/>
            </a:endParaRPr>
          </a:p>
          <a:p>
            <a:r>
              <a:rPr lang="en-US" b="1" dirty="0" smtClean="0">
                <a:solidFill>
                  <a:srgbClr val="7030A0"/>
                </a:solidFill>
                <a:latin typeface="Arial" pitchFamily="34" charset="0"/>
                <a:cs typeface="Arial" pitchFamily="34" charset="0"/>
              </a:rPr>
              <a:t>KEY LISTENER:</a:t>
            </a:r>
          </a:p>
          <a:p>
            <a:endParaRPr lang="en-US" b="1" dirty="0" smtClean="0">
              <a:solidFill>
                <a:schemeClr val="accent1">
                  <a:lumMod val="50000"/>
                </a:schemeClr>
              </a:solidFill>
              <a:latin typeface="Arial" pitchFamily="34" charset="0"/>
              <a:cs typeface="Arial" pitchFamily="34" charset="0"/>
            </a:endParaRPr>
          </a:p>
          <a:p>
            <a:pPr>
              <a:buFont typeface="Wingdings" pitchFamily="2" charset="2"/>
              <a:buChar char="v"/>
            </a:pPr>
            <a:r>
              <a:rPr lang="en-US" b="1" dirty="0" smtClean="0">
                <a:solidFill>
                  <a:schemeClr val="accent1">
                    <a:lumMod val="50000"/>
                  </a:schemeClr>
                </a:solidFill>
                <a:latin typeface="Arial" pitchFamily="34" charset="0"/>
                <a:cs typeface="Arial" pitchFamily="34" charset="0"/>
              </a:rPr>
              <a:t> We’ll use the </a:t>
            </a:r>
            <a:r>
              <a:rPr lang="en-US" b="1" dirty="0" err="1" smtClean="0">
                <a:solidFill>
                  <a:schemeClr val="accent1">
                    <a:lumMod val="50000"/>
                  </a:schemeClr>
                </a:solidFill>
                <a:latin typeface="Arial" pitchFamily="34" charset="0"/>
                <a:cs typeface="Arial" pitchFamily="34" charset="0"/>
              </a:rPr>
              <a:t>pynput</a:t>
            </a:r>
            <a:r>
              <a:rPr lang="en-US" b="1" dirty="0" smtClean="0">
                <a:solidFill>
                  <a:schemeClr val="accent1">
                    <a:lumMod val="50000"/>
                  </a:schemeClr>
                </a:solidFill>
                <a:latin typeface="Arial" pitchFamily="34" charset="0"/>
                <a:cs typeface="Arial" pitchFamily="34" charset="0"/>
              </a:rPr>
              <a:t> library to listen for key events (both key presses and releases).</a:t>
            </a:r>
          </a:p>
          <a:p>
            <a:endParaRPr lang="en-US" b="1" dirty="0" smtClean="0">
              <a:solidFill>
                <a:schemeClr val="accent1">
                  <a:lumMod val="50000"/>
                </a:schemeClr>
              </a:solidFill>
              <a:latin typeface="Arial" pitchFamily="34" charset="0"/>
              <a:cs typeface="Arial" pitchFamily="34" charset="0"/>
            </a:endParaRPr>
          </a:p>
          <a:p>
            <a:pPr>
              <a:buFont typeface="Wingdings" pitchFamily="2" charset="2"/>
              <a:buChar char="v"/>
            </a:pPr>
            <a:r>
              <a:rPr lang="en-US" b="1" dirty="0" smtClean="0">
                <a:solidFill>
                  <a:schemeClr val="accent1">
                    <a:lumMod val="50000"/>
                  </a:schemeClr>
                </a:solidFill>
                <a:latin typeface="Arial" pitchFamily="34" charset="0"/>
                <a:cs typeface="Arial" pitchFamily="34" charset="0"/>
              </a:rPr>
              <a:t> The key listener will run in the background, capturing keystrokes without disrupting the user’s normal activities.</a:t>
            </a:r>
          </a:p>
          <a:p>
            <a:endParaRPr lang="en-US" b="1" dirty="0" smtClean="0">
              <a:solidFill>
                <a:schemeClr val="accent1">
                  <a:lumMod val="50000"/>
                </a:schemeClr>
              </a:solidFill>
              <a:latin typeface="Arial" pitchFamily="34" charset="0"/>
              <a:cs typeface="Arial" pitchFamily="34" charset="0"/>
            </a:endParaRPr>
          </a:p>
          <a:p>
            <a:r>
              <a:rPr lang="en-US" b="1" dirty="0" smtClean="0">
                <a:solidFill>
                  <a:srgbClr val="7030A0"/>
                </a:solidFill>
                <a:latin typeface="Arial" pitchFamily="34" charset="0"/>
                <a:cs typeface="Arial" pitchFamily="34" charset="0"/>
              </a:rPr>
              <a:t>DATA STORAGE:</a:t>
            </a:r>
          </a:p>
          <a:p>
            <a:endParaRPr lang="en-US" b="1" dirty="0" smtClean="0">
              <a:solidFill>
                <a:schemeClr val="accent1">
                  <a:lumMod val="50000"/>
                </a:schemeClr>
              </a:solidFill>
              <a:latin typeface="Arial" pitchFamily="34" charset="0"/>
              <a:cs typeface="Arial" pitchFamily="34" charset="0"/>
            </a:endParaRPr>
          </a:p>
          <a:p>
            <a:pPr>
              <a:buFont typeface="Wingdings" pitchFamily="2" charset="2"/>
              <a:buChar char="v"/>
            </a:pPr>
            <a:r>
              <a:rPr lang="en-US" b="1" dirty="0" smtClean="0">
                <a:solidFill>
                  <a:schemeClr val="accent1">
                    <a:lumMod val="50000"/>
                  </a:schemeClr>
                </a:solidFill>
                <a:latin typeface="Arial" pitchFamily="34" charset="0"/>
                <a:cs typeface="Arial" pitchFamily="34" charset="0"/>
              </a:rPr>
              <a:t> We’ll save the captured keystrokes to a log file (e.g. log.txt).</a:t>
            </a:r>
          </a:p>
          <a:p>
            <a:endParaRPr lang="en-US" b="1" dirty="0" smtClean="0">
              <a:solidFill>
                <a:schemeClr val="accent1">
                  <a:lumMod val="50000"/>
                </a:schemeClr>
              </a:solidFill>
              <a:latin typeface="Arial" pitchFamily="34" charset="0"/>
              <a:cs typeface="Arial" pitchFamily="34" charset="0"/>
            </a:endParaRPr>
          </a:p>
          <a:p>
            <a:pPr>
              <a:buFont typeface="Wingdings" pitchFamily="2" charset="2"/>
              <a:buChar char="v"/>
            </a:pPr>
            <a:r>
              <a:rPr lang="en-US" b="1" dirty="0" smtClean="0">
                <a:solidFill>
                  <a:schemeClr val="accent1">
                    <a:lumMod val="50000"/>
                  </a:schemeClr>
                </a:solidFill>
                <a:latin typeface="Arial" pitchFamily="34" charset="0"/>
                <a:cs typeface="Arial" pitchFamily="34" charset="0"/>
              </a:rPr>
              <a:t> Each key press will be recorded along with a timestamp (optional).</a:t>
            </a:r>
          </a:p>
          <a:p>
            <a:endParaRPr lang="en-US" b="1" dirty="0" smtClean="0">
              <a:solidFill>
                <a:schemeClr val="accent1">
                  <a:lumMod val="50000"/>
                </a:schemeClr>
              </a:solidFill>
              <a:latin typeface="Arial" pitchFamily="34" charset="0"/>
              <a:cs typeface="Arial" pitchFamily="34" charset="0"/>
            </a:endParaRPr>
          </a:p>
          <a:p>
            <a:r>
              <a:rPr lang="en-US" b="1" dirty="0" smtClean="0">
                <a:solidFill>
                  <a:srgbClr val="7030A0"/>
                </a:solidFill>
                <a:latin typeface="Arial" pitchFamily="34" charset="0"/>
                <a:cs typeface="Arial" pitchFamily="34" charset="0"/>
              </a:rPr>
              <a:t>USER INTERFACE(Optional):</a:t>
            </a:r>
          </a:p>
          <a:p>
            <a:endParaRPr lang="en-US" b="1" dirty="0" smtClean="0">
              <a:solidFill>
                <a:schemeClr val="accent1">
                  <a:lumMod val="50000"/>
                </a:schemeClr>
              </a:solidFill>
              <a:latin typeface="Arial" pitchFamily="34" charset="0"/>
              <a:cs typeface="Arial" pitchFamily="34" charset="0"/>
            </a:endParaRPr>
          </a:p>
          <a:p>
            <a:pPr>
              <a:buFont typeface="Wingdings" pitchFamily="2" charset="2"/>
              <a:buChar char="v"/>
            </a:pPr>
            <a:r>
              <a:rPr lang="en-US" b="1" dirty="0" smtClean="0">
                <a:solidFill>
                  <a:schemeClr val="accent1">
                    <a:lumMod val="50000"/>
                  </a:schemeClr>
                </a:solidFill>
                <a:latin typeface="Arial" pitchFamily="34" charset="0"/>
                <a:cs typeface="Arial" pitchFamily="34" charset="0"/>
              </a:rPr>
              <a:t> We can create a simple command-line interface (CLI) to start and stop the key logger.</a:t>
            </a:r>
            <a:endParaRPr lang="en-US" b="1" dirty="0">
              <a:solidFill>
                <a:schemeClr val="accent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9607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lstStyle/>
          <a:p>
            <a:r>
              <a:rPr lang="en-US" dirty="0">
                <a:solidFill>
                  <a:schemeClr val="tx2">
                    <a:lumMod val="75000"/>
                  </a:schemeClr>
                </a:solidFill>
              </a:rPr>
              <a:t>ALGORITHM AND DEPLOYMENT</a:t>
            </a:r>
            <a:endParaRPr lang="en-US" dirty="0">
              <a:solidFill>
                <a:schemeClr val="tx2">
                  <a:lumMod val="75000"/>
                </a:schemeClr>
              </a:solidFill>
            </a:endParaRP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pPr/>
              <a:t>6</a:t>
            </a:fld>
            <a:endParaRPr lang="en-US" dirty="0"/>
          </a:p>
        </p:txBody>
      </p:sp>
      <p:sp>
        <p:nvSpPr>
          <p:cNvPr id="8" name="TextBox 7"/>
          <p:cNvSpPr txBox="1"/>
          <p:nvPr/>
        </p:nvSpPr>
        <p:spPr>
          <a:xfrm>
            <a:off x="0" y="2123088"/>
            <a:ext cx="12192000" cy="4832092"/>
          </a:xfrm>
          <a:prstGeom prst="rect">
            <a:avLst/>
          </a:prstGeom>
          <a:noFill/>
        </p:spPr>
        <p:txBody>
          <a:bodyPr wrap="square" rtlCol="0">
            <a:spAutoFit/>
          </a:bodyPr>
          <a:lstStyle/>
          <a:p>
            <a:r>
              <a:rPr lang="en-US" b="1" dirty="0">
                <a:solidFill>
                  <a:schemeClr val="tx2">
                    <a:lumMod val="50000"/>
                  </a:schemeClr>
                </a:solidFill>
                <a:latin typeface="Arial" panose="020B0604020202020204" pitchFamily="34" charset="0"/>
                <a:cs typeface="Arial" panose="020B0604020202020204" pitchFamily="34" charset="0"/>
              </a:rPr>
              <a:t>Key Listener Setup:</a:t>
            </a:r>
          </a:p>
          <a:p>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600" dirty="0">
                <a:latin typeface="Arial" panose="020B0604020202020204" pitchFamily="34" charset="0"/>
                <a:cs typeface="Arial" panose="020B0604020202020204" pitchFamily="34" charset="0"/>
              </a:rPr>
              <a:t>Initialize a key listener using the chosen library (e.g., </a:t>
            </a:r>
            <a:r>
              <a:rPr lang="en-US" sz="1600" dirty="0" err="1">
                <a:latin typeface="Arial" panose="020B0604020202020204" pitchFamily="34" charset="0"/>
                <a:cs typeface="Arial" panose="020B0604020202020204" pitchFamily="34" charset="0"/>
              </a:rPr>
              <a:t>pynput</a:t>
            </a:r>
            <a:r>
              <a:rPr lang="en-US" sz="1600" dirty="0">
                <a:latin typeface="Arial" panose="020B0604020202020204" pitchFamily="34" charset="0"/>
                <a:cs typeface="Arial" panose="020B0604020202020204" pitchFamily="34" charset="0"/>
              </a:rPr>
              <a:t> for Windows, </a:t>
            </a:r>
            <a:r>
              <a:rPr lang="en-US" sz="1600" dirty="0" err="1">
                <a:latin typeface="Arial" panose="020B0604020202020204" pitchFamily="34" charset="0"/>
                <a:cs typeface="Arial" panose="020B0604020202020204" pitchFamily="34" charset="0"/>
              </a:rPr>
              <a:t>pyxhook</a:t>
            </a:r>
            <a:r>
              <a:rPr lang="en-US" sz="1600" dirty="0">
                <a:latin typeface="Arial" panose="020B0604020202020204" pitchFamily="34" charset="0"/>
                <a:cs typeface="Arial" panose="020B0604020202020204" pitchFamily="34" charset="0"/>
              </a:rPr>
              <a:t> for Linux).</a:t>
            </a:r>
          </a:p>
          <a:p>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600" dirty="0">
                <a:latin typeface="Arial" panose="020B0604020202020204" pitchFamily="34" charset="0"/>
                <a:cs typeface="Arial" panose="020B0604020202020204" pitchFamily="34" charset="0"/>
              </a:rPr>
              <a:t>Define callback functions for key presses (e.g., </a:t>
            </a:r>
            <a:r>
              <a:rPr lang="en-US" sz="1600" dirty="0" err="1">
                <a:latin typeface="Arial" panose="020B0604020202020204" pitchFamily="34" charset="0"/>
                <a:cs typeface="Arial" panose="020B0604020202020204" pitchFamily="34" charset="0"/>
              </a:rPr>
              <a:t>on_press</a:t>
            </a:r>
            <a:r>
              <a:rPr lang="en-US" sz="1600" dirty="0">
                <a:latin typeface="Arial" panose="020B0604020202020204" pitchFamily="34" charset="0"/>
                <a:cs typeface="Arial" panose="020B0604020202020204" pitchFamily="34" charset="0"/>
              </a:rPr>
              <a:t>) and key releases (e.g., </a:t>
            </a:r>
            <a:r>
              <a:rPr lang="en-US" sz="1600" dirty="0" err="1">
                <a:latin typeface="Arial" panose="020B0604020202020204" pitchFamily="34" charset="0"/>
                <a:cs typeface="Arial" panose="020B0604020202020204" pitchFamily="34" charset="0"/>
              </a:rPr>
              <a:t>on_release</a:t>
            </a:r>
            <a:r>
              <a:rPr lang="en-US" sz="1600" dirty="0">
                <a:latin typeface="Arial" panose="020B0604020202020204" pitchFamily="34" charset="0"/>
                <a:cs typeface="Arial" panose="020B0604020202020204" pitchFamily="34" charset="0"/>
              </a:rPr>
              <a:t>).</a:t>
            </a:r>
          </a:p>
          <a:p>
            <a:endParaRPr lang="en-US" sz="1600"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Capture Keystrokes:</a:t>
            </a:r>
          </a:p>
          <a:p>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600" dirty="0">
                <a:latin typeface="Arial" panose="020B0604020202020204" pitchFamily="34" charset="0"/>
                <a:cs typeface="Arial" panose="020B0604020202020204" pitchFamily="34" charset="0"/>
              </a:rPr>
              <a:t>In the </a:t>
            </a:r>
            <a:r>
              <a:rPr lang="en-US" sz="1600" dirty="0" err="1" smtClean="0">
                <a:latin typeface="Arial" panose="020B0604020202020204" pitchFamily="34" charset="0"/>
                <a:cs typeface="Arial" panose="020B0604020202020204" pitchFamily="34" charset="0"/>
              </a:rPr>
              <a:t>on_press</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callback</a:t>
            </a:r>
            <a:r>
              <a:rPr lang="en-US" sz="1600" dirty="0" smtClean="0">
                <a:latin typeface="Arial" panose="020B0604020202020204" pitchFamily="34" charset="0"/>
                <a:cs typeface="Arial" panose="020B0604020202020204" pitchFamily="34" charset="0"/>
              </a:rPr>
              <a:t>:</a:t>
            </a:r>
          </a:p>
          <a:p>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600" dirty="0">
                <a:latin typeface="Arial" panose="020B0604020202020204" pitchFamily="34" charset="0"/>
                <a:cs typeface="Arial" panose="020B0604020202020204" pitchFamily="34" charset="0"/>
              </a:rPr>
              <a:t>Capture the pressed key (ASCII value or character).</a:t>
            </a:r>
          </a:p>
          <a:p>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600" dirty="0">
                <a:latin typeface="Arial" panose="020B0604020202020204" pitchFamily="34" charset="0"/>
                <a:cs typeface="Arial" panose="020B0604020202020204" pitchFamily="34" charset="0"/>
              </a:rPr>
              <a:t>Handle special keys (e.g., Enter, Space, Backspace).</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Append the key to a buffer or log.</a:t>
            </a:r>
          </a:p>
          <a:p>
            <a:endParaRPr lang="en-US" sz="1600" dirty="0">
              <a:latin typeface="Arial" panose="020B0604020202020204" pitchFamily="34" charset="0"/>
              <a:cs typeface="Arial" panose="020B0604020202020204" pitchFamily="34" charset="0"/>
            </a:endParaRPr>
          </a:p>
          <a:p>
            <a:r>
              <a:rPr lang="en-US" b="1" dirty="0">
                <a:solidFill>
                  <a:schemeClr val="tx2">
                    <a:lumMod val="50000"/>
                  </a:schemeClr>
                </a:solidFill>
                <a:latin typeface="Arial" panose="020B0604020202020204" pitchFamily="34" charset="0"/>
                <a:cs typeface="Arial" panose="020B0604020202020204" pitchFamily="34" charset="0"/>
              </a:rPr>
              <a:t>Write to Log File:</a:t>
            </a:r>
          </a:p>
          <a:p>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600" dirty="0">
                <a:latin typeface="Arial" panose="020B0604020202020204" pitchFamily="34" charset="0"/>
                <a:cs typeface="Arial" panose="020B0604020202020204" pitchFamily="34" charset="0"/>
              </a:rPr>
              <a:t>Implement the </a:t>
            </a:r>
            <a:r>
              <a:rPr lang="en-US" sz="1600" dirty="0" err="1">
                <a:latin typeface="Arial" panose="020B0604020202020204" pitchFamily="34" charset="0"/>
                <a:cs typeface="Arial" panose="020B0604020202020204" pitchFamily="34" charset="0"/>
              </a:rPr>
              <a:t>write_file</a:t>
            </a:r>
            <a:r>
              <a:rPr lang="en-US" sz="1600" dirty="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function.</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496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pPr/>
              <a:t>7</a:t>
            </a:fld>
            <a:endParaRPr lang="en-US" dirty="0"/>
          </a:p>
        </p:txBody>
      </p:sp>
      <p:sp>
        <p:nvSpPr>
          <p:cNvPr id="6" name="TextBox 5"/>
          <p:cNvSpPr txBox="1"/>
          <p:nvPr/>
        </p:nvSpPr>
        <p:spPr>
          <a:xfrm>
            <a:off x="2890344" y="168166"/>
            <a:ext cx="4771697"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DEPLOYMENT APPROACH</a:t>
            </a:r>
          </a:p>
        </p:txBody>
      </p:sp>
      <p:sp>
        <p:nvSpPr>
          <p:cNvPr id="7" name="TextBox 6"/>
          <p:cNvSpPr txBox="1"/>
          <p:nvPr/>
        </p:nvSpPr>
        <p:spPr>
          <a:xfrm>
            <a:off x="0" y="629832"/>
            <a:ext cx="12192000" cy="6063198"/>
          </a:xfrm>
          <a:prstGeom prst="rect">
            <a:avLst/>
          </a:prstGeom>
          <a:noFill/>
        </p:spPr>
        <p:txBody>
          <a:bodyPr wrap="square" rtlCol="0">
            <a:spAutoFit/>
          </a:bodyPr>
          <a:lstStyle/>
          <a:p>
            <a:endParaRPr lang="en-US" b="1"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Local </a:t>
            </a:r>
            <a:r>
              <a:rPr lang="en-US" b="1" dirty="0">
                <a:latin typeface="Arial" panose="020B0604020202020204" pitchFamily="34" charset="0"/>
                <a:cs typeface="Arial" panose="020B0604020202020204" pitchFamily="34" charset="0"/>
              </a:rPr>
              <a:t>Deployment:</a:t>
            </a:r>
          </a:p>
          <a:p>
            <a:pPr marL="285750" indent="-285750">
              <a:buFont typeface="Wingdings" panose="05000000000000000000" pitchFamily="2" charset="2"/>
              <a:buChar char="v"/>
            </a:pPr>
            <a:endParaRPr lang="en-US" sz="1600" dirty="0">
              <a:solidFill>
                <a:schemeClr val="accent1">
                  <a:lumMod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600" dirty="0">
                <a:solidFill>
                  <a:schemeClr val="accent1">
                    <a:lumMod val="50000"/>
                  </a:schemeClr>
                </a:solidFill>
                <a:latin typeface="Arial" panose="020B0604020202020204" pitchFamily="34" charset="0"/>
                <a:cs typeface="Arial" panose="020B0604020202020204" pitchFamily="34" charset="0"/>
              </a:rPr>
              <a:t>Run the Python script on the local machine where you want to capture keystrokes.</a:t>
            </a:r>
          </a:p>
          <a:p>
            <a:pPr marL="285750" indent="-285750">
              <a:buFont typeface="Wingdings" panose="05000000000000000000" pitchFamily="2" charset="2"/>
              <a:buChar char="v"/>
            </a:pPr>
            <a:endParaRPr lang="en-US" sz="1600" dirty="0">
              <a:solidFill>
                <a:schemeClr val="accent1">
                  <a:lumMod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600" dirty="0">
                <a:solidFill>
                  <a:schemeClr val="accent1">
                    <a:lumMod val="50000"/>
                  </a:schemeClr>
                </a:solidFill>
                <a:latin typeface="Arial" panose="020B0604020202020204" pitchFamily="34" charset="0"/>
                <a:cs typeface="Arial" panose="020B0604020202020204" pitchFamily="34" charset="0"/>
              </a:rPr>
              <a:t>Ensure that the script runs in the background (e.g., minimize the console window).</a:t>
            </a:r>
          </a:p>
          <a:p>
            <a:pPr marL="285750" indent="-285750">
              <a:buFont typeface="Wingdings" panose="05000000000000000000" pitchFamily="2" charset="2"/>
              <a:buChar char="v"/>
            </a:pPr>
            <a:endParaRPr lang="en-US" sz="1600" dirty="0">
              <a:solidFill>
                <a:schemeClr val="accent1">
                  <a:lumMod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600" dirty="0">
                <a:solidFill>
                  <a:schemeClr val="accent1">
                    <a:lumMod val="50000"/>
                  </a:schemeClr>
                </a:solidFill>
                <a:latin typeface="Arial" panose="020B0604020202020204" pitchFamily="34" charset="0"/>
                <a:cs typeface="Arial" panose="020B0604020202020204" pitchFamily="34" charset="0"/>
              </a:rPr>
              <a:t>The </a:t>
            </a:r>
            <a:r>
              <a:rPr lang="en-US" sz="1600" dirty="0" err="1">
                <a:solidFill>
                  <a:schemeClr val="accent1">
                    <a:lumMod val="50000"/>
                  </a:schemeClr>
                </a:solidFill>
                <a:latin typeface="Arial" panose="020B0604020202020204" pitchFamily="34" charset="0"/>
                <a:cs typeface="Arial" panose="020B0604020202020204" pitchFamily="34" charset="0"/>
              </a:rPr>
              <a:t>keylogger</a:t>
            </a:r>
            <a:r>
              <a:rPr lang="en-US" sz="1600" dirty="0">
                <a:solidFill>
                  <a:schemeClr val="accent1">
                    <a:lumMod val="50000"/>
                  </a:schemeClr>
                </a:solidFill>
                <a:latin typeface="Arial" panose="020B0604020202020204" pitchFamily="34" charset="0"/>
                <a:cs typeface="Arial" panose="020B0604020202020204" pitchFamily="34" charset="0"/>
              </a:rPr>
              <a:t> will save all keystrokes to the specified log file.</a:t>
            </a:r>
          </a:p>
          <a:p>
            <a:endParaRPr lang="en-US" sz="1600" dirty="0">
              <a:solidFill>
                <a:schemeClr val="accent1">
                  <a:lumMod val="50000"/>
                </a:schemeClr>
              </a:solidFill>
              <a:latin typeface="Arial" panose="020B0604020202020204" pitchFamily="34" charset="0"/>
              <a:cs typeface="Arial" panose="020B0604020202020204" pitchFamily="34" charset="0"/>
            </a:endParaRPr>
          </a:p>
          <a:p>
            <a:r>
              <a:rPr lang="en-US" sz="1600" b="1" dirty="0">
                <a:solidFill>
                  <a:schemeClr val="accent1">
                    <a:lumMod val="50000"/>
                  </a:schemeClr>
                </a:solidFill>
                <a:latin typeface="Arial" panose="020B0604020202020204" pitchFamily="34" charset="0"/>
                <a:cs typeface="Arial" panose="020B0604020202020204" pitchFamily="34" charset="0"/>
              </a:rPr>
              <a:t>Executable Creation:</a:t>
            </a:r>
          </a:p>
          <a:p>
            <a:endParaRPr lang="en-US" sz="1600" dirty="0">
              <a:solidFill>
                <a:schemeClr val="accent1">
                  <a:lumMod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600" dirty="0">
                <a:solidFill>
                  <a:schemeClr val="accent1">
                    <a:lumMod val="50000"/>
                  </a:schemeClr>
                </a:solidFill>
                <a:latin typeface="Arial" panose="020B0604020202020204" pitchFamily="34" charset="0"/>
                <a:cs typeface="Arial" panose="020B0604020202020204" pitchFamily="34" charset="0"/>
              </a:rPr>
              <a:t>Convert the Python script into an executable (e.g., using tools like </a:t>
            </a:r>
            <a:r>
              <a:rPr lang="en-US" sz="1600" dirty="0" err="1">
                <a:solidFill>
                  <a:schemeClr val="accent1">
                    <a:lumMod val="50000"/>
                  </a:schemeClr>
                </a:solidFill>
                <a:latin typeface="Arial" panose="020B0604020202020204" pitchFamily="34" charset="0"/>
                <a:cs typeface="Arial" panose="020B0604020202020204" pitchFamily="34" charset="0"/>
              </a:rPr>
              <a:t>pyinstaller</a:t>
            </a:r>
            <a:r>
              <a:rPr lang="en-US" sz="1600" dirty="0">
                <a:solidFill>
                  <a:schemeClr val="accent1">
                    <a:lumMod val="50000"/>
                  </a:schemeClr>
                </a:solidFill>
                <a:latin typeface="Arial" panose="020B0604020202020204" pitchFamily="34" charset="0"/>
                <a:cs typeface="Arial" panose="020B0604020202020204" pitchFamily="34" charset="0"/>
              </a:rPr>
              <a:t> or </a:t>
            </a:r>
            <a:r>
              <a:rPr lang="en-US" sz="1600" dirty="0" err="1">
                <a:solidFill>
                  <a:schemeClr val="accent1">
                    <a:lumMod val="50000"/>
                  </a:schemeClr>
                </a:solidFill>
                <a:latin typeface="Arial" panose="020B0604020202020204" pitchFamily="34" charset="0"/>
                <a:cs typeface="Arial" panose="020B0604020202020204" pitchFamily="34" charset="0"/>
              </a:rPr>
              <a:t>cx_Freeze</a:t>
            </a:r>
            <a:r>
              <a:rPr lang="en-US" sz="1600" dirty="0">
                <a:solidFill>
                  <a:schemeClr val="accent1">
                    <a:lumMod val="50000"/>
                  </a:schemeClr>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v"/>
            </a:pPr>
            <a:endParaRPr lang="en-US" sz="1600" dirty="0">
              <a:solidFill>
                <a:schemeClr val="accent1">
                  <a:lumMod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600" dirty="0">
                <a:solidFill>
                  <a:schemeClr val="accent1">
                    <a:lumMod val="50000"/>
                  </a:schemeClr>
                </a:solidFill>
                <a:latin typeface="Arial" panose="020B0604020202020204" pitchFamily="34" charset="0"/>
                <a:cs typeface="Arial" panose="020B0604020202020204" pitchFamily="34" charset="0"/>
              </a:rPr>
              <a:t>Distribute the executable to target machines.</a:t>
            </a:r>
          </a:p>
          <a:p>
            <a:pPr marL="285750" indent="-285750">
              <a:buFont typeface="Wingdings" panose="05000000000000000000" pitchFamily="2" charset="2"/>
              <a:buChar char="v"/>
            </a:pPr>
            <a:endParaRPr lang="en-US" sz="1600" dirty="0">
              <a:solidFill>
                <a:schemeClr val="accent1">
                  <a:lumMod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600" dirty="0">
                <a:solidFill>
                  <a:schemeClr val="accent1">
                    <a:lumMod val="50000"/>
                  </a:schemeClr>
                </a:solidFill>
                <a:latin typeface="Arial" panose="020B0604020202020204" pitchFamily="34" charset="0"/>
                <a:cs typeface="Arial" panose="020B0604020202020204" pitchFamily="34" charset="0"/>
              </a:rPr>
              <a:t>Users can run the executable discreetly to start the </a:t>
            </a:r>
            <a:r>
              <a:rPr lang="en-US" sz="1600" dirty="0" err="1">
                <a:solidFill>
                  <a:schemeClr val="accent1">
                    <a:lumMod val="50000"/>
                  </a:schemeClr>
                </a:solidFill>
                <a:latin typeface="Arial" panose="020B0604020202020204" pitchFamily="34" charset="0"/>
                <a:cs typeface="Arial" panose="020B0604020202020204" pitchFamily="34" charset="0"/>
              </a:rPr>
              <a:t>keylogger</a:t>
            </a:r>
            <a:r>
              <a:rPr lang="en-US" sz="1600" dirty="0">
                <a:solidFill>
                  <a:schemeClr val="accent1">
                    <a:lumMod val="50000"/>
                  </a:schemeClr>
                </a:solidFill>
                <a:latin typeface="Arial" panose="020B0604020202020204" pitchFamily="34" charset="0"/>
                <a:cs typeface="Arial" panose="020B0604020202020204" pitchFamily="34" charset="0"/>
              </a:rPr>
              <a:t>.</a:t>
            </a:r>
          </a:p>
          <a:p>
            <a:endParaRPr lang="en-US" sz="1600" dirty="0">
              <a:solidFill>
                <a:schemeClr val="accent1">
                  <a:lumMod val="50000"/>
                </a:schemeClr>
              </a:solidFill>
              <a:latin typeface="Arial" panose="020B0604020202020204" pitchFamily="34" charset="0"/>
              <a:cs typeface="Arial" panose="020B0604020202020204" pitchFamily="34" charset="0"/>
            </a:endParaRPr>
          </a:p>
          <a:p>
            <a:r>
              <a:rPr lang="en-US" sz="1600" b="1" dirty="0">
                <a:solidFill>
                  <a:schemeClr val="accent1">
                    <a:lumMod val="50000"/>
                  </a:schemeClr>
                </a:solidFill>
                <a:latin typeface="Arial" panose="020B0604020202020204" pitchFamily="34" charset="0"/>
                <a:cs typeface="Arial" panose="020B0604020202020204" pitchFamily="34" charset="0"/>
              </a:rPr>
              <a:t>Ethical Considerations:</a:t>
            </a:r>
          </a:p>
          <a:p>
            <a:endParaRPr lang="en-US" sz="1600" dirty="0">
              <a:solidFill>
                <a:schemeClr val="accent1">
                  <a:lumMod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600" dirty="0">
                <a:solidFill>
                  <a:schemeClr val="accent1">
                    <a:lumMod val="50000"/>
                  </a:schemeClr>
                </a:solidFill>
                <a:latin typeface="Arial" panose="020B0604020202020204" pitchFamily="34" charset="0"/>
                <a:cs typeface="Arial" panose="020B0604020202020204" pitchFamily="34" charset="0"/>
              </a:rPr>
              <a:t>Always use </a:t>
            </a:r>
            <a:r>
              <a:rPr lang="en-US" sz="1600" dirty="0" err="1">
                <a:solidFill>
                  <a:schemeClr val="accent1">
                    <a:lumMod val="50000"/>
                  </a:schemeClr>
                </a:solidFill>
                <a:latin typeface="Arial" panose="020B0604020202020204" pitchFamily="34" charset="0"/>
                <a:cs typeface="Arial" panose="020B0604020202020204" pitchFamily="34" charset="0"/>
              </a:rPr>
              <a:t>keyloggers</a:t>
            </a:r>
            <a:r>
              <a:rPr lang="en-US" sz="1600" dirty="0">
                <a:solidFill>
                  <a:schemeClr val="accent1">
                    <a:lumMod val="50000"/>
                  </a:schemeClr>
                </a:solidFill>
                <a:latin typeface="Arial" panose="020B0604020202020204" pitchFamily="34" charset="0"/>
                <a:cs typeface="Arial" panose="020B0604020202020204" pitchFamily="34" charset="0"/>
              </a:rPr>
              <a:t> responsibly and legally</a:t>
            </a:r>
            <a:r>
              <a:rPr lang="en-US" sz="1600" dirty="0" smtClean="0">
                <a:solidFill>
                  <a:schemeClr val="accent1">
                    <a:lumMod val="50000"/>
                  </a:schemeClr>
                </a:solidFill>
                <a:latin typeface="Arial" panose="020B0604020202020204" pitchFamily="34" charset="0"/>
                <a:cs typeface="Arial" panose="020B0604020202020204" pitchFamily="34" charset="0"/>
              </a:rPr>
              <a:t>.</a:t>
            </a:r>
            <a:endParaRPr lang="en-US" sz="1600" dirty="0">
              <a:solidFill>
                <a:schemeClr val="accent1">
                  <a:lumMod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US" sz="1600" dirty="0" smtClean="0">
              <a:solidFill>
                <a:schemeClr val="accent1">
                  <a:lumMod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600" dirty="0" smtClean="0">
                <a:solidFill>
                  <a:schemeClr val="accent1">
                    <a:lumMod val="50000"/>
                  </a:schemeClr>
                </a:solidFill>
                <a:latin typeface="Arial" panose="020B0604020202020204" pitchFamily="34" charset="0"/>
                <a:cs typeface="Arial" panose="020B0604020202020204" pitchFamily="34" charset="0"/>
              </a:rPr>
              <a:t>Obtain </a:t>
            </a:r>
            <a:r>
              <a:rPr lang="en-US" sz="1600" dirty="0">
                <a:solidFill>
                  <a:schemeClr val="accent1">
                    <a:lumMod val="50000"/>
                  </a:schemeClr>
                </a:solidFill>
                <a:latin typeface="Arial" panose="020B0604020202020204" pitchFamily="34" charset="0"/>
                <a:cs typeface="Arial" panose="020B0604020202020204" pitchFamily="34" charset="0"/>
              </a:rPr>
              <a:t>proper consent before deploying a </a:t>
            </a:r>
            <a:r>
              <a:rPr lang="en-US" sz="1600" dirty="0" err="1">
                <a:solidFill>
                  <a:schemeClr val="accent1">
                    <a:lumMod val="50000"/>
                  </a:schemeClr>
                </a:solidFill>
                <a:latin typeface="Arial" panose="020B0604020202020204" pitchFamily="34" charset="0"/>
                <a:cs typeface="Arial" panose="020B0604020202020204" pitchFamily="34" charset="0"/>
              </a:rPr>
              <a:t>keylogger</a:t>
            </a:r>
            <a:r>
              <a:rPr lang="en-US" sz="1600" dirty="0">
                <a:solidFill>
                  <a:schemeClr val="accent1">
                    <a:lumMod val="50000"/>
                  </a:schemeClr>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v"/>
            </a:pPr>
            <a:endParaRPr lang="en-US" sz="1600" dirty="0">
              <a:solidFill>
                <a:schemeClr val="accent1">
                  <a:lumMod val="50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600" dirty="0" smtClean="0">
                <a:solidFill>
                  <a:schemeClr val="accent1">
                    <a:lumMod val="50000"/>
                  </a:schemeClr>
                </a:solidFill>
                <a:latin typeface="Arial" panose="020B0604020202020204" pitchFamily="34" charset="0"/>
                <a:cs typeface="Arial" panose="020B0604020202020204" pitchFamily="34" charset="0"/>
              </a:rPr>
              <a:t>Educate </a:t>
            </a:r>
            <a:r>
              <a:rPr lang="en-US" sz="1600" dirty="0">
                <a:solidFill>
                  <a:schemeClr val="accent1">
                    <a:lumMod val="50000"/>
                  </a:schemeClr>
                </a:solidFill>
                <a:latin typeface="Arial" panose="020B0604020202020204" pitchFamily="34" charset="0"/>
                <a:cs typeface="Arial" panose="020B0604020202020204" pitchFamily="34" charset="0"/>
              </a:rPr>
              <a:t>users about the purpose and scope of monitoring.</a:t>
            </a:r>
          </a:p>
        </p:txBody>
      </p:sp>
    </p:spTree>
    <p:extLst>
      <p:ext uri="{BB962C8B-B14F-4D97-AF65-F5344CB8AC3E}">
        <p14:creationId xmlns:p14="http://schemas.microsoft.com/office/powerpoint/2010/main" val="31496707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768246-2496-4F97-8FCA-02252116FF87}"/>
              </a:ext>
            </a:extLst>
          </p:cNvPr>
          <p:cNvSpPr>
            <a:spLocks noGrp="1"/>
          </p:cNvSpPr>
          <p:nvPr>
            <p:ph type="title"/>
          </p:nvPr>
        </p:nvSpPr>
        <p:spPr/>
        <p:txBody>
          <a:bodyPr>
            <a:normAutofit/>
          </a:bodyPr>
          <a:lstStyle/>
          <a:p>
            <a:r>
              <a:rPr lang="en-US" sz="3200" dirty="0" smtClean="0">
                <a:latin typeface="Arial" panose="020B0604020202020204" pitchFamily="34" charset="0"/>
                <a:cs typeface="Arial" panose="020B0604020202020204" pitchFamily="34" charset="0"/>
              </a:rPr>
              <a:t>RESULTS</a:t>
            </a:r>
            <a:endParaRPr lang="en-US" sz="3200"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12"/>
          </p:nvPr>
        </p:nvSpPr>
        <p:spPr/>
        <p:txBody>
          <a:bodyPr/>
          <a:lstStyle/>
          <a:p>
            <a:fld id="{03DC2DEF-D2FE-4B45-ABA4-9F153FD1C98A}" type="slidenum">
              <a:rPr lang="en-US" smtClean="0"/>
              <a:pPr/>
              <a:t>8</a:t>
            </a:fld>
            <a:endParaRPr lang="en-US" dirty="0"/>
          </a:p>
        </p:txBody>
      </p:sp>
      <p:pic>
        <p:nvPicPr>
          <p:cNvPr id="1026" name="Picture 2" descr="https://lh7-us.googleusercontent.com/v8sfNR2r7CY-Xwt7WtJxVUVe8KYLlfeKq4Y0V3KuNNi4y-3NPj8ro1kb5q9omlBRwSXWnWXZLMKkc1Er5DcEjmCdchw8zCncxAw_pHQ1gqKNOj56b3WZ9GTynTpW7RiHlUbIzsqX8C16frBjtjImMQ=n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390" y="1786758"/>
            <a:ext cx="3709404" cy="47036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7-us.googleusercontent.com/wbQxxy6UMPPhNc4cCO6BikglGlKCFY67l0zNFm3KyANl8y8Hn2BT60n2eRpxP4MKK_X3fTqSJYj9Wjgl4fumr7wHzce8oYMIHXUq51K2hQFDps-73gdzrwz7M9KitzVxZTFseigPA9A7nwEqLshShg=n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760" y="1788178"/>
            <a:ext cx="3935362" cy="464056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7-us.googleusercontent.com/DzxmrZ9XwLs6SG4nhKoebdbLA21-vrdCD_UouW2GOLScH2Ix42qKGdQ_vD53HotlIWMsoSn_B5VqR6KAPAwATvVPxKDyuFMGDYrMxRcZOjPdeMWpoMlJx_KgtngQG32t-JoEf_tl7D-2l28RkaOgPg=n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9088" y="1788178"/>
            <a:ext cx="3952875" cy="464056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8293177" y="1244642"/>
            <a:ext cx="3536238" cy="923330"/>
          </a:xfrm>
          <a:prstGeom prst="rect">
            <a:avLst/>
          </a:prstGeom>
          <a:noFill/>
        </p:spPr>
        <p:txBody>
          <a:bodyPr wrap="square" rtlCol="0">
            <a:spAutoFit/>
          </a:bodyPr>
          <a:lstStyle/>
          <a:p>
            <a:r>
              <a:rPr lang="en-US" b="1" dirty="0">
                <a:solidFill>
                  <a:schemeClr val="tx2">
                    <a:lumMod val="50000"/>
                  </a:schemeClr>
                </a:solidFill>
                <a:latin typeface="Arial" panose="020B0604020202020204" pitchFamily="34" charset="0"/>
                <a:cs typeface="Arial" panose="020B0604020202020204" pitchFamily="34" charset="0"/>
              </a:rPr>
              <a:t>KEY LOGGER TERMINATED</a:t>
            </a:r>
            <a:endParaRPr lang="en-US" b="1" dirty="0">
              <a:solidFill>
                <a:schemeClr val="tx2">
                  <a:lumMod val="50000"/>
                </a:schemeClr>
              </a:solidFill>
              <a:latin typeface="Arial" panose="020B0604020202020204" pitchFamily="34" charset="0"/>
              <a:cs typeface="Arial" panose="020B0604020202020204" pitchFamily="34" charset="0"/>
            </a:endParaRPr>
          </a:p>
          <a:p>
            <a:r>
              <a:rPr lang="en-US" b="1" dirty="0">
                <a:solidFill>
                  <a:schemeClr val="tx2">
                    <a:lumMod val="50000"/>
                  </a:schemeClr>
                </a:solidFill>
                <a:latin typeface="Arial" panose="020B0604020202020204" pitchFamily="34" charset="0"/>
                <a:cs typeface="Arial" panose="020B0604020202020204" pitchFamily="34" charset="0"/>
              </a:rPr>
              <a:t/>
            </a:r>
            <a:br>
              <a:rPr lang="en-US" b="1" dirty="0">
                <a:solidFill>
                  <a:schemeClr val="tx2">
                    <a:lumMod val="50000"/>
                  </a:schemeClr>
                </a:solidFill>
                <a:latin typeface="Arial" panose="020B0604020202020204" pitchFamily="34" charset="0"/>
                <a:cs typeface="Arial" panose="020B0604020202020204" pitchFamily="34" charset="0"/>
              </a:rPr>
            </a:br>
            <a:endParaRPr lang="en-US" b="1" dirty="0">
              <a:solidFill>
                <a:schemeClr val="tx2">
                  <a:lumMod val="50000"/>
                </a:schemeClr>
              </a:solidFill>
              <a:latin typeface="Arial" panose="020B0604020202020204" pitchFamily="34" charset="0"/>
              <a:cs typeface="Arial" panose="020B0604020202020204" pitchFamily="34" charset="0"/>
            </a:endParaRPr>
          </a:p>
        </p:txBody>
      </p:sp>
      <p:sp>
        <p:nvSpPr>
          <p:cNvPr id="19" name="TextBox 18"/>
          <p:cNvSpPr txBox="1"/>
          <p:nvPr/>
        </p:nvSpPr>
        <p:spPr>
          <a:xfrm>
            <a:off x="4319752" y="1222203"/>
            <a:ext cx="3393378" cy="923330"/>
          </a:xfrm>
          <a:prstGeom prst="rect">
            <a:avLst/>
          </a:prstGeom>
          <a:noFill/>
        </p:spPr>
        <p:txBody>
          <a:bodyPr wrap="square" rtlCol="0">
            <a:spAutoFit/>
          </a:bodyPr>
          <a:lstStyle/>
          <a:p>
            <a:r>
              <a:rPr lang="en-US" b="1" dirty="0">
                <a:solidFill>
                  <a:schemeClr val="tx2">
                    <a:lumMod val="50000"/>
                  </a:schemeClr>
                </a:solidFill>
                <a:latin typeface="Arial" panose="020B0604020202020204" pitchFamily="34" charset="0"/>
                <a:cs typeface="Arial" panose="020B0604020202020204" pitchFamily="34" charset="0"/>
              </a:rPr>
              <a:t>KEY LOGGER RUNNING</a:t>
            </a:r>
            <a:endParaRPr lang="en-US" b="1" dirty="0">
              <a:solidFill>
                <a:schemeClr val="tx2">
                  <a:lumMod val="50000"/>
                </a:schemeClr>
              </a:solidFill>
              <a:latin typeface="Arial" panose="020B0604020202020204" pitchFamily="34" charset="0"/>
              <a:cs typeface="Arial" panose="020B0604020202020204" pitchFamily="34" charset="0"/>
            </a:endParaRPr>
          </a:p>
          <a:p>
            <a:r>
              <a:rPr lang="en-US" b="1" dirty="0">
                <a:solidFill>
                  <a:schemeClr val="tx2">
                    <a:lumMod val="50000"/>
                  </a:schemeClr>
                </a:solidFill>
                <a:latin typeface="Arial" panose="020B0604020202020204" pitchFamily="34" charset="0"/>
                <a:cs typeface="Arial" panose="020B0604020202020204" pitchFamily="34" charset="0"/>
              </a:rPr>
              <a:t/>
            </a:r>
            <a:br>
              <a:rPr lang="en-US" b="1" dirty="0">
                <a:solidFill>
                  <a:schemeClr val="tx2">
                    <a:lumMod val="50000"/>
                  </a:schemeClr>
                </a:solidFill>
                <a:latin typeface="Arial" panose="020B0604020202020204" pitchFamily="34" charset="0"/>
                <a:cs typeface="Arial" panose="020B0604020202020204" pitchFamily="34" charset="0"/>
              </a:rPr>
            </a:br>
            <a:endParaRPr lang="en-US" b="1" dirty="0">
              <a:solidFill>
                <a:schemeClr val="tx2">
                  <a:lumMod val="50000"/>
                </a:schemeClr>
              </a:solidFill>
              <a:latin typeface="Arial" panose="020B0604020202020204" pitchFamily="34" charset="0"/>
              <a:cs typeface="Arial" panose="020B0604020202020204" pitchFamily="34" charset="0"/>
            </a:endParaRPr>
          </a:p>
        </p:txBody>
      </p:sp>
      <p:sp>
        <p:nvSpPr>
          <p:cNvPr id="20" name="TextBox 19"/>
          <p:cNvSpPr txBox="1"/>
          <p:nvPr/>
        </p:nvSpPr>
        <p:spPr>
          <a:xfrm>
            <a:off x="241738" y="1222201"/>
            <a:ext cx="3345352" cy="923330"/>
          </a:xfrm>
          <a:prstGeom prst="rect">
            <a:avLst/>
          </a:prstGeom>
          <a:noFill/>
        </p:spPr>
        <p:txBody>
          <a:bodyPr wrap="square" rtlCol="0">
            <a:spAutoFit/>
          </a:bodyPr>
          <a:lstStyle/>
          <a:p>
            <a:r>
              <a:rPr lang="en-US" b="1" dirty="0">
                <a:solidFill>
                  <a:schemeClr val="tx2">
                    <a:lumMod val="50000"/>
                  </a:schemeClr>
                </a:solidFill>
                <a:latin typeface="Arial" panose="020B0604020202020204" pitchFamily="34" charset="0"/>
                <a:cs typeface="Arial" panose="020B0604020202020204" pitchFamily="34" charset="0"/>
              </a:rPr>
              <a:t> TO START KEY LOGGER</a:t>
            </a:r>
            <a:endParaRPr lang="en-US" b="1" dirty="0">
              <a:solidFill>
                <a:schemeClr val="tx2">
                  <a:lumMod val="50000"/>
                </a:schemeClr>
              </a:solidFill>
              <a:latin typeface="Arial" panose="020B0604020202020204" pitchFamily="34" charset="0"/>
              <a:cs typeface="Arial" panose="020B0604020202020204" pitchFamily="34" charset="0"/>
            </a:endParaRPr>
          </a:p>
          <a:p>
            <a:r>
              <a:rPr lang="en-US" b="1" dirty="0">
                <a:solidFill>
                  <a:schemeClr val="tx2">
                    <a:lumMod val="50000"/>
                  </a:schemeClr>
                </a:solidFill>
                <a:latin typeface="Arial" panose="020B0604020202020204" pitchFamily="34" charset="0"/>
                <a:cs typeface="Arial" panose="020B0604020202020204" pitchFamily="34" charset="0"/>
              </a:rPr>
              <a:t/>
            </a:r>
            <a:br>
              <a:rPr lang="en-US" b="1" dirty="0">
                <a:solidFill>
                  <a:schemeClr val="tx2">
                    <a:lumMod val="50000"/>
                  </a:schemeClr>
                </a:solidFill>
                <a:latin typeface="Arial" panose="020B0604020202020204" pitchFamily="34" charset="0"/>
                <a:cs typeface="Arial" panose="020B0604020202020204" pitchFamily="34" charset="0"/>
              </a:rPr>
            </a:br>
            <a:endParaRPr lang="en-US" b="1" dirty="0">
              <a:solidFill>
                <a:schemeClr val="tx2">
                  <a:lumMod val="50000"/>
                </a:schemeClr>
              </a:solidFill>
              <a:latin typeface="Arial" panose="020B0604020202020204" pitchFamily="34" charset="0"/>
              <a:cs typeface="Arial" panose="020B0604020202020204" pitchFamily="34" charset="0"/>
            </a:endParaRPr>
          </a:p>
        </p:txBody>
      </p:sp>
      <p:sp>
        <p:nvSpPr>
          <p:cNvPr id="21" name="TextBox 20"/>
          <p:cNvSpPr txBox="1"/>
          <p:nvPr/>
        </p:nvSpPr>
        <p:spPr>
          <a:xfrm>
            <a:off x="2869325" y="683172"/>
            <a:ext cx="8828690" cy="369332"/>
          </a:xfrm>
          <a:prstGeom prst="rect">
            <a:avLst/>
          </a:prstGeom>
          <a:noFill/>
        </p:spPr>
        <p:txBody>
          <a:bodyPr wrap="square" rtlCol="0">
            <a:spAutoFit/>
          </a:bodyPr>
          <a:lstStyle/>
          <a:p>
            <a:r>
              <a:rPr lang="en-US" dirty="0">
                <a:solidFill>
                  <a:schemeClr val="accent1">
                    <a:lumMod val="50000"/>
                  </a:schemeClr>
                </a:solidFill>
                <a:latin typeface="Arial" panose="020B0604020202020204" pitchFamily="34" charset="0"/>
                <a:cs typeface="Arial" panose="020B0604020202020204" pitchFamily="34" charset="0"/>
              </a:rPr>
              <a:t>The </a:t>
            </a:r>
            <a:r>
              <a:rPr lang="en-US" dirty="0" err="1">
                <a:solidFill>
                  <a:schemeClr val="accent1">
                    <a:lumMod val="50000"/>
                  </a:schemeClr>
                </a:solidFill>
                <a:latin typeface="Arial" panose="020B0604020202020204" pitchFamily="34" charset="0"/>
                <a:cs typeface="Arial" panose="020B0604020202020204" pitchFamily="34" charset="0"/>
              </a:rPr>
              <a:t>keylogger</a:t>
            </a:r>
            <a:r>
              <a:rPr lang="en-US" dirty="0">
                <a:solidFill>
                  <a:schemeClr val="accent1">
                    <a:lumMod val="50000"/>
                  </a:schemeClr>
                </a:solidFill>
                <a:latin typeface="Arial" panose="020B0604020202020204" pitchFamily="34" charset="0"/>
                <a:cs typeface="Arial" panose="020B0604020202020204" pitchFamily="34" charset="0"/>
              </a:rPr>
              <a:t> runs and saves all </a:t>
            </a:r>
            <a:r>
              <a:rPr lang="en-US" dirty="0" err="1">
                <a:solidFill>
                  <a:schemeClr val="accent1">
                    <a:lumMod val="50000"/>
                  </a:schemeClr>
                </a:solidFill>
                <a:latin typeface="Arial" panose="020B0604020202020204" pitchFamily="34" charset="0"/>
                <a:cs typeface="Arial" panose="020B0604020202020204" pitchFamily="34" charset="0"/>
              </a:rPr>
              <a:t>keyLogs</a:t>
            </a:r>
            <a:r>
              <a:rPr lang="en-US" dirty="0">
                <a:solidFill>
                  <a:schemeClr val="accent1">
                    <a:lumMod val="50000"/>
                  </a:schemeClr>
                </a:solidFill>
                <a:latin typeface="Arial" panose="020B0604020202020204" pitchFamily="34" charset="0"/>
                <a:cs typeface="Arial" panose="020B0604020202020204" pitchFamily="34" charset="0"/>
              </a:rPr>
              <a:t> to “c:\output.txt</a:t>
            </a:r>
            <a:r>
              <a:rPr lang="en-US" dirty="0" smtClean="0">
                <a:solidFill>
                  <a:schemeClr val="accent1">
                    <a:lumMod val="50000"/>
                  </a:schemeClr>
                </a:solidFill>
                <a:latin typeface="Arial" panose="020B0604020202020204" pitchFamily="34" charset="0"/>
                <a:cs typeface="Arial" panose="020B0604020202020204" pitchFamily="34" charset="0"/>
              </a:rPr>
              <a:t>”.</a:t>
            </a:r>
            <a:endParaRPr lang="en-US"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3063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F8E5BC1-257F-4CA0-A14D-8A76F6198211}"/>
              </a:ext>
            </a:extLst>
          </p:cNvPr>
          <p:cNvSpPr>
            <a:spLocks noGrp="1"/>
          </p:cNvSpPr>
          <p:nvPr>
            <p:ph type="title"/>
          </p:nvPr>
        </p:nvSpPr>
        <p:spPr/>
        <p:txBody>
          <a:bodyPr>
            <a:normAutofit fontScale="90000"/>
          </a:bodyPr>
          <a:lstStyle/>
          <a:p>
            <a:r>
              <a:rPr lang="en-US" dirty="0">
                <a:latin typeface="Arial" panose="020B0604020202020204" pitchFamily="34" charset="0"/>
                <a:cs typeface="Arial" panose="020B0604020202020204" pitchFamily="34" charset="0"/>
              </a:rPr>
              <a:t>CONCLUSION</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err="1">
                <a:latin typeface="Arial" panose="020B0604020202020204" pitchFamily="34" charset="0"/>
                <a:cs typeface="Arial" panose="020B0604020202020204" pitchFamily="34" charset="0"/>
              </a:rPr>
              <a:t>CONCLUSION</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CE84475F-A218-40AD-91D5-2A42073651D9}"/>
              </a:ext>
            </a:extLst>
          </p:cNvPr>
          <p:cNvSpPr>
            <a:spLocks noGrp="1"/>
          </p:cNvSpPr>
          <p:nvPr>
            <p:ph type="sldNum" sz="quarter" idx="12"/>
          </p:nvPr>
        </p:nvSpPr>
        <p:spPr/>
        <p:txBody>
          <a:bodyPr/>
          <a:lstStyle/>
          <a:p>
            <a:fld id="{03DC2DEF-D2FE-4B45-ABA4-9F153FD1C98A}" type="slidenum">
              <a:rPr lang="en-US" smtClean="0"/>
              <a:pPr/>
              <a:t>9</a:t>
            </a:fld>
            <a:endParaRPr lang="en-US" dirty="0"/>
          </a:p>
        </p:txBody>
      </p:sp>
      <p:sp>
        <p:nvSpPr>
          <p:cNvPr id="17" name="TextBox 16"/>
          <p:cNvSpPr txBox="1"/>
          <p:nvPr/>
        </p:nvSpPr>
        <p:spPr>
          <a:xfrm>
            <a:off x="0" y="4141078"/>
            <a:ext cx="12192000" cy="2862322"/>
          </a:xfrm>
          <a:prstGeom prst="rect">
            <a:avLst/>
          </a:prstGeom>
          <a:noFill/>
        </p:spPr>
        <p:txBody>
          <a:bodyPr wrap="square" rtlCol="0">
            <a:spAutoFit/>
          </a:bodyPr>
          <a:lstStyle/>
          <a:p>
            <a:pPr marL="285750" indent="-285750" fontAlgn="base">
              <a:buFont typeface="Wingdings" panose="05000000000000000000" pitchFamily="2" charset="2"/>
              <a:buChar char="v"/>
            </a:pPr>
            <a:r>
              <a:rPr lang="en-US" dirty="0">
                <a:solidFill>
                  <a:schemeClr val="tx2">
                    <a:lumMod val="50000"/>
                  </a:schemeClr>
                </a:solidFill>
                <a:latin typeface="Arial" panose="020B0604020202020204" pitchFamily="34" charset="0"/>
                <a:cs typeface="Arial" panose="020B0604020202020204" pitchFamily="34" charset="0"/>
              </a:rPr>
              <a:t>our Python </a:t>
            </a:r>
            <a:r>
              <a:rPr lang="en-US" dirty="0" smtClean="0">
                <a:solidFill>
                  <a:schemeClr val="tx2">
                    <a:lumMod val="50000"/>
                  </a:schemeClr>
                </a:solidFill>
                <a:latin typeface="Arial" panose="020B0604020202020204" pitchFamily="34" charset="0"/>
                <a:cs typeface="Arial" panose="020B0604020202020204" pitchFamily="34" charset="0"/>
              </a:rPr>
              <a:t>key logger </a:t>
            </a:r>
            <a:r>
              <a:rPr lang="en-US" dirty="0">
                <a:solidFill>
                  <a:schemeClr val="tx2">
                    <a:lumMod val="50000"/>
                  </a:schemeClr>
                </a:solidFill>
                <a:latin typeface="Arial" panose="020B0604020202020204" pitchFamily="34" charset="0"/>
                <a:cs typeface="Arial" panose="020B0604020202020204" pitchFamily="34" charset="0"/>
              </a:rPr>
              <a:t>project aims to capture keystrokes on a computer system. It can be used for security, monitoring, research, or educational purposes</a:t>
            </a:r>
            <a:r>
              <a:rPr lang="en-US" dirty="0" smtClean="0">
                <a:solidFill>
                  <a:schemeClr val="tx2">
                    <a:lumMod val="50000"/>
                  </a:schemeClr>
                </a:solidFill>
                <a:latin typeface="Arial" panose="020B0604020202020204" pitchFamily="34" charset="0"/>
                <a:cs typeface="Arial" panose="020B0604020202020204" pitchFamily="34" charset="0"/>
              </a:rPr>
              <a:t>.</a:t>
            </a:r>
          </a:p>
          <a:p>
            <a:pPr marL="285750" indent="-285750" fontAlgn="base">
              <a:buFont typeface="Wingdings" panose="05000000000000000000" pitchFamily="2" charset="2"/>
              <a:buChar char="v"/>
            </a:pPr>
            <a:endParaRPr lang="en-US" dirty="0">
              <a:solidFill>
                <a:schemeClr val="tx2">
                  <a:lumMod val="50000"/>
                </a:schemeClr>
              </a:solidFill>
              <a:latin typeface="Arial" panose="020B0604020202020204" pitchFamily="34" charset="0"/>
              <a:cs typeface="Arial" panose="020B0604020202020204" pitchFamily="34" charset="0"/>
            </a:endParaRPr>
          </a:p>
          <a:p>
            <a:pPr marL="285750" indent="-285750" fontAlgn="base">
              <a:buFont typeface="Wingdings" panose="05000000000000000000" pitchFamily="2" charset="2"/>
              <a:buChar char="v"/>
            </a:pPr>
            <a:r>
              <a:rPr lang="en-US" dirty="0">
                <a:solidFill>
                  <a:schemeClr val="tx2">
                    <a:lumMod val="50000"/>
                  </a:schemeClr>
                </a:solidFill>
                <a:latin typeface="Arial" panose="020B0604020202020204" pitchFamily="34" charset="0"/>
                <a:cs typeface="Arial" panose="020B0604020202020204" pitchFamily="34" charset="0"/>
              </a:rPr>
              <a:t>In conclusion, the </a:t>
            </a:r>
            <a:r>
              <a:rPr lang="en-US" dirty="0" smtClean="0">
                <a:solidFill>
                  <a:schemeClr val="tx2">
                    <a:lumMod val="50000"/>
                  </a:schemeClr>
                </a:solidFill>
                <a:latin typeface="Arial" panose="020B0604020202020204" pitchFamily="34" charset="0"/>
                <a:cs typeface="Arial" panose="020B0604020202020204" pitchFamily="34" charset="0"/>
              </a:rPr>
              <a:t>key logger </a:t>
            </a:r>
            <a:r>
              <a:rPr lang="en-US" dirty="0">
                <a:solidFill>
                  <a:schemeClr val="tx2">
                    <a:lumMod val="50000"/>
                  </a:schemeClr>
                </a:solidFill>
                <a:latin typeface="Arial" panose="020B0604020202020204" pitchFamily="34" charset="0"/>
                <a:cs typeface="Arial" panose="020B0604020202020204" pitchFamily="34" charset="0"/>
              </a:rPr>
              <a:t>project serves as a valuable learning experience</a:t>
            </a:r>
            <a:r>
              <a:rPr lang="en-US" dirty="0" smtClean="0">
                <a:solidFill>
                  <a:schemeClr val="tx2">
                    <a:lumMod val="50000"/>
                  </a:schemeClr>
                </a:solidFill>
                <a:latin typeface="Arial" panose="020B0604020202020204" pitchFamily="34" charset="0"/>
                <a:cs typeface="Arial" panose="020B0604020202020204" pitchFamily="34" charset="0"/>
              </a:rPr>
              <a:t>, providing </a:t>
            </a:r>
            <a:r>
              <a:rPr lang="en-US" dirty="0">
                <a:solidFill>
                  <a:schemeClr val="tx2">
                    <a:lumMod val="50000"/>
                  </a:schemeClr>
                </a:solidFill>
                <a:latin typeface="Arial" panose="020B0604020202020204" pitchFamily="34" charset="0"/>
                <a:cs typeface="Arial" panose="020B0604020202020204" pitchFamily="34" charset="0"/>
              </a:rPr>
              <a:t>insights into cybersecurity, ethical considerations</a:t>
            </a:r>
            <a:r>
              <a:rPr lang="en-US" dirty="0" smtClean="0">
                <a:solidFill>
                  <a:schemeClr val="tx2">
                    <a:lumMod val="50000"/>
                  </a:schemeClr>
                </a:solidFill>
                <a:latin typeface="Arial" panose="020B0604020202020204" pitchFamily="34" charset="0"/>
                <a:cs typeface="Arial" panose="020B0604020202020204" pitchFamily="34" charset="0"/>
              </a:rPr>
              <a:t>, and </a:t>
            </a:r>
            <a:r>
              <a:rPr lang="en-US" dirty="0">
                <a:solidFill>
                  <a:schemeClr val="tx2">
                    <a:lumMod val="50000"/>
                  </a:schemeClr>
                </a:solidFill>
                <a:latin typeface="Arial" panose="020B0604020202020204" pitchFamily="34" charset="0"/>
                <a:cs typeface="Arial" panose="020B0604020202020204" pitchFamily="34" charset="0"/>
              </a:rPr>
              <a:t>the responsible development of monitoring </a:t>
            </a:r>
            <a:r>
              <a:rPr lang="en-US" dirty="0" err="1">
                <a:solidFill>
                  <a:schemeClr val="tx2">
                    <a:lumMod val="50000"/>
                  </a:schemeClr>
                </a:solidFill>
                <a:latin typeface="Arial" panose="020B0604020202020204" pitchFamily="34" charset="0"/>
                <a:cs typeface="Arial" panose="020B0604020202020204" pitchFamily="34" charset="0"/>
              </a:rPr>
              <a:t>tools.By</a:t>
            </a:r>
            <a:r>
              <a:rPr lang="en-US" dirty="0">
                <a:solidFill>
                  <a:schemeClr val="tx2">
                    <a:lumMod val="50000"/>
                  </a:schemeClr>
                </a:solidFill>
                <a:latin typeface="Arial" panose="020B0604020202020204" pitchFamily="34" charset="0"/>
                <a:cs typeface="Arial" panose="020B0604020202020204" pitchFamily="34" charset="0"/>
              </a:rPr>
              <a:t> approaching </a:t>
            </a:r>
            <a:r>
              <a:rPr lang="en-US" dirty="0" smtClean="0">
                <a:solidFill>
                  <a:schemeClr val="tx2">
                    <a:lumMod val="50000"/>
                  </a:schemeClr>
                </a:solidFill>
                <a:latin typeface="Arial" panose="020B0604020202020204" pitchFamily="34" charset="0"/>
                <a:cs typeface="Arial" panose="020B0604020202020204" pitchFamily="34" charset="0"/>
              </a:rPr>
              <a:t>key logger </a:t>
            </a:r>
            <a:r>
              <a:rPr lang="en-US" dirty="0">
                <a:solidFill>
                  <a:schemeClr val="tx2">
                    <a:lumMod val="50000"/>
                  </a:schemeClr>
                </a:solidFill>
                <a:latin typeface="Arial" panose="020B0604020202020204" pitchFamily="34" charset="0"/>
                <a:cs typeface="Arial" panose="020B0604020202020204" pitchFamily="34" charset="0"/>
              </a:rPr>
              <a:t>development with a commitment to ethics and integrity</a:t>
            </a:r>
            <a:r>
              <a:rPr lang="en-US" dirty="0" smtClean="0">
                <a:solidFill>
                  <a:schemeClr val="tx2">
                    <a:lumMod val="50000"/>
                  </a:schemeClr>
                </a:solidFill>
                <a:latin typeface="Arial" panose="020B0604020202020204" pitchFamily="34" charset="0"/>
                <a:cs typeface="Arial" panose="020B0604020202020204" pitchFamily="34" charset="0"/>
              </a:rPr>
              <a:t>,</a:t>
            </a:r>
          </a:p>
          <a:p>
            <a:pPr marL="285750" indent="-285750" fontAlgn="base">
              <a:buFont typeface="Wingdings" panose="05000000000000000000" pitchFamily="2" charset="2"/>
              <a:buChar char="v"/>
            </a:pPr>
            <a:endParaRPr lang="en-US" dirty="0">
              <a:solidFill>
                <a:schemeClr val="tx2">
                  <a:lumMod val="50000"/>
                </a:schemeClr>
              </a:solidFill>
              <a:latin typeface="Arial" panose="020B0604020202020204" pitchFamily="34" charset="0"/>
              <a:cs typeface="Arial" panose="020B0604020202020204" pitchFamily="34" charset="0"/>
            </a:endParaRPr>
          </a:p>
          <a:p>
            <a:pPr marL="285750" indent="-285750" fontAlgn="base">
              <a:buFont typeface="Wingdings" panose="05000000000000000000" pitchFamily="2" charset="2"/>
              <a:buChar char="v"/>
            </a:pPr>
            <a:r>
              <a:rPr lang="en-US" dirty="0">
                <a:solidFill>
                  <a:schemeClr val="tx2">
                    <a:lumMod val="50000"/>
                  </a:schemeClr>
                </a:solidFill>
                <a:latin typeface="Arial" panose="020B0604020202020204" pitchFamily="34" charset="0"/>
                <a:cs typeface="Arial" panose="020B0604020202020204" pitchFamily="34" charset="0"/>
              </a:rPr>
              <a:t>we can harness the potential of such tools while </a:t>
            </a:r>
            <a:r>
              <a:rPr lang="en-US" dirty="0" smtClean="0">
                <a:solidFill>
                  <a:schemeClr val="tx2">
                    <a:lumMod val="50000"/>
                  </a:schemeClr>
                </a:solidFill>
                <a:latin typeface="Arial" panose="020B0604020202020204" pitchFamily="34" charset="0"/>
                <a:cs typeface="Arial" panose="020B0604020202020204" pitchFamily="34" charset="0"/>
              </a:rPr>
              <a:t>safe guarding </a:t>
            </a:r>
            <a:r>
              <a:rPr lang="en-US" dirty="0">
                <a:solidFill>
                  <a:schemeClr val="tx2">
                    <a:lumMod val="50000"/>
                  </a:schemeClr>
                </a:solidFill>
                <a:latin typeface="Arial" panose="020B0604020202020204" pitchFamily="34" charset="0"/>
                <a:cs typeface="Arial" panose="020B0604020202020204" pitchFamily="34" charset="0"/>
              </a:rPr>
              <a:t>privacy and </a:t>
            </a:r>
            <a:r>
              <a:rPr lang="en-US" dirty="0" smtClean="0">
                <a:solidFill>
                  <a:schemeClr val="tx2">
                    <a:lumMod val="50000"/>
                  </a:schemeClr>
                </a:solidFill>
                <a:latin typeface="Arial" panose="020B0604020202020204" pitchFamily="34" charset="0"/>
                <a:cs typeface="Arial" panose="020B0604020202020204" pitchFamily="34" charset="0"/>
              </a:rPr>
              <a:t>respecting individual </a:t>
            </a:r>
            <a:r>
              <a:rPr lang="en-US" dirty="0">
                <a:solidFill>
                  <a:schemeClr val="tx2">
                    <a:lumMod val="50000"/>
                  </a:schemeClr>
                </a:solidFill>
                <a:latin typeface="Arial" panose="020B0604020202020204" pitchFamily="34" charset="0"/>
                <a:cs typeface="Arial" panose="020B0604020202020204" pitchFamily="34" charset="0"/>
              </a:rPr>
              <a:t>rights.</a:t>
            </a:r>
          </a:p>
          <a:p>
            <a:pPr marL="285750" indent="-285750" fontAlgn="base">
              <a:buFont typeface="Wingdings" panose="05000000000000000000" pitchFamily="2" charset="2"/>
              <a:buChar char="v"/>
            </a:pPr>
            <a:endParaRPr lang="en-US" dirty="0">
              <a:solidFill>
                <a:schemeClr val="tx2">
                  <a:lumMod val="50000"/>
                </a:schemeClr>
              </a:solidFill>
              <a:latin typeface="Arial" panose="020B0604020202020204" pitchFamily="34" charset="0"/>
              <a:cs typeface="Arial" panose="020B0604020202020204" pitchFamily="34" charset="0"/>
            </a:endParaRPr>
          </a:p>
          <a:p>
            <a:pPr marL="285750" indent="-285750" fontAlgn="base">
              <a:buFont typeface="Wingdings" panose="05000000000000000000" pitchFamily="2" charset="2"/>
              <a:buChar char="v"/>
            </a:pPr>
            <a:endParaRPr lang="en-US" dirty="0">
              <a:solidFill>
                <a:schemeClr val="tx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1040159"/>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 Template_Classic_Bold_Block_01_MS_v5" id="{AA60D5CE-876A-47D1-9228-3D76491083AD}" vid="{07E49AEA-13A3-4305-88B7-82B9D72D09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1B6A5B5-1BEC-4EEA-9356-9BFD758ACB72}">
  <ds:schemaRefs>
    <ds:schemaRef ds:uri="http://schemas.microsoft.com/sharepoint/v3/contenttype/forms"/>
  </ds:schemaRefs>
</ds:datastoreItem>
</file>

<file path=customXml/itemProps2.xml><?xml version="1.0" encoding="utf-8"?>
<ds:datastoreItem xmlns:ds="http://schemas.openxmlformats.org/officeDocument/2006/customXml" ds:itemID="{16D1F562-76A4-4CE4-B3CA-758D572E94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60C99C-4D9A-4DAB-AA53-E488AEBCAE16}">
  <ds:schemaRefs>
    <ds:schemaRef ds:uri="71af3243-3dd4-4a8d-8c0d-dd76da1f02a5"/>
    <ds:schemaRef ds:uri="http://purl.org/dc/elements/1.1/"/>
    <ds:schemaRef ds:uri="http://purl.org/dc/dcmitype/"/>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16c05727-aa75-4e4a-9b5f-8a80a116589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Classic bold block presentation</Template>
  <TotalTime>0</TotalTime>
  <Words>821</Words>
  <Application>Microsoft Office PowerPoint</Application>
  <PresentationFormat>Widescreen</PresentationFormat>
  <Paragraphs>148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Calibri Light</vt:lpstr>
      <vt:lpstr>TTTTTTTTTTTT</vt:lpstr>
      <vt:lpstr>Wingdings</vt:lpstr>
      <vt:lpstr>Office Theme</vt:lpstr>
      <vt:lpstr>PROJECT TITLE</vt:lpstr>
      <vt:lpstr>PowerPoint Presentation</vt:lpstr>
      <vt:lpstr>PowerPoint Presentation</vt:lpstr>
      <vt:lpstr>PROPOSED SOLUTION</vt:lpstr>
      <vt:lpstr>Slide 27</vt:lpstr>
      <vt:lpstr>ALGORITHM AND DEPLOYMENT</vt:lpstr>
      <vt:lpstr>PowerPoint Presentation</vt:lpstr>
      <vt:lpstr>RESULTS</vt:lpstr>
      <vt:lpstr>CONCLUSION    CONCLUSION   </vt:lpstr>
      <vt:lpstr>FUTURE SCOPE</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2024-04-04T06:18:39Z</dcterms:created>
  <dcterms:modified xsi:type="dcterms:W3CDTF">2024-04-05T09:56:19Z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