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6" autoAdjust="0"/>
    <p:restoredTop sz="94638" autoAdjust="0"/>
  </p:normalViewPr>
  <p:slideViewPr>
    <p:cSldViewPr snapToGrid="0">
      <p:cViewPr varScale="1">
        <p:scale>
          <a:sx n="82" d="100"/>
          <a:sy n="82" d="100"/>
        </p:scale>
        <p:origin x="-691" y="-9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4/4/2024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09271381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045281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428925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40623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37547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91489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45463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204947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204027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853009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706485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363847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4/4/2024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 xmlns:p14="http://schemas.microsoft.com/office/powerpoint/2010/main" val="236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66844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634052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4/4/2024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 xmlns:p14="http://schemas.microsoft.com/office/powerpoint/2010/main" val="48165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4/4/2024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 xmlns:p14="http://schemas.microsoft.com/office/powerpoint/2010/main" val="192120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2990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37084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78036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7953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98356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25044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62764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74656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4/4/2024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 xmlns:p14="http://schemas.microsoft.com/office/powerpoint/2010/main" val="108845157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charset="0"/>
                <a:ea typeface="华文中宋" charset="0"/>
                <a:cs typeface="Arial" charset="0"/>
              </a:rPr>
              <a:t>Steganography</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charset="0"/>
                <a:ea typeface="华文中宋" charset="0"/>
                <a:cs typeface="Arial" charset="0"/>
              </a:rPr>
              <a:t>CYBER SECURITY</a:t>
            </a:r>
            <a:endParaRPr lang="zh-CN" altLang="en-US" sz="3200" b="1" i="0" u="none" strike="noStrike" kern="1200" cap="none" spc="0" baseline="0">
              <a:solidFill>
                <a:srgbClr val="1481AC"/>
              </a:solidFill>
              <a:latin typeface="Arial" charset="0"/>
              <a:ea typeface="华文中宋" charset="0"/>
              <a:cs typeface="Arial" charset="0"/>
            </a:endParaRPr>
          </a:p>
        </p:txBody>
      </p:sp>
      <p:sp>
        <p:nvSpPr>
          <p:cNvPr id="28" name="矩形"/>
          <p:cNvSpPr>
            <a:spLocks/>
          </p:cNvSpPr>
          <p:nvPr/>
        </p:nvSpPr>
        <p:spPr>
          <a:xfrm>
            <a:off x="3117529" y="4586365"/>
            <a:ext cx="7980183" cy="9772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charset="0"/>
                <a:ea typeface="华文中宋" charset="0"/>
                <a:cs typeface="Arial" charset="0"/>
              </a:rPr>
              <a:t>Presented By:</a:t>
            </a:r>
          </a:p>
          <a:p>
            <a:pPr marL="0" indent="0" algn="ctr">
              <a:lnSpc>
                <a:spcPct val="100000"/>
              </a:lnSpc>
              <a:spcBef>
                <a:spcPts val="0"/>
              </a:spcBef>
              <a:spcAft>
                <a:spcPts val="0"/>
              </a:spcAft>
              <a:buNone/>
            </a:pPr>
            <a:r>
              <a:rPr lang="en-US" altLang="zh-CN" sz="2000" b="1" i="0" u="none" strike="noStrike" kern="1200" cap="none" spc="0" baseline="0">
                <a:solidFill>
                  <a:srgbClr val="1481AC"/>
                </a:solidFill>
                <a:latin typeface="Arial" charset="0"/>
                <a:ea typeface="华文中宋" charset="0"/>
                <a:cs typeface="Arial" charset="0"/>
              </a:rPr>
              <a:t>1. A.MuthuSiva-VV COLLEGE OF ENGINEERING-COMPUTER SCIENCE AND ENGINEERING</a:t>
            </a:r>
            <a:endParaRPr lang="zh-CN" altLang="en-US" sz="2000" b="1" i="0" u="none" strike="noStrike" kern="1200" cap="none" spc="0" baseline="0">
              <a:solidFill>
                <a:srgbClr val="1481AC"/>
              </a:solidFill>
              <a:latin typeface="Arial" charset="0"/>
              <a:ea typeface="华文中宋" charset="0"/>
              <a:cs typeface="Arial" charset="0"/>
            </a:endParaRPr>
          </a:p>
        </p:txBody>
      </p:sp>
    </p:spTree>
    <p:extLst>
      <p:ext uri="{BB962C8B-B14F-4D97-AF65-F5344CB8AC3E}">
        <p14:creationId xmlns="" xmlns:p14="http://schemas.microsoft.com/office/powerpoint/2010/main" val="152355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 Python Software Foundation. (n.d.). Python Language Reference. </a:t>
            </a:r>
            <a:r>
              <a:rPr lang="en-US" altLang="zh-CN" sz="2400" b="0" i="0" u="none" strike="noStrike" kern="1200" cap="none" spc="0" baseline="0">
                <a:solidFill>
                  <a:srgbClr val="0F0F0F"/>
                </a:solidFill>
                <a:latin typeface="Franklin Gothic Book" charset="0"/>
                <a:ea typeface="Franklin Gothic Book" charset="0"/>
                <a:cs typeface="Franklin Gothic Book" charset="0"/>
                <a:hlinkClick r:id="rId3"/>
              </a:rPr>
              <a:t>https://www.python.org</a:t>
            </a:r>
            <a:endParaRPr lang="en-US" altLang="zh-CN" sz="2400" b="0" i="0" u="none" strike="noStrike" kern="1200" cap="none" spc="0" baseline="0">
              <a:solidFill>
                <a:srgbClr val="404040"/>
              </a:solidFill>
              <a:latin typeface="Franklin Gothic Book"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 "cv2" Documentation. https://docs.opencv.org/4.x/d1/dfb/intro.html</a:t>
            </a: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 xmlns:p14="http://schemas.microsoft.com/office/powerpoint/2010/main" val="73089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THANK YOU</a:t>
            </a:r>
            <a:endParaRPr lang="zh-CN" altLang="en-US" sz="2800" b="1" i="0" u="none" strike="noStrike" kern="1200" cap="all" spc="0" baseline="0">
              <a:solidFill>
                <a:srgbClr val="002060"/>
              </a:solidFill>
              <a:latin typeface="Arial" charset="0"/>
              <a:ea typeface="华文中宋" charset="0"/>
              <a:cs typeface="Arial" charset="0"/>
            </a:endParaRPr>
          </a:p>
        </p:txBody>
      </p:sp>
    </p:spTree>
    <p:extLst>
      <p:ext uri="{BB962C8B-B14F-4D97-AF65-F5344CB8AC3E}">
        <p14:creationId xmlns="" xmlns:p14="http://schemas.microsoft.com/office/powerpoint/2010/main" val="78861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OUTLINE</a:t>
            </a:r>
            <a:endParaRPr lang="zh-CN" altLang="en-US" sz="2800" b="1" i="0" u="none" strike="noStrike" kern="1200" cap="all" spc="0" baseline="0">
              <a:solidFill>
                <a:srgbClr val="002060"/>
              </a:solidFill>
              <a:latin typeface="Arial" charset="0"/>
              <a:ea typeface="华文中宋" charset="0"/>
              <a:cs typeface="Arial"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charset="0"/>
                <a:ea typeface="Franklin Gothic Book" charset="0"/>
                <a:cs typeface="Arial" charset="0"/>
              </a:rPr>
              <a:t>  </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Problem Statement</a:t>
            </a:r>
            <a:endParaRPr lang="en-US" altLang="zh-CN" sz="20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Proposed System/Solution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Calibri" charset="0"/>
              </a:rPr>
              <a:t>System </a:t>
            </a:r>
            <a:r>
              <a:rPr lang="en-US" altLang="zh-CN" sz="2000" b="1" i="0" u="none" strike="noStrike" kern="1200" cap="none" spc="0" baseline="0">
                <a:solidFill>
                  <a:srgbClr val="404040"/>
                </a:solidFill>
                <a:latin typeface="Arial" charset="0"/>
                <a:ea typeface="Franklin Gothic Book" charset="0"/>
                <a:cs typeface="Franklin Gothic Book" charset="0"/>
              </a:rPr>
              <a:t>Development Approach</a:t>
            </a:r>
            <a:endParaRPr lang="en-US" altLang="zh-CN" sz="2000" b="0" i="0" u="none" strike="noStrike" kern="1200" cap="none" spc="0" baseline="0">
              <a:solidFill>
                <a:srgbClr val="404040"/>
              </a:solidFill>
              <a:latin typeface="Arial"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Conclusion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References</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charset="0"/>
              <a:ea typeface="华文中宋" charset="0"/>
              <a:cs typeface="Arial" charset="0"/>
            </a:endParaRPr>
          </a:p>
        </p:txBody>
      </p:sp>
    </p:spTree>
    <p:extLst>
      <p:ext uri="{BB962C8B-B14F-4D97-AF65-F5344CB8AC3E}">
        <p14:creationId xmlns="" xmlns:p14="http://schemas.microsoft.com/office/powerpoint/2010/main" val="82253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2E3238"/>
                </a:solidFill>
                <a:latin typeface="Franklin Gothic Book" charset="0"/>
                <a:ea typeface="Franklin Gothic Book" charset="0"/>
                <a:cs typeface="Franklin Gothic Book" charset="0"/>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 xmlns:p14="http://schemas.microsoft.com/office/powerpoint/2010/main" val="154287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1200" b="1" i="0" u="none" strike="noStrike" kern="1200" cap="none" spc="0" baseline="0">
              <a:solidFill>
                <a:srgbClr val="404040"/>
              </a:solidFill>
              <a:latin typeface="Calibri" charset="0"/>
              <a:ea typeface="Calibri"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E3238"/>
                </a:solidFill>
                <a:latin typeface="Franklin Gothic Book" charset="0"/>
                <a:ea typeface="Franklin Gothic Book" charset="0"/>
                <a:cs typeface="Franklin Gothic Book" charset="0"/>
              </a:rPr>
              <a:t>The process is twofold: </a:t>
            </a:r>
            <a:r>
              <a:rPr lang="en-US" altLang="zh-CN" sz="1200" b="0" i="0" u="none" strike="noStrike" kern="1200" cap="none" spc="0" baseline="0">
                <a:solidFill>
                  <a:srgbClr val="2E3238"/>
                </a:solidFill>
                <a:latin typeface="Franklin Gothic Book" charset="0"/>
                <a:ea typeface="Franklin Gothic Book" charset="0"/>
                <a:cs typeface="Franklin Gothic Book" charset="0"/>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r>
              <a:rPr lang="zh-CN" altLang="en-US" sz="1200" b="0" i="0" u="none" strike="noStrike" kern="1200" cap="none" spc="0" baseline="0">
                <a:solidFill>
                  <a:srgbClr val="404040"/>
                </a:solidFill>
                <a:latin typeface="Franklin Gothic Book" charset="0"/>
                <a:ea typeface="Franklin Gothic Book" charset="0"/>
                <a:cs typeface="Franklin Gothic Book" charset="0"/>
              </a:rPr>
              <a:t/>
            </a:r>
            <a:br>
              <a:rPr lang="zh-CN" altLang="en-US" sz="1200" b="0" i="0" u="none" strike="noStrike" kern="1200" cap="none" spc="0" baseline="0">
                <a:solidFill>
                  <a:srgbClr val="404040"/>
                </a:solidFill>
                <a:latin typeface="Franklin Gothic Book" charset="0"/>
                <a:ea typeface="Franklin Gothic Book" charset="0"/>
                <a:cs typeface="Franklin Gothic Book" charset="0"/>
              </a:rPr>
            </a:br>
            <a:endParaRPr lang="en-US" altLang="zh-CN" sz="1200" b="0" i="0" u="none" strike="noStrike" kern="1200" cap="none" spc="0" baseline="0">
              <a:solidFill>
                <a:srgbClr val="2E3238"/>
              </a:solidFill>
              <a:latin typeface="Franklin Gothic Book"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charset="0"/>
                <a:ea typeface="Franklin Gothic Book" charset="0"/>
                <a:cs typeface="Franklin Gothic Book" charset="0"/>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r>
              <a:rPr lang="zh-CN" altLang="en-US" sz="1200" b="0" i="0" u="none" strike="noStrike" kern="1200" cap="none" spc="0" baseline="0">
                <a:solidFill>
                  <a:srgbClr val="404040"/>
                </a:solidFill>
                <a:latin typeface="Franklin Gothic Book" charset="0"/>
                <a:ea typeface="Franklin Gothic Book" charset="0"/>
                <a:cs typeface="Franklin Gothic Book" charset="0"/>
              </a:rPr>
              <a:t/>
            </a:r>
            <a:br>
              <a:rPr lang="zh-CN" altLang="en-US" sz="1200" b="0" i="0" u="none" strike="noStrike" kern="1200" cap="none" spc="0" baseline="0">
                <a:solidFill>
                  <a:srgbClr val="404040"/>
                </a:solidFill>
                <a:latin typeface="Franklin Gothic Book" charset="0"/>
                <a:ea typeface="Franklin Gothic Book" charset="0"/>
                <a:cs typeface="Franklin Gothic Book" charset="0"/>
              </a:rPr>
            </a:br>
            <a:endParaRPr lang="en-US" altLang="zh-CN" sz="1200" b="0" i="0" u="none" strike="noStrike" kern="1200" cap="none" spc="0" baseline="0">
              <a:solidFill>
                <a:srgbClr val="2E3238"/>
              </a:solidFill>
              <a:latin typeface="Franklin Gothic Book"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charset="0"/>
                <a:ea typeface="Franklin Gothic Book" charset="0"/>
                <a:cs typeface="Franklin Gothic Book" charset="0"/>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r>
              <a:rPr lang="zh-CN" altLang="en-US" sz="1200" b="0" i="0" u="none" strike="noStrike" kern="1200" cap="none" spc="0" baseline="0">
                <a:solidFill>
                  <a:srgbClr val="404040"/>
                </a:solidFill>
                <a:latin typeface="Franklin Gothic Book" charset="0"/>
                <a:ea typeface="Franklin Gothic Book" charset="0"/>
                <a:cs typeface="Franklin Gothic Book" charset="0"/>
              </a:rPr>
              <a:t/>
            </a:r>
            <a:br>
              <a:rPr lang="zh-CN" altLang="en-US" sz="1200" b="0" i="0" u="none" strike="noStrike" kern="1200" cap="none" spc="0" baseline="0">
                <a:solidFill>
                  <a:srgbClr val="404040"/>
                </a:solidFill>
                <a:latin typeface="Franklin Gothic Book" charset="0"/>
                <a:ea typeface="Franklin Gothic Book" charset="0"/>
                <a:cs typeface="Franklin Gothic Book" charset="0"/>
              </a:rPr>
            </a:br>
            <a:endParaRPr lang="en-US" altLang="zh-CN" sz="1200" b="0" i="0" u="none" strike="noStrike" kern="1200" cap="none" spc="0" baseline="0">
              <a:solidFill>
                <a:srgbClr val="2E3238"/>
              </a:solidFill>
              <a:latin typeface="Franklin Gothic Book"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charset="0"/>
                <a:ea typeface="Franklin Gothic Book" charset="0"/>
                <a:cs typeface="Franklin Gothic Book" charset="0"/>
              </a:rPr>
              <a:t>The decryption process reverses the encryption steps by traversing the modified image pixels, reading the LSBs to retrieve the ASCII values, and converting them back to the original characters, reconstructing the hidden message for users with the correct passcode.</a:t>
            </a:r>
            <a:r>
              <a:rPr lang="zh-CN" altLang="en-US" sz="1200" b="0" i="0" u="none" strike="noStrike" kern="1200" cap="none" spc="0" baseline="0">
                <a:solidFill>
                  <a:srgbClr val="404040"/>
                </a:solidFill>
                <a:latin typeface="Franklin Gothic Book" charset="0"/>
                <a:ea typeface="Franklin Gothic Book" charset="0"/>
                <a:cs typeface="Franklin Gothic Book" charset="0"/>
              </a:rPr>
              <a:t/>
            </a:r>
            <a:br>
              <a:rPr lang="zh-CN" altLang="en-US" sz="1200" b="0" i="0" u="none" strike="noStrike" kern="1200" cap="none" spc="0" baseline="0">
                <a:solidFill>
                  <a:srgbClr val="404040"/>
                </a:solidFill>
                <a:latin typeface="Franklin Gothic Book" charset="0"/>
                <a:ea typeface="Franklin Gothic Book" charset="0"/>
                <a:cs typeface="Franklin Gothic Book" charset="0"/>
              </a:rPr>
            </a:br>
            <a:endParaRPr lang="en-US" altLang="zh-CN" sz="1200" b="0" i="0" u="none" strike="noStrike" kern="1200" cap="none" spc="0" baseline="0">
              <a:solidFill>
                <a:srgbClr val="2E3238"/>
              </a:solidFill>
              <a:latin typeface="Franklin Gothic Book" charset="0"/>
              <a:ea typeface="Franklin Gothic Book" charset="0"/>
              <a:cs typeface="Franklin Gothic Book"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A plain text file (key_log.txt) where sequential keystrokes are recorded, providing a simplified view of keyboard activity. This can be useful for quick inspection or for cases where a human-readable format is required.</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2E3238"/>
                </a:solidFill>
                <a:latin typeface="Franklin Gothic Book" charset="0"/>
                <a:ea typeface="Franklin Gothic Book" charset="0"/>
                <a:cs typeface="Franklin Gothic Book" charset="0"/>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US" altLang="zh-CN" sz="1200" b="0" i="0" u="none" strike="noStrike" kern="1200" cap="none" spc="0" baseline="0">
              <a:solidFill>
                <a:srgbClr val="2E3238"/>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2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 xmlns:p14="http://schemas.microsoft.com/office/powerpoint/2010/main" val="171131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3"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ct val="20000"/>
              </a:spcBef>
              <a:spcAft>
                <a:spcPts val="600"/>
              </a:spcAft>
              <a:buNone/>
            </a:pPr>
            <a:r>
              <a:rPr lang="en-US" altLang="zh-CN" sz="1700" b="0" i="0" u="none" strike="noStrike" kern="1200" cap="none" spc="0" baseline="0">
                <a:solidFill>
                  <a:srgbClr val="2E3238"/>
                </a:solidFill>
                <a:latin typeface="Franklin Gothic Book" charset="0"/>
                <a:ea typeface="Franklin Gothic Book" charset="0"/>
                <a:cs typeface="Franklin Gothic Book" charset="0"/>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lgn="l">
              <a:lnSpc>
                <a:spcPct val="90000"/>
              </a:lnSpc>
              <a:spcBef>
                <a:spcPct val="20000"/>
              </a:spcBef>
              <a:spcAft>
                <a:spcPts val="600"/>
              </a:spcAft>
              <a:buNone/>
            </a:pPr>
            <a:endParaRPr lang="en-US" altLang="zh-CN" sz="1700" b="0" i="0" u="none" strike="noStrike" kern="1200" cap="none" spc="0" baseline="0">
              <a:solidFill>
                <a:srgbClr val="404040"/>
              </a:solidFill>
              <a:latin typeface="Franklin Gothic Book" charset="0"/>
              <a:ea typeface="Franklin Gothic Book" charset="0"/>
              <a:cs typeface="Franklin Gothic Book" charset="0"/>
            </a:endParaRPr>
          </a:p>
          <a:p>
            <a:pPr marL="305435" indent="-305435" algn="l">
              <a:lnSpc>
                <a:spcPct val="90000"/>
              </a:lnSpc>
              <a:spcBef>
                <a:spcPct val="20000"/>
              </a:spcBef>
              <a:spcAft>
                <a:spcPts val="600"/>
              </a:spcAft>
              <a:buNone/>
            </a:pPr>
            <a:r>
              <a:rPr lang="en-US" altLang="zh-CN" sz="1700" b="0" i="0" u="none" strike="noStrike" kern="1200" cap="none" spc="0" baseline="0">
                <a:solidFill>
                  <a:srgbClr val="2E3238"/>
                </a:solidFill>
                <a:latin typeface="Franklin Gothic Book" charset="0"/>
                <a:ea typeface="Franklin Gothic Book" charset="0"/>
                <a:cs typeface="Franklin Gothic Book" charset="0"/>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90000"/>
              </a:lnSpc>
              <a:spcBef>
                <a:spcPct val="20000"/>
              </a:spcBef>
              <a:spcAft>
                <a:spcPts val="600"/>
              </a:spcAft>
              <a:buNone/>
            </a:pPr>
            <a:r>
              <a:rPr lang="zh-CN" altLang="en-US" sz="1600" b="0" i="0" u="none" strike="noStrike" kern="1200" cap="none" spc="0" baseline="0">
                <a:solidFill>
                  <a:srgbClr val="404040"/>
                </a:solidFill>
                <a:latin typeface="Franklin Gothic Book" charset="0"/>
                <a:ea typeface="华文中宋" charset="0"/>
                <a:cs typeface="Lucida Sans"/>
              </a:rPr>
              <a:t/>
            </a:r>
            <a:br>
              <a:rPr lang="zh-CN" altLang="en-US" sz="1600" b="0" i="0" u="none" strike="noStrike" kern="1200" cap="none" spc="0" baseline="0">
                <a:solidFill>
                  <a:srgbClr val="404040"/>
                </a:solidFill>
                <a:latin typeface="Franklin Gothic Book" charset="0"/>
                <a:ea typeface="华文中宋" charset="0"/>
                <a:cs typeface="Lucida Sans"/>
              </a:rPr>
            </a:br>
            <a:endParaRPr lang="en-US" altLang="zh-CN" sz="1600" b="0" i="0" u="none" strike="noStrike" kern="1200" cap="none" spc="0" baseline="0">
              <a:solidFill>
                <a:srgbClr val="404040"/>
              </a:solidFill>
              <a:latin typeface="Franklin Gothic Book" charset="0"/>
              <a:ea typeface="华文中宋" charset="0"/>
              <a:cs typeface="Lucida Sans"/>
            </a:endParaRPr>
          </a:p>
          <a:p>
            <a:pPr marL="0" indent="0" algn="l">
              <a:lnSpc>
                <a:spcPct val="90000"/>
              </a:lnSpc>
              <a:spcBef>
                <a:spcPct val="20000"/>
              </a:spcBef>
              <a:spcAft>
                <a:spcPts val="600"/>
              </a:spcAft>
              <a:buNone/>
            </a:pPr>
            <a:r>
              <a:rPr lang="zh-CN" altLang="en-US" sz="1700" b="0" i="0" u="none" strike="noStrike" kern="1200" cap="none" spc="0" baseline="0">
                <a:solidFill>
                  <a:srgbClr val="404040"/>
                </a:solidFill>
                <a:latin typeface="Franklin Gothic Book" charset="0"/>
                <a:ea typeface="Franklin Gothic Book" charset="0"/>
                <a:cs typeface="Franklin Gothic Book" charset="0"/>
              </a:rPr>
              <a:t/>
            </a:r>
            <a:br>
              <a:rPr lang="zh-CN" altLang="en-US" sz="1700" b="0" i="0" u="none" strike="noStrike" kern="1200" cap="none" spc="0" baseline="0">
                <a:solidFill>
                  <a:srgbClr val="404040"/>
                </a:solidFill>
                <a:latin typeface="Franklin Gothic Book" charset="0"/>
                <a:ea typeface="Franklin Gothic Book" charset="0"/>
                <a:cs typeface="Franklin Gothic Book" charset="0"/>
              </a:rPr>
            </a:br>
            <a:endParaRPr lang="en-US" altLang="zh-CN" sz="1700" b="0" i="0" u="none" strike="noStrike" kern="1200" cap="none" spc="0" baseline="0">
              <a:solidFill>
                <a:srgbClr val="2E3238"/>
              </a:solidFill>
              <a:latin typeface="Franklin Gothic Book" charset="0"/>
              <a:ea typeface="Franklin Gothic Book" charset="0"/>
              <a:cs typeface="Franklin Gothic Book"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0F0F0F"/>
                </a:solidFill>
                <a:latin typeface="Franklin Gothic Book" charset="0"/>
                <a:ea typeface="华文中宋" charset="0"/>
                <a:cs typeface="Lucida Sans"/>
              </a:rPr>
              <a:t>Linux/Windows</a:t>
            </a:r>
            <a:endParaRPr lang="en-US" altLang="zh-CN" sz="1600" b="0" i="0" u="none" strike="noStrike" kern="1200" cap="none" spc="0" baseline="0">
              <a:solidFill>
                <a:srgbClr val="404040"/>
              </a:solidFill>
              <a:latin typeface="Franklin Gothic Book" charset="0"/>
              <a:ea typeface="华文中宋"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0F0F0F"/>
                </a:solidFill>
                <a:latin typeface="Franklin Gothic Book" charset="0"/>
                <a:ea typeface="华文中宋" charset="0"/>
                <a:cs typeface="Lucida Sans"/>
              </a:rPr>
              <a:t>python</a:t>
            </a:r>
            <a:endParaRPr lang="zh-CN" altLang="en-US" sz="16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 xmlns:p14="http://schemas.microsoft.com/office/powerpoint/2010/main" val="50969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19408" y="1683025"/>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100" b="1" i="0" u="none" strike="noStrike" kern="1200" cap="none" spc="0" baseline="0">
                <a:solidFill>
                  <a:srgbClr val="404040"/>
                </a:solidFill>
                <a:latin typeface="Franklin Gothic Book" charset="0"/>
                <a:ea typeface="Franklin Gothic Book" charset="0"/>
                <a:cs typeface="Franklin Gothic Book" charset="0"/>
              </a:rPr>
              <a:t>Encryption Procedure: </a:t>
            </a:r>
          </a:p>
          <a:p>
            <a:pPr marL="629920" lvl="1" indent="-305435"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charset="0"/>
                <a:ea typeface="Franklin Gothic Book" charset="0"/>
                <a:cs typeface="Franklin Gothic Book" charset="0"/>
              </a:rPr>
              <a:t>Iterate over each character of the message.</a:t>
            </a:r>
            <a:endParaRPr lang="en-US" altLang="zh-CN" sz="1100" b="1" i="0" u="none" strike="noStrike" kern="1200" cap="none" spc="0" baseline="0">
              <a:solidFill>
                <a:srgbClr val="404040"/>
              </a:solidFill>
              <a:latin typeface="Franklin Gothic Book" charset="0"/>
              <a:ea typeface="Franklin Gothic Book" charset="0"/>
              <a:cs typeface="Franklin Gothic Book" charset="0"/>
            </a:endParaRPr>
          </a:p>
          <a:p>
            <a:pPr marL="629920" lvl="1" indent="-305435"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charset="0"/>
                <a:ea typeface="Franklin Gothic Book" charset="0"/>
                <a:cs typeface="Franklin Gothic Book" charset="0"/>
              </a:rPr>
              <a:t>For each character, store its ASCII value in the least significant bits of the image's pixel channels (RGB) by replacing the LSBs with the corresponding bits of the ASCII character.</a:t>
            </a:r>
            <a:endParaRPr lang="en-US" altLang="zh-CN" sz="11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charset="0"/>
                <a:ea typeface="华文中宋" charset="0"/>
                <a:cs typeface="Lucida Sans"/>
              </a:rPr>
              <a:t>I</a:t>
            </a:r>
            <a:r>
              <a:rPr lang="en-US" altLang="zh-CN" sz="1100" b="0" i="0" u="none" strike="noStrike" kern="1200" cap="none" spc="0" baseline="0">
                <a:solidFill>
                  <a:srgbClr val="2E3238"/>
                </a:solidFill>
                <a:latin typeface="Franklin Gothic Book" charset="0"/>
                <a:ea typeface="Franklin Gothic Book" charset="0"/>
                <a:cs typeface="Franklin Gothic Book" charset="0"/>
              </a:rPr>
              <a:t>ncrement pixel coordinates after each bit insertion maintaining the pattern (e.g., diagonally across the pixels).</a:t>
            </a:r>
            <a:endParaRPr lang="en-US" altLang="zh-CN" sz="1100" b="1" i="0" u="none" strike="noStrike" kern="1200" cap="none" spc="0" baseline="0">
              <a:solidFill>
                <a:srgbClr val="2E3238"/>
              </a:solidFill>
              <a:latin typeface="Franklin Gothic Book" charset="0"/>
              <a:ea typeface="Franklin Gothic Book" charset="0"/>
              <a:cs typeface="Franklin Gothic Book" charset="0"/>
            </a:endParaRPr>
          </a:p>
          <a:p>
            <a:pPr marL="629920" lvl="1" indent="-305435" algn="l">
              <a:lnSpc>
                <a:spcPct val="80000"/>
              </a:lnSpc>
              <a:spcBef>
                <a:spcPct val="20000"/>
              </a:spcBef>
              <a:spcAft>
                <a:spcPts val="600"/>
              </a:spcAft>
              <a:buClr>
                <a:schemeClr val="accent1"/>
              </a:buClr>
              <a:buSzPct val="92000"/>
              <a:buFont typeface="Wingdings 2" pitchFamily="18" charset="2"/>
              <a:buChar char=""/>
            </a:pPr>
            <a:endParaRPr lang="en-US" altLang="zh-CN" sz="1100" b="1" i="0" u="none" strike="noStrike" kern="1200" cap="none" spc="0" baseline="0">
              <a:solidFill>
                <a:srgbClr val="2E3238"/>
              </a:solidFill>
              <a:latin typeface="Franklin Gothic Book" charset="0"/>
              <a:ea typeface="Franklin Gothic Book" charset="0"/>
              <a:cs typeface="Franklin Gothic Book" charset="0"/>
            </a:endParaRPr>
          </a:p>
          <a:p>
            <a:pPr marL="324485" lvl="1" indent="0" algn="l">
              <a:lnSpc>
                <a:spcPct val="80000"/>
              </a:lnSpc>
              <a:spcBef>
                <a:spcPct val="20000"/>
              </a:spcBef>
              <a:spcAft>
                <a:spcPts val="600"/>
              </a:spcAft>
              <a:buNone/>
            </a:pPr>
            <a:r>
              <a:rPr lang="en-US" altLang="zh-CN" sz="1100" b="1" i="0" u="none" strike="noStrike" kern="1200" cap="none" spc="0" baseline="0">
                <a:solidFill>
                  <a:srgbClr val="2E3238"/>
                </a:solidFill>
                <a:latin typeface="Franklin Gothic Book" charset="0"/>
                <a:ea typeface="Franklin Gothic Book" charset="0"/>
                <a:cs typeface="Franklin Gothic Book" charset="0"/>
              </a:rPr>
              <a:t>Decryption Phase:</a:t>
            </a:r>
            <a:endParaRPr lang="en-US" altLang="zh-CN" sz="900" b="1" i="0" u="none" strike="noStrike" kern="1200" cap="none" spc="0" baseline="0">
              <a:solidFill>
                <a:srgbClr val="2E3238"/>
              </a:solidFill>
              <a:latin typeface="Franklin Gothic Book" charset="0"/>
              <a:ea typeface="Franklin Gothic Book" charset="0"/>
              <a:cs typeface="Franklin Gothic Book"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900" b="1" i="0" u="none" strike="noStrike" kern="1200" cap="none" spc="0" baseline="0">
              <a:solidFill>
                <a:srgbClr val="2E3238"/>
              </a:solidFill>
              <a:latin typeface="Franklin Gothic Book" charset="0"/>
              <a:ea typeface="Franklin Gothic Book" charset="0"/>
              <a:cs typeface="Franklin Gothic Book" charset="0"/>
            </a:endParaRPr>
          </a:p>
          <a:p>
            <a:pPr marL="915670" lvl="1" indent="-285750"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charset="0"/>
                <a:ea typeface="Franklin Gothic Book" charset="0"/>
                <a:cs typeface="Franklin Gothic Book" charset="0"/>
              </a:rPr>
              <a:t>Similar to the encoding process but in reverse, read the least significant bits from the pixel channels from the same pattern used during encoding.</a:t>
            </a:r>
            <a:endParaRPr lang="en-US" altLang="zh-CN" sz="1100" b="0" i="0" u="none" strike="noStrike" kern="1200" cap="none" spc="0" baseline="0">
              <a:solidFill>
                <a:srgbClr val="404040"/>
              </a:solidFill>
              <a:latin typeface="Franklin Gothic Book" charset="0"/>
              <a:ea typeface="华文中宋" charset="0"/>
              <a:cs typeface="Lucida Sans"/>
            </a:endParaRPr>
          </a:p>
          <a:p>
            <a:pPr marL="915670" lvl="1" indent="-285750"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charset="0"/>
                <a:ea typeface="Franklin Gothic Book" charset="0"/>
                <a:cs typeface="Franklin Gothic Book" charset="0"/>
              </a:rPr>
              <a:t>Extract the bits and reconstruct each ASCII value.</a:t>
            </a:r>
            <a:endParaRPr lang="en-US" altLang="zh-CN" sz="1100" b="0" i="0" u="none" strike="noStrike" kern="1200" cap="none" spc="0" baseline="0">
              <a:solidFill>
                <a:srgbClr val="404040"/>
              </a:solidFill>
              <a:latin typeface="Franklin Gothic Book" charset="0"/>
              <a:ea typeface="华文中宋" charset="0"/>
              <a:cs typeface="Lucida Sans"/>
            </a:endParaRPr>
          </a:p>
          <a:p>
            <a:pPr marL="915670" lvl="1" indent="-285750" algn="l">
              <a:lnSpc>
                <a:spcPct val="8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2E3238"/>
                </a:solidFill>
                <a:latin typeface="Franklin Gothic Book" charset="0"/>
                <a:ea typeface="Franklin Gothic Book" charset="0"/>
                <a:cs typeface="Franklin Gothic Book" charset="0"/>
              </a:rPr>
              <a:t>Convert the ASCII values back into the corresponding characters to form the original message.</a:t>
            </a:r>
            <a:endParaRPr lang="en-US" altLang="zh-CN" sz="1100" b="0" i="0" u="none" strike="noStrike" kern="1200" cap="none" spc="0" baseline="0">
              <a:solidFill>
                <a:srgbClr val="404040"/>
              </a:solidFill>
              <a:latin typeface="Franklin Gothic Book" charset="0"/>
              <a:ea typeface="华文中宋" charset="0"/>
              <a:cs typeface="Lucida Sans"/>
            </a:endParaRPr>
          </a:p>
          <a:p>
            <a:pPr marL="324485" lvl="1" indent="0" algn="l">
              <a:lnSpc>
                <a:spcPct val="80000"/>
              </a:lnSpc>
              <a:spcBef>
                <a:spcPct val="20000"/>
              </a:spcBef>
              <a:spcAft>
                <a:spcPts val="600"/>
              </a:spcAft>
              <a:buNone/>
            </a:pPr>
            <a:r>
              <a:rPr lang="zh-CN" altLang="en-US" sz="1100" b="0" i="0" u="none" strike="noStrike" kern="1200" cap="none" spc="0" baseline="0">
                <a:solidFill>
                  <a:srgbClr val="404040"/>
                </a:solidFill>
                <a:latin typeface="Franklin Gothic Book" charset="0"/>
                <a:ea typeface="华文中宋" charset="0"/>
                <a:cs typeface="Lucida Sans"/>
              </a:rPr>
              <a:t/>
            </a:r>
            <a:br>
              <a:rPr lang="zh-CN" altLang="en-US" sz="1100" b="0" i="0" u="none" strike="noStrike" kern="1200" cap="none" spc="0" baseline="0">
                <a:solidFill>
                  <a:srgbClr val="404040"/>
                </a:solidFill>
                <a:latin typeface="Franklin Gothic Book" charset="0"/>
                <a:ea typeface="华文中宋" charset="0"/>
                <a:cs typeface="Lucida Sans"/>
              </a:rPr>
            </a:br>
            <a:r>
              <a:rPr lang="zh-CN" altLang="en-US" sz="1100" b="1" i="0" u="none" strike="noStrike" kern="1200" cap="none" spc="0" baseline="0">
                <a:solidFill>
                  <a:srgbClr val="404040"/>
                </a:solidFill>
                <a:latin typeface="Franklin Gothic Book" charset="0"/>
                <a:ea typeface="Franklin Gothic Book" charset="0"/>
                <a:cs typeface="Franklin Gothic Book" charset="0"/>
              </a:rPr>
              <a:t/>
            </a:r>
            <a:br>
              <a:rPr lang="zh-CN" altLang="en-US" sz="1100" b="1" i="0" u="none" strike="noStrike" kern="1200" cap="none" spc="0" baseline="0">
                <a:solidFill>
                  <a:srgbClr val="404040"/>
                </a:solidFill>
                <a:latin typeface="Franklin Gothic Book" charset="0"/>
                <a:ea typeface="Franklin Gothic Book" charset="0"/>
                <a:cs typeface="Franklin Gothic Book" charset="0"/>
              </a:rPr>
            </a:br>
            <a:endParaRPr lang="en-US" altLang="zh-CN" sz="900" b="1" i="0" u="none" strike="noStrike" kern="1200" cap="none" spc="0" baseline="0">
              <a:solidFill>
                <a:srgbClr val="2E3238"/>
              </a:solidFill>
              <a:latin typeface="Franklin Gothic Book" charset="0"/>
              <a:ea typeface="Franklin Gothic Book" charset="0"/>
              <a:cs typeface="Franklin Gothic Book"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100" b="1" i="0" u="none" strike="noStrike" kern="1200" cap="none" spc="0" baseline="0">
                <a:solidFill>
                  <a:srgbClr val="2E3238"/>
                </a:solidFill>
                <a:latin typeface="Franklin Gothic Book" charset="0"/>
                <a:ea typeface="Franklin Gothic Book" charset="0"/>
                <a:cs typeface="Franklin Gothic Book" charset="0"/>
              </a:rPr>
              <a:t>Deployment:</a:t>
            </a:r>
          </a:p>
          <a:p>
            <a:pPr marL="629920" lvl="1" indent="-305435" algn="l">
              <a:lnSpc>
                <a:spcPct val="80000"/>
              </a:lnSpc>
              <a:spcBef>
                <a:spcPct val="20000"/>
              </a:spcBef>
              <a:spcAft>
                <a:spcPts val="600"/>
              </a:spcAft>
              <a:buClr>
                <a:schemeClr val="accent1"/>
              </a:buClr>
              <a:buSzPct val="92000"/>
              <a:buFont typeface="Wingdings 2" pitchFamily="18" charset="2"/>
              <a:buChar char=""/>
            </a:pPr>
            <a:r>
              <a:rPr lang="en-US" altLang="zh-CN" sz="700" b="0" i="0" u="none" strike="noStrike" kern="1200" cap="none" spc="0" baseline="0">
                <a:solidFill>
                  <a:srgbClr val="2E3238"/>
                </a:solidFill>
                <a:latin typeface="Franklin Gothic Book" charset="0"/>
                <a:ea typeface="Franklin Gothic Book" charset="0"/>
                <a:cs typeface="Franklin Gothic Book" charset="0"/>
              </a:rPr>
              <a:t>Prepare a Python environment, install necessary libraries (</a:t>
            </a:r>
            <a:r>
              <a:rPr lang="en-US" altLang="zh-CN" sz="700" b="0" i="0" u="none" strike="noStrike" kern="1200" cap="none" spc="0" baseline="0">
                <a:solidFill>
                  <a:srgbClr val="404040"/>
                </a:solidFill>
                <a:latin typeface="Consolas" charset="0"/>
                <a:ea typeface="Franklin Gothic Book" charset="0"/>
                <a:cs typeface="Franklin Gothic Book" charset="0"/>
              </a:rPr>
              <a:t>opencv-python</a:t>
            </a:r>
            <a:r>
              <a:rPr lang="en-US" altLang="zh-CN" sz="700" b="0" i="0" u="none" strike="noStrike" kern="1200" cap="none" spc="0" baseline="0">
                <a:solidFill>
                  <a:srgbClr val="2E3238"/>
                </a:solidFill>
                <a:latin typeface="Franklin Gothic Book" charset="0"/>
                <a:ea typeface="Franklin Gothic Book" charset="0"/>
                <a:cs typeface="Franklin Gothic Book" charset="0"/>
              </a:rPr>
              <a:t> for OpenCV, and possibly </a:t>
            </a:r>
            <a:r>
              <a:rPr lang="en-US" altLang="zh-CN" sz="700" b="0" i="0" u="none" strike="noStrike" kern="1200" cap="none" spc="0" baseline="0">
                <a:solidFill>
                  <a:srgbClr val="404040"/>
                </a:solidFill>
                <a:latin typeface="Consolas" charset="0"/>
                <a:ea typeface="Franklin Gothic Book" charset="0"/>
                <a:cs typeface="Franklin Gothic Book" charset="0"/>
              </a:rPr>
              <a:t>numpy</a:t>
            </a:r>
            <a:r>
              <a:rPr lang="en-US" altLang="zh-CN" sz="700" b="0" i="0" u="none" strike="noStrike" kern="1200" cap="none" spc="0" baseline="0">
                <a:solidFill>
                  <a:srgbClr val="2E3238"/>
                </a:solidFill>
                <a:latin typeface="Franklin Gothic Book" charset="0"/>
                <a:ea typeface="Franklin Gothic Book" charset="0"/>
                <a:cs typeface="Franklin Gothic Book" charset="0"/>
              </a:rPr>
              <a:t> for array manipulations).</a:t>
            </a:r>
            <a:endParaRPr lang="en-US" altLang="zh-CN" sz="700" b="1" i="0" u="none" strike="noStrike" kern="1200" cap="none" spc="0" baseline="0">
              <a:solidFill>
                <a:srgbClr val="2E3238"/>
              </a:solidFill>
              <a:latin typeface="Franklin Gothic Book" charset="0"/>
              <a:ea typeface="Franklin Gothic Book" charset="0"/>
              <a:cs typeface="Franklin Gothic Book" charset="0"/>
            </a:endParaRPr>
          </a:p>
          <a:p>
            <a:pPr marL="629920" lvl="1" indent="-305435" algn="l">
              <a:lnSpc>
                <a:spcPct val="9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2E3238"/>
                </a:solidFill>
                <a:latin typeface="Franklin Gothic Book" charset="0"/>
                <a:ea typeface="Franklin Gothic Book" charset="0"/>
                <a:cs typeface="Franklin Gothic Book" charset="0"/>
              </a:rPr>
              <a:t>Create a Python script that encompasses both the encryption and decryption algorithms with user prompts for inputs.</a:t>
            </a:r>
            <a:endParaRPr lang="en-US" altLang="zh-CN" sz="800" b="1" i="0" u="none" strike="noStrike" kern="1200" cap="none" spc="0" baseline="0">
              <a:solidFill>
                <a:srgbClr val="2E3238"/>
              </a:solidFill>
              <a:latin typeface="Franklin Gothic Book" charset="0"/>
              <a:ea typeface="Franklin Gothic Book" charset="0"/>
              <a:cs typeface="Franklin Gothic Book" charset="0"/>
            </a:endParaRPr>
          </a:p>
          <a:p>
            <a:pPr marL="629920" lvl="1" indent="-305435" algn="l">
              <a:lnSpc>
                <a:spcPct val="90000"/>
              </a:lnSpc>
              <a:spcBef>
                <a:spcPct val="20000"/>
              </a:spcBef>
              <a:spcAft>
                <a:spcPts val="600"/>
              </a:spcAft>
              <a:buClr>
                <a:schemeClr val="accent1"/>
              </a:buClr>
              <a:buSzPct val="92000"/>
              <a:buFont typeface="Wingdings 2" pitchFamily="18" charset="2"/>
              <a:buChar char=""/>
            </a:pPr>
            <a:r>
              <a:rPr lang="en-US" altLang="zh-CN" sz="1100" b="0" i="0" u="none" strike="noStrike" kern="1200" cap="none" spc="0" baseline="0">
                <a:solidFill>
                  <a:srgbClr val="404040"/>
                </a:solidFill>
                <a:latin typeface="Franklin Gothic Book" charset="0"/>
                <a:ea typeface="华文中宋" charset="0"/>
                <a:cs typeface="Lucida Sans"/>
              </a:rPr>
              <a:t>Design </a:t>
            </a:r>
            <a:r>
              <a:rPr lang="en-US" altLang="zh-CN" sz="1000" b="0" i="0" u="none" strike="noStrike" kern="1200" cap="none" spc="0" baseline="0">
                <a:solidFill>
                  <a:srgbClr val="2E3238"/>
                </a:solidFill>
                <a:latin typeface="Franklin Gothic Book" charset="0"/>
                <a:ea typeface="Franklin Gothic Book" charset="0"/>
                <a:cs typeface="Franklin Gothic Book" charset="0"/>
              </a:rPr>
              <a:t>a simple command-line interface that guides the user through the process of encrypting and decrypting messages.</a:t>
            </a:r>
            <a:endParaRPr lang="en-US" altLang="zh-CN" sz="800" b="1" i="0" u="none" strike="noStrike" kern="1200" cap="none" spc="0" baseline="0">
              <a:solidFill>
                <a:srgbClr val="2E3238"/>
              </a:solidFill>
              <a:latin typeface="Franklin Gothic Book" charset="0"/>
              <a:ea typeface="Franklin Gothic Book" charset="0"/>
              <a:cs typeface="Franklin Gothic Book" charset="0"/>
            </a:endParaRPr>
          </a:p>
          <a:p>
            <a:pPr marL="324485" lvl="1" indent="0" algn="l">
              <a:lnSpc>
                <a:spcPct val="90000"/>
              </a:lnSpc>
              <a:spcBef>
                <a:spcPct val="20000"/>
              </a:spcBef>
              <a:spcAft>
                <a:spcPts val="600"/>
              </a:spcAft>
              <a:buNone/>
            </a:pPr>
            <a:r>
              <a:rPr lang="zh-CN" altLang="en-US" sz="1100" b="0" i="0" u="none" strike="noStrike" kern="1200" cap="none" spc="0" baseline="0">
                <a:solidFill>
                  <a:srgbClr val="404040"/>
                </a:solidFill>
                <a:latin typeface="Franklin Gothic Book" charset="0"/>
                <a:ea typeface="华文中宋" charset="0"/>
                <a:cs typeface="Lucida Sans"/>
              </a:rPr>
              <a:t/>
            </a:r>
            <a:br>
              <a:rPr lang="zh-CN" altLang="en-US" sz="1100" b="0" i="0" u="none" strike="noStrike" kern="1200" cap="none" spc="0" baseline="0">
                <a:solidFill>
                  <a:srgbClr val="404040"/>
                </a:solidFill>
                <a:latin typeface="Franklin Gothic Book" charset="0"/>
                <a:ea typeface="华文中宋" charset="0"/>
                <a:cs typeface="Lucida Sans"/>
              </a:rPr>
            </a:br>
            <a:r>
              <a:rPr lang="zh-CN" altLang="en-US" sz="800" b="1" i="0" u="none" strike="noStrike" kern="1200" cap="none" spc="0" baseline="0">
                <a:solidFill>
                  <a:srgbClr val="404040"/>
                </a:solidFill>
                <a:latin typeface="Franklin Gothic Book" charset="0"/>
                <a:ea typeface="Franklin Gothic Book" charset="0"/>
                <a:cs typeface="Franklin Gothic Book" charset="0"/>
              </a:rPr>
              <a:t/>
            </a:r>
            <a:br>
              <a:rPr lang="zh-CN" altLang="en-US" sz="800" b="1" i="0" u="none" strike="noStrike" kern="1200" cap="none" spc="0" baseline="0">
                <a:solidFill>
                  <a:srgbClr val="404040"/>
                </a:solidFill>
                <a:latin typeface="Franklin Gothic Book" charset="0"/>
                <a:ea typeface="Franklin Gothic Book" charset="0"/>
                <a:cs typeface="Franklin Gothic Book" charset="0"/>
              </a:rPr>
            </a:br>
            <a:endParaRPr lang="en-US" altLang="zh-CN" sz="800" b="1" i="0" u="none" strike="noStrike" kern="1200" cap="none" spc="0" baseline="0">
              <a:solidFill>
                <a:srgbClr val="2E3238"/>
              </a:solidFill>
              <a:latin typeface="Franklin Gothic Book" charset="0"/>
              <a:ea typeface="Franklin Gothic Book" charset="0"/>
              <a:cs typeface="Franklin Gothic Book" charset="0"/>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en-US" altLang="zh-CN" sz="1300" b="1" i="0" u="none" strike="noStrike" kern="1200" cap="none" spc="0" baseline="0">
              <a:solidFill>
                <a:srgbClr val="404040"/>
              </a:solidFill>
              <a:latin typeface="Franklin Gothic Book" charset="0"/>
              <a:ea typeface="华文中宋"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endParaRPr lang="zh-CN" altLang="en-US" sz="13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 xmlns:p14="http://schemas.microsoft.com/office/powerpoint/2010/main" val="126616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1026" name="Picture 2"/>
          <p:cNvPicPr>
            <a:picLocks noChangeAspect="1" noChangeArrowheads="1"/>
          </p:cNvPicPr>
          <p:nvPr/>
        </p:nvPicPr>
        <p:blipFill>
          <a:blip r:embed="rId3" cstate="print"/>
          <a:srcRect/>
          <a:stretch>
            <a:fillRect/>
          </a:stretch>
        </p:blipFill>
        <p:spPr bwMode="auto">
          <a:xfrm>
            <a:off x="2659396" y="3023117"/>
            <a:ext cx="7033260" cy="1222310"/>
          </a:xfrm>
          <a:prstGeom prst="rect">
            <a:avLst/>
          </a:prstGeom>
          <a:noFill/>
          <a:ln w="9525">
            <a:noFill/>
            <a:miter lim="800000"/>
            <a:headEnd/>
            <a:tailEnd/>
          </a:ln>
          <a:effectLst/>
        </p:spPr>
      </p:pic>
    </p:spTree>
    <p:extLst>
      <p:ext uri="{BB962C8B-B14F-4D97-AF65-F5344CB8AC3E}">
        <p14:creationId xmlns="" xmlns:p14="http://schemas.microsoft.com/office/powerpoint/2010/main" val="128452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30966" y="1189505"/>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2E3238"/>
                </a:solidFill>
                <a:latin typeface="Franklin Gothic Book" charset="0"/>
                <a:ea typeface="Franklin Gothic Book" charset="0"/>
                <a:cs typeface="Franklin Gothic Book" charset="0"/>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p>
          <a:p>
            <a:pPr marL="305435" indent="-305435" algn="l">
              <a:lnSpc>
                <a:spcPct val="110000"/>
              </a:lnSpc>
              <a:spcBef>
                <a:spcPct val="20000"/>
              </a:spcBef>
              <a:spcAft>
                <a:spcPts val="600"/>
              </a:spcAft>
              <a:buClr>
                <a:schemeClr val="accent1"/>
              </a:buClr>
              <a:buSzPct val="92000"/>
              <a:buFont typeface="Wingdings 2" pitchFamily="18" charset="2"/>
              <a:buChar char=""/>
            </a:pPr>
            <a:r>
              <a:rPr lang="zh-CN" altLang="en-US" sz="1700" b="0" i="0" u="none" strike="noStrike" kern="1200" cap="none" spc="0" baseline="0">
                <a:solidFill>
                  <a:srgbClr val="404040"/>
                </a:solidFill>
                <a:latin typeface="Franklin Gothic Book" charset="0"/>
                <a:ea typeface="华文中宋" charset="0"/>
                <a:cs typeface="Lucida Sans"/>
              </a:rPr>
              <a:t/>
            </a:r>
            <a:br>
              <a:rPr lang="zh-CN" altLang="en-US" sz="1700" b="0" i="0" u="none" strike="noStrike" kern="1200" cap="none" spc="0" baseline="0">
                <a:solidFill>
                  <a:srgbClr val="404040"/>
                </a:solidFill>
                <a:latin typeface="Franklin Gothic Book" charset="0"/>
                <a:ea typeface="华文中宋" charset="0"/>
                <a:cs typeface="Lucida Sans"/>
              </a:rPr>
            </a:br>
            <a:endParaRPr lang="en-US" altLang="zh-CN" sz="2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0F0F0F"/>
              </a:solidFill>
              <a:latin typeface="Franklin Gothic Book" charset="0"/>
              <a:ea typeface="Franklin Gothic Book" charset="0"/>
              <a:cs typeface="Franklin Gothic Book" charset="0"/>
            </a:endParaRPr>
          </a:p>
        </p:txBody>
      </p:sp>
    </p:spTree>
    <p:extLst>
      <p:ext uri="{BB962C8B-B14F-4D97-AF65-F5344CB8AC3E}">
        <p14:creationId xmlns="" xmlns:p14="http://schemas.microsoft.com/office/powerpoint/2010/main" val="13758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None/>
            </a:pPr>
            <a:r>
              <a:rPr lang="en-US" altLang="zh-CN" sz="2000" b="0" i="0" u="none" strike="noStrike" kern="1200" cap="none" spc="0" baseline="0">
                <a:solidFill>
                  <a:srgbClr val="2E3238"/>
                </a:solidFill>
                <a:latin typeface="Franklin Gothic Book" charset="0"/>
                <a:ea typeface="Franklin Gothic Book" charset="0"/>
                <a:cs typeface="Franklin Gothic Book" charset="0"/>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lgn="l">
              <a:lnSpc>
                <a:spcPct val="110000"/>
              </a:lnSpc>
              <a:spcBef>
                <a:spcPct val="20000"/>
              </a:spcBef>
              <a:spcAft>
                <a:spcPts val="600"/>
              </a:spcAft>
              <a:buNone/>
            </a:pPr>
            <a:r>
              <a:rPr lang="zh-CN" altLang="en-US" sz="1700" b="0" i="0" u="none" strike="noStrike" kern="1200" cap="none" spc="0" baseline="0">
                <a:solidFill>
                  <a:srgbClr val="404040"/>
                </a:solidFill>
                <a:latin typeface="Franklin Gothic Book" charset="0"/>
                <a:ea typeface="华文中宋" charset="0"/>
                <a:cs typeface="Lucida Sans"/>
              </a:rPr>
              <a:t/>
            </a:r>
            <a:br>
              <a:rPr lang="zh-CN" altLang="en-US" sz="1700" b="0" i="0" u="none" strike="noStrike" kern="1200" cap="none" spc="0" baseline="0">
                <a:solidFill>
                  <a:srgbClr val="404040"/>
                </a:solidFill>
                <a:latin typeface="Franklin Gothic Book" charset="0"/>
                <a:ea typeface="华文中宋" charset="0"/>
                <a:cs typeface="Lucida Sans"/>
              </a:rPr>
            </a:br>
            <a:endParaRPr lang="en-US" altLang="zh-CN" sz="20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endParaRPr lang="zh-CN" altLang="en-US" sz="2000" b="1"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charset="0"/>
                <a:ea typeface="华文中宋" charset="0"/>
                <a:cs typeface="Arial" charset="0"/>
              </a:rPr>
              <a:t>Future scope</a:t>
            </a:r>
            <a:endParaRPr lang="zh-CN" altLang="en-US" sz="3300" b="1" i="0" u="none" strike="noStrike" kern="1200" cap="all" spc="0" baseline="0">
              <a:solidFill>
                <a:schemeClr val="accent1"/>
              </a:solidFill>
              <a:latin typeface="Arial" charset="0"/>
              <a:ea typeface="华文中宋" charset="0"/>
              <a:cs typeface="Arial" charset="0"/>
            </a:endParaRPr>
          </a:p>
        </p:txBody>
      </p:sp>
    </p:spTree>
    <p:extLst>
      <p:ext uri="{BB962C8B-B14F-4D97-AF65-F5344CB8AC3E}">
        <p14:creationId xmlns="" xmlns:p14="http://schemas.microsoft.com/office/powerpoint/2010/main" val="102797876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TotalTime>
  <Words>531</Words>
  <Application>Microsoft Office PowerPoint</Application>
  <PresentationFormat>Custom</PresentationFormat>
  <Paragraphs>72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Steganography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cp:lastModifiedBy>
  <cp:revision>97</cp:revision>
  <dcterms:created xsi:type="dcterms:W3CDTF">2021-05-26T16:50:10Z</dcterms:created>
  <dcterms:modified xsi:type="dcterms:W3CDTF">2024-04-04T12:25:57Z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