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1"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Liang, Chun Dr." initials="LCD" lastIdx="17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16T13:07:11.996" idx="162">
    <p:pos x="1369" y="3456"/>
    <p:text>By comparing the gene expression patterns or profiles between normal and mutated cells, we can figure out the differences, which will facilitate our understanding of what causes changes.</p:text>
    <p:extLst>
      <p:ext uri="{C676402C-5697-4E1C-873F-D02D1690AC5C}">
        <p15:threadingInfo xmlns:p15="http://schemas.microsoft.com/office/powerpoint/2012/main" timeZoneBias="240"/>
      </p:ext>
    </p:extLst>
  </p:cm>
  <p:cm authorId="2" dt="2019-03-16T13:08:49.705" idx="163">
    <p:pos x="10" y="10"/>
    <p:text>For the first gene, no difference expression.  For the second gene, there is huge difference.  For the third gene, there are subtle difference in their expression between normal versus mutated cells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542C4-E889-46A2-AAFE-8AEA44F8DC1E}"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EB4AE-68C8-4702-9D3D-96F9866A4175}" type="slidenum">
              <a:rPr lang="en-US" smtClean="0"/>
              <a:t>‹#›</a:t>
            </a:fld>
            <a:endParaRPr lang="en-US"/>
          </a:p>
        </p:txBody>
      </p:sp>
    </p:spTree>
    <p:extLst>
      <p:ext uri="{BB962C8B-B14F-4D97-AF65-F5344CB8AC3E}">
        <p14:creationId xmlns:p14="http://schemas.microsoft.com/office/powerpoint/2010/main" val="132817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9379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Differential gene expression</a:t>
            </a:r>
          </a:p>
        </p:txBody>
      </p:sp>
      <p:sp>
        <p:nvSpPr>
          <p:cNvPr id="870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C08D5909-D88C-E744-B1D1-0FFC0244E23B}" type="slidenum">
              <a:rPr lang="en-US" sz="1200">
                <a:solidFill>
                  <a:srgbClr val="000000"/>
                </a:solidFill>
              </a:rPr>
              <a:pPr eaLnBrk="1" hangingPunct="1"/>
              <a:t>5</a:t>
            </a:fld>
            <a:endParaRPr lang="en-US" sz="1200">
              <a:solidFill>
                <a:srgbClr val="000000"/>
              </a:solidFill>
            </a:endParaRPr>
          </a:p>
        </p:txBody>
      </p:sp>
    </p:spTree>
    <p:extLst>
      <p:ext uri="{BB962C8B-B14F-4D97-AF65-F5344CB8AC3E}">
        <p14:creationId xmlns:p14="http://schemas.microsoft.com/office/powerpoint/2010/main" val="82045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E62DB3-E654-49DA-B4AC-08273557F92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56674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62DB3-E654-49DA-B4AC-08273557F92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315829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62DB3-E654-49DA-B4AC-08273557F92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259943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62DB3-E654-49DA-B4AC-08273557F92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6502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E62DB3-E654-49DA-B4AC-08273557F92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106623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62DB3-E654-49DA-B4AC-08273557F92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364663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E62DB3-E654-49DA-B4AC-08273557F921}"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250511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62DB3-E654-49DA-B4AC-08273557F921}"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54725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62DB3-E654-49DA-B4AC-08273557F921}"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21709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62DB3-E654-49DA-B4AC-08273557F92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285468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62DB3-E654-49DA-B4AC-08273557F92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A4E9-F765-4C7E-AE18-747D393995E1}" type="slidenum">
              <a:rPr lang="en-US" smtClean="0"/>
              <a:t>‹#›</a:t>
            </a:fld>
            <a:endParaRPr lang="en-US"/>
          </a:p>
        </p:txBody>
      </p:sp>
    </p:spTree>
    <p:extLst>
      <p:ext uri="{BB962C8B-B14F-4D97-AF65-F5344CB8AC3E}">
        <p14:creationId xmlns:p14="http://schemas.microsoft.com/office/powerpoint/2010/main" val="61018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62DB3-E654-49DA-B4AC-08273557F921}"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A4E9-F765-4C7E-AE18-747D393995E1}" type="slidenum">
              <a:rPr lang="en-US" smtClean="0"/>
              <a:t>‹#›</a:t>
            </a:fld>
            <a:endParaRPr lang="en-US"/>
          </a:p>
        </p:txBody>
      </p:sp>
    </p:spTree>
    <p:extLst>
      <p:ext uri="{BB962C8B-B14F-4D97-AF65-F5344CB8AC3E}">
        <p14:creationId xmlns:p14="http://schemas.microsoft.com/office/powerpoint/2010/main" val="386862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35814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3"/>
          <p:cNvSpPr>
            <a:spLocks noChangeArrowheads="1"/>
          </p:cNvSpPr>
          <p:nvPr/>
        </p:nvSpPr>
        <p:spPr bwMode="auto">
          <a:xfrm>
            <a:off x="272562" y="3961667"/>
            <a:ext cx="35520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eaLnBrk="0" hangingPunct="0">
              <a:defRPr sz="4600">
                <a:solidFill>
                  <a:schemeClr val="tx1"/>
                </a:solidFill>
                <a:latin typeface="Batang" pitchFamily="18" charset="-127"/>
                <a:ea typeface="Batang" pitchFamily="18" charset="-127"/>
              </a:defRPr>
            </a:lvl1pPr>
            <a:lvl2pPr marL="742950" indent="-285750" eaLnBrk="0" hangingPunct="0">
              <a:defRPr sz="4600">
                <a:solidFill>
                  <a:schemeClr val="tx1"/>
                </a:solidFill>
                <a:latin typeface="Batang" pitchFamily="18" charset="-127"/>
                <a:ea typeface="Batang" pitchFamily="18" charset="-127"/>
              </a:defRPr>
            </a:lvl2pPr>
            <a:lvl3pPr marL="1143000" indent="-228600" eaLnBrk="0" hangingPunct="0">
              <a:defRPr sz="4600">
                <a:solidFill>
                  <a:schemeClr val="tx1"/>
                </a:solidFill>
                <a:latin typeface="Batang" pitchFamily="18" charset="-127"/>
                <a:ea typeface="Batang" pitchFamily="18" charset="-127"/>
              </a:defRPr>
            </a:lvl3pPr>
            <a:lvl4pPr marL="1600200" indent="-228600" eaLnBrk="0" hangingPunct="0">
              <a:defRPr sz="4600">
                <a:solidFill>
                  <a:schemeClr val="tx1"/>
                </a:solidFill>
                <a:latin typeface="Batang" pitchFamily="18" charset="-127"/>
                <a:ea typeface="Batang" pitchFamily="18" charset="-127"/>
              </a:defRPr>
            </a:lvl4pPr>
            <a:lvl5pPr marL="2057400" indent="-228600" eaLnBrk="0" hangingPunct="0">
              <a:defRPr sz="4600">
                <a:solidFill>
                  <a:schemeClr val="tx1"/>
                </a:solidFill>
                <a:latin typeface="Batang" pitchFamily="18" charset="-127"/>
                <a:ea typeface="Batang" pitchFamily="18" charset="-127"/>
              </a:defRPr>
            </a:lvl5pPr>
            <a:lvl6pPr marL="2514600" indent="-228600" eaLnBrk="0" fontAlgn="base" hangingPunct="0">
              <a:spcBef>
                <a:spcPct val="0"/>
              </a:spcBef>
              <a:spcAft>
                <a:spcPct val="0"/>
              </a:spcAft>
              <a:defRPr sz="4600">
                <a:solidFill>
                  <a:schemeClr val="tx1"/>
                </a:solidFill>
                <a:latin typeface="Batang" pitchFamily="18" charset="-127"/>
                <a:ea typeface="Batang" pitchFamily="18" charset="-127"/>
              </a:defRPr>
            </a:lvl6pPr>
            <a:lvl7pPr marL="2971800" indent="-228600" eaLnBrk="0" fontAlgn="base" hangingPunct="0">
              <a:spcBef>
                <a:spcPct val="0"/>
              </a:spcBef>
              <a:spcAft>
                <a:spcPct val="0"/>
              </a:spcAft>
              <a:defRPr sz="4600">
                <a:solidFill>
                  <a:schemeClr val="tx1"/>
                </a:solidFill>
                <a:latin typeface="Batang" pitchFamily="18" charset="-127"/>
                <a:ea typeface="Batang" pitchFamily="18" charset="-127"/>
              </a:defRPr>
            </a:lvl7pPr>
            <a:lvl8pPr marL="3429000" indent="-228600" eaLnBrk="0" fontAlgn="base" hangingPunct="0">
              <a:spcBef>
                <a:spcPct val="0"/>
              </a:spcBef>
              <a:spcAft>
                <a:spcPct val="0"/>
              </a:spcAft>
              <a:defRPr sz="4600">
                <a:solidFill>
                  <a:schemeClr val="tx1"/>
                </a:solidFill>
                <a:latin typeface="Batang" pitchFamily="18" charset="-127"/>
                <a:ea typeface="Batang" pitchFamily="18" charset="-127"/>
              </a:defRPr>
            </a:lvl8pPr>
            <a:lvl9pPr marL="3886200" indent="-228600" eaLnBrk="0" fontAlgn="base" hangingPunct="0">
              <a:spcBef>
                <a:spcPct val="0"/>
              </a:spcBef>
              <a:spcAft>
                <a:spcPct val="0"/>
              </a:spcAft>
              <a:defRPr sz="4600">
                <a:solidFill>
                  <a:schemeClr val="tx1"/>
                </a:solidFill>
                <a:latin typeface="Batang" pitchFamily="18" charset="-127"/>
                <a:ea typeface="Batang" pitchFamily="18" charset="-127"/>
              </a:defRPr>
            </a:lvl9pPr>
          </a:lstStyle>
          <a:p>
            <a:pPr eaLnBrk="1" hangingPunct="1"/>
            <a:r>
              <a:rPr lang="en-US" altLang="zh-CN" sz="2000" dirty="0">
                <a:solidFill>
                  <a:srgbClr val="003399"/>
                </a:solidFill>
                <a:latin typeface="Arial" charset="0"/>
              </a:rPr>
              <a:t>What is Gene </a:t>
            </a:r>
            <a:r>
              <a:rPr lang="en-US" altLang="zh-CN" sz="2000" dirty="0" smtClean="0">
                <a:solidFill>
                  <a:srgbClr val="003399"/>
                </a:solidFill>
                <a:latin typeface="Arial" charset="0"/>
              </a:rPr>
              <a:t>?</a:t>
            </a:r>
          </a:p>
          <a:p>
            <a:pPr eaLnBrk="1" hangingPunct="1"/>
            <a:r>
              <a:rPr lang="en-US" altLang="zh-CN" sz="2000" dirty="0" smtClean="0">
                <a:solidFill>
                  <a:srgbClr val="003399"/>
                </a:solidFill>
                <a:latin typeface="Arial" charset="0"/>
              </a:rPr>
              <a:t>What is Gene Expression ?</a:t>
            </a:r>
            <a:endParaRPr lang="en-US" altLang="zh-CN" sz="2000" dirty="0">
              <a:solidFill>
                <a:srgbClr val="003399"/>
              </a:solidFill>
              <a:latin typeface="Arial" charset="0"/>
            </a:endParaRPr>
          </a:p>
        </p:txBody>
      </p:sp>
      <p:pic>
        <p:nvPicPr>
          <p:cNvPr id="668676" name="Picture 4" descr="13_07"/>
          <p:cNvPicPr>
            <a:picLocks noChangeAspect="1" noChangeArrowheads="1"/>
          </p:cNvPicPr>
          <p:nvPr/>
        </p:nvPicPr>
        <p:blipFill>
          <a:blip r:embed="rId5">
            <a:extLst>
              <a:ext uri="{28A0092B-C50C-407E-A947-70E740481C1C}">
                <a14:useLocalDpi xmlns:a14="http://schemas.microsoft.com/office/drawing/2010/main" val="0"/>
              </a:ext>
            </a:extLst>
          </a:blip>
          <a:srcRect t="2533"/>
          <a:stretch>
            <a:fillRect/>
          </a:stretch>
        </p:blipFill>
        <p:spPr bwMode="auto">
          <a:xfrm>
            <a:off x="7748954" y="1279525"/>
            <a:ext cx="33861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677" name="Rectangle 5"/>
          <p:cNvSpPr>
            <a:spLocks noGrp="1"/>
          </p:cNvSpPr>
          <p:nvPr>
            <p:ph type="title"/>
          </p:nvPr>
        </p:nvSpPr>
        <p:spPr>
          <a:xfrm>
            <a:off x="6418384" y="531812"/>
            <a:ext cx="5105400" cy="503238"/>
          </a:xfrm>
          <a:noFill/>
        </p:spPr>
        <p:txBody>
          <a:bodyPr>
            <a:normAutofit/>
          </a:bodyPr>
          <a:lstStyle/>
          <a:p>
            <a:pPr eaLnBrk="1" hangingPunct="1"/>
            <a:r>
              <a:rPr lang="en-US" altLang="en-US" sz="2400" dirty="0">
                <a:latin typeface="Arial" charset="0"/>
                <a:cs typeface="Arial" charset="0"/>
              </a:rPr>
              <a:t>Central Dogma of Molecular Biology</a:t>
            </a:r>
          </a:p>
        </p:txBody>
      </p:sp>
      <p:pic>
        <p:nvPicPr>
          <p:cNvPr id="668683" name="Picture 11" descr="690532413519016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5715" y="2399567"/>
            <a:ext cx="29289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684" name="Rectangle 12"/>
          <p:cNvSpPr>
            <a:spLocks noChangeArrowheads="1"/>
          </p:cNvSpPr>
          <p:nvPr/>
        </p:nvSpPr>
        <p:spPr bwMode="auto">
          <a:xfrm>
            <a:off x="8349761" y="6151685"/>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eaLnBrk="0" hangingPunct="0">
              <a:defRPr sz="4600">
                <a:solidFill>
                  <a:schemeClr val="tx1"/>
                </a:solidFill>
                <a:latin typeface="Batang" pitchFamily="18" charset="-127"/>
                <a:ea typeface="Batang" pitchFamily="18" charset="-127"/>
              </a:defRPr>
            </a:lvl1pPr>
            <a:lvl2pPr marL="742950" indent="-285750" eaLnBrk="0" hangingPunct="0">
              <a:defRPr sz="4600">
                <a:solidFill>
                  <a:schemeClr val="tx1"/>
                </a:solidFill>
                <a:latin typeface="Batang" pitchFamily="18" charset="-127"/>
                <a:ea typeface="Batang" pitchFamily="18" charset="-127"/>
              </a:defRPr>
            </a:lvl2pPr>
            <a:lvl3pPr marL="1143000" indent="-228600" eaLnBrk="0" hangingPunct="0">
              <a:defRPr sz="4600">
                <a:solidFill>
                  <a:schemeClr val="tx1"/>
                </a:solidFill>
                <a:latin typeface="Batang" pitchFamily="18" charset="-127"/>
                <a:ea typeface="Batang" pitchFamily="18" charset="-127"/>
              </a:defRPr>
            </a:lvl3pPr>
            <a:lvl4pPr marL="1600200" indent="-228600" eaLnBrk="0" hangingPunct="0">
              <a:defRPr sz="4600">
                <a:solidFill>
                  <a:schemeClr val="tx1"/>
                </a:solidFill>
                <a:latin typeface="Batang" pitchFamily="18" charset="-127"/>
                <a:ea typeface="Batang" pitchFamily="18" charset="-127"/>
              </a:defRPr>
            </a:lvl4pPr>
            <a:lvl5pPr marL="2057400" indent="-228600" eaLnBrk="0" hangingPunct="0">
              <a:defRPr sz="4600">
                <a:solidFill>
                  <a:schemeClr val="tx1"/>
                </a:solidFill>
                <a:latin typeface="Batang" pitchFamily="18" charset="-127"/>
                <a:ea typeface="Batang" pitchFamily="18" charset="-127"/>
              </a:defRPr>
            </a:lvl5pPr>
            <a:lvl6pPr marL="2514600" indent="-228600" eaLnBrk="0" fontAlgn="base" hangingPunct="0">
              <a:spcBef>
                <a:spcPct val="0"/>
              </a:spcBef>
              <a:spcAft>
                <a:spcPct val="0"/>
              </a:spcAft>
              <a:defRPr sz="4600">
                <a:solidFill>
                  <a:schemeClr val="tx1"/>
                </a:solidFill>
                <a:latin typeface="Batang" pitchFamily="18" charset="-127"/>
                <a:ea typeface="Batang" pitchFamily="18" charset="-127"/>
              </a:defRPr>
            </a:lvl6pPr>
            <a:lvl7pPr marL="2971800" indent="-228600" eaLnBrk="0" fontAlgn="base" hangingPunct="0">
              <a:spcBef>
                <a:spcPct val="0"/>
              </a:spcBef>
              <a:spcAft>
                <a:spcPct val="0"/>
              </a:spcAft>
              <a:defRPr sz="4600">
                <a:solidFill>
                  <a:schemeClr val="tx1"/>
                </a:solidFill>
                <a:latin typeface="Batang" pitchFamily="18" charset="-127"/>
                <a:ea typeface="Batang" pitchFamily="18" charset="-127"/>
              </a:defRPr>
            </a:lvl7pPr>
            <a:lvl8pPr marL="3429000" indent="-228600" eaLnBrk="0" fontAlgn="base" hangingPunct="0">
              <a:spcBef>
                <a:spcPct val="0"/>
              </a:spcBef>
              <a:spcAft>
                <a:spcPct val="0"/>
              </a:spcAft>
              <a:defRPr sz="4600">
                <a:solidFill>
                  <a:schemeClr val="tx1"/>
                </a:solidFill>
                <a:latin typeface="Batang" pitchFamily="18" charset="-127"/>
                <a:ea typeface="Batang" pitchFamily="18" charset="-127"/>
              </a:defRPr>
            </a:lvl8pPr>
            <a:lvl9pPr marL="3886200" indent="-228600" eaLnBrk="0" fontAlgn="base" hangingPunct="0">
              <a:spcBef>
                <a:spcPct val="0"/>
              </a:spcBef>
              <a:spcAft>
                <a:spcPct val="0"/>
              </a:spcAft>
              <a:defRPr sz="4600">
                <a:solidFill>
                  <a:schemeClr val="tx1"/>
                </a:solidFill>
                <a:latin typeface="Batang" pitchFamily="18" charset="-127"/>
                <a:ea typeface="Batang" pitchFamily="18" charset="-127"/>
              </a:defRPr>
            </a:lvl9pPr>
          </a:lstStyle>
          <a:p>
            <a:pPr eaLnBrk="1" hangingPunct="1"/>
            <a:r>
              <a:rPr lang="en-US" altLang="zh-CN" sz="2100" dirty="0">
                <a:solidFill>
                  <a:srgbClr val="FF3300"/>
                </a:solidFill>
                <a:latin typeface="Arial" charset="0"/>
                <a:ea typeface="宋体" pitchFamily="2" charset="-122"/>
              </a:rPr>
              <a:t>Eukaryotes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ustDataLst>
      <p:tags r:id="rId1"/>
    </p:custDataLst>
    <p:extLst>
      <p:ext uri="{BB962C8B-B14F-4D97-AF65-F5344CB8AC3E}">
        <p14:creationId xmlns:p14="http://schemas.microsoft.com/office/powerpoint/2010/main" val="578255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8677"/>
                                        </p:tgtEl>
                                        <p:attrNameLst>
                                          <p:attrName>style.visibility</p:attrName>
                                        </p:attrNameLst>
                                      </p:cBhvr>
                                      <p:to>
                                        <p:strVal val="visible"/>
                                      </p:to>
                                    </p:set>
                                    <p:anim calcmode="lin" valueType="num">
                                      <p:cBhvr additive="base">
                                        <p:cTn id="7" dur="500" fill="hold"/>
                                        <p:tgtEl>
                                          <p:spTgt spid="668677"/>
                                        </p:tgtEl>
                                        <p:attrNameLst>
                                          <p:attrName>ppt_x</p:attrName>
                                        </p:attrNameLst>
                                      </p:cBhvr>
                                      <p:tavLst>
                                        <p:tav tm="0">
                                          <p:val>
                                            <p:strVal val="#ppt_x"/>
                                          </p:val>
                                        </p:tav>
                                        <p:tav tm="100000">
                                          <p:val>
                                            <p:strVal val="#ppt_x"/>
                                          </p:val>
                                        </p:tav>
                                      </p:tavLst>
                                    </p:anim>
                                    <p:anim calcmode="lin" valueType="num">
                                      <p:cBhvr additive="base">
                                        <p:cTn id="8" dur="500" fill="hold"/>
                                        <p:tgtEl>
                                          <p:spTgt spid="6686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8683"/>
                                        </p:tgtEl>
                                        <p:attrNameLst>
                                          <p:attrName>style.visibility</p:attrName>
                                        </p:attrNameLst>
                                      </p:cBhvr>
                                      <p:to>
                                        <p:strVal val="visible"/>
                                      </p:to>
                                    </p:set>
                                    <p:anim calcmode="lin" valueType="num">
                                      <p:cBhvr additive="base">
                                        <p:cTn id="13" dur="500" fill="hold"/>
                                        <p:tgtEl>
                                          <p:spTgt spid="668683"/>
                                        </p:tgtEl>
                                        <p:attrNameLst>
                                          <p:attrName>ppt_x</p:attrName>
                                        </p:attrNameLst>
                                      </p:cBhvr>
                                      <p:tavLst>
                                        <p:tav tm="0">
                                          <p:val>
                                            <p:strVal val="#ppt_x"/>
                                          </p:val>
                                        </p:tav>
                                        <p:tav tm="100000">
                                          <p:val>
                                            <p:strVal val="#ppt_x"/>
                                          </p:val>
                                        </p:tav>
                                      </p:tavLst>
                                    </p:anim>
                                    <p:anim calcmode="lin" valueType="num">
                                      <p:cBhvr additive="base">
                                        <p:cTn id="14" dur="500" fill="hold"/>
                                        <p:tgtEl>
                                          <p:spTgt spid="66868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668676"/>
                                        </p:tgtEl>
                                        <p:attrNameLst>
                                          <p:attrName>style.visibility</p:attrName>
                                        </p:attrNameLst>
                                      </p:cBhvr>
                                      <p:to>
                                        <p:strVal val="visible"/>
                                      </p:to>
                                    </p:set>
                                    <p:animEffect transition="in" filter="box(in)">
                                      <p:cBhvr>
                                        <p:cTn id="19" dur="500"/>
                                        <p:tgtEl>
                                          <p:spTgt spid="668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68684"/>
                                        </p:tgtEl>
                                        <p:attrNameLst>
                                          <p:attrName>style.visibility</p:attrName>
                                        </p:attrNameLst>
                                      </p:cBhvr>
                                      <p:to>
                                        <p:strVal val="visible"/>
                                      </p:to>
                                    </p:set>
                                    <p:anim calcmode="lin" valueType="num">
                                      <p:cBhvr additive="base">
                                        <p:cTn id="24" dur="500" fill="hold"/>
                                        <p:tgtEl>
                                          <p:spTgt spid="668684"/>
                                        </p:tgtEl>
                                        <p:attrNameLst>
                                          <p:attrName>ppt_x</p:attrName>
                                        </p:attrNameLst>
                                      </p:cBhvr>
                                      <p:tavLst>
                                        <p:tav tm="0">
                                          <p:val>
                                            <p:strVal val="#ppt_x"/>
                                          </p:val>
                                        </p:tav>
                                        <p:tav tm="100000">
                                          <p:val>
                                            <p:strVal val="#ppt_x"/>
                                          </p:val>
                                        </p:tav>
                                      </p:tavLst>
                                    </p:anim>
                                    <p:anim calcmode="lin" valueType="num">
                                      <p:cBhvr additive="base">
                                        <p:cTn id="25" dur="500" fill="hold"/>
                                        <p:tgtEl>
                                          <p:spTgt spid="668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7" grpId="0"/>
      <p:bldP spid="6686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7" name="Rectangle 6"/>
          <p:cNvSpPr/>
          <p:nvPr/>
        </p:nvSpPr>
        <p:spPr>
          <a:xfrm>
            <a:off x="2309461" y="457200"/>
            <a:ext cx="7291740" cy="523220"/>
          </a:xfrm>
          <a:prstGeom prst="rect">
            <a:avLst/>
          </a:prstGeom>
        </p:spPr>
        <p:txBody>
          <a:bodyPr wrap="none">
            <a:spAutoFit/>
          </a:bodyPr>
          <a:lstStyle/>
          <a:p>
            <a:r>
              <a:rPr lang="en-US" sz="2800" dirty="0">
                <a:solidFill>
                  <a:srgbClr val="FF6600"/>
                </a:solidFill>
                <a:latin typeface=""/>
                <a:cs typeface=""/>
              </a:rPr>
              <a:t>Differential Gene Expression (DGE) Analysis</a:t>
            </a:r>
            <a:endParaRPr lang="en-US" sz="2800" dirty="0">
              <a:solidFill>
                <a:srgbClr val="FF6600"/>
              </a:solidFill>
            </a:endParaRPr>
          </a:p>
        </p:txBody>
      </p:sp>
      <p:pic>
        <p:nvPicPr>
          <p:cNvPr id="8" name="Picture 7"/>
          <p:cNvPicPr>
            <a:picLocks noChangeAspect="1"/>
          </p:cNvPicPr>
          <p:nvPr/>
        </p:nvPicPr>
        <p:blipFill>
          <a:blip r:embed="rId2"/>
          <a:stretch>
            <a:fillRect/>
          </a:stretch>
        </p:blipFill>
        <p:spPr>
          <a:xfrm>
            <a:off x="2309462" y="1371601"/>
            <a:ext cx="7439025" cy="1666875"/>
          </a:xfrm>
          <a:prstGeom prst="rect">
            <a:avLst/>
          </a:prstGeom>
        </p:spPr>
      </p:pic>
      <p:sp>
        <p:nvSpPr>
          <p:cNvPr id="9" name="Rectangle 8"/>
          <p:cNvSpPr/>
          <p:nvPr/>
        </p:nvSpPr>
        <p:spPr>
          <a:xfrm>
            <a:off x="2638338" y="3363052"/>
            <a:ext cx="7620000" cy="424732"/>
          </a:xfrm>
          <a:prstGeom prst="rect">
            <a:avLst/>
          </a:prstGeom>
        </p:spPr>
        <p:txBody>
          <a:bodyPr wrap="square">
            <a:spAutoFit/>
          </a:bodyPr>
          <a:lstStyle/>
          <a:p>
            <a:pPr>
              <a:lnSpc>
                <a:spcPct val="120000"/>
              </a:lnSpc>
              <a:spcBef>
                <a:spcPts val="600"/>
              </a:spcBef>
              <a:spcAft>
                <a:spcPts val="600"/>
              </a:spcAft>
            </a:pPr>
            <a:r>
              <a:rPr lang="en-US" dirty="0">
                <a:solidFill>
                  <a:srgbClr val="000000"/>
                </a:solidFill>
                <a:latin typeface="Arial" charset="0"/>
              </a:rPr>
              <a:t>The mutated cells behave differently than the normal cells. </a:t>
            </a:r>
          </a:p>
        </p:txBody>
      </p:sp>
      <p:sp>
        <p:nvSpPr>
          <p:cNvPr id="10" name="Rectangle 9"/>
          <p:cNvSpPr/>
          <p:nvPr/>
        </p:nvSpPr>
        <p:spPr>
          <a:xfrm>
            <a:off x="2667000" y="3914098"/>
            <a:ext cx="7620000" cy="424732"/>
          </a:xfrm>
          <a:prstGeom prst="rect">
            <a:avLst/>
          </a:prstGeom>
        </p:spPr>
        <p:txBody>
          <a:bodyPr wrap="square">
            <a:spAutoFit/>
          </a:bodyPr>
          <a:lstStyle/>
          <a:p>
            <a:pPr>
              <a:lnSpc>
                <a:spcPct val="120000"/>
              </a:lnSpc>
              <a:spcBef>
                <a:spcPts val="600"/>
              </a:spcBef>
              <a:spcAft>
                <a:spcPts val="600"/>
              </a:spcAft>
            </a:pPr>
            <a:r>
              <a:rPr lang="en-US" dirty="0">
                <a:solidFill>
                  <a:srgbClr val="000000"/>
                </a:solidFill>
                <a:latin typeface="Arial" charset="0"/>
              </a:rPr>
              <a:t>We want to know what genetic mechanism is causing the difference. </a:t>
            </a:r>
          </a:p>
        </p:txBody>
      </p:sp>
      <p:sp>
        <p:nvSpPr>
          <p:cNvPr id="11" name="Rectangle 10"/>
          <p:cNvSpPr/>
          <p:nvPr/>
        </p:nvSpPr>
        <p:spPr>
          <a:xfrm>
            <a:off x="2645329" y="4510722"/>
            <a:ext cx="7620000" cy="424732"/>
          </a:xfrm>
          <a:prstGeom prst="rect">
            <a:avLst/>
          </a:prstGeom>
        </p:spPr>
        <p:txBody>
          <a:bodyPr wrap="square">
            <a:spAutoFit/>
          </a:bodyPr>
          <a:lstStyle/>
          <a:p>
            <a:pPr>
              <a:lnSpc>
                <a:spcPct val="120000"/>
              </a:lnSpc>
              <a:spcBef>
                <a:spcPts val="600"/>
              </a:spcBef>
              <a:spcAft>
                <a:spcPts val="600"/>
              </a:spcAft>
            </a:pPr>
            <a:r>
              <a:rPr lang="en-US" dirty="0">
                <a:solidFill>
                  <a:srgbClr val="000000"/>
                </a:solidFill>
                <a:latin typeface="Arial" charset="0"/>
              </a:rPr>
              <a:t>This means we want to look at differences in gene expression</a:t>
            </a:r>
          </a:p>
        </p:txBody>
      </p:sp>
    </p:spTree>
    <p:extLst>
      <p:ext uri="{BB962C8B-B14F-4D97-AF65-F5344CB8AC3E}">
        <p14:creationId xmlns:p14="http://schemas.microsoft.com/office/powerpoint/2010/main" val="22346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p:cNvPicPr>
            <a:picLocks noChangeAspect="1"/>
          </p:cNvPicPr>
          <p:nvPr/>
        </p:nvPicPr>
        <p:blipFill>
          <a:blip r:embed="rId2"/>
          <a:stretch>
            <a:fillRect/>
          </a:stretch>
        </p:blipFill>
        <p:spPr>
          <a:xfrm>
            <a:off x="1981199" y="1905000"/>
            <a:ext cx="4495800" cy="1815114"/>
          </a:xfrm>
          <a:prstGeom prst="rect">
            <a:avLst/>
          </a:prstGeom>
        </p:spPr>
      </p:pic>
      <p:pic>
        <p:nvPicPr>
          <p:cNvPr id="6" name="Picture 5"/>
          <p:cNvPicPr>
            <a:picLocks noChangeAspect="1"/>
          </p:cNvPicPr>
          <p:nvPr/>
        </p:nvPicPr>
        <p:blipFill rotWithShape="1">
          <a:blip r:embed="rId3"/>
          <a:srcRect t="15833" r="11561" b="-15833"/>
          <a:stretch/>
        </p:blipFill>
        <p:spPr>
          <a:xfrm>
            <a:off x="1905000" y="357010"/>
            <a:ext cx="6858000" cy="962526"/>
          </a:xfrm>
          <a:prstGeom prst="rect">
            <a:avLst/>
          </a:prstGeom>
        </p:spPr>
      </p:pic>
      <p:pic>
        <p:nvPicPr>
          <p:cNvPr id="7" name="Picture 6"/>
          <p:cNvPicPr>
            <a:picLocks noChangeAspect="1"/>
          </p:cNvPicPr>
          <p:nvPr/>
        </p:nvPicPr>
        <p:blipFill>
          <a:blip r:embed="rId4"/>
          <a:stretch>
            <a:fillRect/>
          </a:stretch>
        </p:blipFill>
        <p:spPr>
          <a:xfrm>
            <a:off x="6477000" y="1281786"/>
            <a:ext cx="3554789" cy="2559448"/>
          </a:xfrm>
          <a:prstGeom prst="rect">
            <a:avLst/>
          </a:prstGeom>
        </p:spPr>
      </p:pic>
      <p:pic>
        <p:nvPicPr>
          <p:cNvPr id="8" name="Picture 7"/>
          <p:cNvPicPr>
            <a:picLocks noChangeAspect="1"/>
          </p:cNvPicPr>
          <p:nvPr/>
        </p:nvPicPr>
        <p:blipFill>
          <a:blip r:embed="rId5"/>
          <a:stretch>
            <a:fillRect/>
          </a:stretch>
        </p:blipFill>
        <p:spPr>
          <a:xfrm>
            <a:off x="6586948" y="4043573"/>
            <a:ext cx="3334890" cy="2533650"/>
          </a:xfrm>
          <a:prstGeom prst="rect">
            <a:avLst/>
          </a:prstGeom>
        </p:spPr>
      </p:pic>
      <p:sp>
        <p:nvSpPr>
          <p:cNvPr id="9" name="Rectangle 8"/>
          <p:cNvSpPr/>
          <p:nvPr/>
        </p:nvSpPr>
        <p:spPr>
          <a:xfrm>
            <a:off x="1932962" y="4442777"/>
            <a:ext cx="4572000" cy="1421928"/>
          </a:xfrm>
          <a:prstGeom prst="rect">
            <a:avLst/>
          </a:prstGeom>
        </p:spPr>
        <p:txBody>
          <a:bodyPr>
            <a:spAutoFit/>
          </a:bodyPr>
          <a:lstStyle/>
          <a:p>
            <a:pPr>
              <a:lnSpc>
                <a:spcPct val="120000"/>
              </a:lnSpc>
              <a:spcBef>
                <a:spcPts val="600"/>
              </a:spcBef>
              <a:spcAft>
                <a:spcPts val="600"/>
              </a:spcAft>
            </a:pPr>
            <a:r>
              <a:rPr lang="en-US" dirty="0">
                <a:solidFill>
                  <a:srgbClr val="000000"/>
                </a:solidFill>
                <a:latin typeface="Arial" charset="0"/>
              </a:rPr>
              <a:t>We can use RNA-</a:t>
            </a:r>
            <a:r>
              <a:rPr lang="en-US" dirty="0" err="1">
                <a:solidFill>
                  <a:srgbClr val="000000"/>
                </a:solidFill>
                <a:latin typeface="Arial" charset="0"/>
              </a:rPr>
              <a:t>Seq</a:t>
            </a:r>
            <a:r>
              <a:rPr lang="en-US" dirty="0">
                <a:solidFill>
                  <a:srgbClr val="000000"/>
                </a:solidFill>
                <a:latin typeface="Arial" charset="0"/>
              </a:rPr>
              <a:t> to measure the gene expression in normal cells. Then, use it to measure the gene expression in mutated cells. </a:t>
            </a:r>
          </a:p>
        </p:txBody>
      </p:sp>
    </p:spTree>
    <p:extLst>
      <p:ext uri="{BB962C8B-B14F-4D97-AF65-F5344CB8AC3E}">
        <p14:creationId xmlns:p14="http://schemas.microsoft.com/office/powerpoint/2010/main" val="1600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4"/>
          <p:cNvPicPr>
            <a:picLocks noChangeAspect="1"/>
          </p:cNvPicPr>
          <p:nvPr/>
        </p:nvPicPr>
        <p:blipFill>
          <a:blip r:embed="rId2"/>
          <a:stretch>
            <a:fillRect/>
          </a:stretch>
        </p:blipFill>
        <p:spPr>
          <a:xfrm>
            <a:off x="5347306" y="251422"/>
            <a:ext cx="6248400" cy="2224687"/>
          </a:xfrm>
          <a:prstGeom prst="rect">
            <a:avLst/>
          </a:prstGeom>
        </p:spPr>
      </p:pic>
      <p:sp>
        <p:nvSpPr>
          <p:cNvPr id="7" name="Rectangle 6"/>
          <p:cNvSpPr/>
          <p:nvPr/>
        </p:nvSpPr>
        <p:spPr>
          <a:xfrm>
            <a:off x="1752600" y="381000"/>
            <a:ext cx="3352800" cy="400110"/>
          </a:xfrm>
          <a:prstGeom prst="rect">
            <a:avLst/>
          </a:prstGeom>
        </p:spPr>
        <p:txBody>
          <a:bodyPr wrap="square">
            <a:spAutoFit/>
          </a:bodyPr>
          <a:lstStyle/>
          <a:p>
            <a:r>
              <a:rPr lang="en-US" sz="2000" dirty="0">
                <a:solidFill>
                  <a:srgbClr val="FF6600"/>
                </a:solidFill>
                <a:latin typeface=""/>
                <a:cs typeface=""/>
              </a:rPr>
              <a:t>Count Reads for Genes</a:t>
            </a:r>
            <a:endParaRPr lang="en-US" sz="2000" dirty="0">
              <a:solidFill>
                <a:srgbClr val="FF6600"/>
              </a:solidFill>
            </a:endParaRPr>
          </a:p>
        </p:txBody>
      </p:sp>
      <p:pic>
        <p:nvPicPr>
          <p:cNvPr id="10" name="Picture 9"/>
          <p:cNvPicPr>
            <a:picLocks noChangeAspect="1"/>
          </p:cNvPicPr>
          <p:nvPr/>
        </p:nvPicPr>
        <p:blipFill>
          <a:blip r:embed="rId3"/>
          <a:stretch>
            <a:fillRect/>
          </a:stretch>
        </p:blipFill>
        <p:spPr>
          <a:xfrm>
            <a:off x="358169" y="2923334"/>
            <a:ext cx="6903662" cy="3693578"/>
          </a:xfrm>
          <a:prstGeom prst="rect">
            <a:avLst/>
          </a:prstGeom>
        </p:spPr>
      </p:pic>
    </p:spTree>
    <p:extLst>
      <p:ext uri="{BB962C8B-B14F-4D97-AF65-F5344CB8AC3E}">
        <p14:creationId xmlns:p14="http://schemas.microsoft.com/office/powerpoint/2010/main" val="367975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2600" y="762001"/>
            <a:ext cx="4650336" cy="2062103"/>
          </a:xfrm>
          <a:prstGeom prst="rect">
            <a:avLst/>
          </a:prstGeom>
          <a:noFill/>
        </p:spPr>
        <p:txBody>
          <a:bodyPr wrap="square">
            <a:spAutoFit/>
          </a:bodyPr>
          <a:lstStyle/>
          <a:p>
            <a:pPr>
              <a:lnSpc>
                <a:spcPct val="120000"/>
              </a:lnSpc>
              <a:spcBef>
                <a:spcPts val="600"/>
              </a:spcBef>
              <a:spcAft>
                <a:spcPts val="600"/>
              </a:spcAft>
              <a:defRPr/>
            </a:pPr>
            <a:r>
              <a:rPr lang="en-US" dirty="0">
                <a:solidFill>
                  <a:prstClr val="black"/>
                </a:solidFill>
                <a:latin typeface="Arial"/>
              </a:rPr>
              <a:t>Statistical analysis of normalized count data will provide a list of genes with significant differential expression.  </a:t>
            </a:r>
          </a:p>
          <a:p>
            <a:pPr lvl="2">
              <a:lnSpc>
                <a:spcPct val="120000"/>
              </a:lnSpc>
              <a:spcBef>
                <a:spcPts val="600"/>
              </a:spcBef>
              <a:spcAft>
                <a:spcPts val="600"/>
              </a:spcAft>
              <a:defRPr/>
            </a:pPr>
            <a:r>
              <a:rPr lang="en-US" dirty="0">
                <a:solidFill>
                  <a:prstClr val="black"/>
                </a:solidFill>
                <a:latin typeface="Arial"/>
              </a:rPr>
              <a:t>Down-regulated genes </a:t>
            </a:r>
          </a:p>
          <a:p>
            <a:pPr lvl="2">
              <a:lnSpc>
                <a:spcPct val="120000"/>
              </a:lnSpc>
              <a:spcBef>
                <a:spcPts val="600"/>
              </a:spcBef>
              <a:spcAft>
                <a:spcPts val="600"/>
              </a:spcAft>
              <a:defRPr/>
            </a:pPr>
            <a:r>
              <a:rPr lang="en-US" dirty="0">
                <a:solidFill>
                  <a:prstClr val="black"/>
                </a:solidFill>
                <a:latin typeface="Arial"/>
              </a:rPr>
              <a:t>Up-regulated genes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bwMode="auto">
          <a:xfrm>
            <a:off x="1558637" y="107627"/>
            <a:ext cx="43957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b="1" dirty="0">
                <a:solidFill>
                  <a:srgbClr val="FF6600"/>
                </a:solidFill>
                <a:latin typeface="Arial" charset="0"/>
                <a:cs typeface="Arial" charset="0"/>
              </a:rPr>
              <a:t>Differential Gene Expression</a:t>
            </a:r>
            <a:endParaRPr lang="en-US" sz="1600" b="1" dirty="0">
              <a:solidFill>
                <a:srgbClr val="FF6600"/>
              </a:solidFill>
              <a:latin typeface="Arial" charset="0"/>
              <a:cs typeface="Arial" charset="0"/>
            </a:endParaRPr>
          </a:p>
        </p:txBody>
      </p:sp>
      <p:sp>
        <p:nvSpPr>
          <p:cNvPr id="2" name="Rectangle 1"/>
          <p:cNvSpPr/>
          <p:nvPr/>
        </p:nvSpPr>
        <p:spPr>
          <a:xfrm>
            <a:off x="6208972" y="69780"/>
            <a:ext cx="4572000" cy="2585323"/>
          </a:xfrm>
          <a:prstGeom prst="rect">
            <a:avLst/>
          </a:prstGeom>
        </p:spPr>
        <p:txBody>
          <a:bodyPr>
            <a:spAutoFit/>
          </a:bodyPr>
          <a:lstStyle/>
          <a:p>
            <a:pPr lvl="0">
              <a:defRPr/>
            </a:pPr>
            <a:r>
              <a:rPr lang="en-US" dirty="0">
                <a:solidFill>
                  <a:prstClr val="black"/>
                </a:solidFill>
                <a:latin typeface="Arial"/>
              </a:rPr>
              <a:t>Suppose 2 gene expression values A,B (control-A versus treatment-B):</a:t>
            </a:r>
            <a:endParaRPr lang="en-US" sz="2000" dirty="0">
              <a:solidFill>
                <a:prstClr val="black"/>
              </a:solidFill>
              <a:latin typeface="Arial"/>
            </a:endParaRPr>
          </a:p>
          <a:p>
            <a:pPr lvl="0">
              <a:defRPr/>
            </a:pPr>
            <a:r>
              <a:rPr lang="en-US" dirty="0">
                <a:solidFill>
                  <a:prstClr val="black"/>
                </a:solidFill>
                <a:latin typeface="Arial"/>
              </a:rPr>
              <a:t>	A=10  </a:t>
            </a:r>
            <a:endParaRPr lang="en-US" sz="2000" dirty="0">
              <a:solidFill>
                <a:prstClr val="black"/>
              </a:solidFill>
              <a:latin typeface="Arial"/>
            </a:endParaRPr>
          </a:p>
          <a:p>
            <a:pPr lvl="0">
              <a:defRPr/>
            </a:pPr>
            <a:r>
              <a:rPr lang="en-US" dirty="0">
                <a:solidFill>
                  <a:prstClr val="black"/>
                </a:solidFill>
                <a:latin typeface="Arial"/>
              </a:rPr>
              <a:t>	B=15</a:t>
            </a:r>
            <a:endParaRPr lang="en-US" sz="2000" dirty="0">
              <a:solidFill>
                <a:prstClr val="black"/>
              </a:solidFill>
              <a:latin typeface="Arial"/>
            </a:endParaRPr>
          </a:p>
          <a:p>
            <a:pPr lvl="0">
              <a:defRPr/>
            </a:pPr>
            <a:r>
              <a:rPr lang="en-US" dirty="0">
                <a:solidFill>
                  <a:prstClr val="black"/>
                </a:solidFill>
                <a:latin typeface="Arial"/>
              </a:rPr>
              <a:t>Fold change: is  B/A =&gt; FC=1.5 or greater is up regulated , and if the values were A=15, B=10 we'll have B/A=&gt;FC=0.667 it means all values less than 0.667 will be down regulated.   </a:t>
            </a:r>
          </a:p>
        </p:txBody>
      </p:sp>
      <p:pic>
        <p:nvPicPr>
          <p:cNvPr id="1026" name="Picture 2" descr="A screenshot of a cell phone&#10;&#10;Description automatically gene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324" y="3347324"/>
            <a:ext cx="5346612" cy="32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4"/>
          <a:srcRect t="5792" r="13872" b="5221"/>
          <a:stretch/>
        </p:blipFill>
        <p:spPr>
          <a:xfrm>
            <a:off x="5954424" y="3000502"/>
            <a:ext cx="5722713" cy="3569110"/>
          </a:xfrm>
          <a:prstGeom prst="rect">
            <a:avLst/>
          </a:prstGeom>
        </p:spPr>
      </p:pic>
    </p:spTree>
    <p:extLst>
      <p:ext uri="{BB962C8B-B14F-4D97-AF65-F5344CB8AC3E}">
        <p14:creationId xmlns:p14="http://schemas.microsoft.com/office/powerpoint/2010/main" val="206187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arn(inVertical)">
                                      <p:cBhvr>
                                        <p:cTn id="13" dur="500"/>
                                        <p:tgtEl>
                                          <p:spTgt spid="2">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arn(inVertical)">
                                      <p:cBhvr>
                                        <p:cTn id="19" dur="500"/>
                                        <p:tgtEl>
                                          <p:spTgt spid="2">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129</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ＭＳ Ｐゴシック</vt:lpstr>
      <vt:lpstr>宋体</vt:lpstr>
      <vt:lpstr>Arial</vt:lpstr>
      <vt:lpstr>Batang</vt:lpstr>
      <vt:lpstr>Calibri</vt:lpstr>
      <vt:lpstr>Calibri Light</vt:lpstr>
      <vt:lpstr>Office Theme</vt:lpstr>
      <vt:lpstr>Central Dogma of Molecular Biology</vt:lpstr>
      <vt:lpstr>PowerPoint Presentation</vt:lpstr>
      <vt:lpstr>PowerPoint Presentation</vt:lpstr>
      <vt:lpstr>PowerPoint Presentation</vt:lpstr>
      <vt:lpstr>PowerPoint Presentation</vt:lpstr>
    </vt:vector>
  </TitlesOfParts>
  <Company>Miami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Chun Dr.</dc:creator>
  <cp:lastModifiedBy>Liang, Chun Dr.</cp:lastModifiedBy>
  <cp:revision>5</cp:revision>
  <dcterms:created xsi:type="dcterms:W3CDTF">2019-09-11T19:04:13Z</dcterms:created>
  <dcterms:modified xsi:type="dcterms:W3CDTF">2019-09-12T01:06:27Z</dcterms:modified>
</cp:coreProperties>
</file>