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2" d="100"/>
          <a:sy n="82" d="100"/>
        </p:scale>
        <p:origin x="643"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cb1fd1a2fc545682/Desktop/employee_data%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5"/>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Sum of Sum of HIGH</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Sheet1!$B$4:$B$15</c:f>
              <c:numCache>
                <c:formatCode>General</c:formatCode>
                <c:ptCount val="11"/>
                <c:pt idx="0">
                  <c:v>16</c:v>
                </c:pt>
                <c:pt idx="1">
                  <c:v>18</c:v>
                </c:pt>
                <c:pt idx="2">
                  <c:v>21</c:v>
                </c:pt>
                <c:pt idx="3">
                  <c:v>660</c:v>
                </c:pt>
                <c:pt idx="4">
                  <c:v>17</c:v>
                </c:pt>
                <c:pt idx="5">
                  <c:v>21</c:v>
                </c:pt>
                <c:pt idx="6">
                  <c:v>34</c:v>
                </c:pt>
                <c:pt idx="7">
                  <c:v>26</c:v>
                </c:pt>
                <c:pt idx="8">
                  <c:v>26</c:v>
                </c:pt>
                <c:pt idx="9">
                  <c:v>21</c:v>
                </c:pt>
                <c:pt idx="10">
                  <c:v>20</c:v>
                </c:pt>
              </c:numCache>
            </c:numRef>
          </c:val>
          <c:extLst>
            <c:ext xmlns:c16="http://schemas.microsoft.com/office/drawing/2014/chart" uri="{C3380CC4-5D6E-409C-BE32-E72D297353CC}">
              <c16:uniqueId val="{00000000-EEF0-4AE4-A937-0795F5420424}"/>
            </c:ext>
          </c:extLst>
        </c:ser>
        <c:ser>
          <c:idx val="1"/>
          <c:order val="1"/>
          <c:tx>
            <c:strRef>
              <c:f>Sheet1!$C$3</c:f>
              <c:strCache>
                <c:ptCount val="1"/>
                <c:pt idx="0">
                  <c:v>Sum of Sum of LOW</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Sheet1!$C$4:$C$15</c:f>
              <c:numCache>
                <c:formatCode>General</c:formatCode>
                <c:ptCount val="11"/>
                <c:pt idx="0">
                  <c:v>34</c:v>
                </c:pt>
                <c:pt idx="1">
                  <c:v>47</c:v>
                </c:pt>
                <c:pt idx="2">
                  <c:v>41</c:v>
                </c:pt>
                <c:pt idx="3">
                  <c:v>1194</c:v>
                </c:pt>
                <c:pt idx="4">
                  <c:v>39</c:v>
                </c:pt>
                <c:pt idx="5">
                  <c:v>41</c:v>
                </c:pt>
                <c:pt idx="6">
                  <c:v>33</c:v>
                </c:pt>
                <c:pt idx="7">
                  <c:v>41</c:v>
                </c:pt>
                <c:pt idx="8">
                  <c:v>43</c:v>
                </c:pt>
                <c:pt idx="9">
                  <c:v>45</c:v>
                </c:pt>
                <c:pt idx="10">
                  <c:v>34</c:v>
                </c:pt>
              </c:numCache>
            </c:numRef>
          </c:val>
          <c:extLst>
            <c:ext xmlns:c16="http://schemas.microsoft.com/office/drawing/2014/chart" uri="{C3380CC4-5D6E-409C-BE32-E72D297353CC}">
              <c16:uniqueId val="{00000001-EEF0-4AE4-A937-0795F5420424}"/>
            </c:ext>
          </c:extLst>
        </c:ser>
        <c:ser>
          <c:idx val="2"/>
          <c:order val="2"/>
          <c:tx>
            <c:strRef>
              <c:f>Sheet1!$D$3</c:f>
              <c:strCache>
                <c:ptCount val="1"/>
                <c:pt idx="0">
                  <c:v>Sum of Sum of MEDIUM</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Sheet1!$D$4:$D$15</c:f>
              <c:numCache>
                <c:formatCode>General</c:formatCode>
                <c:ptCount val="11"/>
                <c:pt idx="0">
                  <c:v>85</c:v>
                </c:pt>
                <c:pt idx="1">
                  <c:v>65</c:v>
                </c:pt>
                <c:pt idx="2">
                  <c:v>78</c:v>
                </c:pt>
                <c:pt idx="3">
                  <c:v>2334</c:v>
                </c:pt>
                <c:pt idx="4">
                  <c:v>92</c:v>
                </c:pt>
                <c:pt idx="5">
                  <c:v>77</c:v>
                </c:pt>
                <c:pt idx="6">
                  <c:v>69</c:v>
                </c:pt>
                <c:pt idx="7">
                  <c:v>75</c:v>
                </c:pt>
                <c:pt idx="8">
                  <c:v>82</c:v>
                </c:pt>
                <c:pt idx="9">
                  <c:v>71</c:v>
                </c:pt>
                <c:pt idx="10">
                  <c:v>84</c:v>
                </c:pt>
              </c:numCache>
            </c:numRef>
          </c:val>
          <c:extLst>
            <c:ext xmlns:c16="http://schemas.microsoft.com/office/drawing/2014/chart" uri="{C3380CC4-5D6E-409C-BE32-E72D297353CC}">
              <c16:uniqueId val="{00000002-EEF0-4AE4-A937-0795F5420424}"/>
            </c:ext>
          </c:extLst>
        </c:ser>
        <c:ser>
          <c:idx val="3"/>
          <c:order val="3"/>
          <c:tx>
            <c:strRef>
              <c:f>Sheet1!$E$3</c:f>
              <c:strCache>
                <c:ptCount val="1"/>
                <c:pt idx="0">
                  <c:v>Sum of Sum of VERY HIGHT</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Sheet1!$E$4:$E$15</c:f>
              <c:numCache>
                <c:formatCode>General</c:formatCode>
                <c:ptCount val="11"/>
                <c:pt idx="0">
                  <c:v>15</c:v>
                </c:pt>
                <c:pt idx="1">
                  <c:v>15</c:v>
                </c:pt>
                <c:pt idx="2">
                  <c:v>14</c:v>
                </c:pt>
                <c:pt idx="3">
                  <c:v>411</c:v>
                </c:pt>
                <c:pt idx="4">
                  <c:v>9</c:v>
                </c:pt>
                <c:pt idx="5">
                  <c:v>15</c:v>
                </c:pt>
                <c:pt idx="6">
                  <c:v>12</c:v>
                </c:pt>
                <c:pt idx="7">
                  <c:v>15</c:v>
                </c:pt>
                <c:pt idx="8">
                  <c:v>16</c:v>
                </c:pt>
                <c:pt idx="9">
                  <c:v>13</c:v>
                </c:pt>
                <c:pt idx="10">
                  <c:v>13</c:v>
                </c:pt>
              </c:numCache>
            </c:numRef>
          </c:val>
          <c:extLst>
            <c:ext xmlns:c16="http://schemas.microsoft.com/office/drawing/2014/chart" uri="{C3380CC4-5D6E-409C-BE32-E72D297353CC}">
              <c16:uniqueId val="{00000003-EEF0-4AE4-A937-0795F5420424}"/>
            </c:ext>
          </c:extLst>
        </c:ser>
        <c:ser>
          <c:idx val="4"/>
          <c:order val="4"/>
          <c:tx>
            <c:strRef>
              <c:f>Sheet1!$F$3</c:f>
              <c:strCache>
                <c:ptCount val="1"/>
                <c:pt idx="0">
                  <c:v>Sum of Sum of Grand Total</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Sheet1!$A$4:$A$15</c:f>
              <c:strCache>
                <c:ptCount val="11"/>
                <c:pt idx="0">
                  <c:v>BPC</c:v>
                </c:pt>
                <c:pt idx="1">
                  <c:v>CCDR</c:v>
                </c:pt>
                <c:pt idx="2">
                  <c:v>EW</c:v>
                </c:pt>
                <c:pt idx="3">
                  <c:v>Grand Total</c:v>
                </c:pt>
                <c:pt idx="4">
                  <c:v>MSC</c:v>
                </c:pt>
                <c:pt idx="5">
                  <c:v>NEL</c:v>
                </c:pt>
                <c:pt idx="6">
                  <c:v>PL</c:v>
                </c:pt>
                <c:pt idx="7">
                  <c:v>PYZ</c:v>
                </c:pt>
                <c:pt idx="8">
                  <c:v>SVG</c:v>
                </c:pt>
                <c:pt idx="9">
                  <c:v>TNS</c:v>
                </c:pt>
                <c:pt idx="10">
                  <c:v>WBL</c:v>
                </c:pt>
              </c:strCache>
            </c:strRef>
          </c:cat>
          <c:val>
            <c:numRef>
              <c:f>Sheet1!$F$4:$F$15</c:f>
              <c:numCache>
                <c:formatCode>General</c:formatCode>
                <c:ptCount val="11"/>
                <c:pt idx="0">
                  <c:v>150</c:v>
                </c:pt>
                <c:pt idx="1">
                  <c:v>145</c:v>
                </c:pt>
                <c:pt idx="2">
                  <c:v>154</c:v>
                </c:pt>
                <c:pt idx="3">
                  <c:v>4599</c:v>
                </c:pt>
                <c:pt idx="4">
                  <c:v>157</c:v>
                </c:pt>
                <c:pt idx="5">
                  <c:v>154</c:v>
                </c:pt>
                <c:pt idx="6">
                  <c:v>148</c:v>
                </c:pt>
                <c:pt idx="7">
                  <c:v>157</c:v>
                </c:pt>
                <c:pt idx="8">
                  <c:v>167</c:v>
                </c:pt>
                <c:pt idx="9">
                  <c:v>150</c:v>
                </c:pt>
                <c:pt idx="10">
                  <c:v>151</c:v>
                </c:pt>
              </c:numCache>
            </c:numRef>
          </c:val>
          <c:extLst>
            <c:ext xmlns:c16="http://schemas.microsoft.com/office/drawing/2014/chart" uri="{C3380CC4-5D6E-409C-BE32-E72D297353CC}">
              <c16:uniqueId val="{00000004-EEF0-4AE4-A937-0795F5420424}"/>
            </c:ext>
          </c:extLst>
        </c:ser>
        <c:dLbls>
          <c:showLegendKey val="0"/>
          <c:showVal val="0"/>
          <c:showCatName val="0"/>
          <c:showSerName val="0"/>
          <c:showPercent val="0"/>
          <c:showBubbleSize val="0"/>
        </c:dLbls>
        <c:gapWidth val="315"/>
        <c:overlap val="-40"/>
        <c:axId val="1102671072"/>
        <c:axId val="1102672032"/>
      </c:barChart>
      <c:catAx>
        <c:axId val="110267107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02672032"/>
        <c:crosses val="autoZero"/>
        <c:auto val="1"/>
        <c:lblAlgn val="ctr"/>
        <c:lblOffset val="100"/>
        <c:noMultiLvlLbl val="0"/>
      </c:catAx>
      <c:valAx>
        <c:axId val="11026720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102671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10/1/2024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00954187"/>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67771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66396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45709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704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901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7080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38990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0517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67781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5672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91423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3688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46444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79708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1745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356436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98006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84641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41114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30222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6106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6423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5163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2355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7125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584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10/1/2024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4779504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SIVAKUMAR </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312220061</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B.COM GENERAL </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SRI BALAJI ARTS AND SCIENCE COLLEGE </a:t>
            </a:r>
            <a:endParaRPr lang="en-US" altLang="zh-CN" sz="2400" b="0" i="0" u="none" strike="noStrike" kern="1200" cap="none" spc="0" baseline="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37817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53997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The data has been collected through Edunet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Filtering of those missing values.</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charset="0"/>
                <a:ea typeface="宋体" charset="0"/>
                <a:cs typeface="Lucida Sans"/>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charset="0"/>
                <a:ea typeface="宋体" charset="0"/>
                <a:cs typeface="Lucida Sans"/>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15888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2862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8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8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dirty="0">
                <a:latin typeface="Times New Roman" pitchFamily="18" charset="0"/>
                <a:ea typeface="宋体" charset="0"/>
                <a:cs typeface="Times New Roman" pitchFamily="18" charset="0"/>
              </a:rPr>
              <a:t>                =IF(AND(Z8&gt;=5),"VERY HIGH",IF(AND(Z8&gt;=4),"HIGH",IF(AND(Z8&gt;=3),"MED","LOW")))</a:t>
            </a:r>
          </a:p>
          <a:p>
            <a:pPr marL="0" indent="0" algn="l">
              <a:lnSpc>
                <a:spcPct val="100000"/>
              </a:lnSpc>
              <a:spcBef>
                <a:spcPts val="0"/>
              </a:spcBef>
              <a:spcAft>
                <a:spcPts val="0"/>
              </a:spcAft>
              <a:buNone/>
            </a:pPr>
            <a:endParaRPr lang="en-US" altLang="zh-CN" dirty="0">
              <a:latin typeface="Times New Roman" pitchFamily="18"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dirty="0">
              <a:latin typeface="Times New Roman" pitchFamily="18"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en-US" altLang="zh-CN" dirty="0">
              <a:latin typeface="Times New Roman" pitchFamily="18"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CCCE73EF-C2B6-30EC-9CBD-8C5E486A276F}"/>
              </a:ext>
            </a:extLst>
          </p:cNvPr>
          <p:cNvGraphicFramePr>
            <a:graphicFrameLocks/>
          </p:cNvGraphicFramePr>
          <p:nvPr>
            <p:extLst>
              <p:ext uri="{D42A27DB-BD31-4B8C-83A1-F6EECF244321}">
                <p14:modId xmlns:p14="http://schemas.microsoft.com/office/powerpoint/2010/main" val="1889252145"/>
              </p:ext>
            </p:extLst>
          </p:nvPr>
        </p:nvGraphicFramePr>
        <p:xfrm>
          <a:off x="1810139" y="2710368"/>
          <a:ext cx="6792685" cy="33665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2862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80131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25322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927213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9256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088509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631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194090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970147" y="1984509"/>
            <a:ext cx="853440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2091071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文本框"/>
          <p:cNvSpPr>
            <a:spLocks noGrp="1"/>
          </p:cNvSpPr>
          <p:nvPr>
            <p:ph type="body" idx="1"/>
          </p:nvPr>
        </p:nvSpPr>
        <p:spPr>
          <a:xfrm>
            <a:off x="609600" y="1577340"/>
            <a:ext cx="10972800" cy="415498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charset="0"/>
                <a:ea typeface="宋体" charset="0"/>
                <a:cs typeface="Lucida Sans"/>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charset="0"/>
                <a:ea typeface="宋体" charset="0"/>
                <a:cs typeface="Lucida Sans"/>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rgbClr val="7030A0"/>
                </a:solidFill>
                <a:latin typeface="Calibri" charset="0"/>
                <a:ea typeface="宋体" charset="0"/>
                <a:cs typeface="Lucida Sans"/>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a:solidFill>
                <a:srgbClr val="3F3151"/>
              </a:solidFill>
              <a:latin typeface="Calibri" charset="0"/>
              <a:ea typeface="宋体" charset="0"/>
              <a:cs typeface="Lucida Sans"/>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charset="0"/>
                <a:ea typeface="宋体" charset="0"/>
                <a:cs typeface="Lucida Sans"/>
              </a:rPr>
              <a:t>Current employee rating</a:t>
            </a:r>
          </a:p>
          <a:p>
            <a:pPr marL="0" indent="0" algn="l">
              <a:lnSpc>
                <a:spcPct val="100000"/>
              </a:lnSpc>
              <a:spcBef>
                <a:spcPts val="0"/>
              </a:spcBef>
              <a:spcAft>
                <a:spcPts val="0"/>
              </a:spcAft>
              <a:buNone/>
            </a:pPr>
            <a:endParaRPr lang="zh-CN" altLang="en-US" sz="1800" b="0" i="0" u="none" strike="noStrike" kern="0" cap="none" spc="0" baseline="0">
              <a:latin typeface="Calibri" charset="0"/>
              <a:ea typeface="宋体" charset="0"/>
              <a:cs typeface="Lucida Sans"/>
            </a:endParaRPr>
          </a:p>
        </p:txBody>
      </p:sp>
    </p:spTree>
    <p:extLst>
      <p:ext uri="{BB962C8B-B14F-4D97-AF65-F5344CB8AC3E}">
        <p14:creationId xmlns:p14="http://schemas.microsoft.com/office/powerpoint/2010/main" val="31179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4027402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TotalTime>
  <Words>718</Words>
  <Application>Microsoft Office PowerPoint</Application>
  <PresentationFormat>Widescreen</PresentationFormat>
  <Paragraphs>132</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sathish raju</cp:lastModifiedBy>
  <cp:revision>1</cp:revision>
  <dcterms:modified xsi:type="dcterms:W3CDTF">2024-10-01T05:33:24Z</dcterms:modified>
</cp:coreProperties>
</file>