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0095418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6777111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6639692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4570951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7042447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9901937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708073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3899048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051711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6778161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8567287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9142367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6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36887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94644437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970814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174580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5643637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98006183"/>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20"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1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18"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5"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13"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12"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06"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07"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08"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09"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10"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4641236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111490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022206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106471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423937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516332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355325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125775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584521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4779504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SIVAKUMAR </a:t>
            </a:r>
            <a:endParaRPr lang="en-US" altLang="zh-CN" sz="2400" b="0" i="0" u="none" strike="noStrike" kern="1200" cap="none" spc="0" baseline="0">
              <a:solidFill>
                <a:srgbClr val="0070C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312220061</a:t>
            </a:r>
            <a:endParaRPr lang="en-US" altLang="zh-CN" sz="2400" b="0" i="0" u="none" strike="noStrike" kern="1200" cap="none" spc="0" baseline="0">
              <a:solidFill>
                <a:srgbClr val="0070C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 GENERAL </a:t>
            </a:r>
            <a:endParaRPr lang="en-US" altLang="zh-CN" sz="2400" b="0" i="0" u="none" strike="noStrike" kern="1200" cap="none" spc="0" baseline="0">
              <a:solidFill>
                <a:srgbClr val="0070C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SRI BALAJI ARTS AND SCIENCE COLLEGE </a:t>
            </a:r>
            <a:endParaRPr lang="en-US" altLang="zh-CN" sz="2400" b="0" i="0" u="none" strike="noStrike" kern="1200" cap="none" spc="0" baseline="0">
              <a:solidFill>
                <a:srgbClr val="0070C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3781765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文本框"/>
          <p:cNvSpPr>
            <a:spLocks noGrp="1"/>
          </p:cNvSpPr>
          <p:nvPr>
            <p:ph type="body" idx="1"/>
          </p:nvPr>
        </p:nvSpPr>
        <p:spPr>
          <a:xfrm rot="0">
            <a:off x="609600" y="1577340"/>
            <a:ext cx="10972800" cy="5539978"/>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a:rPr>
              <a:t>1) DATA COLLECTION</a:t>
            </a:r>
            <a:endParaRPr lang="en-US" altLang="zh-CN" sz="1800" b="0" i="0" u="none" strike="noStrike" kern="0" cap="none" spc="0" baseline="0">
              <a:solidFill>
                <a:srgbClr val="C00000"/>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a:rPr>
              <a:t>The data has been collected through Edunet dash board.</a:t>
            </a:r>
            <a:endParaRPr lang="en-US" altLang="zh-CN" sz="1800" b="0" i="0" u="none" strike="noStrike" kern="0" cap="none" spc="0" baseline="0">
              <a:solidFill>
                <a:schemeClr val="tx1"/>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a:solidFill>
                <a:schemeClr val="tx1"/>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a:rPr>
              <a:t>2) FEATURE COLLECTION</a:t>
            </a:r>
            <a:endParaRPr lang="en-US" altLang="zh-CN" sz="1800" b="0" i="0" u="none" strike="noStrike" kern="0" cap="none" spc="0" baseline="0">
              <a:solidFill>
                <a:srgbClr val="C00000"/>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a:rPr>
              <a:t>The listed 10 features were taken for the analyses of data.</a:t>
            </a:r>
            <a:endParaRPr lang="en-US" altLang="zh-CN" sz="1800" b="0" i="0" u="none" strike="noStrike" kern="0" cap="none" spc="0" baseline="0">
              <a:solidFill>
                <a:schemeClr val="tx1"/>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a:rPr>
              <a:t>3) DATA CLEANING</a:t>
            </a:r>
            <a:endParaRPr lang="en-US" altLang="zh-CN" sz="1800" b="0" i="0" u="none" strike="noStrike" kern="0" cap="none" spc="0" baseline="0">
              <a:solidFill>
                <a:srgbClr val="C00000"/>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a:rPr>
              <a:t>Identifying the missing values.</a:t>
            </a:r>
            <a:endParaRPr lang="en-US" altLang="zh-CN" sz="1800" b="0" i="0" u="none" strike="noStrike" kern="0" cap="none" spc="0" baseline="0">
              <a:solidFill>
                <a:schemeClr val="tx1"/>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a:rPr>
              <a:t>Filtering of those missing values.</a:t>
            </a:r>
            <a:endParaRPr lang="en-US" altLang="zh-CN" sz="1800" b="0" i="0" u="none" strike="noStrike" kern="0" cap="none" spc="0" baseline="0">
              <a:solidFill>
                <a:schemeClr val="tx1"/>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a:rPr>
              <a:t>4)CALCULATION OF PERFORMANCE LEVEL</a:t>
            </a:r>
            <a:endParaRPr lang="en-US" altLang="zh-CN" sz="1800" b="0" i="0" u="none" strike="noStrike" kern="0" cap="none" spc="0" baseline="0">
              <a:solidFill>
                <a:srgbClr val="C00000"/>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a:rPr>
              <a:t>By considering the current employee rating, I found the performance level using the formula.</a:t>
            </a:r>
            <a:endParaRPr lang="en-US" altLang="zh-CN" sz="1800" b="0" i="0" u="none" strike="noStrike" kern="0" cap="none" spc="0" baseline="0">
              <a:solidFill>
                <a:schemeClr val="tx1"/>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a:rPr>
              <a:t>5)SUMMARY OF PIVOT LEVEL</a:t>
            </a:r>
            <a:endParaRPr lang="en-US" altLang="zh-CN" sz="1800" b="0" i="0" u="none" strike="noStrike" kern="0" cap="none" spc="0" baseline="0">
              <a:solidFill>
                <a:srgbClr val="C00000"/>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a:rPr>
              <a:t>Segregating od certain features to rows, columns, heading and so on.</a:t>
            </a:r>
            <a:endParaRPr lang="en-US" altLang="zh-CN" sz="1800" b="0" i="0" u="none" strike="noStrike" kern="0" cap="none" spc="0" baseline="0">
              <a:solidFill>
                <a:schemeClr val="tx1"/>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a:rPr>
              <a:t>6)VISUALIZATION:</a:t>
            </a:r>
            <a:endParaRPr lang="en-US" altLang="zh-CN" sz="1800" b="0" i="0" u="none" strike="noStrike" kern="0" cap="none" spc="0" baseline="0">
              <a:solidFill>
                <a:srgbClr val="C00000"/>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a:rPr>
              <a:t>Once completed with pivot table, created the graph for precise visualization.</a:t>
            </a:r>
            <a:endParaRPr lang="en-US" altLang="zh-CN" sz="1800" b="0" i="0" u="none" strike="noStrike" kern="0" cap="none" spc="0" baseline="0">
              <a:solidFill>
                <a:schemeClr val="tx1"/>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1800" b="0" i="0" u="none" strike="noStrike" kern="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1588828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7" name="文本框"/>
          <p:cNvSpPr>
            <a:spLocks noGrp="1"/>
          </p:cNvSpPr>
          <p:nvPr>
            <p:ph type="title"/>
          </p:nvPr>
        </p:nvSpPr>
        <p:spPr>
          <a:xfrm rot="0">
            <a:off x="755332" y="385444"/>
            <a:ext cx="10681335"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8" name="文本框"/>
          <p:cNvSpPr>
            <a:spLocks noGrp="1"/>
          </p:cNvSpPr>
          <p:nvPr>
            <p:ph type="body" idx="1"/>
          </p:nvPr>
        </p:nvSpPr>
        <p:spPr>
          <a:xfrm rot="0">
            <a:off x="609600" y="1577340"/>
            <a:ext cx="10972800" cy="83099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latin typeface="Times New Roman" pitchFamily="18" charset="0"/>
                <a:ea typeface="宋体" pitchFamily="0" charset="0"/>
                <a:cs typeface="Times New Roman" pitchFamily="18" charset="0"/>
              </a:rPr>
              <a:t>FORMULAS:</a:t>
            </a:r>
            <a:endParaRPr lang="en-US" altLang="zh-CN" sz="18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0" cap="none" spc="0" baseline="0">
                <a:latin typeface="Times New Roman" pitchFamily="18" charset="0"/>
                <a:ea typeface="宋体" pitchFamily="0" charset="0"/>
                <a:cs typeface="Times New Roman" pitchFamily="18" charset="0"/>
              </a:rPr>
              <a:t>                =IF(AND(Z8&gt;=5),"VERY HIGH",IF(AND(Z8&gt;=4),"HIGH",IF(AND(Z8&gt;=3),"MED","LOW")))</a:t>
            </a:r>
            <a:endParaRPr lang="zh-CN" altLang="en-US" sz="1800" b="0" i="0" u="none" strike="noStrike" kern="0" cap="none" spc="0" baseline="0">
              <a:latin typeface="Times New Roman" pitchFamily="18" charset="0"/>
              <a:ea typeface="宋体" pitchFamily="0" charset="0"/>
              <a:cs typeface="Times New Roman" pitchFamily="18" charset="0"/>
            </a:endParaRPr>
          </a:p>
        </p:txBody>
      </p:sp>
      <p:sp>
        <p:nvSpPr>
          <p:cNvPr id="17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2862944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3" name="文本框"/>
          <p:cNvSpPr>
            <a:spLocks noGrp="1"/>
          </p:cNvSpPr>
          <p:nvPr>
            <p:ph type="body" idx="1"/>
          </p:nvPr>
        </p:nvSpPr>
        <p:spPr>
          <a:xfrm rot="0">
            <a:off x="609600" y="1577340"/>
            <a:ext cx="10744201" cy="480131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0" cap="none" spc="0" baseline="0">
                <a:latin typeface="Times New Roman" pitchFamily="18" charset="0"/>
                <a:ea typeface="宋体" pitchFamily="0" charset="0"/>
                <a:cs typeface="Times New Roman"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5322068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2721331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9256947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rot="0">
              <a:off x="9953243" y="5324475"/>
              <a:ext cx="457198"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22" name="曲线"/>
            <p:cNvSpPr>
              <a:spLocks/>
            </p:cNvSpPr>
            <p:nvPr/>
          </p:nvSpPr>
          <p:spPr>
            <a:xfrm rot="0">
              <a:off x="9953243" y="58578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591168" y="2895600"/>
              <a:ext cx="2762248" cy="325755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2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9" name="文本框"/>
          <p:cNvSpPr>
            <a:spLocks noGrp="1"/>
          </p:cNvSpPr>
          <p:nvPr>
            <p:ph type="body" idx="1"/>
          </p:nvPr>
        </p:nvSpPr>
        <p:spPr>
          <a:xfrm rot="0">
            <a:off x="304799" y="1256615"/>
            <a:ext cx="9648443" cy="515874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Lack of a standardized performance evaluation process leading to inconsistencies in performance assessments.</a:t>
            </a: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Insufficient metrics and tools to effectively measure and analyze employee performance.</a:t>
            </a: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Limited feedback mechanisms causing delays in identifying and addressing performance issues.</a:t>
            </a: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Challenges in aligning individual performance goals with organizational objectives.</a:t>
            </a: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8850998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676274" y="1552634"/>
            <a:ext cx="9382125" cy="6968491"/>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Evaluate and improve employee performance to align with organizational goals</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Assess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individual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performance, identify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strengths and areas for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improvement, align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performance with organizational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goals, enhance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development, support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informed HR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decisions.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Improved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overall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performance, enhanced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development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and career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growth, informed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HR decisions on promotions and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compensation, increased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engagement and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motivation.</a:t>
            </a:r>
            <a:endParaRPr lang="en-US" altLang="zh-CN" sz="24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pitchFamily="0" charset="0"/>
                <a:ea typeface="宋体" pitchFamily="0" charset="0"/>
                <a:cs typeface="Calibri" pitchFamily="0" charset="0"/>
              </a:rPr>
              <a:t>Challenges:</a:t>
            </a:r>
            <a:r>
              <a:rPr lang="en-US" altLang="zh-CN" sz="2400" b="0" i="0" u="none" strike="noStrike" kern="1200" cap="none" spc="0" baseline="0">
                <a:solidFill>
                  <a:schemeClr val="tx1"/>
                </a:solidFill>
                <a:latin typeface="Calibri" pitchFamily="0" charset="0"/>
                <a:ea typeface="宋体" pitchFamily="0" charset="0"/>
                <a:cs typeface="Calibri" pitchFamily="0" charset="0"/>
              </a:rPr>
              <a:t> Ensuring </a:t>
            </a:r>
            <a:r>
              <a:rPr lang="en-US" altLang="zh-CN" sz="2400" b="0" i="0" u="none" strike="noStrike" kern="1200" cap="none" spc="0" baseline="0">
                <a:solidFill>
                  <a:schemeClr val="tx1"/>
                </a:solidFill>
                <a:latin typeface="Calibri" pitchFamily="0" charset="0"/>
                <a:ea typeface="宋体" pitchFamily="0" charset="0"/>
                <a:cs typeface="Calibri" pitchFamily="0" charset="0"/>
              </a:rPr>
              <a:t>objectivity and reducing </a:t>
            </a:r>
            <a:r>
              <a:rPr lang="en-US" altLang="zh-CN" sz="2400" b="0" i="0" u="none" strike="noStrike" kern="1200" cap="none" spc="0" baseline="0">
                <a:solidFill>
                  <a:schemeClr val="tx1"/>
                </a:solidFill>
                <a:latin typeface="Calibri" pitchFamily="0" charset="0"/>
                <a:ea typeface="宋体" pitchFamily="0" charset="0"/>
                <a:cs typeface="Calibri" pitchFamily="0" charset="0"/>
              </a:rPr>
              <a:t>bias, accurate </a:t>
            </a:r>
            <a:r>
              <a:rPr lang="en-US" altLang="zh-CN" sz="2400" b="0" i="0" u="none" strike="noStrike" kern="1200" cap="none" spc="0" baseline="0">
                <a:solidFill>
                  <a:schemeClr val="tx1"/>
                </a:solidFill>
                <a:latin typeface="Calibri" pitchFamily="0" charset="0"/>
                <a:ea typeface="宋体" pitchFamily="0" charset="0"/>
                <a:cs typeface="Calibri" pitchFamily="0" charset="0"/>
              </a:rPr>
              <a:t>and comprehensive data </a:t>
            </a:r>
            <a:r>
              <a:rPr lang="en-US" altLang="zh-CN" sz="2400" b="0" i="0" u="none" strike="noStrike" kern="1200" cap="none" spc="0" baseline="0">
                <a:solidFill>
                  <a:schemeClr val="tx1"/>
                </a:solidFill>
                <a:latin typeface="Calibri" pitchFamily="0" charset="0"/>
                <a:ea typeface="宋体" pitchFamily="0" charset="0"/>
                <a:cs typeface="Calibri" pitchFamily="0" charset="0"/>
              </a:rPr>
              <a:t>collection, managing </a:t>
            </a: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resistance to feedback.</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631464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2"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文本框"/>
          <p:cNvSpPr>
            <a:spLocks noGrp="1"/>
          </p:cNvSpPr>
          <p:nvPr>
            <p:ph type="body" idx="1"/>
          </p:nvPr>
        </p:nvSpPr>
        <p:spPr>
          <a:xfrm rot="0">
            <a:off x="609600" y="1577340"/>
            <a:ext cx="10972800" cy="3877985"/>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pitchFamily="0" charset="0"/>
                <a:cs typeface="Times New Roman" pitchFamily="18" charset="0"/>
              </a:rPr>
              <a:t>Employees</a:t>
            </a: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pitchFamily="0" charset="0"/>
                <a:cs typeface="Times New Roman" pitchFamily="18" charset="0"/>
              </a:rPr>
              <a:t>Executives/Senior Leadership</a:t>
            </a: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pitchFamily="0" charset="0"/>
                <a:cs typeface="Times New Roman" pitchFamily="18" charset="0"/>
              </a:rPr>
              <a:t>HR Department</a:t>
            </a: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pitchFamily="0" charset="0"/>
                <a:cs typeface="Times New Roman" pitchFamily="18" charset="0"/>
              </a:rPr>
              <a:t>Managers/Supervisors </a:t>
            </a: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pitchFamily="0" charset="0"/>
                <a:cs typeface="Times New Roman" pitchFamily="18" charset="0"/>
              </a:rPr>
              <a:t>Training </a:t>
            </a:r>
            <a:r>
              <a:rPr lang="en-US" altLang="zh-CN" sz="2800" b="0" i="0" u="none" strike="noStrike" kern="0" cap="none" spc="0" baseline="0">
                <a:latin typeface="Times New Roman" pitchFamily="18" charset="0"/>
                <a:ea typeface="宋体" pitchFamily="0" charset="0"/>
                <a:cs typeface="Times New Roman" pitchFamily="18" charset="0"/>
              </a:rPr>
              <a:t>and Development </a:t>
            </a:r>
            <a:r>
              <a:rPr lang="en-US" altLang="zh-CN" sz="2800" b="0" i="0" u="none" strike="noStrike" kern="0" cap="none" spc="0" baseline="0">
                <a:latin typeface="Times New Roman" pitchFamily="18" charset="0"/>
                <a:ea typeface="宋体" pitchFamily="0" charset="0"/>
                <a:cs typeface="Times New Roman" pitchFamily="18" charset="0"/>
              </a:rPr>
              <a:t>Teams</a:t>
            </a:r>
            <a:endParaRPr lang="zh-CN" altLang="en-US" sz="2800" b="0" i="0" u="none" strike="noStrike" kern="0" cap="none" spc="0" baseline="0">
              <a:latin typeface="Times New Roman" pitchFamily="18" charset="0"/>
              <a:ea typeface="宋体" pitchFamily="0" charset="0"/>
              <a:cs typeface="Times New Roman" pitchFamily="18" charset="0"/>
            </a:endParaRPr>
          </a:p>
        </p:txBody>
      </p:sp>
      <p:sp>
        <p:nvSpPr>
          <p:cNvPr id="14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Tree>
    <p:extLst>
      <p:ext uri="{BB962C8B-B14F-4D97-AF65-F5344CB8AC3E}">
        <p14:creationId xmlns:p14="http://schemas.microsoft.com/office/powerpoint/2010/main" val="194090725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0" name="文本框"/>
          <p:cNvSpPr>
            <a:spLocks noGrp="1"/>
          </p:cNvSpPr>
          <p:nvPr>
            <p:ph type="title"/>
          </p:nvPr>
        </p:nvSpPr>
        <p:spPr>
          <a:xfrm rot="0">
            <a:off x="755332" y="385444"/>
            <a:ext cx="1068133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1" name="文本框"/>
          <p:cNvSpPr>
            <a:spLocks noGrp="1"/>
          </p:cNvSpPr>
          <p:nvPr>
            <p:ph type="body" idx="1"/>
          </p:nvPr>
        </p:nvSpPr>
        <p:spPr>
          <a:xfrm rot="0">
            <a:off x="2970147" y="1984509"/>
            <a:ext cx="8534401" cy="258532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0" cap="none" spc="0" baseline="0">
                <a:latin typeface="Times New Roman" pitchFamily="18" charset="0"/>
                <a:ea typeface="宋体" pitchFamily="0"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a:latin typeface="Times New Roman" pitchFamily="18" charset="0"/>
              <a:ea typeface="宋体" pitchFamily="0" charset="0"/>
              <a:cs typeface="Times New Roman" pitchFamily="18" charset="0"/>
            </a:endParaRPr>
          </a:p>
        </p:txBody>
      </p:sp>
      <p:sp>
        <p:nvSpPr>
          <p:cNvPr id="15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5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Tree>
    <p:extLst>
      <p:ext uri="{BB962C8B-B14F-4D97-AF65-F5344CB8AC3E}">
        <p14:creationId xmlns:p14="http://schemas.microsoft.com/office/powerpoint/2010/main" val="209107174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文本框"/>
          <p:cNvSpPr>
            <a:spLocks noGrp="1"/>
          </p:cNvSpPr>
          <p:nvPr>
            <p:ph type="body" idx="1"/>
          </p:nvPr>
        </p:nvSpPr>
        <p:spPr>
          <a:xfrm rot="0">
            <a:off x="609600" y="1577340"/>
            <a:ext cx="10972800" cy="4154983"/>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pitchFamily="0" charset="0"/>
                <a:ea typeface="宋体" pitchFamily="0" charset="0"/>
                <a:cs typeface="Lucida Sans"/>
              </a:rPr>
              <a:t>Employee data set taken from the KAGGLE.</a:t>
            </a:r>
            <a:endParaRPr lang="en-US" altLang="zh-CN" sz="1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pitchFamily="0" charset="0"/>
                <a:ea typeface="宋体" pitchFamily="0" charset="0"/>
                <a:cs typeface="Lucida Sans"/>
              </a:rPr>
              <a:t>In dataset, out of 26 data I took only 9 features out of it.</a:t>
            </a:r>
            <a:endParaRPr lang="en-US" altLang="zh-CN" sz="1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rgbClr val="7030A0"/>
                </a:solidFill>
                <a:latin typeface="Calibri" pitchFamily="0" charset="0"/>
                <a:ea typeface="宋体" pitchFamily="0" charset="0"/>
                <a:cs typeface="Lucida Sans"/>
              </a:rPr>
              <a:t>The selected 10 features are listed below:</a:t>
            </a:r>
            <a:endParaRPr lang="en-US" altLang="zh-CN" sz="1800" b="0" i="0" u="none" strike="noStrike" kern="0" cap="none" spc="0" baseline="0">
              <a:solidFill>
                <a:srgbClr val="7030A0"/>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0" cap="none" spc="0" baseline="0">
              <a:solidFill>
                <a:srgbClr val="3F315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Employee ID</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First name</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Last name</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Business unit</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Employee Type</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Employee Status</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Employee classification type</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Gender Code</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Performance Score</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Current employee rating</a:t>
            </a:r>
            <a:endParaRPr lang="en-US" altLang="zh-CN" sz="1800" b="0" i="0" u="none" strike="noStrike" kern="0" cap="none" spc="0" baseline="0">
              <a:solidFill>
                <a:schemeClr val="tx1"/>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3117979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61"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文本框"/>
          <p:cNvSpPr>
            <a:spLocks noGrp="1"/>
          </p:cNvSpPr>
          <p:nvPr>
            <p:ph type="body" idx="1"/>
          </p:nvPr>
        </p:nvSpPr>
        <p:spPr>
          <a:xfrm rot="0">
            <a:off x="2362200" y="1148252"/>
            <a:ext cx="8305800" cy="507831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pitchFamily="0" charset="0"/>
                <a:cs typeface="Times New Roman" pitchFamily="18" charset="0"/>
              </a:rPr>
              <a:t>Personalized Insights:</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Custom feedback tailored to individual strengths and career goals.</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Development plans with clear, actionable steps for growth.</a:t>
            </a:r>
            <a:endParaRPr lang="en-US" altLang="zh-CN" sz="24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pitchFamily="0" charset="0"/>
                <a:cs typeface="Times New Roman" pitchFamily="18" charset="0"/>
              </a:rPr>
              <a:t>Real-Time Analytics:</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Instant performance tracking and feedback.</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Predictive insights to anticipate future trends and needs.</a:t>
            </a:r>
            <a:endParaRPr lang="en-US" altLang="zh-CN" sz="24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pitchFamily="0" charset="0"/>
                <a:cs typeface="Times New Roman" pitchFamily="18" charset="0"/>
              </a:rPr>
              <a:t>Engaging Experience:</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Gamified </a:t>
            </a:r>
            <a:r>
              <a:rPr lang="en-US" altLang="zh-CN" sz="2400" b="0" i="0" u="none" strike="noStrike" kern="0" cap="none" spc="0" baseline="0">
                <a:latin typeface="Times New Roman" pitchFamily="18" charset="0"/>
                <a:ea typeface="宋体" pitchFamily="0" charset="0"/>
                <a:cs typeface="Times New Roman" pitchFamily="18" charset="0"/>
              </a:rPr>
              <a:t>elements to motivate and reward high performance.</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Intuitive, mobile-friendly interface for on-the-go access.</a:t>
            </a:r>
            <a:endParaRPr lang="en-US" altLang="zh-CN" sz="24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pitchFamily="0" charset="0"/>
                <a:cs typeface="Times New Roman" pitchFamily="18" charset="0"/>
              </a:rPr>
              <a:t>Holistic Approach:</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360-degree feedback for a comprehensive evaluation.</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Integration of employee wellness into performance metrics.</a:t>
            </a:r>
            <a:endParaRPr lang="en-US" altLang="zh-CN" sz="24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pitchFamily="0" charset="0"/>
              <a:cs typeface="Times New Roman" pitchFamily="18" charset="0"/>
            </a:endParaRPr>
          </a:p>
        </p:txBody>
      </p:sp>
      <p:sp>
        <p:nvSpPr>
          <p:cNvPr id="16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2857500" y="2300436"/>
            <a:ext cx="8534018" cy="948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4027402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2024-09-30T03:38:10Z</dcterms:modified>
</cp:coreProperties>
</file>