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0EC8C4-BF08-4375-8B34-7E168CF5125A}">
  <a:tblStyle styleId="{EE0EC8C4-BF08-4375-8B34-7E168CF512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f66387f6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f66387f6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f66387f6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f66387f6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f66387f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f66387f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ec807cbc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ec807cbc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c807cb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ec807cb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c807cb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ec807cb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5d45cbd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5d45cbd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66387f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66387f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591b3b8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591b3b8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6d10bf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6d10bf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66387f6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66387f6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66387f6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66387f6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5d45cb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5d45cb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66387f6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66387f6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Multi-Tenancy Framework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1175850" y="3086025"/>
            <a:ext cx="20103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with appCode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ctrTitle"/>
          </p:nvPr>
        </p:nvSpPr>
        <p:spPr>
          <a:xfrm>
            <a:off x="311700" y="847413"/>
            <a:ext cx="31644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MCAPC01_APP_CODE Table:-</a:t>
            </a:r>
            <a:endParaRPr sz="1200" b="1" u="sng"/>
          </a:p>
        </p:txBody>
      </p:sp>
      <p:graphicFrame>
        <p:nvGraphicFramePr>
          <p:cNvPr id="251" name="Google Shape;251;p22"/>
          <p:cNvGraphicFramePr/>
          <p:nvPr/>
        </p:nvGraphicFramePr>
        <p:xfrm>
          <a:off x="329550" y="12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11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APP_CODE(PK)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VALIDATION_GRP_CODE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100504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MOBILE_NA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WEB_NA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MMJP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22"/>
          <p:cNvSpPr/>
          <p:nvPr/>
        </p:nvSpPr>
        <p:spPr>
          <a:xfrm>
            <a:off x="6826925" y="159300"/>
            <a:ext cx="2129100" cy="868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NA-Mobile-RuleEngine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00"/>
                </a:solidFill>
              </a:rPr>
              <a:t>group_types = “MOBILE_NA”</a:t>
            </a:r>
            <a:endParaRPr sz="1000" b="1">
              <a:solidFill>
                <a:srgbClr val="FFFF00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6805475" y="3209100"/>
            <a:ext cx="2172000" cy="8688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MMJP-RuleEngine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FF00"/>
                </a:solidFill>
              </a:rPr>
              <a:t>group_types = “MMJP”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6784050" y="2192500"/>
            <a:ext cx="2172000" cy="8688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CN-RuleEngine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FF00"/>
                </a:solidFill>
              </a:rPr>
              <a:t>group_types = “MOBILE_CN”,    “WEB_CN”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6805475" y="1175900"/>
            <a:ext cx="2172000" cy="8688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NA-Web-RuleEngine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FF00"/>
                </a:solidFill>
              </a:rPr>
              <a:t>group_types = “WEB_NA”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56" name="Google Shape;256;p22"/>
          <p:cNvGraphicFramePr/>
          <p:nvPr/>
        </p:nvGraphicFramePr>
        <p:xfrm>
          <a:off x="3556800" y="12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11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APP_CODE(PK)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VALIDATION_GRP_CODE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100504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MOBILE_CN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WEB_CN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MMJP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Google Shape;257;p22"/>
          <p:cNvSpPr/>
          <p:nvPr/>
        </p:nvSpPr>
        <p:spPr>
          <a:xfrm>
            <a:off x="3549200" y="3061300"/>
            <a:ext cx="2412300" cy="7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ValidationGroupCode from “</a:t>
            </a:r>
            <a:r>
              <a:rPr lang="en" sz="1200">
                <a:solidFill>
                  <a:schemeClr val="dk1"/>
                </a:solidFill>
              </a:rPr>
              <a:t>App_Code</a:t>
            </a:r>
            <a:r>
              <a:rPr lang="en"/>
              <a:t>” table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549200" y="4064425"/>
            <a:ext cx="2412300" cy="90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an appropriate rule engine by iterating all rule engines and match group type.</a:t>
            </a:r>
            <a:endParaRPr/>
          </a:p>
        </p:txBody>
      </p:sp>
      <p:cxnSp>
        <p:nvCxnSpPr>
          <p:cNvPr id="259" name="Google Shape;259;p22"/>
          <p:cNvCxnSpPr/>
          <p:nvPr/>
        </p:nvCxnSpPr>
        <p:spPr>
          <a:xfrm>
            <a:off x="758625" y="3427075"/>
            <a:ext cx="27906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2"/>
          <p:cNvCxnSpPr>
            <a:stCxn id="257" idx="2"/>
            <a:endCxn id="258" idx="0"/>
          </p:cNvCxnSpPr>
          <p:nvPr/>
        </p:nvCxnSpPr>
        <p:spPr>
          <a:xfrm>
            <a:off x="4755350" y="38125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2"/>
          <p:cNvSpPr txBox="1"/>
          <p:nvPr/>
        </p:nvSpPr>
        <p:spPr>
          <a:xfrm>
            <a:off x="1221225" y="4140625"/>
            <a:ext cx="1874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RuleEngine instance</a:t>
            </a:r>
            <a:endParaRPr/>
          </a:p>
        </p:txBody>
      </p:sp>
      <p:cxnSp>
        <p:nvCxnSpPr>
          <p:cNvPr id="262" name="Google Shape;262;p22"/>
          <p:cNvCxnSpPr>
            <a:stCxn id="258" idx="1"/>
          </p:cNvCxnSpPr>
          <p:nvPr/>
        </p:nvCxnSpPr>
        <p:spPr>
          <a:xfrm flipH="1">
            <a:off x="804200" y="4515775"/>
            <a:ext cx="2745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2"/>
          <p:cNvSpPr txBox="1">
            <a:spLocks noGrp="1"/>
          </p:cNvSpPr>
          <p:nvPr>
            <p:ph type="subTitle" idx="1"/>
          </p:nvPr>
        </p:nvSpPr>
        <p:spPr>
          <a:xfrm>
            <a:off x="329550" y="197400"/>
            <a:ext cx="42558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>
                <a:solidFill>
                  <a:schemeClr val="dk1"/>
                </a:solidFill>
              </a:rPr>
              <a:t>To identify the rule engine for given request,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329550" y="159300"/>
            <a:ext cx="87477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To isolate the user profiles in the table,</a:t>
            </a:r>
            <a:endParaRPr sz="1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>
              <a:solidFill>
                <a:srgbClr val="000000"/>
              </a:solidFill>
            </a:endParaRPr>
          </a:p>
        </p:txBody>
      </p:sp>
      <p:graphicFrame>
        <p:nvGraphicFramePr>
          <p:cNvPr id="274" name="Google Shape;274;p24"/>
          <p:cNvGraphicFramePr/>
          <p:nvPr/>
        </p:nvGraphicFramePr>
        <p:xfrm>
          <a:off x="329550" y="985300"/>
          <a:ext cx="3070300" cy="134100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11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APP_CODE(PK)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TENANT_ID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100504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5" name="Google Shape;275;p24"/>
          <p:cNvGraphicFramePr/>
          <p:nvPr/>
        </p:nvGraphicFramePr>
        <p:xfrm>
          <a:off x="4988700" y="985300"/>
          <a:ext cx="3070300" cy="134100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11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APP_CODE(PK)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TENANT_ID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100504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6" name="Google Shape;276;p24"/>
          <p:cNvGraphicFramePr/>
          <p:nvPr/>
        </p:nvGraphicFramePr>
        <p:xfrm>
          <a:off x="329550" y="2828000"/>
          <a:ext cx="3840525" cy="91431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66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GUID(PK)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TENANT_ID(PK)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LAST_UPD_APP_CODE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123-123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100504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0000"/>
                          </a:solidFill>
                        </a:rPr>
                        <a:t>100504</a:t>
                      </a:r>
                      <a:endParaRPr sz="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123-123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100581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100581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7" name="Google Shape;277;p24"/>
          <p:cNvGraphicFramePr/>
          <p:nvPr/>
        </p:nvGraphicFramePr>
        <p:xfrm>
          <a:off x="329550" y="3985050"/>
          <a:ext cx="3840525" cy="91431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66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GUID(PK)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TENANT_ID(PK)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LAST_UPD_APP_CODE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123-123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100504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0000"/>
                          </a:solidFill>
                        </a:rPr>
                        <a:t>100201</a:t>
                      </a:r>
                      <a:endParaRPr sz="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123-123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100581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100581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8" name="Google Shape;278;p24"/>
          <p:cNvGraphicFramePr/>
          <p:nvPr/>
        </p:nvGraphicFramePr>
        <p:xfrm>
          <a:off x="4988700" y="2828000"/>
          <a:ext cx="3916575" cy="60954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67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GUID(PK)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TENANT_ID(PK)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LAST_UPD_APP_CODE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123-123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100504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0000"/>
                          </a:solidFill>
                        </a:rPr>
                        <a:t>100504</a:t>
                      </a:r>
                      <a:endParaRPr sz="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9" name="Google Shape;279;p24"/>
          <p:cNvGraphicFramePr/>
          <p:nvPr/>
        </p:nvGraphicFramePr>
        <p:xfrm>
          <a:off x="4988688" y="3559863"/>
          <a:ext cx="3916600" cy="60954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67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GUID(PK)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TENANT_ID(PK)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LAST_UPD_APP_CODE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123-123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100504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0000"/>
                          </a:solidFill>
                        </a:rPr>
                        <a:t>100201</a:t>
                      </a:r>
                      <a:endParaRPr sz="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0" name="Google Shape;280;p24"/>
          <p:cNvGraphicFramePr/>
          <p:nvPr/>
        </p:nvGraphicFramePr>
        <p:xfrm>
          <a:off x="4988688" y="4291725"/>
          <a:ext cx="3916600" cy="60954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67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GUID(PK)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TENANT_ID(PK)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LAST_UPD_APP_CODE</a:t>
                      </a:r>
                      <a:endParaRPr sz="8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123-123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100504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0000"/>
                          </a:solidFill>
                        </a:rPr>
                        <a:t>100581</a:t>
                      </a:r>
                      <a:endParaRPr sz="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1" name="Google Shape;281;p24"/>
          <p:cNvSpPr txBox="1"/>
          <p:nvPr/>
        </p:nvSpPr>
        <p:spPr>
          <a:xfrm>
            <a:off x="296750" y="2536425"/>
            <a:ext cx="38733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MCAPP01_USER Table:-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329550" y="693600"/>
            <a:ext cx="38733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MCAPC01_APP_CODE Table:-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88" y="152400"/>
            <a:ext cx="63674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329550" y="159300"/>
            <a:ext cx="8747700" cy="2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So APP_CODE table looks like,</a:t>
            </a:r>
            <a:endParaRPr sz="1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MCAPC01_APP_CODE Table:-</a:t>
            </a: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>
              <a:solidFill>
                <a:srgbClr val="000000"/>
              </a:solidFill>
            </a:endParaRPr>
          </a:p>
        </p:txBody>
      </p:sp>
      <p:graphicFrame>
        <p:nvGraphicFramePr>
          <p:cNvPr id="293" name="Google Shape;293;p26"/>
          <p:cNvGraphicFramePr/>
          <p:nvPr/>
        </p:nvGraphicFramePr>
        <p:xfrm>
          <a:off x="329550" y="10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11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APP_CODE(PK)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TENANT_ID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VALIDATION_GRP_CODE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100504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MOBILE_NA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WEB_NA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MMJP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4" name="Google Shape;294;p26"/>
          <p:cNvGraphicFramePr/>
          <p:nvPr/>
        </p:nvGraphicFramePr>
        <p:xfrm>
          <a:off x="4748150" y="10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{EE0EC8C4-BF08-4375-8B34-7E168CF5125A}</a:tableStyleId>
              </a:tblPr>
              <a:tblGrid>
                <a:gridCol w="11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APP_CODE(PK)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TENANT_ID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VALIDATION_GRP_CODE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100504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MOBILE_CN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WEB_CN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100581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MMJP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5" name="Google Shape;295;p26"/>
          <p:cNvSpPr txBox="1"/>
          <p:nvPr/>
        </p:nvSpPr>
        <p:spPr>
          <a:xfrm>
            <a:off x="346200" y="2674750"/>
            <a:ext cx="8711400" cy="22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TENANT_ID :- </a:t>
            </a:r>
            <a:r>
              <a:rPr lang="en" sz="1000">
                <a:solidFill>
                  <a:schemeClr val="dk1"/>
                </a:solidFill>
              </a:rPr>
              <a:t>To group app_codes as one Tenant and so acting as an distinguisher between same user profile that accessed by different app_code groups.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Since “TENANT_ID” is the distinguisher, all records/data related to GUID will also be associated to “TENANT_ID”. So all tables which has GUID as the column, will also have “TENANT_ID” column. It will be indexed as if like GUID.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u="sng">
                <a:solidFill>
                  <a:schemeClr val="dk1"/>
                </a:solidFill>
              </a:rPr>
              <a:t>Rules here:</a:t>
            </a:r>
            <a:endParaRPr sz="1000" b="1" u="sng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4847"/>
              </a:buClr>
              <a:buSzPts val="1100"/>
              <a:buChar char="-"/>
            </a:pPr>
            <a:r>
              <a:rPr lang="en" sz="1100">
                <a:solidFill>
                  <a:srgbClr val="474847"/>
                </a:solidFill>
              </a:rPr>
              <a:t>A single source code can only be associated with one Tenant ID</a:t>
            </a:r>
            <a:endParaRPr sz="1100">
              <a:solidFill>
                <a:srgbClr val="474847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4847"/>
              </a:buClr>
              <a:buSzPts val="1100"/>
              <a:buChar char="-"/>
            </a:pPr>
            <a:r>
              <a:rPr lang="en" sz="1100">
                <a:solidFill>
                  <a:srgbClr val="474847"/>
                </a:solidFill>
              </a:rPr>
              <a:t>A single tenant ID can contain multiple source codes (App IDs)</a:t>
            </a:r>
            <a:endParaRPr sz="1100">
              <a:solidFill>
                <a:srgbClr val="474847"/>
              </a:solidFill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4847"/>
              </a:buClr>
              <a:buSzPts val="1100"/>
              <a:buChar char="-"/>
            </a:pPr>
            <a:r>
              <a:rPr lang="en" sz="1100">
                <a:solidFill>
                  <a:srgbClr val="474847"/>
                </a:solidFill>
              </a:rPr>
              <a:t>A user profile is identified by “GUID” and “Tenant ID” combination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</a:rPr>
              <a:t>VALIDATION_GRP_CODE :- </a:t>
            </a:r>
            <a:r>
              <a:rPr lang="en" sz="1000">
                <a:solidFill>
                  <a:schemeClr val="dk1"/>
                </a:solidFill>
              </a:rPr>
              <a:t>To decide rules that app_code has to follow.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311700" y="240550"/>
            <a:ext cx="5787000" cy="4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Package Structure:-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</a:rPr>
              <a:t>“com.ford.sca.cap” - </a:t>
            </a:r>
            <a:r>
              <a:rPr lang="en" sz="1400">
                <a:solidFill>
                  <a:srgbClr val="000000"/>
                </a:solidFill>
              </a:rPr>
              <a:t>Files that are shared across all projects in CAP. Primarily for accessing files via redis cache.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</a:rPr>
              <a:t>“com.ford.sca.cap.vehicle.maintain” - </a:t>
            </a:r>
            <a:r>
              <a:rPr lang="en" sz="1400">
                <a:solidFill>
                  <a:srgbClr val="000000"/>
                </a:solidFill>
              </a:rPr>
              <a:t>Files specific to maintain vehicle service.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</a:rPr>
              <a:t>“com.ford.sca.cap.vehicle.retrieve” - </a:t>
            </a:r>
            <a:r>
              <a:rPr lang="en" sz="1400">
                <a:solidFill>
                  <a:srgbClr val="000000"/>
                </a:solidFill>
              </a:rPr>
              <a:t>Files specific to retrieve vehicle service.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0000FF"/>
                </a:solidFill>
              </a:rPr>
              <a:t>“com.ford.sca.cap.vehicle.delete” - </a:t>
            </a:r>
            <a:r>
              <a:rPr lang="en" sz="1400">
                <a:solidFill>
                  <a:srgbClr val="000000"/>
                </a:solidFill>
              </a:rPr>
              <a:t>Files specific to delete vehicle service</a:t>
            </a:r>
            <a:r>
              <a:rPr lang="en" sz="1400" b="1">
                <a:solidFill>
                  <a:srgbClr val="000000"/>
                </a:solidFill>
              </a:rPr>
              <a:t>.</a:t>
            </a:r>
            <a:endParaRPr sz="1400" b="1">
              <a:solidFill>
                <a:srgbClr val="000000"/>
              </a:solidFill>
            </a:endParaRPr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800" y="28300"/>
            <a:ext cx="2882200" cy="50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title"/>
          </p:nvPr>
        </p:nvSpPr>
        <p:spPr>
          <a:xfrm>
            <a:off x="311700" y="311300"/>
            <a:ext cx="8520600" cy="46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Miscellaneous:-</a:t>
            </a:r>
            <a:endParaRPr sz="1600" b="1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@ScaCapApiResponses</a:t>
            </a:r>
            <a:r>
              <a:rPr lang="en" sz="1400" b="1"/>
              <a:t> - </a:t>
            </a:r>
            <a:r>
              <a:rPr lang="en" sz="1400"/>
              <a:t>A short form for list of API responses in the CAP.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@LogAround</a:t>
            </a:r>
            <a:r>
              <a:rPr lang="en" sz="1400" b="1"/>
              <a:t> - </a:t>
            </a:r>
            <a:r>
              <a:rPr lang="en" sz="1400"/>
              <a:t>To log IN, OUT and TIME TAKEN for the public method. Not for private method.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LoggerBuilder</a:t>
            </a:r>
            <a:r>
              <a:rPr lang="en" sz="1400" b="1"/>
              <a:t> - </a:t>
            </a:r>
            <a:r>
              <a:rPr lang="en" sz="1400"/>
              <a:t>To build logger message in code assister run, also asynchronous.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CheckStyle</a:t>
            </a:r>
            <a:r>
              <a:rPr lang="en" sz="1400" b="1"/>
              <a:t> - </a:t>
            </a:r>
            <a:r>
              <a:rPr lang="en" sz="1400"/>
              <a:t>For code formatting and it follows GOOGLE_STYLE template. Template xmls for STS and Intellij also provided. Gradle build will fail if code formatting is not followed.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Findbugs</a:t>
            </a:r>
            <a:r>
              <a:rPr lang="en" sz="1400" b="1"/>
              <a:t> - </a:t>
            </a:r>
            <a:r>
              <a:rPr lang="en" sz="1400"/>
              <a:t>Code quality task finding dereferences, naming conventions… etc. Gradle build will fail if these standards not followed.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Jacoco </a:t>
            </a:r>
            <a:r>
              <a:rPr lang="en" sz="1400" b="1"/>
              <a:t>- </a:t>
            </a:r>
            <a:r>
              <a:rPr lang="en" sz="1400"/>
              <a:t>Ensuring code coverage by unit testing. Minimum is 85% on instruction and branch coverage. Gradle build will fail if code coverage is not met.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PMD</a:t>
            </a:r>
            <a:r>
              <a:rPr lang="en" sz="1400" b="1"/>
              <a:t> - </a:t>
            </a:r>
            <a:r>
              <a:rPr lang="en" sz="1400"/>
              <a:t>Code quality task ensuring universal standards as like sonarqube. Covers almost 90% of the FORD standard sonarqube rules. Again Gradle build will fail if its violated.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 b="1">
                <a:solidFill>
                  <a:srgbClr val="0000FF"/>
                </a:solidFill>
              </a:rPr>
              <a:t>gradlew build -P &lt;env&gt; </a:t>
            </a:r>
            <a:r>
              <a:rPr lang="en" sz="1400" b="1"/>
              <a:t>- </a:t>
            </a:r>
            <a:r>
              <a:rPr lang="en" sz="1400"/>
              <a:t>To build custom artifacts based on the tenant implementation. Ex - “NA”, “CN”.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216825"/>
            <a:ext cx="8520600" cy="22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45454"/>
                </a:solidFill>
              </a:rPr>
              <a:t>The term "</a:t>
            </a:r>
            <a:r>
              <a:rPr lang="en" sz="2400" b="1">
                <a:solidFill>
                  <a:srgbClr val="545454"/>
                </a:solidFill>
              </a:rPr>
              <a:t>software multitenancy</a:t>
            </a:r>
            <a:r>
              <a:rPr lang="en" sz="2400">
                <a:solidFill>
                  <a:srgbClr val="545454"/>
                </a:solidFill>
              </a:rPr>
              <a:t>" refers to a software architecture in which a single instance of software runs on a server and serves multiple tenants. A </a:t>
            </a:r>
            <a:r>
              <a:rPr lang="en" sz="2400" i="1">
                <a:solidFill>
                  <a:srgbClr val="545454"/>
                </a:solidFill>
              </a:rPr>
              <a:t>tenant</a:t>
            </a:r>
            <a:r>
              <a:rPr lang="en" sz="2400">
                <a:solidFill>
                  <a:srgbClr val="545454"/>
                </a:solidFill>
              </a:rPr>
              <a:t> is a group of users who share a common access with specific privileges to the software instance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75" y="2448225"/>
            <a:ext cx="6369828" cy="23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6605875" y="1037025"/>
            <a:ext cx="2406000" cy="362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19575"/>
            <a:ext cx="8520600" cy="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Rule Engine:-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b="1"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define the rules performed against each tenant.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2175" y="1083625"/>
            <a:ext cx="6218400" cy="3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Includes,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all the preparations to be performed.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Includes validations, any external calls, framing the data for DB execution.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all the data to be saved.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info, Vehicle info, Partner info ..etc.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data to be saved.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DB instance, may be On-premSQL or AzureSQL.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the data to be published.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marketing purpose, may be MDM, CRM or any SCA-C application.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41200" y="4279950"/>
            <a:ext cx="2023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850375" y="4571850"/>
            <a:ext cx="2023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216525" y="4093425"/>
            <a:ext cx="2023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228125" y="4621375"/>
            <a:ext cx="2023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958475" y="4093425"/>
            <a:ext cx="20235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744325" y="1725725"/>
            <a:ext cx="2129100" cy="382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NA-Mobile-RuleEngine</a:t>
            </a:r>
            <a:endParaRPr b="1"/>
          </a:p>
        </p:txBody>
      </p:sp>
      <p:sp>
        <p:nvSpPr>
          <p:cNvPr id="75" name="Google Shape;75;p15"/>
          <p:cNvSpPr/>
          <p:nvPr/>
        </p:nvSpPr>
        <p:spPr>
          <a:xfrm>
            <a:off x="6722875" y="4093425"/>
            <a:ext cx="2172000" cy="382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EU-RuleEngine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>
            <a:off x="6722875" y="3501500"/>
            <a:ext cx="2172000" cy="3822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MMJP-RuleEngine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6722875" y="2909575"/>
            <a:ext cx="2172000" cy="382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CN-RuleEngine</a:t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6722863" y="2317650"/>
            <a:ext cx="2172000" cy="3822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NA-Web-RuleEngine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6744325" y="1097100"/>
            <a:ext cx="1790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Example:-</a:t>
            </a:r>
            <a:endParaRPr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54725" y="153600"/>
            <a:ext cx="5957100" cy="4836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NA-Mobile-RuleEngine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153225" y="684775"/>
            <a:ext cx="4245000" cy="26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r>
              <a:rPr lang="en">
                <a:solidFill>
                  <a:schemeClr val="dk1"/>
                </a:solidFill>
              </a:rPr>
              <a:t> - Preprocessor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338225" y="1174425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CapUserId Manager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338225" y="1615125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Validator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338225" y="2055825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VinDecode Manager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338225" y="2480625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Pref Manager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338225" y="2937225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Validator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110775" y="3580800"/>
            <a:ext cx="42450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110775" y="4320425"/>
            <a:ext cx="42450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MDM.</a:t>
            </a:r>
            <a:endParaRPr/>
          </a:p>
        </p:txBody>
      </p:sp>
      <p:cxnSp>
        <p:nvCxnSpPr>
          <p:cNvPr id="93" name="Google Shape;93;p16"/>
          <p:cNvCxnSpPr>
            <a:stCxn id="85" idx="3"/>
          </p:cNvCxnSpPr>
          <p:nvPr/>
        </p:nvCxnSpPr>
        <p:spPr>
          <a:xfrm>
            <a:off x="5398225" y="2000725"/>
            <a:ext cx="14433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6841525" y="1479625"/>
            <a:ext cx="21012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process - All the sections executed parallely and  results will be joined.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942475" y="3452400"/>
            <a:ext cx="20001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process - Trigger and wait for result.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942475" y="4192025"/>
            <a:ext cx="21012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process - Trigger this section and move on.</a:t>
            </a:r>
            <a:endParaRPr/>
          </a:p>
        </p:txBody>
      </p:sp>
      <p:cxnSp>
        <p:nvCxnSpPr>
          <p:cNvPr id="97" name="Google Shape;97;p16"/>
          <p:cNvCxnSpPr>
            <a:stCxn id="91" idx="3"/>
            <a:endCxn id="95" idx="1"/>
          </p:cNvCxnSpPr>
          <p:nvPr/>
        </p:nvCxnSpPr>
        <p:spPr>
          <a:xfrm>
            <a:off x="5355775" y="3818550"/>
            <a:ext cx="158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stCxn id="92" idx="3"/>
            <a:endCxn id="96" idx="1"/>
          </p:cNvCxnSpPr>
          <p:nvPr/>
        </p:nvCxnSpPr>
        <p:spPr>
          <a:xfrm>
            <a:off x="5355775" y="4558175"/>
            <a:ext cx="158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3210150" y="675900"/>
            <a:ext cx="2723700" cy="42342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CN-RuleEngine</a:t>
            </a:r>
            <a:endParaRPr sz="1000"/>
          </a:p>
        </p:txBody>
      </p:sp>
      <p:sp>
        <p:nvSpPr>
          <p:cNvPr id="104" name="Google Shape;104;p17"/>
          <p:cNvSpPr/>
          <p:nvPr/>
        </p:nvSpPr>
        <p:spPr>
          <a:xfrm>
            <a:off x="3601360" y="1177849"/>
            <a:ext cx="1941300" cy="25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Preparation Layer</a:t>
            </a:r>
            <a:r>
              <a:rPr lang="en" sz="1000">
                <a:solidFill>
                  <a:schemeClr val="dk1"/>
                </a:solidFill>
              </a:rPr>
              <a:t> - Preprocessor</a:t>
            </a:r>
            <a:endParaRPr sz="1000"/>
          </a:p>
        </p:txBody>
      </p:sp>
      <p:sp>
        <p:nvSpPr>
          <p:cNvPr id="105" name="Google Shape;105;p17"/>
          <p:cNvSpPr/>
          <p:nvPr/>
        </p:nvSpPr>
        <p:spPr>
          <a:xfrm>
            <a:off x="4143197" y="1659432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CapUserId Manager</a:t>
            </a:r>
            <a:endParaRPr sz="1000"/>
          </a:p>
        </p:txBody>
      </p:sp>
      <p:sp>
        <p:nvSpPr>
          <p:cNvPr id="106" name="Google Shape;106;p17"/>
          <p:cNvSpPr/>
          <p:nvPr/>
        </p:nvSpPr>
        <p:spPr>
          <a:xfrm>
            <a:off x="4143197" y="2092872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 Validator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4143197" y="2526311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Baidu Validator</a:t>
            </a:r>
            <a:endParaRPr sz="1000"/>
          </a:p>
        </p:txBody>
      </p:sp>
      <p:sp>
        <p:nvSpPr>
          <p:cNvPr id="108" name="Google Shape;108;p17"/>
          <p:cNvSpPr/>
          <p:nvPr/>
        </p:nvSpPr>
        <p:spPr>
          <a:xfrm>
            <a:off x="4143197" y="2944113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 Pref Manager</a:t>
            </a:r>
            <a:endParaRPr sz="1000"/>
          </a:p>
        </p:txBody>
      </p:sp>
      <p:sp>
        <p:nvSpPr>
          <p:cNvPr id="109" name="Google Shape;109;p17"/>
          <p:cNvSpPr/>
          <p:nvPr/>
        </p:nvSpPr>
        <p:spPr>
          <a:xfrm>
            <a:off x="4143197" y="3393190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CN-Phone Validator</a:t>
            </a:r>
            <a:endParaRPr sz="1000"/>
          </a:p>
        </p:txBody>
      </p:sp>
      <p:sp>
        <p:nvSpPr>
          <p:cNvPr id="110" name="Google Shape;110;p17"/>
          <p:cNvSpPr/>
          <p:nvPr/>
        </p:nvSpPr>
        <p:spPr>
          <a:xfrm>
            <a:off x="3601350" y="3849338"/>
            <a:ext cx="1941300" cy="4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DB Execution </a:t>
            </a:r>
            <a:r>
              <a:rPr lang="en" sz="1000">
                <a:solidFill>
                  <a:schemeClr val="dk1"/>
                </a:solidFill>
              </a:rPr>
              <a:t>- Save or Retrieve the data.</a:t>
            </a:r>
            <a:endParaRPr sz="1000"/>
          </a:p>
        </p:txBody>
      </p:sp>
      <p:sp>
        <p:nvSpPr>
          <p:cNvPr id="111" name="Google Shape;111;p17"/>
          <p:cNvSpPr/>
          <p:nvPr/>
        </p:nvSpPr>
        <p:spPr>
          <a:xfrm>
            <a:off x="3601350" y="4400152"/>
            <a:ext cx="1941300" cy="4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Publish Data </a:t>
            </a:r>
            <a:r>
              <a:rPr lang="en" sz="1000">
                <a:solidFill>
                  <a:schemeClr val="dk1"/>
                </a:solidFill>
              </a:rPr>
              <a:t>- Send to SAP CRM.</a:t>
            </a:r>
            <a:endParaRPr sz="1000"/>
          </a:p>
        </p:txBody>
      </p:sp>
      <p:sp>
        <p:nvSpPr>
          <p:cNvPr id="112" name="Google Shape;112;p17"/>
          <p:cNvSpPr/>
          <p:nvPr/>
        </p:nvSpPr>
        <p:spPr>
          <a:xfrm>
            <a:off x="6165575" y="675900"/>
            <a:ext cx="2723700" cy="42342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EU-RuleEngine</a:t>
            </a:r>
            <a:endParaRPr sz="1000"/>
          </a:p>
        </p:txBody>
      </p:sp>
      <p:sp>
        <p:nvSpPr>
          <p:cNvPr id="113" name="Google Shape;113;p17"/>
          <p:cNvSpPr/>
          <p:nvPr/>
        </p:nvSpPr>
        <p:spPr>
          <a:xfrm>
            <a:off x="6557010" y="1177849"/>
            <a:ext cx="1941300" cy="25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Preparation Layer</a:t>
            </a:r>
            <a:r>
              <a:rPr lang="en" sz="1000">
                <a:solidFill>
                  <a:schemeClr val="dk1"/>
                </a:solidFill>
              </a:rPr>
              <a:t> - Preprocessor</a:t>
            </a:r>
            <a:endParaRPr sz="1000"/>
          </a:p>
        </p:txBody>
      </p:sp>
      <p:sp>
        <p:nvSpPr>
          <p:cNvPr id="114" name="Google Shape;114;p17"/>
          <p:cNvSpPr/>
          <p:nvPr/>
        </p:nvSpPr>
        <p:spPr>
          <a:xfrm>
            <a:off x="7098847" y="1659432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CapUserId Manager</a:t>
            </a:r>
            <a:endParaRPr sz="1000"/>
          </a:p>
        </p:txBody>
      </p:sp>
      <p:sp>
        <p:nvSpPr>
          <p:cNvPr id="115" name="Google Shape;115;p17"/>
          <p:cNvSpPr/>
          <p:nvPr/>
        </p:nvSpPr>
        <p:spPr>
          <a:xfrm>
            <a:off x="7098847" y="2092872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 Validator</a:t>
            </a:r>
            <a:endParaRPr sz="1000"/>
          </a:p>
        </p:txBody>
      </p:sp>
      <p:sp>
        <p:nvSpPr>
          <p:cNvPr id="116" name="Google Shape;116;p17"/>
          <p:cNvSpPr/>
          <p:nvPr/>
        </p:nvSpPr>
        <p:spPr>
          <a:xfrm>
            <a:off x="7098847" y="2526311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NationalID validator</a:t>
            </a:r>
            <a:endParaRPr sz="1000"/>
          </a:p>
        </p:txBody>
      </p:sp>
      <p:sp>
        <p:nvSpPr>
          <p:cNvPr id="117" name="Google Shape;117;p17"/>
          <p:cNvSpPr/>
          <p:nvPr/>
        </p:nvSpPr>
        <p:spPr>
          <a:xfrm>
            <a:off x="7098847" y="2944113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MKT Pref Manager</a:t>
            </a:r>
            <a:endParaRPr sz="1000"/>
          </a:p>
        </p:txBody>
      </p:sp>
      <p:sp>
        <p:nvSpPr>
          <p:cNvPr id="118" name="Google Shape;118;p17"/>
          <p:cNvSpPr/>
          <p:nvPr/>
        </p:nvSpPr>
        <p:spPr>
          <a:xfrm>
            <a:off x="7098847" y="3393190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EU-Phone Validator</a:t>
            </a:r>
            <a:endParaRPr sz="1000"/>
          </a:p>
        </p:txBody>
      </p:sp>
      <p:sp>
        <p:nvSpPr>
          <p:cNvPr id="119" name="Google Shape;119;p17"/>
          <p:cNvSpPr/>
          <p:nvPr/>
        </p:nvSpPr>
        <p:spPr>
          <a:xfrm>
            <a:off x="6556550" y="3849338"/>
            <a:ext cx="1941300" cy="4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DB Execution </a:t>
            </a:r>
            <a:r>
              <a:rPr lang="en" sz="1000">
                <a:solidFill>
                  <a:schemeClr val="dk1"/>
                </a:solidFill>
              </a:rPr>
              <a:t>- Save or Retrieve the data.</a:t>
            </a:r>
            <a:endParaRPr sz="1000"/>
          </a:p>
        </p:txBody>
      </p:sp>
      <p:sp>
        <p:nvSpPr>
          <p:cNvPr id="120" name="Google Shape;120;p17"/>
          <p:cNvSpPr/>
          <p:nvPr/>
        </p:nvSpPr>
        <p:spPr>
          <a:xfrm>
            <a:off x="6557000" y="4400152"/>
            <a:ext cx="1941300" cy="4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Publish Data </a:t>
            </a:r>
            <a:r>
              <a:rPr lang="en" sz="1000">
                <a:solidFill>
                  <a:schemeClr val="dk1"/>
                </a:solidFill>
              </a:rPr>
              <a:t>- Send to some SCA-C system.</a:t>
            </a:r>
            <a:endParaRPr sz="1000"/>
          </a:p>
        </p:txBody>
      </p:sp>
      <p:sp>
        <p:nvSpPr>
          <p:cNvPr id="121" name="Google Shape;121;p17"/>
          <p:cNvSpPr/>
          <p:nvPr/>
        </p:nvSpPr>
        <p:spPr>
          <a:xfrm>
            <a:off x="254725" y="676025"/>
            <a:ext cx="2723700" cy="4234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NA-Mobile-RuleEngine</a:t>
            </a:r>
            <a:endParaRPr sz="1000"/>
          </a:p>
        </p:txBody>
      </p:sp>
      <p:sp>
        <p:nvSpPr>
          <p:cNvPr id="122" name="Google Shape;122;p17"/>
          <p:cNvSpPr/>
          <p:nvPr/>
        </p:nvSpPr>
        <p:spPr>
          <a:xfrm>
            <a:off x="645710" y="1177849"/>
            <a:ext cx="1941300" cy="25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Preparation Layer</a:t>
            </a:r>
            <a:r>
              <a:rPr lang="en" sz="1000">
                <a:solidFill>
                  <a:schemeClr val="dk1"/>
                </a:solidFill>
              </a:rPr>
              <a:t> - Preprocessor</a:t>
            </a:r>
            <a:endParaRPr sz="1000"/>
          </a:p>
        </p:txBody>
      </p:sp>
      <p:sp>
        <p:nvSpPr>
          <p:cNvPr id="123" name="Google Shape;123;p17"/>
          <p:cNvSpPr/>
          <p:nvPr/>
        </p:nvSpPr>
        <p:spPr>
          <a:xfrm>
            <a:off x="1187547" y="1659432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CapUserId Manager</a:t>
            </a:r>
            <a:endParaRPr sz="1000"/>
          </a:p>
        </p:txBody>
      </p:sp>
      <p:sp>
        <p:nvSpPr>
          <p:cNvPr id="124" name="Google Shape;124;p17"/>
          <p:cNvSpPr/>
          <p:nvPr/>
        </p:nvSpPr>
        <p:spPr>
          <a:xfrm>
            <a:off x="1187547" y="2092872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 Validator</a:t>
            </a:r>
            <a:endParaRPr sz="1000"/>
          </a:p>
        </p:txBody>
      </p:sp>
      <p:sp>
        <p:nvSpPr>
          <p:cNvPr id="125" name="Google Shape;125;p17"/>
          <p:cNvSpPr/>
          <p:nvPr/>
        </p:nvSpPr>
        <p:spPr>
          <a:xfrm>
            <a:off x="1187547" y="2526311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VinDecode Manager</a:t>
            </a:r>
            <a:endParaRPr sz="1000"/>
          </a:p>
        </p:txBody>
      </p:sp>
      <p:sp>
        <p:nvSpPr>
          <p:cNvPr id="126" name="Google Shape;126;p17"/>
          <p:cNvSpPr/>
          <p:nvPr/>
        </p:nvSpPr>
        <p:spPr>
          <a:xfrm>
            <a:off x="1187547" y="2944113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 Pref Manager</a:t>
            </a:r>
            <a:endParaRPr sz="1000"/>
          </a:p>
        </p:txBody>
      </p:sp>
      <p:sp>
        <p:nvSpPr>
          <p:cNvPr id="127" name="Google Shape;127;p17"/>
          <p:cNvSpPr/>
          <p:nvPr/>
        </p:nvSpPr>
        <p:spPr>
          <a:xfrm>
            <a:off x="1187547" y="3393190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NA-Phone Validator</a:t>
            </a:r>
            <a:endParaRPr sz="1000"/>
          </a:p>
        </p:txBody>
      </p:sp>
      <p:sp>
        <p:nvSpPr>
          <p:cNvPr id="128" name="Google Shape;128;p17"/>
          <p:cNvSpPr/>
          <p:nvPr/>
        </p:nvSpPr>
        <p:spPr>
          <a:xfrm>
            <a:off x="646150" y="3849338"/>
            <a:ext cx="1941300" cy="4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DB Execution </a:t>
            </a:r>
            <a:r>
              <a:rPr lang="en" sz="1000">
                <a:solidFill>
                  <a:schemeClr val="dk1"/>
                </a:solidFill>
              </a:rPr>
              <a:t>- Save or Retrieve the data.</a:t>
            </a:r>
            <a:endParaRPr sz="1000"/>
          </a:p>
        </p:txBody>
      </p:sp>
      <p:sp>
        <p:nvSpPr>
          <p:cNvPr id="129" name="Google Shape;129;p17"/>
          <p:cNvSpPr/>
          <p:nvPr/>
        </p:nvSpPr>
        <p:spPr>
          <a:xfrm>
            <a:off x="645700" y="4400152"/>
            <a:ext cx="1941300" cy="4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Publish Data </a:t>
            </a:r>
            <a:r>
              <a:rPr lang="en" sz="1000">
                <a:solidFill>
                  <a:schemeClr val="dk1"/>
                </a:solidFill>
              </a:rPr>
              <a:t>- Send to MDM.</a:t>
            </a:r>
            <a:endParaRPr sz="1000"/>
          </a:p>
        </p:txBody>
      </p:sp>
      <p:sp>
        <p:nvSpPr>
          <p:cNvPr id="130" name="Google Shape;130;p17"/>
          <p:cNvSpPr/>
          <p:nvPr/>
        </p:nvSpPr>
        <p:spPr>
          <a:xfrm>
            <a:off x="4143197" y="116157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CapUserId Manager</a:t>
            </a:r>
            <a:endParaRPr sz="1000"/>
          </a:p>
        </p:txBody>
      </p:sp>
      <p:cxnSp>
        <p:nvCxnSpPr>
          <p:cNvPr id="131" name="Google Shape;131;p17"/>
          <p:cNvCxnSpPr>
            <a:stCxn id="122" idx="0"/>
            <a:endCxn id="130" idx="1"/>
          </p:cNvCxnSpPr>
          <p:nvPr/>
        </p:nvCxnSpPr>
        <p:spPr>
          <a:xfrm rot="10800000" flipH="1">
            <a:off x="1616360" y="258949"/>
            <a:ext cx="2526900" cy="9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>
            <a:stCxn id="104" idx="0"/>
            <a:endCxn id="130" idx="2"/>
          </p:cNvCxnSpPr>
          <p:nvPr/>
        </p:nvCxnSpPr>
        <p:spPr>
          <a:xfrm rot="10800000">
            <a:off x="4572010" y="401749"/>
            <a:ext cx="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7"/>
          <p:cNvCxnSpPr>
            <a:stCxn id="113" idx="0"/>
            <a:endCxn id="130" idx="3"/>
          </p:cNvCxnSpPr>
          <p:nvPr/>
        </p:nvCxnSpPr>
        <p:spPr>
          <a:xfrm rot="10800000">
            <a:off x="5000760" y="258949"/>
            <a:ext cx="2526900" cy="9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7"/>
          <p:cNvSpPr/>
          <p:nvPr/>
        </p:nvSpPr>
        <p:spPr>
          <a:xfrm>
            <a:off x="5595597" y="116147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 Validator</a:t>
            </a:r>
            <a:endParaRPr sz="1000"/>
          </a:p>
        </p:txBody>
      </p:sp>
      <p:cxnSp>
        <p:nvCxnSpPr>
          <p:cNvPr id="135" name="Google Shape;135;p17"/>
          <p:cNvCxnSpPr>
            <a:stCxn id="122" idx="0"/>
            <a:endCxn id="134" idx="1"/>
          </p:cNvCxnSpPr>
          <p:nvPr/>
        </p:nvCxnSpPr>
        <p:spPr>
          <a:xfrm rot="10800000" flipH="1">
            <a:off x="1616360" y="258949"/>
            <a:ext cx="3979200" cy="9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>
            <a:stCxn id="104" idx="0"/>
            <a:endCxn id="134" idx="2"/>
          </p:cNvCxnSpPr>
          <p:nvPr/>
        </p:nvCxnSpPr>
        <p:spPr>
          <a:xfrm rot="10800000" flipH="1">
            <a:off x="4572010" y="401749"/>
            <a:ext cx="14523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>
            <a:stCxn id="113" idx="0"/>
            <a:endCxn id="134" idx="3"/>
          </p:cNvCxnSpPr>
          <p:nvPr/>
        </p:nvCxnSpPr>
        <p:spPr>
          <a:xfrm rot="10800000">
            <a:off x="6453360" y="258949"/>
            <a:ext cx="1074300" cy="9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17"/>
          <p:cNvSpPr/>
          <p:nvPr/>
        </p:nvSpPr>
        <p:spPr>
          <a:xfrm>
            <a:off x="2690797" y="150313"/>
            <a:ext cx="857700" cy="285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 Pref Manager</a:t>
            </a:r>
            <a:endParaRPr sz="1000"/>
          </a:p>
        </p:txBody>
      </p:sp>
      <p:cxnSp>
        <p:nvCxnSpPr>
          <p:cNvPr id="139" name="Google Shape;139;p17"/>
          <p:cNvCxnSpPr>
            <a:stCxn id="122" idx="0"/>
            <a:endCxn id="138" idx="1"/>
          </p:cNvCxnSpPr>
          <p:nvPr/>
        </p:nvCxnSpPr>
        <p:spPr>
          <a:xfrm rot="10800000" flipH="1">
            <a:off x="1616360" y="293149"/>
            <a:ext cx="10743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7"/>
          <p:cNvCxnSpPr>
            <a:stCxn id="104" idx="0"/>
            <a:endCxn id="138" idx="3"/>
          </p:cNvCxnSpPr>
          <p:nvPr/>
        </p:nvCxnSpPr>
        <p:spPr>
          <a:xfrm rot="10800000">
            <a:off x="3548410" y="293149"/>
            <a:ext cx="10236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163238" y="125300"/>
            <a:ext cx="3035100" cy="4836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NA-Mobile-RuleEngine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569925" y="6038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CapUserId Manager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569925" y="10445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Validator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569925" y="14852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VinDecode Manager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69363" y="656475"/>
            <a:ext cx="2773200" cy="26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569925" y="19100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Pref Manager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569925" y="23666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Phone Validator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26913" y="3552500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26913" y="4292125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MDM.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883638" y="125300"/>
            <a:ext cx="3035100" cy="4836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CN-RuleEngine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989763" y="656475"/>
            <a:ext cx="2773200" cy="26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947313" y="3552500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947313" y="4292125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 SAP CRM.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545100" y="28232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CN Phone Validator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569913" y="32798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Baidu Validator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569913" y="37364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WeChat Manager</a:t>
            </a:r>
            <a:endParaRPr/>
          </a:p>
        </p:txBody>
      </p:sp>
      <p:cxnSp>
        <p:nvCxnSpPr>
          <p:cNvPr id="161" name="Google Shape;161;p18"/>
          <p:cNvCxnSpPr>
            <a:stCxn id="149" idx="3"/>
            <a:endCxn id="146" idx="1"/>
          </p:cNvCxnSpPr>
          <p:nvPr/>
        </p:nvCxnSpPr>
        <p:spPr>
          <a:xfrm rot="10800000" flipH="1">
            <a:off x="3042563" y="748725"/>
            <a:ext cx="527400" cy="12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18"/>
          <p:cNvCxnSpPr>
            <a:stCxn id="149" idx="3"/>
            <a:endCxn id="147" idx="1"/>
          </p:cNvCxnSpPr>
          <p:nvPr/>
        </p:nvCxnSpPr>
        <p:spPr>
          <a:xfrm rot="10800000" flipH="1">
            <a:off x="3042563" y="1189425"/>
            <a:ext cx="527400" cy="7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8"/>
          <p:cNvCxnSpPr>
            <a:stCxn id="149" idx="3"/>
            <a:endCxn id="148" idx="1"/>
          </p:cNvCxnSpPr>
          <p:nvPr/>
        </p:nvCxnSpPr>
        <p:spPr>
          <a:xfrm rot="10800000" flipH="1">
            <a:off x="3042563" y="1630125"/>
            <a:ext cx="52740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stCxn id="149" idx="3"/>
            <a:endCxn id="150" idx="1"/>
          </p:cNvCxnSpPr>
          <p:nvPr/>
        </p:nvCxnSpPr>
        <p:spPr>
          <a:xfrm>
            <a:off x="3042563" y="1972425"/>
            <a:ext cx="527400" cy="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8"/>
          <p:cNvCxnSpPr>
            <a:stCxn id="149" idx="3"/>
            <a:endCxn id="151" idx="1"/>
          </p:cNvCxnSpPr>
          <p:nvPr/>
        </p:nvCxnSpPr>
        <p:spPr>
          <a:xfrm>
            <a:off x="3042563" y="1972425"/>
            <a:ext cx="527400" cy="5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8"/>
          <p:cNvCxnSpPr>
            <a:stCxn id="149" idx="3"/>
            <a:endCxn id="167" idx="1"/>
          </p:cNvCxnSpPr>
          <p:nvPr/>
        </p:nvCxnSpPr>
        <p:spPr>
          <a:xfrm>
            <a:off x="3042563" y="1972425"/>
            <a:ext cx="527400" cy="23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8"/>
          <p:cNvCxnSpPr>
            <a:stCxn id="155" idx="1"/>
            <a:endCxn id="146" idx="3"/>
          </p:cNvCxnSpPr>
          <p:nvPr/>
        </p:nvCxnSpPr>
        <p:spPr>
          <a:xfrm rot="10800000">
            <a:off x="5444963" y="748725"/>
            <a:ext cx="544800" cy="12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>
            <a:stCxn id="155" idx="1"/>
            <a:endCxn id="147" idx="3"/>
          </p:cNvCxnSpPr>
          <p:nvPr/>
        </p:nvCxnSpPr>
        <p:spPr>
          <a:xfrm rot="10800000">
            <a:off x="5444963" y="1189425"/>
            <a:ext cx="544800" cy="7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8"/>
          <p:cNvCxnSpPr>
            <a:stCxn id="155" idx="1"/>
            <a:endCxn id="150" idx="3"/>
          </p:cNvCxnSpPr>
          <p:nvPr/>
        </p:nvCxnSpPr>
        <p:spPr>
          <a:xfrm flipH="1">
            <a:off x="5444963" y="1972425"/>
            <a:ext cx="544800" cy="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8"/>
          <p:cNvCxnSpPr>
            <a:stCxn id="155" idx="1"/>
            <a:endCxn id="160" idx="3"/>
          </p:cNvCxnSpPr>
          <p:nvPr/>
        </p:nvCxnSpPr>
        <p:spPr>
          <a:xfrm flipH="1">
            <a:off x="5444963" y="1972425"/>
            <a:ext cx="544800" cy="19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8"/>
          <p:cNvCxnSpPr>
            <a:stCxn id="155" idx="1"/>
            <a:endCxn id="158" idx="3"/>
          </p:cNvCxnSpPr>
          <p:nvPr/>
        </p:nvCxnSpPr>
        <p:spPr>
          <a:xfrm flipH="1">
            <a:off x="5420063" y="1972425"/>
            <a:ext cx="5697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8"/>
          <p:cNvCxnSpPr>
            <a:stCxn id="155" idx="1"/>
            <a:endCxn id="159" idx="3"/>
          </p:cNvCxnSpPr>
          <p:nvPr/>
        </p:nvCxnSpPr>
        <p:spPr>
          <a:xfrm flipH="1">
            <a:off x="5444963" y="1972425"/>
            <a:ext cx="544800" cy="14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8"/>
          <p:cNvSpPr/>
          <p:nvPr/>
        </p:nvSpPr>
        <p:spPr>
          <a:xfrm>
            <a:off x="3569913" y="4193000"/>
            <a:ext cx="1875000" cy="290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MKT Pref Manager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163238" y="125300"/>
            <a:ext cx="3035100" cy="4836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NA-Mobile-RuleEngine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69363" y="656475"/>
            <a:ext cx="2773200" cy="26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603500" y="656475"/>
            <a:ext cx="1875000" cy="855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validations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226913" y="3552500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26913" y="4292125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MDM.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883638" y="125300"/>
            <a:ext cx="3035100" cy="4836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CN-Mobile-RuleEngine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5989763" y="656475"/>
            <a:ext cx="2773200" cy="26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947313" y="3552500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947313" y="4292125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SAP CRM.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3563451" y="2198850"/>
            <a:ext cx="1955100" cy="8559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MasterRuleEngine </a:t>
            </a:r>
            <a:r>
              <a:rPr lang="en"/>
              <a:t>- It’s an abstract class holding shared methods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563438" y="3741225"/>
            <a:ext cx="1955100" cy="8559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RuleEngineInterface </a:t>
            </a:r>
            <a:r>
              <a:rPr lang="en"/>
              <a:t>- Interface defining mandatory methods for rule engine</a:t>
            </a:r>
            <a:endParaRPr/>
          </a:p>
        </p:txBody>
      </p:sp>
      <p:cxnSp>
        <p:nvCxnSpPr>
          <p:cNvPr id="189" name="Google Shape;189;p19"/>
          <p:cNvCxnSpPr>
            <a:stCxn id="178" idx="3"/>
            <a:endCxn id="187" idx="1"/>
          </p:cNvCxnSpPr>
          <p:nvPr/>
        </p:nvCxnSpPr>
        <p:spPr>
          <a:xfrm>
            <a:off x="3198338" y="2543450"/>
            <a:ext cx="365100" cy="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9"/>
          <p:cNvCxnSpPr>
            <a:stCxn id="183" idx="1"/>
            <a:endCxn id="187" idx="3"/>
          </p:cNvCxnSpPr>
          <p:nvPr/>
        </p:nvCxnSpPr>
        <p:spPr>
          <a:xfrm flipH="1">
            <a:off x="5518538" y="2543450"/>
            <a:ext cx="365100" cy="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9"/>
          <p:cNvCxnSpPr>
            <a:stCxn id="187" idx="2"/>
            <a:endCxn id="188" idx="0"/>
          </p:cNvCxnSpPr>
          <p:nvPr/>
        </p:nvCxnSpPr>
        <p:spPr>
          <a:xfrm>
            <a:off x="4541001" y="3054750"/>
            <a:ext cx="0" cy="6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19"/>
          <p:cNvSpPr txBox="1"/>
          <p:nvPr/>
        </p:nvSpPr>
        <p:spPr>
          <a:xfrm>
            <a:off x="4484400" y="3197863"/>
            <a:ext cx="11109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 rot="3072292">
            <a:off x="5223491" y="2157653"/>
            <a:ext cx="1110867" cy="31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 rot="-3945193">
            <a:off x="2858561" y="1898908"/>
            <a:ext cx="1111117" cy="3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  <p:cxnSp>
        <p:nvCxnSpPr>
          <p:cNvPr id="195" name="Google Shape;195;p19"/>
          <p:cNvCxnSpPr>
            <a:endCxn id="180" idx="2"/>
          </p:cNvCxnSpPr>
          <p:nvPr/>
        </p:nvCxnSpPr>
        <p:spPr>
          <a:xfrm rot="10800000">
            <a:off x="4541000" y="1512375"/>
            <a:ext cx="0" cy="6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9"/>
          <p:cNvCxnSpPr>
            <a:stCxn id="180" idx="2"/>
            <a:endCxn id="187" idx="0"/>
          </p:cNvCxnSpPr>
          <p:nvPr/>
        </p:nvCxnSpPr>
        <p:spPr>
          <a:xfrm>
            <a:off x="4541000" y="1512375"/>
            <a:ext cx="0" cy="6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163250" y="125300"/>
            <a:ext cx="2971500" cy="48363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NA-Mobile-RuleEngine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preferences = “ACC”, “MKT”</a:t>
            </a: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List getPreferences() {</a:t>
            </a: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	return preferences;</a:t>
            </a: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}</a:t>
            </a:r>
            <a:endParaRPr sz="1000">
              <a:solidFill>
                <a:srgbClr val="FFFF00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69375" y="1531600"/>
            <a:ext cx="2773200" cy="17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84250" y="125275"/>
            <a:ext cx="2403900" cy="17568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Preference Validator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isValidPref(masterRuleEngine, givenPref) {</a:t>
            </a:r>
            <a:endParaRPr sz="1000">
              <a:solidFill>
                <a:srgbClr val="FFFF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return masterRuleEngine</a:t>
            </a:r>
            <a:endParaRPr sz="1000">
              <a:solidFill>
                <a:srgbClr val="FFFF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.getPreferences()</a:t>
            </a:r>
            <a:endParaRPr sz="1000">
              <a:solidFill>
                <a:srgbClr val="FFFF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.contains(givenPref);</a:t>
            </a: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}</a:t>
            </a:r>
            <a:endParaRPr sz="1000">
              <a:solidFill>
                <a:srgbClr val="FFFF00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226913" y="3552500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26913" y="4292125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MDM.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6039425" y="125300"/>
            <a:ext cx="2971500" cy="4836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CN-Mobile-RuleEngine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preferences = “ACC”</a:t>
            </a: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List getPreferences() {</a:t>
            </a: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	return preferences;</a:t>
            </a:r>
            <a:endParaRPr sz="10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00"/>
                </a:solidFill>
              </a:rPr>
              <a:t>}</a:t>
            </a:r>
            <a:endParaRPr sz="1000">
              <a:solidFill>
                <a:srgbClr val="FFFF00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6126925" y="1531625"/>
            <a:ext cx="2815800" cy="17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6126925" y="3552500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6127025" y="4292125"/>
            <a:ext cx="2815800" cy="4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SAP CRM.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3609538" y="2543450"/>
            <a:ext cx="1955100" cy="8559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abstract </a:t>
            </a:r>
            <a:r>
              <a:rPr lang="en" b="1"/>
              <a:t>MasterRuleEngine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</a:rPr>
              <a:t>abstract List getPreferences();</a:t>
            </a:r>
            <a:endParaRPr sz="1000"/>
          </a:p>
        </p:txBody>
      </p:sp>
      <p:sp>
        <p:nvSpPr>
          <p:cNvPr id="211" name="Google Shape;211;p20"/>
          <p:cNvSpPr/>
          <p:nvPr/>
        </p:nvSpPr>
        <p:spPr>
          <a:xfrm>
            <a:off x="3609538" y="3769650"/>
            <a:ext cx="1955100" cy="8559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RuleEngineInterface </a:t>
            </a:r>
            <a:r>
              <a:rPr lang="en"/>
              <a:t>- Interface defining mandatory methods for rule engine</a:t>
            </a:r>
            <a:endParaRPr/>
          </a:p>
        </p:txBody>
      </p:sp>
      <p:cxnSp>
        <p:nvCxnSpPr>
          <p:cNvPr id="212" name="Google Shape;212;p20"/>
          <p:cNvCxnSpPr>
            <a:stCxn id="201" idx="3"/>
            <a:endCxn id="210" idx="1"/>
          </p:cNvCxnSpPr>
          <p:nvPr/>
        </p:nvCxnSpPr>
        <p:spPr>
          <a:xfrm>
            <a:off x="3134750" y="2543450"/>
            <a:ext cx="474900" cy="4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0"/>
          <p:cNvCxnSpPr>
            <a:stCxn id="206" idx="1"/>
            <a:endCxn id="210" idx="3"/>
          </p:cNvCxnSpPr>
          <p:nvPr/>
        </p:nvCxnSpPr>
        <p:spPr>
          <a:xfrm flipH="1">
            <a:off x="5564525" y="2543450"/>
            <a:ext cx="474900" cy="4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0"/>
          <p:cNvCxnSpPr>
            <a:stCxn id="210" idx="2"/>
            <a:endCxn id="211" idx="0"/>
          </p:cNvCxnSpPr>
          <p:nvPr/>
        </p:nvCxnSpPr>
        <p:spPr>
          <a:xfrm>
            <a:off x="4587088" y="3399350"/>
            <a:ext cx="0" cy="3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0"/>
          <p:cNvSpPr txBox="1"/>
          <p:nvPr/>
        </p:nvSpPr>
        <p:spPr>
          <a:xfrm>
            <a:off x="4519775" y="3399338"/>
            <a:ext cx="11109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implements</a:t>
            </a:r>
            <a:endParaRPr sz="1000"/>
          </a:p>
        </p:txBody>
      </p:sp>
      <p:sp>
        <p:nvSpPr>
          <p:cNvPr id="216" name="Google Shape;216;p20"/>
          <p:cNvSpPr txBox="1"/>
          <p:nvPr/>
        </p:nvSpPr>
        <p:spPr>
          <a:xfrm rot="3072292">
            <a:off x="5407641" y="2458653"/>
            <a:ext cx="1110867" cy="31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extends</a:t>
            </a:r>
            <a:endParaRPr sz="1000"/>
          </a:p>
        </p:txBody>
      </p:sp>
      <p:sp>
        <p:nvSpPr>
          <p:cNvPr id="217" name="Google Shape;217;p20"/>
          <p:cNvSpPr txBox="1"/>
          <p:nvPr/>
        </p:nvSpPr>
        <p:spPr>
          <a:xfrm rot="-2861518">
            <a:off x="2977776" y="2055789"/>
            <a:ext cx="1111101" cy="31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extends</a:t>
            </a:r>
            <a:endParaRPr sz="1000"/>
          </a:p>
        </p:txBody>
      </p:sp>
      <p:cxnSp>
        <p:nvCxnSpPr>
          <p:cNvPr id="218" name="Google Shape;218;p20"/>
          <p:cNvCxnSpPr>
            <a:stCxn id="203" idx="2"/>
            <a:endCxn id="210" idx="0"/>
          </p:cNvCxnSpPr>
          <p:nvPr/>
        </p:nvCxnSpPr>
        <p:spPr>
          <a:xfrm>
            <a:off x="4586200" y="1882075"/>
            <a:ext cx="900" cy="6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0"/>
          <p:cNvCxnSpPr>
            <a:stCxn id="210" idx="0"/>
            <a:endCxn id="203" idx="2"/>
          </p:cNvCxnSpPr>
          <p:nvPr/>
        </p:nvCxnSpPr>
        <p:spPr>
          <a:xfrm rot="10800000">
            <a:off x="4586188" y="1881950"/>
            <a:ext cx="900" cy="6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20"/>
          <p:cNvSpPr txBox="1"/>
          <p:nvPr/>
        </p:nvSpPr>
        <p:spPr>
          <a:xfrm>
            <a:off x="4519775" y="2013413"/>
            <a:ext cx="11109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masterRuleEngine instance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/>
        </p:nvSpPr>
        <p:spPr>
          <a:xfrm rot="-418459">
            <a:off x="4932959" y="3317108"/>
            <a:ext cx="1188393" cy="44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Vehicle details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219025" y="445100"/>
            <a:ext cx="3010200" cy="451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NA-Mobile-RuleEngine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324284" y="941151"/>
            <a:ext cx="2750700" cy="245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Preparation Layer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282180" y="3645677"/>
            <a:ext cx="2792700" cy="44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DB Execution </a:t>
            </a:r>
            <a:r>
              <a:rPr lang="en">
                <a:solidFill>
                  <a:schemeClr val="dk1"/>
                </a:solidFill>
              </a:rPr>
              <a:t>- Save or Retrieve the data.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282180" y="4336394"/>
            <a:ext cx="2792700" cy="44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Publish Data </a:t>
            </a:r>
            <a:r>
              <a:rPr lang="en">
                <a:solidFill>
                  <a:schemeClr val="dk1"/>
                </a:solidFill>
              </a:rPr>
              <a:t>- Send to MDM.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6230225" y="1642900"/>
            <a:ext cx="891000" cy="900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Request Scope Memory</a:t>
            </a:r>
            <a:endParaRPr sz="800" b="1"/>
          </a:p>
        </p:txBody>
      </p:sp>
      <p:sp>
        <p:nvSpPr>
          <p:cNvPr id="231" name="Google Shape;231;p21"/>
          <p:cNvSpPr/>
          <p:nvPr/>
        </p:nvSpPr>
        <p:spPr>
          <a:xfrm>
            <a:off x="794352" y="1371994"/>
            <a:ext cx="1859700" cy="270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CapUserId Manager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794352" y="1783553"/>
            <a:ext cx="1859700" cy="270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Validator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794352" y="2195112"/>
            <a:ext cx="1859700" cy="270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VinDecode Manager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794352" y="2591822"/>
            <a:ext cx="1859700" cy="270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 Pref Manager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94352" y="3018229"/>
            <a:ext cx="1859700" cy="270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Validator</a:t>
            </a:r>
            <a:endParaRPr/>
          </a:p>
        </p:txBody>
      </p:sp>
      <p:cxnSp>
        <p:nvCxnSpPr>
          <p:cNvPr id="236" name="Google Shape;236;p21"/>
          <p:cNvCxnSpPr>
            <a:stCxn id="231" idx="3"/>
            <a:endCxn id="230" idx="1"/>
          </p:cNvCxnSpPr>
          <p:nvPr/>
        </p:nvCxnSpPr>
        <p:spPr>
          <a:xfrm>
            <a:off x="2654052" y="1507444"/>
            <a:ext cx="370680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1"/>
          <p:cNvCxnSpPr>
            <a:stCxn id="233" idx="3"/>
            <a:endCxn id="238" idx="1"/>
          </p:cNvCxnSpPr>
          <p:nvPr/>
        </p:nvCxnSpPr>
        <p:spPr>
          <a:xfrm>
            <a:off x="2654052" y="2330562"/>
            <a:ext cx="3706800" cy="50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1"/>
          <p:cNvCxnSpPr>
            <a:stCxn id="238" idx="3"/>
            <a:endCxn id="228" idx="3"/>
          </p:cNvCxnSpPr>
          <p:nvPr/>
        </p:nvCxnSpPr>
        <p:spPr>
          <a:xfrm flipH="1">
            <a:off x="3074809" y="3474004"/>
            <a:ext cx="3285900" cy="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21"/>
          <p:cNvSpPr txBox="1"/>
          <p:nvPr/>
        </p:nvSpPr>
        <p:spPr>
          <a:xfrm rot="219876">
            <a:off x="3692984" y="1394349"/>
            <a:ext cx="1797676" cy="44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Account details</a:t>
            </a:r>
            <a:endParaRPr sz="1000"/>
          </a:p>
        </p:txBody>
      </p:sp>
      <p:sp>
        <p:nvSpPr>
          <p:cNvPr id="241" name="Google Shape;241;p21"/>
          <p:cNvSpPr txBox="1"/>
          <p:nvPr/>
        </p:nvSpPr>
        <p:spPr>
          <a:xfrm rot="448154">
            <a:off x="3642502" y="2349741"/>
            <a:ext cx="1802394" cy="44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Vehicle details</a:t>
            </a:r>
            <a:endParaRPr sz="1000"/>
          </a:p>
        </p:txBody>
      </p:sp>
      <p:sp>
        <p:nvSpPr>
          <p:cNvPr id="242" name="Google Shape;242;p21"/>
          <p:cNvSpPr txBox="1"/>
          <p:nvPr/>
        </p:nvSpPr>
        <p:spPr>
          <a:xfrm rot="-2089119">
            <a:off x="3836951" y="2932742"/>
            <a:ext cx="1470102" cy="4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User Account details</a:t>
            </a:r>
            <a:endParaRPr/>
          </a:p>
        </p:txBody>
      </p:sp>
      <p:cxnSp>
        <p:nvCxnSpPr>
          <p:cNvPr id="243" name="Google Shape;243;p21"/>
          <p:cNvCxnSpPr>
            <a:stCxn id="230" idx="2"/>
          </p:cNvCxnSpPr>
          <p:nvPr/>
        </p:nvCxnSpPr>
        <p:spPr>
          <a:xfrm flipH="1">
            <a:off x="2929025" y="2093050"/>
            <a:ext cx="3301200" cy="22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219025" y="99350"/>
            <a:ext cx="85206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/>
              <a:t>To share data from preparation layer to DB execution layer,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6230225" y="2705550"/>
            <a:ext cx="891000" cy="900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Request Scope Memory</a:t>
            </a:r>
            <a:endParaRPr sz="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On-screen Show (16:9)</PresentationFormat>
  <Paragraphs>323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Multi-Tenancy Framework</vt:lpstr>
      <vt:lpstr>The term "software multitenancy" refers to a software architecture in which a single instance of software runs on a server and serves multiple tenants. A tenant is a group of users who share a common access with specific privileges to the software instance</vt:lpstr>
      <vt:lpstr>Rule Engine:-  To define the rules performed against each tenant.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share data from preparation layer to DB execution layer,</vt:lpstr>
      <vt:lpstr>MCAPC01_APP_CODE Table:-</vt:lpstr>
      <vt:lpstr>To isolate the user profiles in the table, </vt:lpstr>
      <vt:lpstr>PowerPoint Presentation</vt:lpstr>
      <vt:lpstr>So APP_CODE table looks like,   MCAPC01_APP_CODE Table:-                     </vt:lpstr>
      <vt:lpstr>Package Structure:-  “com.ford.sca.cap” - Files that are shared across all projects in CAP. Primarily for accessing files via redis cache.  “com.ford.sca.cap.vehicle.maintain” - Files specific to maintain vehicle service. “com.ford.sca.cap.vehicle.retrieve” - Files specific to retrieve vehicle service. “com.ford.sca.cap.vehicle.delete” - Files specific to delete vehicle service.</vt:lpstr>
      <vt:lpstr>Miscellaneous:- @ScaCapApiResponses - A short form for list of API responses in the CAP.  @LogAround - To log IN, OUT and TIME TAKEN for the public method. Not for private method.  LoggerBuilder - To build logger message in code assister run, also asynchronous.  CheckStyle - For code formatting and it follows GOOGLE_STYLE template. Template xmls for STS and Intellij also provided. Gradle build will fail if code formatting is not followed.  Findbugs - Code quality task finding dereferences, naming conventions… etc. Gradle build will fail if these standards not followed.  Jacoco - Ensuring code coverage by unit testing. Minimum is 85% on instruction and branch coverage. Gradle build will fail if code coverage is not met.  PMD - Code quality task ensuring universal standards as like sonarqube. Covers almost 90% of the FORD standard sonarqube rules. Again Gradle build will fail if its violated.  gradlew build -P &lt;env&gt; - To build custom artifacts based on the tenant implementation. Ex - “NA”, “CN”.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 Framework</dc:title>
  <cp:lastModifiedBy>Nithyanandam, Sivaprakash (S.)</cp:lastModifiedBy>
  <cp:revision>1</cp:revision>
  <dcterms:modified xsi:type="dcterms:W3CDTF">2019-07-03T18:25:20Z</dcterms:modified>
</cp:coreProperties>
</file>