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60" r:id="rId4"/>
    <p:sldId id="263" r:id="rId5"/>
    <p:sldId id="259" r:id="rId6"/>
    <p:sldId id="261" r:id="rId7"/>
    <p:sldId id="269" r:id="rId8"/>
    <p:sldId id="262" r:id="rId9"/>
    <p:sldId id="265" r:id="rId10"/>
    <p:sldId id="267" r:id="rId11"/>
    <p:sldId id="268" r:id="rId12"/>
    <p:sldId id="270" r:id="rId13"/>
    <p:sldId id="271" r:id="rId14"/>
    <p:sldId id="272" r:id="rId15"/>
    <p:sldId id="273" r:id="rId16"/>
    <p:sldId id="275" r:id="rId17"/>
    <p:sldId id="274" r:id="rId18"/>
    <p:sldId id="276" r:id="rId19"/>
    <p:sldId id="277" r:id="rId20"/>
    <p:sldId id="278" r:id="rId21"/>
    <p:sldId id="279" r:id="rId22"/>
    <p:sldId id="280" r:id="rId23"/>
    <p:sldId id="281" r:id="rId24"/>
    <p:sldId id="282" r:id="rId25"/>
    <p:sldId id="284" r:id="rId26"/>
    <p:sldId id="283" r:id="rId27"/>
    <p:sldId id="285" r:id="rId28"/>
    <p:sldId id="288" r:id="rId29"/>
    <p:sldId id="286" r:id="rId30"/>
    <p:sldId id="287"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5408C-79A7-4715-9F85-3DD653390AB8}" v="18" dt="2021-11-18T23:32:17.887"/>
    <p1510:client id="{69F1CADB-F69B-C7B4-0C68-131A77EDD106}" v="270" dt="2021-11-19T03:18:07.903"/>
    <p1510:client id="{75796EF3-0681-570E-A14D-6240E9947F86}" v="2439" dt="2021-11-20T06:12:25.968"/>
    <p1510:client id="{EA9125A6-4AB6-ABDA-93CB-3DF557ACA7FA}" v="2" dt="2021-11-18T23:34:00.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42301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57914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090947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8768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40491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54953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48598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30659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51426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35532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9395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68175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a:cs typeface="Calibri Light"/>
              </a:rPr>
              <a:t>The Bowl</a:t>
            </a:r>
            <a:br>
              <a:rPr lang="en-US">
                <a:cs typeface="Calibri Light"/>
              </a:rPr>
            </a:br>
            <a:endParaRPr lang="en-US"/>
          </a:p>
        </p:txBody>
      </p:sp>
      <p:sp>
        <p:nvSpPr>
          <p:cNvPr id="3" name="Subtitle 2"/>
          <p:cNvSpPr>
            <a:spLocks noGrp="1"/>
          </p:cNvSpPr>
          <p:nvPr>
            <p:ph type="subTitle" idx="1"/>
          </p:nvPr>
        </p:nvSpPr>
        <p:spPr>
          <a:xfrm>
            <a:off x="5289753" y="4672739"/>
            <a:ext cx="6269347" cy="1021498"/>
          </a:xfrm>
        </p:spPr>
        <p:txBody>
          <a:bodyPr vert="horz" lIns="91440" tIns="45720" rIns="91440" bIns="45720" rtlCol="0">
            <a:normAutofit/>
          </a:bodyPr>
          <a:lstStyle/>
          <a:p>
            <a:pPr>
              <a:spcAft>
                <a:spcPts val="600"/>
              </a:spcAft>
            </a:pPr>
            <a:r>
              <a:rPr lang="en-US">
                <a:solidFill>
                  <a:schemeClr val="tx1">
                    <a:lumMod val="85000"/>
                    <a:lumOff val="15000"/>
                  </a:schemeClr>
                </a:solidFill>
                <a:cs typeface="Calibri"/>
              </a:rPr>
              <a:t>Team Brute-Force</a:t>
            </a:r>
            <a:endParaRPr lang="en-US">
              <a:solidFill>
                <a:schemeClr val="tx1">
                  <a:lumMod val="85000"/>
                  <a:lumOff val="15000"/>
                </a:schemeClr>
              </a:solidFill>
            </a:endParaRPr>
          </a:p>
        </p:txBody>
      </p:sp>
      <p:pic>
        <p:nvPicPr>
          <p:cNvPr id="4" name="Picture 3">
            <a:extLst>
              <a:ext uri="{FF2B5EF4-FFF2-40B4-BE49-F238E27FC236}">
                <a16:creationId xmlns:a16="http://schemas.microsoft.com/office/drawing/2014/main" id="{0FA58167-B29E-41DE-B364-2B7FD892741A}"/>
              </a:ext>
            </a:extLst>
          </p:cNvPr>
          <p:cNvPicPr>
            <a:picLocks noChangeAspect="1"/>
          </p:cNvPicPr>
          <p:nvPr/>
        </p:nvPicPr>
        <p:blipFill rotWithShape="1">
          <a:blip r:embed="rId2"/>
          <a:srcRect t="4543" r="2" b="3285"/>
          <a:stretch/>
        </p:blipFill>
        <p:spPr>
          <a:xfrm>
            <a:off x="-1" y="2"/>
            <a:ext cx="4635315" cy="6400798"/>
          </a:xfrm>
          <a:prstGeom prst="rect">
            <a:avLst/>
          </a:prstGeom>
        </p:spPr>
      </p:pic>
      <p:cxnSp>
        <p:nvCxnSpPr>
          <p:cNvPr id="106"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Rectangle 111">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Slide Number Placeholder 7">
            <a:extLst>
              <a:ext uri="{FF2B5EF4-FFF2-40B4-BE49-F238E27FC236}">
                <a16:creationId xmlns:a16="http://schemas.microsoft.com/office/drawing/2014/main" id="{36A0B890-1986-44C6-8BC5-69CC55DE9990}"/>
              </a:ext>
            </a:extLst>
          </p:cNvPr>
          <p:cNvSpPr>
            <a:spLocks noGrp="1"/>
          </p:cNvSpPr>
          <p:nvPr>
            <p:ph type="sldNum" sz="quarter" idx="12"/>
          </p:nvPr>
        </p:nvSpPr>
        <p:spPr/>
        <p:txBody>
          <a:bodyPr/>
          <a:lstStyle/>
          <a:p>
            <a:fld id="{3A98EE3D-8CD1-4C3F-BD1C-C98C9596463C}"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F155-FB14-4EB6-8D7A-B6C8C457D60A}"/>
              </a:ext>
            </a:extLst>
          </p:cNvPr>
          <p:cNvSpPr>
            <a:spLocks noGrp="1"/>
          </p:cNvSpPr>
          <p:nvPr>
            <p:ph type="title"/>
          </p:nvPr>
        </p:nvSpPr>
        <p:spPr/>
        <p:txBody>
          <a:bodyPr/>
          <a:lstStyle/>
          <a:p>
            <a:r>
              <a:rPr lang="en-US"/>
              <a:t>Overall Structure of Project</a:t>
            </a:r>
          </a:p>
        </p:txBody>
      </p:sp>
      <p:sp>
        <p:nvSpPr>
          <p:cNvPr id="3" name="Text Placeholder 2">
            <a:extLst>
              <a:ext uri="{FF2B5EF4-FFF2-40B4-BE49-F238E27FC236}">
                <a16:creationId xmlns:a16="http://schemas.microsoft.com/office/drawing/2014/main" id="{F55BDBCB-BC69-40C2-8AAE-CB4CC7A31CDD}"/>
              </a:ext>
            </a:extLst>
          </p:cNvPr>
          <p:cNvSpPr>
            <a:spLocks noGrp="1"/>
          </p:cNvSpPr>
          <p:nvPr>
            <p:ph type="body" idx="1"/>
          </p:nvPr>
        </p:nvSpPr>
        <p:spPr/>
        <p:txBody>
          <a:bodyPr/>
          <a:lstStyle/>
          <a:p>
            <a:r>
              <a:rPr lang="en-US"/>
              <a:t>Admin</a:t>
            </a:r>
          </a:p>
        </p:txBody>
      </p:sp>
      <p:sp>
        <p:nvSpPr>
          <p:cNvPr id="4" name="Content Placeholder 3">
            <a:extLst>
              <a:ext uri="{FF2B5EF4-FFF2-40B4-BE49-F238E27FC236}">
                <a16:creationId xmlns:a16="http://schemas.microsoft.com/office/drawing/2014/main" id="{F971CFC5-6C69-4017-A192-D80EDE458E64}"/>
              </a:ext>
            </a:extLst>
          </p:cNvPr>
          <p:cNvSpPr>
            <a:spLocks noGrp="1"/>
          </p:cNvSpPr>
          <p:nvPr>
            <p:ph sz="half" idx="2"/>
          </p:nvPr>
        </p:nvSpPr>
        <p:spPr/>
        <p:txBody>
          <a:bodyPr vert="horz" lIns="0" tIns="45720" rIns="0" bIns="45720" rtlCol="0" anchor="t">
            <a:normAutofit lnSpcReduction="10000"/>
          </a:bodyPr>
          <a:lstStyle/>
          <a:p>
            <a:pPr marL="457200" indent="-457200">
              <a:buAutoNum type="arabicPeriod"/>
            </a:pPr>
            <a:r>
              <a:rPr lang="en-US"/>
              <a:t>Login</a:t>
            </a:r>
          </a:p>
          <a:p>
            <a:pPr marL="457200" indent="-457200">
              <a:buAutoNum type="arabicPeriod"/>
            </a:pPr>
            <a:r>
              <a:rPr lang="en-US"/>
              <a:t>Order</a:t>
            </a:r>
          </a:p>
          <a:p>
            <a:pPr marL="457200" indent="-457200">
              <a:buAutoNum type="arabicPeriod"/>
            </a:pPr>
            <a:r>
              <a:rPr lang="en-US"/>
              <a:t>Categories</a:t>
            </a:r>
          </a:p>
          <a:p>
            <a:pPr marL="457200" indent="-457200">
              <a:buAutoNum type="arabicPeriod"/>
            </a:pPr>
            <a:r>
              <a:rPr lang="en-US"/>
              <a:t>Contact Info</a:t>
            </a:r>
          </a:p>
          <a:p>
            <a:pPr marL="457200" indent="-457200">
              <a:buAutoNum type="arabicPeriod"/>
            </a:pPr>
            <a:r>
              <a:rPr lang="en-US"/>
              <a:t>Users</a:t>
            </a:r>
            <a:endParaRPr lang="en-US" dirty="0"/>
          </a:p>
        </p:txBody>
      </p:sp>
      <p:sp>
        <p:nvSpPr>
          <p:cNvPr id="5" name="Text Placeholder 4">
            <a:extLst>
              <a:ext uri="{FF2B5EF4-FFF2-40B4-BE49-F238E27FC236}">
                <a16:creationId xmlns:a16="http://schemas.microsoft.com/office/drawing/2014/main" id="{F9839071-A019-403A-9250-5F27016ED5D4}"/>
              </a:ext>
            </a:extLst>
          </p:cNvPr>
          <p:cNvSpPr>
            <a:spLocks noGrp="1"/>
          </p:cNvSpPr>
          <p:nvPr>
            <p:ph type="body" sz="quarter" idx="3"/>
          </p:nvPr>
        </p:nvSpPr>
        <p:spPr/>
        <p:txBody>
          <a:bodyPr/>
          <a:lstStyle/>
          <a:p>
            <a:r>
              <a:rPr lang="en-US"/>
              <a:t>user</a:t>
            </a:r>
          </a:p>
        </p:txBody>
      </p:sp>
      <p:sp>
        <p:nvSpPr>
          <p:cNvPr id="6" name="Content Placeholder 5">
            <a:extLst>
              <a:ext uri="{FF2B5EF4-FFF2-40B4-BE49-F238E27FC236}">
                <a16:creationId xmlns:a16="http://schemas.microsoft.com/office/drawing/2014/main" id="{0FE44368-10E0-4318-BD61-D63074769A06}"/>
              </a:ext>
            </a:extLst>
          </p:cNvPr>
          <p:cNvSpPr>
            <a:spLocks noGrp="1"/>
          </p:cNvSpPr>
          <p:nvPr>
            <p:ph sz="quarter" idx="4"/>
          </p:nvPr>
        </p:nvSpPr>
        <p:spPr/>
        <p:txBody>
          <a:bodyPr vert="horz" lIns="0" tIns="45720" rIns="0" bIns="45720" rtlCol="0" anchor="t">
            <a:normAutofit lnSpcReduction="10000"/>
          </a:bodyPr>
          <a:lstStyle/>
          <a:p>
            <a:pPr marL="457200" indent="-457200">
              <a:buAutoNum type="arabicPeriod"/>
            </a:pPr>
            <a:r>
              <a:rPr lang="en-US"/>
              <a:t>Login</a:t>
            </a:r>
          </a:p>
          <a:p>
            <a:pPr marL="457200" indent="-457200">
              <a:buAutoNum type="arabicPeriod"/>
            </a:pPr>
            <a:r>
              <a:rPr lang="en-US"/>
              <a:t>Signup</a:t>
            </a:r>
          </a:p>
          <a:p>
            <a:pPr marL="457200" indent="-457200">
              <a:buAutoNum type="arabicPeriod"/>
            </a:pPr>
            <a:r>
              <a:rPr lang="en-US"/>
              <a:t>Adding items toCart</a:t>
            </a:r>
          </a:p>
          <a:p>
            <a:pPr marL="457200" indent="-457200">
              <a:buAutoNum type="arabicPeriod"/>
            </a:pPr>
            <a:r>
              <a:rPr lang="en-US"/>
              <a:t>Check-out</a:t>
            </a:r>
          </a:p>
          <a:p>
            <a:pPr marL="457200" indent="-457200">
              <a:buAutoNum type="arabicPeriod"/>
            </a:pPr>
            <a:r>
              <a:rPr lang="en-US"/>
              <a:t>Orders</a:t>
            </a:r>
            <a:endParaRPr lang="en-US" dirty="0"/>
          </a:p>
          <a:p>
            <a:pPr marL="457200" indent="-457200">
              <a:buAutoNum type="arabicPeriod"/>
            </a:pPr>
            <a:r>
              <a:rPr lang="en-US"/>
              <a:t>Contact-us</a:t>
            </a:r>
            <a:endParaRPr lang="en-US" dirty="0"/>
          </a:p>
        </p:txBody>
      </p:sp>
      <p:sp>
        <p:nvSpPr>
          <p:cNvPr id="7" name="Slide Number Placeholder 6">
            <a:extLst>
              <a:ext uri="{FF2B5EF4-FFF2-40B4-BE49-F238E27FC236}">
                <a16:creationId xmlns:a16="http://schemas.microsoft.com/office/drawing/2014/main" id="{69B1B93F-FE0A-4515-9F64-742229DC85FD}"/>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82842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raphical user interface&#10;&#10;Description automatically generated">
            <a:extLst>
              <a:ext uri="{FF2B5EF4-FFF2-40B4-BE49-F238E27FC236}">
                <a16:creationId xmlns:a16="http://schemas.microsoft.com/office/drawing/2014/main" id="{D68D1DB5-C858-4894-9E8F-5F6C71FCB3F1}"/>
              </a:ext>
            </a:extLst>
          </p:cNvPr>
          <p:cNvPicPr>
            <a:picLocks noChangeAspect="1"/>
          </p:cNvPicPr>
          <p:nvPr/>
        </p:nvPicPr>
        <p:blipFill>
          <a:blip r:embed="rId2"/>
          <a:stretch>
            <a:fillRect/>
          </a:stretch>
        </p:blipFill>
        <p:spPr>
          <a:xfrm>
            <a:off x="2246990" y="643538"/>
            <a:ext cx="7699119" cy="3618586"/>
          </a:xfrm>
          <a:prstGeom prst="rect">
            <a:avLst/>
          </a:prstGeom>
        </p:spPr>
      </p:pic>
      <p:sp>
        <p:nvSpPr>
          <p:cNvPr id="17"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4E5A98-4AFA-4BB1-B3DD-E4AE49B6C294}"/>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Admin Login:</a:t>
            </a:r>
          </a:p>
        </p:txBody>
      </p:sp>
      <p:sp>
        <p:nvSpPr>
          <p:cNvPr id="3" name="Content Placeholder 2">
            <a:extLst>
              <a:ext uri="{FF2B5EF4-FFF2-40B4-BE49-F238E27FC236}">
                <a16:creationId xmlns:a16="http://schemas.microsoft.com/office/drawing/2014/main" id="{A0591A49-5E38-41BA-A9FF-1195E7426980}"/>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This feature enable the admin to login into the website.</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D5063DD-71D3-4D57-A5BF-881F1DEC76AB}"/>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11</a:t>
            </a:fld>
            <a:endParaRPr lang="en-US" sz="1050"/>
          </a:p>
        </p:txBody>
      </p:sp>
    </p:spTree>
    <p:extLst>
      <p:ext uri="{BB962C8B-B14F-4D97-AF65-F5344CB8AC3E}">
        <p14:creationId xmlns:p14="http://schemas.microsoft.com/office/powerpoint/2010/main" val="121192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ADD990-96AA-41BD-8019-EE6226BA999B}"/>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Admin Order</a:t>
            </a:r>
          </a:p>
        </p:txBody>
      </p:sp>
      <p:sp>
        <p:nvSpPr>
          <p:cNvPr id="3" name="Content Placeholder 2">
            <a:extLst>
              <a:ext uri="{FF2B5EF4-FFF2-40B4-BE49-F238E27FC236}">
                <a16:creationId xmlns:a16="http://schemas.microsoft.com/office/drawing/2014/main" id="{D80C6114-CBE6-4A4E-B485-696C7394AF9D}"/>
              </a:ext>
            </a:extLst>
          </p:cNvPr>
          <p:cNvSpPr>
            <a:spLocks noGrp="1"/>
          </p:cNvSpPr>
          <p:nvPr>
            <p:ph idx="1"/>
          </p:nvPr>
        </p:nvSpPr>
        <p:spPr>
          <a:xfrm>
            <a:off x="8289580" y="5120639"/>
            <a:ext cx="3073745" cy="1280160"/>
          </a:xfrm>
        </p:spPr>
        <p:txBody>
          <a:bodyPr vert="horz" lIns="91440" tIns="45720" rIns="91440" bIns="45720" rtlCol="0" anchor="ctr">
            <a:normAutofit/>
          </a:bodyPr>
          <a:lstStyle/>
          <a:p>
            <a:pPr marL="0" indent="0">
              <a:lnSpc>
                <a:spcPct val="100000"/>
              </a:lnSpc>
              <a:buNone/>
            </a:pPr>
            <a:r>
              <a:rPr lang="en-US" sz="1500" cap="all" spc="200">
                <a:solidFill>
                  <a:srgbClr val="FFFFFF"/>
                </a:solidFill>
              </a:rPr>
              <a:t>This feature enable the admin to view, edit and cancel the order. </a:t>
            </a:r>
          </a:p>
        </p:txBody>
      </p:sp>
      <p:pic>
        <p:nvPicPr>
          <p:cNvPr id="5" name="Picture 5" descr="Graphical user interface, application&#10;&#10;Description automatically generated">
            <a:extLst>
              <a:ext uri="{FF2B5EF4-FFF2-40B4-BE49-F238E27FC236}">
                <a16:creationId xmlns:a16="http://schemas.microsoft.com/office/drawing/2014/main" id="{13E81A26-FBA1-4BE2-8969-A8F5430A226E}"/>
              </a:ext>
            </a:extLst>
          </p:cNvPr>
          <p:cNvPicPr>
            <a:picLocks noChangeAspect="1"/>
          </p:cNvPicPr>
          <p:nvPr/>
        </p:nvPicPr>
        <p:blipFill>
          <a:blip r:embed="rId2"/>
          <a:stretch>
            <a:fillRect/>
          </a:stretch>
        </p:blipFill>
        <p:spPr>
          <a:xfrm>
            <a:off x="8468" y="1156848"/>
            <a:ext cx="5913948" cy="2483011"/>
          </a:xfrm>
          <a:prstGeom prst="rect">
            <a:avLst/>
          </a:prstGeom>
        </p:spPr>
      </p:pic>
      <p:pic>
        <p:nvPicPr>
          <p:cNvPr id="6" name="Picture 6" descr="Graphical user interface, text, application, chat or text message&#10;&#10;Description automatically generated">
            <a:extLst>
              <a:ext uri="{FF2B5EF4-FFF2-40B4-BE49-F238E27FC236}">
                <a16:creationId xmlns:a16="http://schemas.microsoft.com/office/drawing/2014/main" id="{4589BDCA-2B3F-4EEB-8F67-4E40905706F6}"/>
              </a:ext>
            </a:extLst>
          </p:cNvPr>
          <p:cNvPicPr>
            <a:picLocks noChangeAspect="1"/>
          </p:cNvPicPr>
          <p:nvPr/>
        </p:nvPicPr>
        <p:blipFill>
          <a:blip r:embed="rId3"/>
          <a:stretch>
            <a:fillRect/>
          </a:stretch>
        </p:blipFill>
        <p:spPr>
          <a:xfrm>
            <a:off x="6417716" y="1238003"/>
            <a:ext cx="5342444" cy="2532369"/>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1967164-D72C-4DBD-BECA-49A2CE4B7A93}"/>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12</a:t>
            </a:fld>
            <a:endParaRPr lang="en-US" sz="1050"/>
          </a:p>
        </p:txBody>
      </p:sp>
    </p:spTree>
    <p:extLst>
      <p:ext uri="{BB962C8B-B14F-4D97-AF65-F5344CB8AC3E}">
        <p14:creationId xmlns:p14="http://schemas.microsoft.com/office/powerpoint/2010/main" val="61022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website&#10;&#10;Description automatically generated">
            <a:extLst>
              <a:ext uri="{FF2B5EF4-FFF2-40B4-BE49-F238E27FC236}">
                <a16:creationId xmlns:a16="http://schemas.microsoft.com/office/drawing/2014/main" id="{265CC44D-843E-4DCD-A98B-97A2E6FFA3B3}"/>
              </a:ext>
            </a:extLst>
          </p:cNvPr>
          <p:cNvPicPr>
            <a:picLocks noChangeAspect="1"/>
          </p:cNvPicPr>
          <p:nvPr/>
        </p:nvPicPr>
        <p:blipFill>
          <a:blip r:embed="rId2"/>
          <a:stretch>
            <a:fillRect/>
          </a:stretch>
        </p:blipFill>
        <p:spPr>
          <a:xfrm>
            <a:off x="3201681" y="643538"/>
            <a:ext cx="6900987" cy="3618586"/>
          </a:xfrm>
          <a:prstGeom prst="rect">
            <a:avLst/>
          </a:prstGeom>
        </p:spPr>
      </p:pic>
      <p:sp>
        <p:nvSpPr>
          <p:cNvPr id="17" name="Rectangle 1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4670E5-D55B-46FE-9EE2-6856DB9E79D9}"/>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Admin Categories</a:t>
            </a:r>
          </a:p>
        </p:txBody>
      </p:sp>
      <p:sp>
        <p:nvSpPr>
          <p:cNvPr id="3" name="Content Placeholder 2">
            <a:extLst>
              <a:ext uri="{FF2B5EF4-FFF2-40B4-BE49-F238E27FC236}">
                <a16:creationId xmlns:a16="http://schemas.microsoft.com/office/drawing/2014/main" id="{C1D17030-7215-43DB-AFC7-F3432F9A0517}"/>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This feature enable the admin to view, update and delete a category.</a:t>
            </a:r>
          </a:p>
        </p:txBody>
      </p:sp>
      <p:cxnSp>
        <p:nvCxnSpPr>
          <p:cNvPr id="19" name="Straight Connector 1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2AE308A-5438-4837-8F2D-6FEB0452F002}"/>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13</a:t>
            </a:fld>
            <a:endParaRPr lang="en-US" sz="1050"/>
          </a:p>
        </p:txBody>
      </p:sp>
    </p:spTree>
    <p:extLst>
      <p:ext uri="{BB962C8B-B14F-4D97-AF65-F5344CB8AC3E}">
        <p14:creationId xmlns:p14="http://schemas.microsoft.com/office/powerpoint/2010/main" val="365824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Table&#10;&#10;Description automatically generated">
            <a:extLst>
              <a:ext uri="{FF2B5EF4-FFF2-40B4-BE49-F238E27FC236}">
                <a16:creationId xmlns:a16="http://schemas.microsoft.com/office/drawing/2014/main" id="{D619C45E-180A-46DA-9D19-D03E43E1DB05}"/>
              </a:ext>
            </a:extLst>
          </p:cNvPr>
          <p:cNvPicPr>
            <a:picLocks noChangeAspect="1"/>
          </p:cNvPicPr>
          <p:nvPr/>
        </p:nvPicPr>
        <p:blipFill rotWithShape="1">
          <a:blip r:embed="rId2"/>
          <a:srcRect b="5699"/>
          <a:stretch/>
        </p:blipFill>
        <p:spPr>
          <a:xfrm>
            <a:off x="-32" y="10"/>
            <a:ext cx="12192031" cy="4915066"/>
          </a:xfrm>
          <a:prstGeom prst="rect">
            <a:avLst/>
          </a:prstGeom>
        </p:spPr>
      </p:pic>
      <p:sp>
        <p:nvSpPr>
          <p:cNvPr id="14" name="Rectangle 1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BCB7DB-A10A-42EF-8504-61C6F5E4622A}"/>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Admin Contact-info</a:t>
            </a:r>
          </a:p>
        </p:txBody>
      </p:sp>
      <p:sp>
        <p:nvSpPr>
          <p:cNvPr id="3" name="Content Placeholder 2">
            <a:extLst>
              <a:ext uri="{FF2B5EF4-FFF2-40B4-BE49-F238E27FC236}">
                <a16:creationId xmlns:a16="http://schemas.microsoft.com/office/drawing/2014/main" id="{A05A52CB-F7D9-4C68-8E7B-82F7D7721EEC}"/>
              </a:ext>
            </a:extLst>
          </p:cNvPr>
          <p:cNvSpPr>
            <a:spLocks noGrp="1"/>
          </p:cNvSpPr>
          <p:nvPr>
            <p:ph idx="1"/>
          </p:nvPr>
        </p:nvSpPr>
        <p:spPr>
          <a:xfrm>
            <a:off x="8289580" y="5120639"/>
            <a:ext cx="3073745" cy="1280160"/>
          </a:xfrm>
        </p:spPr>
        <p:txBody>
          <a:bodyPr vert="horz" lIns="91440" tIns="45720" rIns="91440" bIns="45720" rtlCol="0" anchor="ctr">
            <a:normAutofit/>
          </a:bodyPr>
          <a:lstStyle/>
          <a:p>
            <a:pPr marL="0" indent="0">
              <a:lnSpc>
                <a:spcPct val="100000"/>
              </a:lnSpc>
              <a:buNone/>
            </a:pPr>
            <a:r>
              <a:rPr lang="en-US" sz="1500" cap="all" spc="200">
                <a:solidFill>
                  <a:srgbClr val="FFFFFF"/>
                </a:solidFill>
              </a:rPr>
              <a:t>This feature enables the admin to view the user messages and reply. </a:t>
            </a:r>
          </a:p>
        </p:txBody>
      </p:sp>
      <p:cxnSp>
        <p:nvCxnSpPr>
          <p:cNvPr id="16" name="Straight Connector 1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410B6F5-C7F8-46C2-94E8-C002FCC50312}"/>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14</a:t>
            </a:fld>
            <a:endParaRPr lang="en-US" sz="1050"/>
          </a:p>
        </p:txBody>
      </p:sp>
    </p:spTree>
    <p:extLst>
      <p:ext uri="{BB962C8B-B14F-4D97-AF65-F5344CB8AC3E}">
        <p14:creationId xmlns:p14="http://schemas.microsoft.com/office/powerpoint/2010/main" val="3591294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10;&#10;Description automatically generated">
            <a:extLst>
              <a:ext uri="{FF2B5EF4-FFF2-40B4-BE49-F238E27FC236}">
                <a16:creationId xmlns:a16="http://schemas.microsoft.com/office/drawing/2014/main" id="{CAE0941B-E62B-4DDC-B721-250814D9AD01}"/>
              </a:ext>
            </a:extLst>
          </p:cNvPr>
          <p:cNvPicPr>
            <a:picLocks noChangeAspect="1"/>
          </p:cNvPicPr>
          <p:nvPr/>
        </p:nvPicPr>
        <p:blipFill>
          <a:blip r:embed="rId2"/>
          <a:stretch>
            <a:fillRect/>
          </a:stretch>
        </p:blipFill>
        <p:spPr>
          <a:xfrm>
            <a:off x="3201681" y="643538"/>
            <a:ext cx="5789737" cy="3618586"/>
          </a:xfrm>
          <a:prstGeom prst="rect">
            <a:avLst/>
          </a:prstGeom>
        </p:spPr>
      </p:pic>
      <p:sp>
        <p:nvSpPr>
          <p:cNvPr id="29" name="Rectangle 28">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449A9B-B2C7-4101-B1C9-5D71FF7BC4C1}"/>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Admin Users </a:t>
            </a:r>
          </a:p>
        </p:txBody>
      </p:sp>
      <p:sp>
        <p:nvSpPr>
          <p:cNvPr id="3" name="Content Placeholder 2">
            <a:extLst>
              <a:ext uri="{FF2B5EF4-FFF2-40B4-BE49-F238E27FC236}">
                <a16:creationId xmlns:a16="http://schemas.microsoft.com/office/drawing/2014/main" id="{31DF2221-5504-4FEF-BCAE-E31192CF305D}"/>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This feature enable the admin to view, update and delete a user.</a:t>
            </a:r>
          </a:p>
        </p:txBody>
      </p:sp>
      <p:cxnSp>
        <p:nvCxnSpPr>
          <p:cNvPr id="31" name="Straight Connector 30">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6114C8A-9054-4337-8DD4-4A80DC7E37C7}"/>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15</a:t>
            </a:fld>
            <a:endParaRPr lang="en-US" sz="1050"/>
          </a:p>
        </p:txBody>
      </p:sp>
    </p:spTree>
    <p:extLst>
      <p:ext uri="{BB962C8B-B14F-4D97-AF65-F5344CB8AC3E}">
        <p14:creationId xmlns:p14="http://schemas.microsoft.com/office/powerpoint/2010/main" val="218329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B93FC28A-00FD-414C-ADEA-996378D2FE47}"/>
              </a:ext>
            </a:extLst>
          </p:cNvPr>
          <p:cNvPicPr>
            <a:picLocks noChangeAspect="1"/>
          </p:cNvPicPr>
          <p:nvPr/>
        </p:nvPicPr>
        <p:blipFill>
          <a:blip r:embed="rId2"/>
          <a:stretch>
            <a:fillRect/>
          </a:stretch>
        </p:blipFill>
        <p:spPr>
          <a:xfrm>
            <a:off x="2422859" y="643538"/>
            <a:ext cx="7347382" cy="3618586"/>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538C67-F50A-4A9B-B72A-B45C12255917}"/>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User Sign-up</a:t>
            </a:r>
          </a:p>
        </p:txBody>
      </p:sp>
      <p:sp>
        <p:nvSpPr>
          <p:cNvPr id="3" name="Content Placeholder 2">
            <a:extLst>
              <a:ext uri="{FF2B5EF4-FFF2-40B4-BE49-F238E27FC236}">
                <a16:creationId xmlns:a16="http://schemas.microsoft.com/office/drawing/2014/main" id="{1D610F05-B82F-4CB2-A755-B5B011DE985B}"/>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If the user is a new user, he/she need to sign-up into our web application by filling the form.</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D60DE6B-3FE1-45C8-8F5F-607A27050BF4}"/>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16</a:t>
            </a:fld>
            <a:endParaRPr lang="en-US" sz="1050"/>
          </a:p>
        </p:txBody>
      </p:sp>
    </p:spTree>
    <p:extLst>
      <p:ext uri="{BB962C8B-B14F-4D97-AF65-F5344CB8AC3E}">
        <p14:creationId xmlns:p14="http://schemas.microsoft.com/office/powerpoint/2010/main" val="295562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D6AC44E9-4561-4A6C-AF7F-2BA661284E33}"/>
              </a:ext>
            </a:extLst>
          </p:cNvPr>
          <p:cNvPicPr>
            <a:picLocks noChangeAspect="1"/>
          </p:cNvPicPr>
          <p:nvPr/>
        </p:nvPicPr>
        <p:blipFill>
          <a:blip r:embed="rId2"/>
          <a:stretch>
            <a:fillRect/>
          </a:stretch>
        </p:blipFill>
        <p:spPr>
          <a:xfrm>
            <a:off x="2806926" y="643538"/>
            <a:ext cx="6579247" cy="3618586"/>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D9E364-A4BB-48B1-981B-CF97A8234B0F}"/>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User Login</a:t>
            </a:r>
          </a:p>
        </p:txBody>
      </p:sp>
      <p:sp>
        <p:nvSpPr>
          <p:cNvPr id="3" name="Content Placeholder 2">
            <a:extLst>
              <a:ext uri="{FF2B5EF4-FFF2-40B4-BE49-F238E27FC236}">
                <a16:creationId xmlns:a16="http://schemas.microsoft.com/office/drawing/2014/main" id="{96150EFD-90C4-4ED2-8C2F-037A66902D0A}"/>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If he/she is an existing user, they can directly login with their credentials.</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9D08180-11B9-4513-A8D7-9F9FF110B957}"/>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17</a:t>
            </a:fld>
            <a:endParaRPr lang="en-US" sz="1050"/>
          </a:p>
        </p:txBody>
      </p:sp>
    </p:spTree>
    <p:extLst>
      <p:ext uri="{BB962C8B-B14F-4D97-AF65-F5344CB8AC3E}">
        <p14:creationId xmlns:p14="http://schemas.microsoft.com/office/powerpoint/2010/main" val="297978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website&#10;&#10;Description automatically generated">
            <a:extLst>
              <a:ext uri="{FF2B5EF4-FFF2-40B4-BE49-F238E27FC236}">
                <a16:creationId xmlns:a16="http://schemas.microsoft.com/office/drawing/2014/main" id="{2A9871D3-348B-4F91-AB3D-7B27F311D551}"/>
              </a:ext>
            </a:extLst>
          </p:cNvPr>
          <p:cNvPicPr>
            <a:picLocks noChangeAspect="1"/>
          </p:cNvPicPr>
          <p:nvPr/>
        </p:nvPicPr>
        <p:blipFill>
          <a:blip r:embed="rId2"/>
          <a:stretch>
            <a:fillRect/>
          </a:stretch>
        </p:blipFill>
        <p:spPr>
          <a:xfrm>
            <a:off x="2934734" y="643538"/>
            <a:ext cx="6323632" cy="3557043"/>
          </a:xfrm>
          <a:prstGeom prst="rect">
            <a:avLst/>
          </a:prstGeom>
        </p:spPr>
      </p:pic>
      <p:sp>
        <p:nvSpPr>
          <p:cNvPr id="11"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A3B5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0898C9-3FA7-4AA7-8C3F-601192C95329}"/>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Add item</a:t>
            </a:r>
          </a:p>
        </p:txBody>
      </p:sp>
      <p:cxnSp>
        <p:nvCxnSpPr>
          <p:cNvPr id="13"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79E9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E5D5BC-384B-48FA-9FB7-BF16C08AE85C}"/>
              </a:ext>
            </a:extLst>
          </p:cNvPr>
          <p:cNvSpPr>
            <a:spLocks noGrp="1"/>
          </p:cNvSpPr>
          <p:nvPr>
            <p:ph idx="1"/>
          </p:nvPr>
        </p:nvSpPr>
        <p:spPr>
          <a:xfrm>
            <a:off x="6064301" y="4905300"/>
            <a:ext cx="5493699" cy="1554485"/>
          </a:xfrm>
        </p:spPr>
        <p:txBody>
          <a:bodyPr vert="horz" lIns="0" tIns="45720" rIns="0" bIns="45720" rtlCol="0" anchor="ctr">
            <a:normAutofit/>
          </a:bodyPr>
          <a:lstStyle/>
          <a:p>
            <a:r>
              <a:rPr lang="en-US">
                <a:solidFill>
                  <a:srgbClr val="FFFFFF"/>
                </a:solidFill>
              </a:rPr>
              <a:t>The items which the user need to order will be added into this page.</a:t>
            </a:r>
          </a:p>
          <a:p>
            <a:endParaRPr lang="en-US">
              <a:solidFill>
                <a:srgbClr val="FFFFFF"/>
              </a:solidFill>
            </a:endParaRPr>
          </a:p>
        </p:txBody>
      </p:sp>
      <p:sp>
        <p:nvSpPr>
          <p:cNvPr id="4" name="Slide Number Placeholder 3">
            <a:extLst>
              <a:ext uri="{FF2B5EF4-FFF2-40B4-BE49-F238E27FC236}">
                <a16:creationId xmlns:a16="http://schemas.microsoft.com/office/drawing/2014/main" id="{5AF00274-99BD-49BF-AE6C-549A92F43FB7}"/>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18</a:t>
            </a:fld>
            <a:endParaRPr lang="en-US"/>
          </a:p>
        </p:txBody>
      </p:sp>
    </p:spTree>
    <p:extLst>
      <p:ext uri="{BB962C8B-B14F-4D97-AF65-F5344CB8AC3E}">
        <p14:creationId xmlns:p14="http://schemas.microsoft.com/office/powerpoint/2010/main" val="359400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46C8BA49-71B2-4C45-9A8B-E218F010B712}"/>
              </a:ext>
            </a:extLst>
          </p:cNvPr>
          <p:cNvPicPr>
            <a:picLocks noChangeAspect="1"/>
          </p:cNvPicPr>
          <p:nvPr/>
        </p:nvPicPr>
        <p:blipFill>
          <a:blip r:embed="rId2"/>
          <a:stretch>
            <a:fillRect/>
          </a:stretch>
        </p:blipFill>
        <p:spPr>
          <a:xfrm>
            <a:off x="2836563" y="643538"/>
            <a:ext cx="6519974" cy="3618586"/>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0DD486-7F41-4003-9687-70A80B503B6B}"/>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Check-out</a:t>
            </a:r>
          </a:p>
        </p:txBody>
      </p:sp>
      <p:sp>
        <p:nvSpPr>
          <p:cNvPr id="3" name="Content Placeholder 2">
            <a:extLst>
              <a:ext uri="{FF2B5EF4-FFF2-40B4-BE49-F238E27FC236}">
                <a16:creationId xmlns:a16="http://schemas.microsoft.com/office/drawing/2014/main" id="{570F333E-806F-46C5-9190-3CD3C45D008F}"/>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This feature enables the users, to place the order.</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FD85213-1876-4A3C-8A77-0F373B80C3FE}"/>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19</a:t>
            </a:fld>
            <a:endParaRPr lang="en-US" sz="1050"/>
          </a:p>
        </p:txBody>
      </p:sp>
    </p:spTree>
    <p:extLst>
      <p:ext uri="{BB962C8B-B14F-4D97-AF65-F5344CB8AC3E}">
        <p14:creationId xmlns:p14="http://schemas.microsoft.com/office/powerpoint/2010/main" val="25164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672C-3DAF-47E4-A2F0-CB2B3FC768A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54B6F60-DEF0-4BF5-B33F-FBDD3308F564}"/>
              </a:ext>
            </a:extLst>
          </p:cNvPr>
          <p:cNvSpPr>
            <a:spLocks noGrp="1"/>
          </p:cNvSpPr>
          <p:nvPr>
            <p:ph idx="1"/>
          </p:nvPr>
        </p:nvSpPr>
        <p:spPr/>
        <p:txBody>
          <a:bodyPr vert="horz" lIns="0" tIns="45720" rIns="0" bIns="45720" rtlCol="0" anchor="t">
            <a:normAutofit fontScale="70000" lnSpcReduction="20000"/>
          </a:bodyPr>
          <a:lstStyle/>
          <a:p>
            <a:pPr>
              <a:buFont typeface="Arial" panose="020F0502020204030204" pitchFamily="34" charset="0"/>
              <a:buChar char="•"/>
            </a:pPr>
            <a:r>
              <a:rPr lang="en-US"/>
              <a:t> Project Description</a:t>
            </a:r>
            <a:endParaRPr lang="en-US" sz="1400"/>
          </a:p>
          <a:p>
            <a:pPr>
              <a:buFont typeface="Arial" panose="020F0502020204030204" pitchFamily="34" charset="0"/>
              <a:buChar char="•"/>
            </a:pPr>
            <a:r>
              <a:rPr lang="en-US"/>
              <a:t>Team members &amp; roles</a:t>
            </a:r>
          </a:p>
          <a:p>
            <a:pPr>
              <a:buFont typeface="Arial" panose="020F0502020204030204" pitchFamily="34" charset="0"/>
              <a:buChar char="•"/>
            </a:pPr>
            <a:r>
              <a:rPr lang="en-US"/>
              <a:t>Requirements</a:t>
            </a:r>
          </a:p>
          <a:p>
            <a:pPr>
              <a:buFont typeface="Arial" panose="020F0502020204030204" pitchFamily="34" charset="0"/>
              <a:buChar char="•"/>
            </a:pPr>
            <a:r>
              <a:rPr lang="en-US"/>
              <a:t>Implementation</a:t>
            </a:r>
          </a:p>
          <a:p>
            <a:pPr marL="383540" lvl="1">
              <a:buFont typeface="Arial" panose="020F0502020204030204" pitchFamily="34" charset="0"/>
              <a:buChar char="•"/>
            </a:pPr>
            <a:r>
              <a:rPr lang="en-US"/>
              <a:t>Language</a:t>
            </a:r>
            <a:endParaRPr lang="en-US" dirty="0"/>
          </a:p>
          <a:p>
            <a:pPr marL="383540" lvl="1">
              <a:buFont typeface="Arial" panose="020F0502020204030204" pitchFamily="34" charset="0"/>
              <a:buChar char="•"/>
            </a:pPr>
            <a:r>
              <a:rPr lang="en-US"/>
              <a:t>Platform</a:t>
            </a:r>
            <a:endParaRPr lang="en-US" dirty="0"/>
          </a:p>
          <a:p>
            <a:pPr marL="383540" lvl="1">
              <a:buFont typeface="Arial" panose="020F0502020204030204" pitchFamily="34" charset="0"/>
              <a:buChar char="•"/>
            </a:pPr>
            <a:r>
              <a:rPr lang="en-US"/>
              <a:t>User manual</a:t>
            </a:r>
            <a:endParaRPr lang="en-US" dirty="0"/>
          </a:p>
          <a:p>
            <a:pPr marL="383540" lvl="1">
              <a:buFont typeface="Arial" panose="020F0502020204030204" pitchFamily="34" charset="0"/>
              <a:buChar char="•"/>
            </a:pPr>
            <a:r>
              <a:rPr lang="en-US"/>
              <a:t>Structure of Project</a:t>
            </a:r>
            <a:endParaRPr lang="en-US" dirty="0"/>
          </a:p>
          <a:p>
            <a:pPr>
              <a:buFont typeface="Arial" panose="020F0502020204030204" pitchFamily="34" charset="0"/>
              <a:buChar char="•"/>
            </a:pPr>
            <a:r>
              <a:rPr lang="en-US"/>
              <a:t>Testing</a:t>
            </a:r>
          </a:p>
          <a:p>
            <a:pPr>
              <a:buFont typeface="Arial" panose="020F0502020204030204" pitchFamily="34" charset="0"/>
              <a:buChar char="•"/>
            </a:pPr>
            <a:r>
              <a:rPr lang="en-US"/>
              <a:t>Feedbacks from peer reviews</a:t>
            </a:r>
          </a:p>
          <a:p>
            <a:pPr>
              <a:buFont typeface="Arial" panose="020F0502020204030204" pitchFamily="34" charset="0"/>
              <a:buChar char="•"/>
            </a:pPr>
            <a:r>
              <a:rPr lang="en-US"/>
              <a:t>Code Inspection</a:t>
            </a:r>
          </a:p>
          <a:p>
            <a:pPr marL="0" indent="0">
              <a:buNone/>
            </a:pPr>
            <a:endParaRPr lang="en-US" dirty="0"/>
          </a:p>
        </p:txBody>
      </p:sp>
      <p:sp>
        <p:nvSpPr>
          <p:cNvPr id="4" name="Slide Number Placeholder 3">
            <a:extLst>
              <a:ext uri="{FF2B5EF4-FFF2-40B4-BE49-F238E27FC236}">
                <a16:creationId xmlns:a16="http://schemas.microsoft.com/office/drawing/2014/main" id="{2C3E5DE7-82D3-4F0D-B4EA-CE6C6453CFEC}"/>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42984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FB6894-BF4A-4044-89F1-2DD2ED531D33}"/>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Orders</a:t>
            </a:r>
          </a:p>
        </p:txBody>
      </p:sp>
      <p:sp>
        <p:nvSpPr>
          <p:cNvPr id="3" name="Content Placeholder 2">
            <a:extLst>
              <a:ext uri="{FF2B5EF4-FFF2-40B4-BE49-F238E27FC236}">
                <a16:creationId xmlns:a16="http://schemas.microsoft.com/office/drawing/2014/main" id="{01C898D6-9263-4436-A278-11773B0806A0}"/>
              </a:ext>
            </a:extLst>
          </p:cNvPr>
          <p:cNvSpPr>
            <a:spLocks noGrp="1"/>
          </p:cNvSpPr>
          <p:nvPr>
            <p:ph idx="1"/>
          </p:nvPr>
        </p:nvSpPr>
        <p:spPr>
          <a:xfrm>
            <a:off x="8289580" y="5120639"/>
            <a:ext cx="3073745" cy="1280160"/>
          </a:xfrm>
        </p:spPr>
        <p:txBody>
          <a:bodyPr vert="horz" lIns="91440" tIns="45720" rIns="91440" bIns="45720" rtlCol="0" anchor="ctr">
            <a:normAutofit/>
          </a:bodyPr>
          <a:lstStyle/>
          <a:p>
            <a:pPr marL="0" indent="0">
              <a:lnSpc>
                <a:spcPct val="100000"/>
              </a:lnSpc>
              <a:buNone/>
            </a:pPr>
            <a:r>
              <a:rPr lang="en-US" sz="1500" cap="all" spc="200">
                <a:solidFill>
                  <a:srgbClr val="FFFFFF"/>
                </a:solidFill>
              </a:rPr>
              <a:t>This page helps the user to view their order history.</a:t>
            </a:r>
          </a:p>
        </p:txBody>
      </p:sp>
      <p:pic>
        <p:nvPicPr>
          <p:cNvPr id="6" name="Picture 6" descr="Graphical user interface, timeline&#10;&#10;Description automatically generated">
            <a:extLst>
              <a:ext uri="{FF2B5EF4-FFF2-40B4-BE49-F238E27FC236}">
                <a16:creationId xmlns:a16="http://schemas.microsoft.com/office/drawing/2014/main" id="{97000546-30CB-4324-B880-8E87417AE240}"/>
              </a:ext>
            </a:extLst>
          </p:cNvPr>
          <p:cNvPicPr>
            <a:picLocks noChangeAspect="1"/>
          </p:cNvPicPr>
          <p:nvPr/>
        </p:nvPicPr>
        <p:blipFill>
          <a:blip r:embed="rId2"/>
          <a:stretch>
            <a:fillRect/>
          </a:stretch>
        </p:blipFill>
        <p:spPr>
          <a:xfrm>
            <a:off x="643468" y="1000703"/>
            <a:ext cx="5130782" cy="2911718"/>
          </a:xfrm>
          <a:prstGeom prst="rect">
            <a:avLst/>
          </a:prstGeom>
        </p:spPr>
      </p:pic>
      <p:pic>
        <p:nvPicPr>
          <p:cNvPr id="5" name="Picture 5" descr="Graphical user interface, website&#10;&#10;Description automatically generated">
            <a:extLst>
              <a:ext uri="{FF2B5EF4-FFF2-40B4-BE49-F238E27FC236}">
                <a16:creationId xmlns:a16="http://schemas.microsoft.com/office/drawing/2014/main" id="{551A7818-EA08-41C5-A654-35A92CBA2FFC}"/>
              </a:ext>
            </a:extLst>
          </p:cNvPr>
          <p:cNvPicPr>
            <a:picLocks noChangeAspect="1"/>
          </p:cNvPicPr>
          <p:nvPr/>
        </p:nvPicPr>
        <p:blipFill>
          <a:blip r:embed="rId3"/>
          <a:stretch>
            <a:fillRect/>
          </a:stretch>
        </p:blipFill>
        <p:spPr>
          <a:xfrm>
            <a:off x="6417716" y="878848"/>
            <a:ext cx="5130778" cy="3155428"/>
          </a:xfrm>
          <a:prstGeom prst="rect">
            <a:avLst/>
          </a:prstGeom>
        </p:spPr>
      </p:pic>
      <p:cxnSp>
        <p:nvCxnSpPr>
          <p:cNvPr id="31" name="Straight Connector 3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9B4FF9E-BD18-4E3B-B30F-317596C62A56}"/>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20</a:t>
            </a:fld>
            <a:endParaRPr lang="en-US" sz="1050"/>
          </a:p>
        </p:txBody>
      </p:sp>
    </p:spTree>
    <p:extLst>
      <p:ext uri="{BB962C8B-B14F-4D97-AF65-F5344CB8AC3E}">
        <p14:creationId xmlns:p14="http://schemas.microsoft.com/office/powerpoint/2010/main" val="354122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D6ECB403-1B64-4633-A79D-D7FDAA93DA34}"/>
              </a:ext>
            </a:extLst>
          </p:cNvPr>
          <p:cNvPicPr>
            <a:picLocks noChangeAspect="1"/>
          </p:cNvPicPr>
          <p:nvPr/>
        </p:nvPicPr>
        <p:blipFill>
          <a:blip r:embed="rId2"/>
          <a:stretch>
            <a:fillRect/>
          </a:stretch>
        </p:blipFill>
        <p:spPr>
          <a:xfrm>
            <a:off x="2698817" y="643538"/>
            <a:ext cx="6795466" cy="3618586"/>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B9715C-B752-40E6-AB26-03B64F4B54BF}"/>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Contact-us:</a:t>
            </a:r>
          </a:p>
        </p:txBody>
      </p:sp>
      <p:sp>
        <p:nvSpPr>
          <p:cNvPr id="3" name="Content Placeholder 2">
            <a:extLst>
              <a:ext uri="{FF2B5EF4-FFF2-40B4-BE49-F238E27FC236}">
                <a16:creationId xmlns:a16="http://schemas.microsoft.com/office/drawing/2014/main" id="{7F9E807E-1E17-411C-BB33-3298880E767A}"/>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This feature act as an interface between the user and the admin. </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A9C74F0-D5D2-482A-9CEC-4A1FD47D5DA0}"/>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21</a:t>
            </a:fld>
            <a:endParaRPr lang="en-US" sz="1050"/>
          </a:p>
        </p:txBody>
      </p:sp>
    </p:spTree>
    <p:extLst>
      <p:ext uri="{BB962C8B-B14F-4D97-AF65-F5344CB8AC3E}">
        <p14:creationId xmlns:p14="http://schemas.microsoft.com/office/powerpoint/2010/main" val="328025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2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C2C4E-AD6E-4161-A4E5-68306BFD7615}"/>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Testing</a:t>
            </a:r>
          </a:p>
        </p:txBody>
      </p:sp>
      <p:pic>
        <p:nvPicPr>
          <p:cNvPr id="8" name="Graphic 7">
            <a:extLst>
              <a:ext uri="{FF2B5EF4-FFF2-40B4-BE49-F238E27FC236}">
                <a16:creationId xmlns:a16="http://schemas.microsoft.com/office/drawing/2014/main" id="{BADE59D0-0584-42E0-AE9E-2BB4112B42A0}"/>
              </a:ext>
            </a:extLst>
          </p:cNvPr>
          <p:cNvPicPr>
            <a:picLocks noChangeAspect="1"/>
          </p:cNvPicPr>
          <p:nvPr/>
        </p:nvPicPr>
        <p:blipFill rotWithShape="1">
          <a:blip r:embed="rId2"/>
          <a:srcRect l="27114" r="27093" b="-1"/>
          <a:stretch/>
        </p:blipFill>
        <p:spPr>
          <a:xfrm>
            <a:off x="-1" y="1"/>
            <a:ext cx="4635315" cy="6857999"/>
          </a:xfrm>
          <a:prstGeom prst="rect">
            <a:avLst/>
          </a:prstGeom>
        </p:spPr>
      </p:pic>
      <p:cxnSp>
        <p:nvCxnSpPr>
          <p:cNvPr id="42" name="Straight Connector 29">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E32FAF9-9DAD-4CC3-8E1A-3D55708B5015}"/>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22</a:t>
            </a:fld>
            <a:endParaRPr lang="en-US" sz="1050">
              <a:solidFill>
                <a:schemeClr val="tx1">
                  <a:lumMod val="85000"/>
                  <a:lumOff val="15000"/>
                </a:schemeClr>
              </a:solidFill>
            </a:endParaRPr>
          </a:p>
        </p:txBody>
      </p:sp>
    </p:spTree>
    <p:extLst>
      <p:ext uri="{BB962C8B-B14F-4D97-AF65-F5344CB8AC3E}">
        <p14:creationId xmlns:p14="http://schemas.microsoft.com/office/powerpoint/2010/main" val="225499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B187-1990-4025-A4B2-B00AA2052BF9}"/>
              </a:ext>
            </a:extLst>
          </p:cNvPr>
          <p:cNvSpPr>
            <a:spLocks noGrp="1"/>
          </p:cNvSpPr>
          <p:nvPr>
            <p:ph type="title"/>
          </p:nvPr>
        </p:nvSpPr>
        <p:spPr/>
        <p:txBody>
          <a:bodyPr/>
          <a:lstStyle/>
          <a:p>
            <a:r>
              <a:rPr lang="en-US">
                <a:ea typeface="+mj-lt"/>
                <a:cs typeface="+mj-lt"/>
              </a:rPr>
              <a:t>Functionality Testing:</a:t>
            </a:r>
          </a:p>
        </p:txBody>
      </p:sp>
      <p:sp>
        <p:nvSpPr>
          <p:cNvPr id="3" name="Content Placeholder 2">
            <a:extLst>
              <a:ext uri="{FF2B5EF4-FFF2-40B4-BE49-F238E27FC236}">
                <a16:creationId xmlns:a16="http://schemas.microsoft.com/office/drawing/2014/main" id="{80144FE7-98B3-4896-8BD8-761E4D956AAD}"/>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1) Data base: all the forms and data are storing in the database or not and are we able to    retrieve the information from the database or not.</a:t>
            </a:r>
            <a:endParaRPr lang="en-US" dirty="0"/>
          </a:p>
          <a:p>
            <a:r>
              <a:rPr lang="en-US">
                <a:ea typeface="+mn-lt"/>
                <a:cs typeface="+mn-lt"/>
              </a:rPr>
              <a:t>2) UI: is the user interface of the user is responding or not.</a:t>
            </a:r>
            <a:endParaRPr lang="en-US"/>
          </a:p>
          <a:p>
            <a:r>
              <a:rPr lang="en-US">
                <a:ea typeface="+mn-lt"/>
                <a:cs typeface="+mn-lt"/>
              </a:rPr>
              <a:t>3) Links: testing the reflection of the links to the other pages are working or not.</a:t>
            </a:r>
            <a:endParaRPr lang="en-US"/>
          </a:p>
          <a:p>
            <a:r>
              <a:rPr lang="en-US">
                <a:ea typeface="+mn-lt"/>
                <a:cs typeface="+mn-lt"/>
              </a:rPr>
              <a:t>4) Forms: are all the forms in the system are working or not.</a:t>
            </a:r>
            <a:endParaRPr lang="en-US"/>
          </a:p>
          <a:p>
            <a:pPr>
              <a:buFont typeface="Arial" panose="020F0502020204030204" pitchFamily="34" charset="0"/>
              <a:buChar char="•"/>
            </a:pPr>
            <a:endParaRPr lang="en-US" dirty="0"/>
          </a:p>
        </p:txBody>
      </p:sp>
      <p:sp>
        <p:nvSpPr>
          <p:cNvPr id="4" name="Slide Number Placeholder 3">
            <a:extLst>
              <a:ext uri="{FF2B5EF4-FFF2-40B4-BE49-F238E27FC236}">
                <a16:creationId xmlns:a16="http://schemas.microsoft.com/office/drawing/2014/main" id="{D8C6961E-3F29-4860-A72E-5A3E8F746E40}"/>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67628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4E8C-FE25-4823-8352-8CFB97CB5E38}"/>
              </a:ext>
            </a:extLst>
          </p:cNvPr>
          <p:cNvSpPr>
            <a:spLocks noGrp="1"/>
          </p:cNvSpPr>
          <p:nvPr>
            <p:ph type="title"/>
          </p:nvPr>
        </p:nvSpPr>
        <p:spPr/>
        <p:txBody>
          <a:bodyPr/>
          <a:lstStyle/>
          <a:p>
            <a:r>
              <a:rPr lang="en-US"/>
              <a:t>Unit Testing</a:t>
            </a:r>
          </a:p>
        </p:txBody>
      </p:sp>
      <p:sp>
        <p:nvSpPr>
          <p:cNvPr id="3" name="Content Placeholder 2">
            <a:extLst>
              <a:ext uri="{FF2B5EF4-FFF2-40B4-BE49-F238E27FC236}">
                <a16:creationId xmlns:a16="http://schemas.microsoft.com/office/drawing/2014/main" id="{06B31B6B-FFDF-41D0-A28C-A4CEC622849F}"/>
              </a:ext>
            </a:extLst>
          </p:cNvPr>
          <p:cNvSpPr>
            <a:spLocks noGrp="1"/>
          </p:cNvSpPr>
          <p:nvPr>
            <p:ph idx="1"/>
          </p:nvPr>
        </p:nvSpPr>
        <p:spPr/>
        <p:txBody>
          <a:bodyPr vert="horz" lIns="0" tIns="45720" rIns="0" bIns="45720" rtlCol="0" anchor="t">
            <a:normAutofit/>
          </a:bodyPr>
          <a:lstStyle/>
          <a:p>
            <a:r>
              <a:rPr lang="en-IN">
                <a:ea typeface="+mn-lt"/>
                <a:cs typeface="+mn-lt"/>
              </a:rPr>
              <a:t>In the system testing the whole web –application is tested in many aspects.</a:t>
            </a:r>
            <a:r>
              <a:rPr lang="en-US" dirty="0">
                <a:ea typeface="+mn-lt"/>
                <a:cs typeface="+mn-lt"/>
              </a:rPr>
              <a:t> </a:t>
            </a:r>
            <a:endParaRPr lang="en-US"/>
          </a:p>
          <a:p>
            <a:r>
              <a:rPr lang="en-IN">
                <a:ea typeface="+mn-lt"/>
                <a:cs typeface="+mn-lt"/>
              </a:rPr>
              <a:t>User login: Is user able to login to the system or not.</a:t>
            </a:r>
            <a:endParaRPr lang="en-US"/>
          </a:p>
          <a:p>
            <a:r>
              <a:rPr lang="en-IN">
                <a:ea typeface="+mn-lt"/>
                <a:cs typeface="+mn-lt"/>
              </a:rPr>
              <a:t>User signup: Is the user able to sign up to the application and are the user details are reverting to the user table in the database or not. </a:t>
            </a:r>
            <a:endParaRPr lang="en-US"/>
          </a:p>
          <a:p>
            <a:r>
              <a:rPr lang="en-IN">
                <a:ea typeface="+mn-lt"/>
                <a:cs typeface="+mn-lt"/>
              </a:rPr>
              <a:t>Adding item to the cart: Is user able to add the item to the cart.</a:t>
            </a:r>
            <a:endParaRPr lang="en-US"/>
          </a:p>
          <a:p>
            <a:endParaRPr lang="en-IN" dirty="0"/>
          </a:p>
          <a:p>
            <a:endParaRPr lang="en-IN" dirty="0"/>
          </a:p>
          <a:p>
            <a:endParaRPr lang="en-IN" dirty="0"/>
          </a:p>
          <a:p>
            <a:endParaRPr lang="en-US" dirty="0"/>
          </a:p>
        </p:txBody>
      </p:sp>
      <p:sp>
        <p:nvSpPr>
          <p:cNvPr id="4" name="Slide Number Placeholder 3">
            <a:extLst>
              <a:ext uri="{FF2B5EF4-FFF2-40B4-BE49-F238E27FC236}">
                <a16:creationId xmlns:a16="http://schemas.microsoft.com/office/drawing/2014/main" id="{5C5CDA86-B763-430F-8C5B-A0D96B3805BE}"/>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1770228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5BD7-447F-4509-9AB9-A7CE2E219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B062B-A954-437F-8991-A39BCBC9C5FD}"/>
              </a:ext>
            </a:extLst>
          </p:cNvPr>
          <p:cNvSpPr>
            <a:spLocks noGrp="1"/>
          </p:cNvSpPr>
          <p:nvPr>
            <p:ph idx="1"/>
          </p:nvPr>
        </p:nvSpPr>
        <p:spPr/>
        <p:txBody>
          <a:bodyPr vert="horz" lIns="0" tIns="45720" rIns="0" bIns="45720" rtlCol="0" anchor="t">
            <a:normAutofit/>
          </a:bodyPr>
          <a:lstStyle/>
          <a:p>
            <a:r>
              <a:rPr lang="en-IN">
                <a:ea typeface="+mn-lt"/>
                <a:cs typeface="+mn-lt"/>
              </a:rPr>
              <a:t>Checkout: when the user able to check out from the cart page then the system asks the user to enter the details the details entered in the checkout page is the mobile number containing 10 digits or not and the entered password is matched with the user password or not.</a:t>
            </a:r>
            <a:endParaRPr lang="en-IN" dirty="0">
              <a:ea typeface="+mn-lt"/>
              <a:cs typeface="+mn-lt"/>
            </a:endParaRPr>
          </a:p>
          <a:p>
            <a:r>
              <a:rPr lang="en-IN">
                <a:ea typeface="+mn-lt"/>
                <a:cs typeface="+mn-lt"/>
              </a:rPr>
              <a:t>Orders: once the user placed the order whether the user order is reflecting in the orders page of the user or not and the details of the order are storing in the database or not.</a:t>
            </a:r>
            <a:endParaRPr lang="en-US">
              <a:ea typeface="+mn-lt"/>
              <a:cs typeface="+mn-lt"/>
            </a:endParaRPr>
          </a:p>
          <a:p>
            <a:r>
              <a:rPr lang="en-IN">
                <a:ea typeface="+mn-lt"/>
                <a:cs typeface="+mn-lt"/>
              </a:rPr>
              <a:t>Contact us: if a user enters a message in the contact us page, then the entered password in the contact us page is matched with the user password or not and the message sent by the user is stored in the data base or not.</a:t>
            </a:r>
            <a:endParaRPr lang="en-US"/>
          </a:p>
        </p:txBody>
      </p:sp>
      <p:sp>
        <p:nvSpPr>
          <p:cNvPr id="4" name="Slide Number Placeholder 3">
            <a:extLst>
              <a:ext uri="{FF2B5EF4-FFF2-40B4-BE49-F238E27FC236}">
                <a16:creationId xmlns:a16="http://schemas.microsoft.com/office/drawing/2014/main" id="{6E70B5B9-D5D4-4581-B137-DB3F9F4F18A3}"/>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72807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7562-DBB2-4CD3-B8D0-C036D5087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50B49C-5EBC-40AF-908B-EAA23986FCDD}"/>
              </a:ext>
            </a:extLst>
          </p:cNvPr>
          <p:cNvSpPr>
            <a:spLocks noGrp="1"/>
          </p:cNvSpPr>
          <p:nvPr>
            <p:ph idx="1"/>
          </p:nvPr>
        </p:nvSpPr>
        <p:spPr/>
        <p:txBody>
          <a:bodyPr vert="horz" lIns="0" tIns="45720" rIns="0" bIns="45720" rtlCol="0" anchor="t">
            <a:normAutofit/>
          </a:bodyPr>
          <a:lstStyle/>
          <a:p>
            <a:r>
              <a:rPr lang="en-IN">
                <a:ea typeface="+mn-lt"/>
                <a:cs typeface="+mn-lt"/>
              </a:rPr>
              <a:t>Home: Is the user able to add an item into the cart without logging in to the system or not.</a:t>
            </a:r>
            <a:endParaRPr lang="en-US">
              <a:ea typeface="+mn-lt"/>
              <a:cs typeface="+mn-lt"/>
            </a:endParaRPr>
          </a:p>
          <a:p>
            <a:r>
              <a:rPr lang="en-IN">
                <a:ea typeface="+mn-lt"/>
                <a:cs typeface="+mn-lt"/>
              </a:rPr>
              <a:t>Search bar: is the user able to search an item in the system using the search bar .</a:t>
            </a:r>
            <a:endParaRPr lang="en-US">
              <a:ea typeface="+mn-lt"/>
              <a:cs typeface="+mn-lt"/>
            </a:endParaRPr>
          </a:p>
          <a:p>
            <a:r>
              <a:rPr lang="en-IN">
                <a:ea typeface="+mn-lt"/>
                <a:cs typeface="+mn-lt"/>
              </a:rPr>
              <a:t>Categories: Is user able to view the categories page and can select the category and the food item in the category or not.</a:t>
            </a:r>
            <a:endParaRPr lang="en-US">
              <a:ea typeface="+mn-lt"/>
              <a:cs typeface="+mn-lt"/>
            </a:endParaRPr>
          </a:p>
          <a:p>
            <a:r>
              <a:rPr lang="en-IN">
                <a:ea typeface="+mn-lt"/>
                <a:cs typeface="+mn-lt"/>
              </a:rPr>
              <a:t>Admin Login: Is admin able to login to the system or not  </a:t>
            </a:r>
            <a:endParaRPr lang="en-US">
              <a:ea typeface="+mn-lt"/>
              <a:cs typeface="+mn-lt"/>
            </a:endParaRPr>
          </a:p>
          <a:p>
            <a:endParaRPr lang="en-IN" dirty="0"/>
          </a:p>
        </p:txBody>
      </p:sp>
      <p:sp>
        <p:nvSpPr>
          <p:cNvPr id="4" name="Slide Number Placeholder 3">
            <a:extLst>
              <a:ext uri="{FF2B5EF4-FFF2-40B4-BE49-F238E27FC236}">
                <a16:creationId xmlns:a16="http://schemas.microsoft.com/office/drawing/2014/main" id="{BF5B4921-4B0F-4413-A158-AC33B4DA8287}"/>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935998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3008-A7F7-44DE-A202-01598F97F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B6E044-38B6-478B-8A21-CA7A8C1EF576}"/>
              </a:ext>
            </a:extLst>
          </p:cNvPr>
          <p:cNvSpPr>
            <a:spLocks noGrp="1"/>
          </p:cNvSpPr>
          <p:nvPr>
            <p:ph idx="1"/>
          </p:nvPr>
        </p:nvSpPr>
        <p:spPr/>
        <p:txBody>
          <a:bodyPr vert="horz" lIns="0" tIns="45720" rIns="0" bIns="45720" rtlCol="0" anchor="t">
            <a:normAutofit fontScale="92500" lnSpcReduction="20000"/>
          </a:bodyPr>
          <a:lstStyle/>
          <a:p>
            <a:r>
              <a:rPr lang="en-IN">
                <a:ea typeface="+mn-lt"/>
                <a:cs typeface="+mn-lt"/>
              </a:rPr>
              <a:t>Admin Order: Is admin able to view the orders of users and update the status of the users or not.</a:t>
            </a:r>
            <a:endParaRPr lang="en-US">
              <a:ea typeface="+mn-lt"/>
              <a:cs typeface="+mn-lt"/>
            </a:endParaRPr>
          </a:p>
          <a:p>
            <a:r>
              <a:rPr lang="en-IN">
                <a:ea typeface="+mn-lt"/>
                <a:cs typeface="+mn-lt"/>
              </a:rPr>
              <a:t>Admin categories: Is admin able to view the categories and delete, add and update the categories of the system.</a:t>
            </a:r>
            <a:endParaRPr lang="en-US">
              <a:ea typeface="+mn-lt"/>
              <a:cs typeface="+mn-lt"/>
            </a:endParaRPr>
          </a:p>
          <a:p>
            <a:r>
              <a:rPr lang="en-IN">
                <a:ea typeface="+mn-lt"/>
                <a:cs typeface="+mn-lt"/>
              </a:rPr>
              <a:t>Admin Items: Is admin able to view, delete, edit, update the items of each category type or not.</a:t>
            </a:r>
            <a:endParaRPr lang="en-US">
              <a:ea typeface="+mn-lt"/>
              <a:cs typeface="+mn-lt"/>
            </a:endParaRPr>
          </a:p>
          <a:p>
            <a:r>
              <a:rPr lang="en-IN">
                <a:ea typeface="+mn-lt"/>
                <a:cs typeface="+mn-lt"/>
              </a:rPr>
              <a:t>Admin Contact Info: Is admin able to view the contact us information of the user and able to send the reply for the user or not.</a:t>
            </a:r>
            <a:endParaRPr lang="en-US">
              <a:ea typeface="+mn-lt"/>
              <a:cs typeface="+mn-lt"/>
            </a:endParaRPr>
          </a:p>
          <a:p>
            <a:r>
              <a:rPr lang="en-IN">
                <a:ea typeface="+mn-lt"/>
                <a:cs typeface="+mn-lt"/>
              </a:rPr>
              <a:t>Admin users: Is admin able to view, edit, delete, the users of the system and the admin cannot delete the main admin of the system.</a:t>
            </a:r>
            <a:endParaRPr lang="en-US"/>
          </a:p>
        </p:txBody>
      </p:sp>
      <p:sp>
        <p:nvSpPr>
          <p:cNvPr id="4" name="Slide Number Placeholder 3">
            <a:extLst>
              <a:ext uri="{FF2B5EF4-FFF2-40B4-BE49-F238E27FC236}">
                <a16:creationId xmlns:a16="http://schemas.microsoft.com/office/drawing/2014/main" id="{3DB3A617-1BAE-44AD-8E11-8CB7BEB31285}"/>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602044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F743-B060-456D-B05E-204193822643}"/>
              </a:ext>
            </a:extLst>
          </p:cNvPr>
          <p:cNvSpPr>
            <a:spLocks noGrp="1"/>
          </p:cNvSpPr>
          <p:nvPr>
            <p:ph type="title"/>
          </p:nvPr>
        </p:nvSpPr>
        <p:spPr/>
        <p:txBody>
          <a:bodyPr/>
          <a:lstStyle/>
          <a:p>
            <a:r>
              <a:rPr lang="en-US"/>
              <a:t>Testing Experience</a:t>
            </a:r>
          </a:p>
        </p:txBody>
      </p:sp>
      <p:sp>
        <p:nvSpPr>
          <p:cNvPr id="3" name="Content Placeholder 2">
            <a:extLst>
              <a:ext uri="{FF2B5EF4-FFF2-40B4-BE49-F238E27FC236}">
                <a16:creationId xmlns:a16="http://schemas.microsoft.com/office/drawing/2014/main" id="{EDE0156F-BA1D-4E40-89A4-923A866DE208}"/>
              </a:ext>
            </a:extLst>
          </p:cNvPr>
          <p:cNvSpPr>
            <a:spLocks noGrp="1"/>
          </p:cNvSpPr>
          <p:nvPr>
            <p:ph idx="1"/>
          </p:nvPr>
        </p:nvSpPr>
        <p:spPr/>
        <p:txBody>
          <a:bodyPr vert="horz" lIns="0" tIns="45720" rIns="0" bIns="45720" rtlCol="0" anchor="t">
            <a:normAutofit lnSpcReduction="10000"/>
          </a:bodyPr>
          <a:lstStyle/>
          <a:p>
            <a:r>
              <a:rPr lang="en-US">
                <a:ea typeface="+mn-lt"/>
                <a:cs typeface="+mn-lt"/>
              </a:rPr>
              <a:t>In our testing experience in the first starting stage of development process we had some anomalies.</a:t>
            </a:r>
            <a:endParaRPr lang="en-US"/>
          </a:p>
          <a:p>
            <a:r>
              <a:rPr lang="en-US">
                <a:ea typeface="+mn-lt"/>
                <a:cs typeface="+mn-lt"/>
              </a:rPr>
              <a:t>1. When the user is placing the order the user interface is showing as the order was placed but in the backend we are unable to retrieve the order information from the orders table we have rectified it.</a:t>
            </a:r>
            <a:endParaRPr lang="en-US"/>
          </a:p>
          <a:p>
            <a:r>
              <a:rPr lang="en-US">
                <a:ea typeface="+mn-lt"/>
                <a:cs typeface="+mn-lt"/>
              </a:rPr>
              <a:t>2. The phone number field was also not satisfied our constraints in the previous deliverables but we have rectified it and made it work.</a:t>
            </a:r>
            <a:endParaRPr lang="en-US"/>
          </a:p>
          <a:p>
            <a:r>
              <a:rPr lang="en-US">
                <a:ea typeface="+mn-lt"/>
                <a:cs typeface="+mn-lt"/>
              </a:rPr>
              <a:t>3. The overall testing experience was good with our project all the test cases that we expected has passed our test cases </a:t>
            </a:r>
            <a:endParaRPr lang="en-US"/>
          </a:p>
          <a:p>
            <a:endParaRPr lang="en-US" dirty="0"/>
          </a:p>
        </p:txBody>
      </p:sp>
      <p:sp>
        <p:nvSpPr>
          <p:cNvPr id="4" name="Slide Number Placeholder 3">
            <a:extLst>
              <a:ext uri="{FF2B5EF4-FFF2-40B4-BE49-F238E27FC236}">
                <a16:creationId xmlns:a16="http://schemas.microsoft.com/office/drawing/2014/main" id="{3909B91C-3116-446B-B830-37A1C2E3104F}"/>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811126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599-8B68-40AD-9E34-2FEA5EE44D80}"/>
              </a:ext>
            </a:extLst>
          </p:cNvPr>
          <p:cNvSpPr>
            <a:spLocks noGrp="1"/>
          </p:cNvSpPr>
          <p:nvPr>
            <p:ph type="title"/>
          </p:nvPr>
        </p:nvSpPr>
        <p:spPr/>
        <p:txBody>
          <a:bodyPr/>
          <a:lstStyle/>
          <a:p>
            <a:r>
              <a:rPr lang="en-US"/>
              <a:t>Feedbacks from Peer review</a:t>
            </a:r>
          </a:p>
        </p:txBody>
      </p:sp>
      <p:sp>
        <p:nvSpPr>
          <p:cNvPr id="3" name="Content Placeholder 2">
            <a:extLst>
              <a:ext uri="{FF2B5EF4-FFF2-40B4-BE49-F238E27FC236}">
                <a16:creationId xmlns:a16="http://schemas.microsoft.com/office/drawing/2014/main" id="{FDB428BA-D9C8-422A-A391-8D11AA98CF4A}"/>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We have got some suggestions from the peer review sessions the first one was implementing the orders page for the users in which the user can see his orders history as we promised to complete it, we have implemented it in the best way possible. </a:t>
            </a:r>
          </a:p>
          <a:p>
            <a:pPr>
              <a:buFont typeface="Arial" panose="020F0502020204030204" pitchFamily="34" charset="0"/>
              <a:buChar char="•"/>
            </a:pPr>
            <a:r>
              <a:rPr lang="en-US">
                <a:ea typeface="+mn-lt"/>
                <a:cs typeface="+mn-lt"/>
              </a:rPr>
              <a:t>The second thing they have suggested us that to implement a page containing the cancelled items by the user in certain period so that people who are in a hurry can grab them with the low cost but while ongoing the implementation of this functionality it is affecting the system functionalities that has already done.</a:t>
            </a:r>
            <a:endParaRPr lang="en-US"/>
          </a:p>
        </p:txBody>
      </p:sp>
      <p:sp>
        <p:nvSpPr>
          <p:cNvPr id="4" name="Slide Number Placeholder 3">
            <a:extLst>
              <a:ext uri="{FF2B5EF4-FFF2-40B4-BE49-F238E27FC236}">
                <a16:creationId xmlns:a16="http://schemas.microsoft.com/office/drawing/2014/main" id="{DF387A9E-5AC0-49FA-8FF9-C0DBE5256CA6}"/>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9822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252-A9ED-4405-B918-C7C91D71C5FF}"/>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DAF4D203-0659-4C67-A17B-8DB93518D58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The main goal of our web-application is to provide the user with an online interface for ordering food hassle-free.</a:t>
            </a:r>
          </a:p>
          <a:p>
            <a:pPr>
              <a:buFont typeface="Arial" panose="020F0502020204030204" pitchFamily="34" charset="0"/>
              <a:buChar char="•"/>
            </a:pPr>
            <a:r>
              <a:rPr lang="en-US"/>
              <a:t>In general, when we are ordering the food, both the owner and the customer might face issues like misinterpretation, delay in delivery, fatigue etc. Our web-application will overcome all these scenarios and help both the parties in delvering food in a pleasing way.</a:t>
            </a:r>
          </a:p>
          <a:p>
            <a:pPr>
              <a:buFont typeface="Arial" panose="020F0502020204030204" pitchFamily="34" charset="0"/>
              <a:buChar char="•"/>
            </a:pPr>
            <a:r>
              <a:rPr lang="en-US"/>
              <a:t>Everyone can see our website, but if a person wants to place an order, he/she need to register into our web application by filling in all the required field. If he/she is an existing user, they can directly enter the website using their credentials.</a:t>
            </a:r>
          </a:p>
          <a:p>
            <a:pPr>
              <a:buFont typeface="Arial" panose="020F0502020204030204" pitchFamily="34" charset="0"/>
              <a:buChar char="•"/>
            </a:pPr>
            <a:endParaRPr lang="en-US"/>
          </a:p>
          <a:p>
            <a:pPr>
              <a:buFont typeface="Arial" panose="020F0502020204030204" pitchFamily="34" charset="0"/>
              <a:buChar char="•"/>
            </a:pPr>
            <a:endParaRPr lang="en-US" dirty="0"/>
          </a:p>
          <a:p>
            <a:pPr>
              <a:buFont typeface="Arial" panose="020F0502020204030204" pitchFamily="34" charset="0"/>
              <a:buChar char="•"/>
            </a:pPr>
            <a:endParaRPr lang="en-US" dirty="0"/>
          </a:p>
          <a:p>
            <a:pPr>
              <a:buFont typeface="Arial" panose="020F0502020204030204" pitchFamily="34" charset="0"/>
              <a:buChar char="•"/>
            </a:pPr>
            <a:endParaRPr lang="en-US" dirty="0"/>
          </a:p>
          <a:p>
            <a:pPr>
              <a:buFont typeface="Arial" panose="020F0502020204030204" pitchFamily="34" charset="0"/>
              <a:buChar char="•"/>
            </a:pPr>
            <a:endParaRPr lang="en-US"/>
          </a:p>
        </p:txBody>
      </p:sp>
      <p:sp>
        <p:nvSpPr>
          <p:cNvPr id="4" name="Slide Number Placeholder 3">
            <a:extLst>
              <a:ext uri="{FF2B5EF4-FFF2-40B4-BE49-F238E27FC236}">
                <a16:creationId xmlns:a16="http://schemas.microsoft.com/office/drawing/2014/main" id="{A777BF60-67E8-4B2B-8349-CCFD979DB300}"/>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289359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E027-85E9-4EB7-A36F-75F7BFEF16DF}"/>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FF7BB25A-D213-4A7E-A3CC-65A62F55067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The main feature that we wanted to implement a page containing the cancelled items by the user in certain period of time so that people who are in a hurry can grab them with the low cost.</a:t>
            </a:r>
            <a:endParaRPr lang="en-US"/>
          </a:p>
          <a:p>
            <a:pPr>
              <a:buFont typeface="Arial" panose="020F0502020204030204" pitchFamily="34" charset="0"/>
              <a:buChar char="•"/>
            </a:pPr>
            <a:r>
              <a:rPr lang="en-US">
                <a:ea typeface="+mn-lt"/>
                <a:cs typeface="+mn-lt"/>
              </a:rPr>
              <a:t>But this functionality seems to be affecting the other system functionalities which may affect the system totally.</a:t>
            </a:r>
            <a:endParaRPr lang="en-US"/>
          </a:p>
          <a:p>
            <a:endParaRPr lang="en-US" dirty="0"/>
          </a:p>
        </p:txBody>
      </p:sp>
      <p:sp>
        <p:nvSpPr>
          <p:cNvPr id="4" name="Slide Number Placeholder 3">
            <a:extLst>
              <a:ext uri="{FF2B5EF4-FFF2-40B4-BE49-F238E27FC236}">
                <a16:creationId xmlns:a16="http://schemas.microsoft.com/office/drawing/2014/main" id="{B13120DB-2FF2-43CF-B1C7-765A71C88217}"/>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420058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9B72E-A1FD-434E-A1AC-06A15D8691A2}"/>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20065B48-0E7C-417D-99F6-5C96B18144F2}"/>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31</a:t>
            </a:fld>
            <a:endParaRPr lang="en-US" sz="1050"/>
          </a:p>
        </p:txBody>
      </p:sp>
    </p:spTree>
    <p:extLst>
      <p:ext uri="{BB962C8B-B14F-4D97-AF65-F5344CB8AC3E}">
        <p14:creationId xmlns:p14="http://schemas.microsoft.com/office/powerpoint/2010/main" val="5185160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878-9E82-42F2-AF41-745E4EFFD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5EA0F5-E4C8-479A-BBD9-A5CFF98977C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web application constis of various catogeries like food, beverages, starters etc. Where a user can order the food as per his preference.</a:t>
            </a:r>
          </a:p>
          <a:p>
            <a:pPr>
              <a:buFont typeface="Arial" panose="020F0502020204030204" pitchFamily="34" charset="0"/>
              <a:buChar char="•"/>
            </a:pPr>
            <a:r>
              <a:rPr lang="en-US"/>
              <a:t>Once the user has selected the items, he/she can preview the food they have selected, and then it direct to payment.</a:t>
            </a:r>
          </a:p>
          <a:p>
            <a:pPr>
              <a:buFont typeface="Arial" panose="020F0502020204030204" pitchFamily="34" charset="0"/>
              <a:buChar char="•"/>
            </a:pPr>
            <a:endParaRPr lang="en-US" dirty="0"/>
          </a:p>
        </p:txBody>
      </p:sp>
      <p:sp>
        <p:nvSpPr>
          <p:cNvPr id="4" name="Slide Number Placeholder 3">
            <a:extLst>
              <a:ext uri="{FF2B5EF4-FFF2-40B4-BE49-F238E27FC236}">
                <a16:creationId xmlns:a16="http://schemas.microsoft.com/office/drawing/2014/main" id="{CB81E9BF-6A02-4746-862A-A7D7DA82A7AA}"/>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367107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DCB7-42E7-48DB-ADC5-BB56E086280D}"/>
              </a:ext>
            </a:extLst>
          </p:cNvPr>
          <p:cNvSpPr>
            <a:spLocks noGrp="1"/>
          </p:cNvSpPr>
          <p:nvPr>
            <p:ph type="title"/>
          </p:nvPr>
        </p:nvSpPr>
        <p:spPr/>
        <p:txBody>
          <a:bodyPr/>
          <a:lstStyle/>
          <a:p>
            <a:r>
              <a:rPr lang="en-US"/>
              <a:t>Team Members:</a:t>
            </a:r>
          </a:p>
        </p:txBody>
      </p:sp>
      <p:sp>
        <p:nvSpPr>
          <p:cNvPr id="3" name="Content Placeholder 2">
            <a:extLst>
              <a:ext uri="{FF2B5EF4-FFF2-40B4-BE49-F238E27FC236}">
                <a16:creationId xmlns:a16="http://schemas.microsoft.com/office/drawing/2014/main" id="{82B8BA68-A6AB-422A-AEA9-866892239215}"/>
              </a:ext>
            </a:extLst>
          </p:cNvPr>
          <p:cNvSpPr>
            <a:spLocks noGrp="1"/>
          </p:cNvSpPr>
          <p:nvPr>
            <p:ph idx="1"/>
          </p:nvPr>
        </p:nvSpPr>
        <p:spPr/>
        <p:txBody>
          <a:bodyPr vert="horz" lIns="0" tIns="45720" rIns="0" bIns="45720" rtlCol="0" anchor="t">
            <a:normAutofit/>
          </a:bodyPr>
          <a:lstStyle/>
          <a:p>
            <a:r>
              <a:rPr lang="en-US" dirty="0"/>
              <a:t>Siva Kumar Sri Sai </a:t>
            </a:r>
            <a:r>
              <a:rPr lang="en-US"/>
              <a:t>Pulavarthy-admin order,admin category,admin users</a:t>
            </a:r>
            <a:endParaRPr lang="en-US" dirty="0"/>
          </a:p>
          <a:p>
            <a:r>
              <a:rPr lang="en-US" dirty="0"/>
              <a:t>Ganesh </a:t>
            </a:r>
            <a:r>
              <a:rPr lang="en-US"/>
              <a:t>Bommisetty-admin login,signup(user),cart(user)</a:t>
            </a:r>
            <a:endParaRPr lang="en-US" dirty="0"/>
          </a:p>
          <a:p>
            <a:r>
              <a:rPr lang="en-US"/>
              <a:t>Akhil Kata-order details(user),user login,testing functionalities</a:t>
            </a:r>
          </a:p>
          <a:p>
            <a:r>
              <a:rPr lang="en-US" dirty="0"/>
              <a:t>Shasidhar </a:t>
            </a:r>
            <a:r>
              <a:rPr lang="en-US"/>
              <a:t>Jampana-admin menu</a:t>
            </a:r>
            <a:endParaRPr lang="en-US" dirty="0"/>
          </a:p>
          <a:p>
            <a:r>
              <a:rPr lang="en-US" dirty="0"/>
              <a:t>Sandeep </a:t>
            </a:r>
            <a:r>
              <a:rPr lang="en-US"/>
              <a:t>Gangullapattu-contact info(admin)</a:t>
            </a:r>
            <a:endParaRPr lang="en-US" dirty="0"/>
          </a:p>
          <a:p>
            <a:r>
              <a:rPr lang="en-US" dirty="0"/>
              <a:t>Satish Babu </a:t>
            </a:r>
            <a:r>
              <a:rPr lang="en-US"/>
              <a:t>Nalajala-contact us(user)</a:t>
            </a:r>
            <a:endParaRPr lang="en-US" dirty="0"/>
          </a:p>
        </p:txBody>
      </p:sp>
      <p:sp>
        <p:nvSpPr>
          <p:cNvPr id="4" name="Slide Number Placeholder 3">
            <a:extLst>
              <a:ext uri="{FF2B5EF4-FFF2-40B4-BE49-F238E27FC236}">
                <a16:creationId xmlns:a16="http://schemas.microsoft.com/office/drawing/2014/main" id="{9CE3F83A-D5FF-4BCD-98FC-972AE5634E09}"/>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292573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8EF6-C776-4D05-B2AA-CF920E3D0608}"/>
              </a:ext>
            </a:extLst>
          </p:cNvPr>
          <p:cNvSpPr>
            <a:spLocks noGrp="1"/>
          </p:cNvSpPr>
          <p:nvPr>
            <p:ph type="title"/>
          </p:nvPr>
        </p:nvSpPr>
        <p:spPr/>
        <p:txBody>
          <a:bodyPr/>
          <a:lstStyle/>
          <a:p>
            <a:r>
              <a:rPr lang="en-US"/>
              <a:t>Requirements(Core-Functionality)</a:t>
            </a:r>
          </a:p>
        </p:txBody>
      </p:sp>
      <p:sp>
        <p:nvSpPr>
          <p:cNvPr id="3" name="Content Placeholder 2">
            <a:extLst>
              <a:ext uri="{FF2B5EF4-FFF2-40B4-BE49-F238E27FC236}">
                <a16:creationId xmlns:a16="http://schemas.microsoft.com/office/drawing/2014/main" id="{1FC09D44-E6A2-41DF-9091-EFDD948618E5}"/>
              </a:ext>
            </a:extLst>
          </p:cNvPr>
          <p:cNvSpPr>
            <a:spLocks noGrp="1"/>
          </p:cNvSpPr>
          <p:nvPr>
            <p:ph idx="1"/>
          </p:nvPr>
        </p:nvSpPr>
        <p:spPr/>
        <p:txBody>
          <a:bodyPr vert="horz" lIns="0" tIns="45720" rIns="0" bIns="45720" rtlCol="0" anchor="t">
            <a:normAutofit fontScale="92500" lnSpcReduction="20000"/>
          </a:bodyPr>
          <a:lstStyle/>
          <a:p>
            <a:pPr marL="342900" indent="-342900">
              <a:buClr>
                <a:srgbClr val="1CADE4"/>
              </a:buClr>
              <a:buFont typeface="Arial" panose="020F0502020204030204" pitchFamily="34" charset="0"/>
              <a:buChar char="•"/>
            </a:pPr>
            <a:r>
              <a:rPr lang="en-US"/>
              <a:t>Sign-up:</a:t>
            </a:r>
            <a:endParaRPr lang="en-US" dirty="0"/>
          </a:p>
          <a:p>
            <a:pPr marL="383540" lvl="1">
              <a:buFont typeface="Arial" panose="020F0502020204030204" pitchFamily="34" charset="0"/>
              <a:buChar char="•"/>
            </a:pPr>
            <a:r>
              <a:rPr lang="en-US"/>
              <a:t>If he/she is a new user, they must sign-up into our web application.</a:t>
            </a:r>
            <a:endParaRPr lang="en-US" dirty="0"/>
          </a:p>
          <a:p>
            <a:pPr marL="342900" indent="-342900">
              <a:buClr>
                <a:srgbClr val="1CADE4"/>
              </a:buClr>
              <a:buFont typeface="Arial" panose="020F0502020204030204" pitchFamily="34" charset="0"/>
              <a:buChar char="•"/>
            </a:pPr>
            <a:r>
              <a:rPr lang="en-US"/>
              <a:t>Login:</a:t>
            </a:r>
            <a:endParaRPr lang="en-US" dirty="0"/>
          </a:p>
          <a:p>
            <a:pPr marL="383540" lvl="1">
              <a:buFont typeface="Arial" panose="020F0502020204030204" pitchFamily="34" charset="0"/>
              <a:buChar char="•"/>
            </a:pPr>
            <a:r>
              <a:rPr lang="en-US"/>
              <a:t>If a user is an existing user, he/she can directly login into the website using their credentials.</a:t>
            </a:r>
          </a:p>
          <a:p>
            <a:pPr marL="342900" indent="-342900">
              <a:buClr>
                <a:srgbClr val="1CADE4"/>
              </a:buClr>
              <a:buFont typeface="Arial,Sans-Serif" panose="020F0502020204030204" pitchFamily="34" charset="0"/>
              <a:buChar char="•"/>
            </a:pPr>
            <a:r>
              <a:rPr lang="en-US">
                <a:ea typeface="+mn-lt"/>
                <a:cs typeface="+mn-lt"/>
              </a:rPr>
              <a:t>Menu:</a:t>
            </a:r>
          </a:p>
          <a:p>
            <a:pPr marL="383540" lvl="1">
              <a:buFont typeface="Arial,Sans-Serif" panose="020F0502020204030204" pitchFamily="34" charset="0"/>
              <a:buChar char="•"/>
            </a:pPr>
            <a:r>
              <a:rPr lang="en-US">
                <a:ea typeface="+mn-lt"/>
                <a:cs typeface="+mn-lt"/>
              </a:rPr>
              <a:t>It contains all the iteams that are available on that day</a:t>
            </a:r>
            <a:endParaRPr lang="en-US" dirty="0">
              <a:ea typeface="+mn-lt"/>
              <a:cs typeface="+mn-lt"/>
            </a:endParaRPr>
          </a:p>
          <a:p>
            <a:pPr marL="342900" indent="-342900">
              <a:buClr>
                <a:srgbClr val="1CADE4"/>
              </a:buClr>
              <a:buFont typeface="Arial,Sans-Serif"/>
              <a:buChar char="•"/>
            </a:pPr>
            <a:r>
              <a:rPr lang="en-US">
                <a:ea typeface="+mn-lt"/>
                <a:cs typeface="+mn-lt"/>
              </a:rPr>
              <a:t>Check-out:</a:t>
            </a:r>
          </a:p>
          <a:p>
            <a:pPr marL="383540" lvl="1">
              <a:buFont typeface="Arial,Sans-Serif"/>
              <a:buChar char="•"/>
            </a:pPr>
            <a:r>
              <a:rPr lang="en-US">
                <a:ea typeface="+mn-lt"/>
                <a:cs typeface="+mn-lt"/>
              </a:rPr>
              <a:t>The user will check-out after he selected the items ,he/she  willing to take.</a:t>
            </a:r>
          </a:p>
          <a:p>
            <a:pPr marL="342900" indent="-342900">
              <a:buClr>
                <a:srgbClr val="1CADE4"/>
              </a:buClr>
              <a:buFont typeface="Arial,Sans-Serif"/>
              <a:buChar char="•"/>
            </a:pPr>
            <a:r>
              <a:rPr lang="en-US">
                <a:ea typeface="+mn-lt"/>
                <a:cs typeface="+mn-lt"/>
              </a:rPr>
              <a:t>Order Details:</a:t>
            </a:r>
          </a:p>
          <a:p>
            <a:pPr marL="383540" lvl="1">
              <a:buFont typeface="Arial,Sans-Serif"/>
              <a:buChar char="•"/>
            </a:pPr>
            <a:r>
              <a:rPr lang="en-US">
                <a:ea typeface="+mn-lt"/>
                <a:cs typeface="+mn-lt"/>
              </a:rPr>
              <a:t>The user can view the orders that he/she ordered.</a:t>
            </a:r>
            <a:endParaRPr lang="en-US"/>
          </a:p>
        </p:txBody>
      </p:sp>
      <p:sp>
        <p:nvSpPr>
          <p:cNvPr id="4" name="Slide Number Placeholder 3">
            <a:extLst>
              <a:ext uri="{FF2B5EF4-FFF2-40B4-BE49-F238E27FC236}">
                <a16:creationId xmlns:a16="http://schemas.microsoft.com/office/drawing/2014/main" id="{50F5EB30-AC01-410C-93B1-DFD9E6799BED}"/>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228173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A1F18-5E50-4C8C-B06D-6E25756C0E3F}"/>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7400">
                <a:solidFill>
                  <a:schemeClr val="tx1">
                    <a:lumMod val="85000"/>
                    <a:lumOff val="15000"/>
                  </a:schemeClr>
                </a:solidFill>
              </a:rPr>
              <a:t>Implementation</a:t>
            </a:r>
          </a:p>
        </p:txBody>
      </p:sp>
      <p:pic>
        <p:nvPicPr>
          <p:cNvPr id="8" name="Graphic 7" descr="Arrow Circle">
            <a:extLst>
              <a:ext uri="{FF2B5EF4-FFF2-40B4-BE49-F238E27FC236}">
                <a16:creationId xmlns:a16="http://schemas.microsoft.com/office/drawing/2014/main" id="{FDDD6532-6224-41A9-88F5-5C373AB2E4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7" name="Straight Connector 16">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2609247-F10A-4C87-9ED7-6DD5FCC0CE18}"/>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7</a:t>
            </a:fld>
            <a:endParaRPr lang="en-US" sz="1050"/>
          </a:p>
        </p:txBody>
      </p:sp>
    </p:spTree>
    <p:extLst>
      <p:ext uri="{BB962C8B-B14F-4D97-AF65-F5344CB8AC3E}">
        <p14:creationId xmlns:p14="http://schemas.microsoft.com/office/powerpoint/2010/main" val="244810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6FB842-681A-4906-9508-9011208267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1CF395-7297-4ED3-A82E-D6A0F0B3AD3D}"/>
              </a:ext>
            </a:extLst>
          </p:cNvPr>
          <p:cNvSpPr>
            <a:spLocks noGrp="1"/>
          </p:cNvSpPr>
          <p:nvPr>
            <p:ph idx="1"/>
          </p:nvPr>
        </p:nvSpPr>
        <p:spPr/>
        <p:txBody>
          <a:bodyPr vert="horz" lIns="0" tIns="45720" rIns="0" bIns="45720" rtlCol="0" anchor="t">
            <a:normAutofit/>
          </a:bodyPr>
          <a:lstStyle/>
          <a:p>
            <a:r>
              <a:rPr lang="en-US" u="sng"/>
              <a:t>Language: </a:t>
            </a:r>
            <a:endParaRPr lang="en-US" dirty="0"/>
          </a:p>
          <a:p>
            <a:pPr>
              <a:buFont typeface="Arial" panose="020F0502020204030204" pitchFamily="34" charset="0"/>
              <a:buChar char="•"/>
            </a:pPr>
            <a:r>
              <a:rPr lang="en-US"/>
              <a:t>Html</a:t>
            </a:r>
            <a:endParaRPr lang="en-US" dirty="0"/>
          </a:p>
          <a:p>
            <a:pPr>
              <a:buFont typeface="Arial" panose="020F0502020204030204" pitchFamily="34" charset="0"/>
              <a:buChar char="•"/>
            </a:pPr>
            <a:r>
              <a:rPr lang="en-US"/>
              <a:t>Css</a:t>
            </a:r>
            <a:endParaRPr lang="en-US" dirty="0"/>
          </a:p>
          <a:p>
            <a:pPr>
              <a:buFont typeface="Arial" panose="020F0502020204030204" pitchFamily="34" charset="0"/>
              <a:buChar char="•"/>
            </a:pPr>
            <a:r>
              <a:rPr lang="en-US"/>
              <a:t>Java-Script</a:t>
            </a:r>
            <a:endParaRPr lang="en-US" dirty="0"/>
          </a:p>
          <a:p>
            <a:pPr>
              <a:buFont typeface="Arial" panose="020F0502020204030204" pitchFamily="34" charset="0"/>
              <a:buChar char="•"/>
            </a:pPr>
            <a:r>
              <a:rPr lang="en-US"/>
              <a:t>Bootstrap</a:t>
            </a:r>
            <a:endParaRPr lang="en-US" dirty="0"/>
          </a:p>
          <a:p>
            <a:pPr>
              <a:buFont typeface="Arial" panose="020F0502020204030204" pitchFamily="34" charset="0"/>
              <a:buChar char="•"/>
            </a:pPr>
            <a:r>
              <a:rPr lang="en-US"/>
              <a:t>PHP</a:t>
            </a:r>
            <a:endParaRPr lang="en-US" dirty="0"/>
          </a:p>
          <a:p>
            <a:r>
              <a:rPr lang="en-US" u="sng"/>
              <a:t>Platform:  </a:t>
            </a:r>
          </a:p>
          <a:p>
            <a:pPr>
              <a:buFont typeface="Arial" panose="020F0502020204030204" pitchFamily="34" charset="0"/>
              <a:buChar char="•"/>
            </a:pPr>
            <a:r>
              <a:rPr lang="en-US"/>
              <a:t>Xampp</a:t>
            </a:r>
          </a:p>
          <a:p>
            <a:endParaRPr lang="en-US" dirty="0"/>
          </a:p>
        </p:txBody>
      </p:sp>
      <p:sp>
        <p:nvSpPr>
          <p:cNvPr id="4" name="Slide Number Placeholder 3">
            <a:extLst>
              <a:ext uri="{FF2B5EF4-FFF2-40B4-BE49-F238E27FC236}">
                <a16:creationId xmlns:a16="http://schemas.microsoft.com/office/drawing/2014/main" id="{53A3FD4E-3DD7-4DCD-B8F2-78F05CE62EE1}"/>
              </a:ext>
            </a:extLst>
          </p:cNvPr>
          <p:cNvSpPr>
            <a:spLocks noGrp="1"/>
          </p:cNvSpPr>
          <p:nvPr>
            <p:ph type="sldNum" sz="quarter" idx="12"/>
          </p:nvPr>
        </p:nvSpPr>
        <p:spPr/>
        <p:txBody>
          <a:bodyPr/>
          <a:lstStyle/>
          <a:p>
            <a:fld id="{3A98EE3D-8CD1-4C3F-BD1C-C98C9596463C}" type="slidenum">
              <a:rPr lang="en-US" smtClean="0"/>
              <a:t>8</a:t>
            </a:fld>
            <a:endParaRPr lang="en-US"/>
          </a:p>
        </p:txBody>
      </p:sp>
    </p:spTree>
    <p:extLst>
      <p:ext uri="{BB962C8B-B14F-4D97-AF65-F5344CB8AC3E}">
        <p14:creationId xmlns:p14="http://schemas.microsoft.com/office/powerpoint/2010/main" val="45324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1B4B-EDAE-4146-AF2C-F1ED20B2392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1CF395-7297-4ED3-A82E-D6A0F0B3AD3D}"/>
              </a:ext>
            </a:extLst>
          </p:cNvPr>
          <p:cNvSpPr>
            <a:spLocks noGrp="1"/>
          </p:cNvSpPr>
          <p:nvPr>
            <p:ph idx="1"/>
          </p:nvPr>
        </p:nvSpPr>
        <p:spPr>
          <a:xfrm>
            <a:off x="1097280" y="1412876"/>
            <a:ext cx="10058400" cy="4456216"/>
          </a:xfrm>
        </p:spPr>
        <p:txBody>
          <a:bodyPr vert="horz" lIns="0" tIns="45720" rIns="0" bIns="45720" rtlCol="0" anchor="t">
            <a:normAutofit fontScale="92500" lnSpcReduction="20000"/>
          </a:bodyPr>
          <a:lstStyle/>
          <a:p>
            <a:r>
              <a:rPr lang="en-US" sz="2000"/>
              <a:t>User Manual:</a:t>
            </a:r>
            <a:endParaRPr lang="en-US" sz="2000" dirty="0"/>
          </a:p>
          <a:p>
            <a:pPr marL="342900" indent="-342900">
              <a:buFont typeface="Arial" panose="020F0502020204030204" pitchFamily="34" charset="0"/>
              <a:buChar char="•"/>
            </a:pPr>
            <a:r>
              <a:rPr lang="en-US"/>
              <a:t>To run our website the user, need to follow these steps:</a:t>
            </a:r>
            <a:endParaRPr lang="en-US" dirty="0"/>
          </a:p>
          <a:p>
            <a:pPr marL="457200" indent="-457200">
              <a:buAutoNum type="arabicPeriod"/>
            </a:pPr>
            <a:r>
              <a:rPr lang="en-US">
                <a:ea typeface="+mn-lt"/>
                <a:cs typeface="+mn-lt"/>
              </a:rPr>
              <a:t>User need to install the xampp server/ mamp for windows/ Mac respectively in their system. </a:t>
            </a:r>
          </a:p>
          <a:p>
            <a:pPr marL="457200" indent="-457200">
              <a:buAutoNum type="arabicPeriod"/>
            </a:pPr>
            <a:r>
              <a:rPr lang="en-US"/>
              <a:t>The user need to download the project zip file and place that file in the htdocs inside the xampp folder located in the c-drive. </a:t>
            </a:r>
            <a:endParaRPr lang="en-US" dirty="0"/>
          </a:p>
          <a:p>
            <a:pPr marL="457200" indent="-457200">
              <a:buAutoNum type="arabicPeriod"/>
            </a:pPr>
            <a:r>
              <a:rPr lang="en-US"/>
              <a:t>Then the user need to start the Apache and the MySql servers.</a:t>
            </a:r>
            <a:endParaRPr lang="en-US" dirty="0"/>
          </a:p>
          <a:p>
            <a:pPr marL="457200" indent="-457200">
              <a:buAutoNum type="arabicPeriod"/>
            </a:pPr>
            <a:r>
              <a:rPr lang="en-US"/>
              <a:t>The user need to open the PHP Myadmin page and he need to create a database with the name "thebowl1".</a:t>
            </a:r>
          </a:p>
          <a:p>
            <a:pPr marL="457200" indent="-457200">
              <a:buAutoNum type="arabicPeriod"/>
            </a:pPr>
            <a:r>
              <a:rPr lang="en-US"/>
              <a:t>After that he need to import the Sql file into the database.</a:t>
            </a:r>
            <a:endParaRPr lang="en-US" dirty="0"/>
          </a:p>
          <a:p>
            <a:pPr marL="457200" indent="-457200">
              <a:buAutoNum type="arabicPeriod"/>
            </a:pPr>
            <a:r>
              <a:rPr lang="en-US"/>
              <a:t>The the user need to type localhost/project_folder_name in the web browser.</a:t>
            </a:r>
            <a:endParaRPr lang="en-US" dirty="0"/>
          </a:p>
        </p:txBody>
      </p:sp>
      <p:sp>
        <p:nvSpPr>
          <p:cNvPr id="4" name="Slide Number Placeholder 3">
            <a:extLst>
              <a:ext uri="{FF2B5EF4-FFF2-40B4-BE49-F238E27FC236}">
                <a16:creationId xmlns:a16="http://schemas.microsoft.com/office/drawing/2014/main" id="{53A3FD4E-3DD7-4DCD-B8F2-78F05CE62EE1}"/>
              </a:ext>
            </a:extLst>
          </p:cNvPr>
          <p:cNvSpPr>
            <a:spLocks noGrp="1"/>
          </p:cNvSpPr>
          <p:nvPr>
            <p:ph type="sldNum" sz="quarter" idx="12"/>
          </p:nvPr>
        </p:nvSpPr>
        <p:spPr/>
        <p:txBody>
          <a:bodyPr/>
          <a:lstStyle/>
          <a:p>
            <a:fld id="{3A98EE3D-8CD1-4C3F-BD1C-C98C9596463C}" type="slidenum">
              <a:rPr lang="en-US" smtClean="0"/>
              <a:t>9</a:t>
            </a:fld>
            <a:endParaRPr lang="en-US"/>
          </a:p>
        </p:txBody>
      </p:sp>
    </p:spTree>
    <p:extLst>
      <p:ext uri="{BB962C8B-B14F-4D97-AF65-F5344CB8AC3E}">
        <p14:creationId xmlns:p14="http://schemas.microsoft.com/office/powerpoint/2010/main" val="300611212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RetrospectVTI</vt:lpstr>
      <vt:lpstr>The Bowl </vt:lpstr>
      <vt:lpstr>Agenda:</vt:lpstr>
      <vt:lpstr>Project Description:</vt:lpstr>
      <vt:lpstr>PowerPoint Presentation</vt:lpstr>
      <vt:lpstr>Team Members:</vt:lpstr>
      <vt:lpstr>Requirements(Core-Functionality)</vt:lpstr>
      <vt:lpstr>Implementation</vt:lpstr>
      <vt:lpstr>PowerPoint Presentation</vt:lpstr>
      <vt:lpstr>PowerPoint Presentation</vt:lpstr>
      <vt:lpstr>Overall Structure of Project</vt:lpstr>
      <vt:lpstr>Admin Login:</vt:lpstr>
      <vt:lpstr>Admin Order</vt:lpstr>
      <vt:lpstr>Admin Categories</vt:lpstr>
      <vt:lpstr>Admin Contact-info</vt:lpstr>
      <vt:lpstr>Admin Users </vt:lpstr>
      <vt:lpstr>User Sign-up</vt:lpstr>
      <vt:lpstr>User Login</vt:lpstr>
      <vt:lpstr>Add item</vt:lpstr>
      <vt:lpstr>Check-out</vt:lpstr>
      <vt:lpstr>Orders</vt:lpstr>
      <vt:lpstr>Contact-us:</vt:lpstr>
      <vt:lpstr>Testing</vt:lpstr>
      <vt:lpstr>Functionality Testing:</vt:lpstr>
      <vt:lpstr>Unit Testing</vt:lpstr>
      <vt:lpstr>PowerPoint Presentation</vt:lpstr>
      <vt:lpstr>PowerPoint Presentation</vt:lpstr>
      <vt:lpstr>PowerPoint Presentation</vt:lpstr>
      <vt:lpstr>Testing Experience</vt:lpstr>
      <vt:lpstr>Feedbacks from Peer review</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793</cp:revision>
  <dcterms:created xsi:type="dcterms:W3CDTF">2021-11-18T23:30:43Z</dcterms:created>
  <dcterms:modified xsi:type="dcterms:W3CDTF">2021-11-20T06:13:14Z</dcterms:modified>
</cp:coreProperties>
</file>