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96" r:id="rId7"/>
    <p:sldId id="311" r:id="rId8"/>
    <p:sldId id="292" r:id="rId9"/>
    <p:sldId id="303" r:id="rId10"/>
    <p:sldId id="304" r:id="rId11"/>
    <p:sldId id="313" r:id="rId12"/>
    <p:sldId id="305" r:id="rId13"/>
    <p:sldId id="306" r:id="rId14"/>
    <p:sldId id="307" r:id="rId15"/>
    <p:sldId id="308" r:id="rId16"/>
    <p:sldId id="298"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Google Shape;1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7" name="Google Shape;1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4" name="Google Shape;1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Right with Caption">
  <p:cSld name="Picture Right with Caption">
    <p:spTree>
      <p:nvGrpSpPr>
        <p:cNvPr id="1" name="Shape 50"/>
        <p:cNvGrpSpPr/>
        <p:nvPr/>
      </p:nvGrpSpPr>
      <p:grpSpPr>
        <a:xfrm>
          <a:off x="0" y="0"/>
          <a:ext cx="0" cy="0"/>
          <a:chOff x="0" y="0"/>
          <a:chExt cx="0" cy="0"/>
        </a:xfrm>
      </p:grpSpPr>
      <p:sp>
        <p:nvSpPr>
          <p:cNvPr id="52" name="Google Shape;52;p4"/>
          <p:cNvSpPr txBox="1">
            <a:spLocks noGrp="1"/>
          </p:cNvSpPr>
          <p:nvPr>
            <p:ph type="title"/>
          </p:nvPr>
        </p:nvSpPr>
        <p:spPr>
          <a:xfrm>
            <a:off x="6657974" y="995968"/>
            <a:ext cx="4848225" cy="1260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3000"/>
              <a:buFont typeface="Trebuchet MS" panose="020B0603020202020204"/>
              <a:buNone/>
              <a:defRPr sz="3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a:spLocks noGrp="1"/>
          </p:cNvSpPr>
          <p:nvPr>
            <p:ph type="pic" idx="2"/>
          </p:nvPr>
        </p:nvSpPr>
        <p:spPr>
          <a:xfrm>
            <a:off x="727574" y="914400"/>
            <a:ext cx="5749425" cy="4818185"/>
          </a:xfrm>
          <a:prstGeom prst="roundRect">
            <a:avLst>
              <a:gd name="adj" fmla="val 2371"/>
            </a:avLst>
          </a:prstGeom>
          <a:solidFill>
            <a:srgbClr val="EFEFEF"/>
          </a:solidFill>
          <a:ln w="28575" cap="sq" cmpd="sng">
            <a:solidFill>
              <a:srgbClr val="755D0C"/>
            </a:solidFill>
            <a:prstDash val="solid"/>
            <a:miter lim="800000"/>
            <a:headEnd type="none" w="sm" len="sm"/>
            <a:tailEnd type="none" w="sm" len="sm"/>
          </a:ln>
          <a:effectLst>
            <a:outerShdw blurRad="63500" sx="102000" sy="102000" algn="ctr" rotWithShape="0">
              <a:srgbClr val="000000">
                <a:alpha val="40000"/>
              </a:srgbClr>
            </a:outerShdw>
          </a:effectLst>
        </p:spPr>
      </p:sp>
      <p:sp>
        <p:nvSpPr>
          <p:cNvPr id="54" name="Google Shape;54;p4"/>
          <p:cNvSpPr txBox="1">
            <a:spLocks noGrp="1"/>
          </p:cNvSpPr>
          <p:nvPr>
            <p:ph type="body" idx="1"/>
          </p:nvPr>
        </p:nvSpPr>
        <p:spPr>
          <a:xfrm>
            <a:off x="6657974" y="2255968"/>
            <a:ext cx="4848225" cy="3476617"/>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p:txBody>
      </p:sp>
      <p:sp>
        <p:nvSpPr>
          <p:cNvPr id="55" name="Google Shape;55;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84B7D2A-0DF8-424B-9572-B79AEBB2D9D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99DD2A-B520-4620-9B43-64B657BA2D42}" type="slidenum">
              <a:rPr lang="en-US" noProof="0" smtClean="0"/>
            </a:fld>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ctrTitle"/>
          </p:nvPr>
        </p:nvSpPr>
        <p:spPr>
          <a:xfrm>
            <a:off x="0" y="0"/>
            <a:ext cx="10931817" cy="2421464"/>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accent1"/>
              </a:buClr>
              <a:buSzPct val="100000"/>
              <a:buFont typeface="Times New Roman" panose="02020603050405020304"/>
              <a:buNone/>
            </a:pPr>
            <a:br>
              <a:rPr lang="en-US" sz="5000" dirty="0">
                <a:latin typeface="Times New Roman" panose="02020603050405020304"/>
                <a:ea typeface="Times New Roman" panose="02020603050405020304"/>
                <a:cs typeface="Times New Roman" panose="02020603050405020304"/>
                <a:sym typeface="Times New Roman" panose="02020603050405020304"/>
              </a:rPr>
            </a:br>
            <a:r>
              <a:rPr lang="en-US" sz="5000" dirty="0">
                <a:latin typeface="Times New Roman" panose="02020603050405020304"/>
                <a:ea typeface="Times New Roman" panose="02020603050405020304"/>
                <a:cs typeface="Times New Roman" panose="02020603050405020304"/>
                <a:sym typeface="Times New Roman" panose="02020603050405020304"/>
              </a:rPr>
              <a:t>                            </a:t>
            </a:r>
            <a:r>
              <a:rPr lang="en-US" sz="29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PROJECT ON</a:t>
            </a:r>
            <a:br>
              <a:rPr lang="en-US" sz="29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9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5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Crop Yield Prediction and Efficient use of </a:t>
            </a:r>
            <a:endParaRPr sz="5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accent1"/>
              </a:buClr>
              <a:buSzPct val="100000"/>
              <a:buFont typeface="Times New Roman" panose="02020603050405020304"/>
              <a:buNone/>
            </a:pPr>
            <a:r>
              <a:rPr lang="en-US" sz="5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Fertilizers</a:t>
            </a:r>
            <a:endParaRPr sz="5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0" name="Google Shape;170;p20"/>
          <p:cNvSpPr txBox="1">
            <a:spLocks noGrp="1"/>
          </p:cNvSpPr>
          <p:nvPr>
            <p:ph type="subTitle" idx="1"/>
          </p:nvPr>
        </p:nvSpPr>
        <p:spPr>
          <a:xfrm>
            <a:off x="470146" y="3992948"/>
            <a:ext cx="5220439" cy="2070932"/>
          </a:xfrm>
          <a:prstGeom prst="rect">
            <a:avLst/>
          </a:prstGeom>
          <a:noFill/>
          <a:ln>
            <a:noFill/>
          </a:ln>
        </p:spPr>
        <p:txBody>
          <a:bodyPr spcFirstLastPara="1" wrap="square" lIns="91425" tIns="45700" rIns="91425" bIns="45700" anchor="t" anchorCtr="0">
            <a:normAutofit fontScale="25000" lnSpcReduction="20000"/>
          </a:bodyPr>
          <a:lstStyle/>
          <a:p>
            <a:pPr marL="0" lvl="0" indent="0" algn="r" rtl="0">
              <a:spcBef>
                <a:spcPts val="0"/>
              </a:spcBef>
              <a:spcAft>
                <a:spcPts val="0"/>
              </a:spcAft>
              <a:buSzPct val="80000"/>
              <a:buNone/>
            </a:pPr>
            <a:r>
              <a:rPr lang="en-US" sz="7200" dirty="0"/>
              <a:t>.</a:t>
            </a:r>
            <a:endParaRPr dirty="0"/>
          </a:p>
          <a:p>
            <a:pPr marL="0" lvl="0" indent="0" algn="l" rtl="0">
              <a:spcBef>
                <a:spcPts val="1000"/>
              </a:spcBef>
              <a:spcAft>
                <a:spcPts val="0"/>
              </a:spcAft>
              <a:buSzPct val="80000"/>
              <a:buNone/>
            </a:pPr>
            <a:r>
              <a:rPr lang="en-US" sz="11200" b="1"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Presented by :</a:t>
            </a:r>
            <a:endParaRPr dirty="0"/>
          </a:p>
          <a:p>
            <a:pPr marL="685800" lvl="0" indent="-685800" algn="l" rtl="0">
              <a:spcBef>
                <a:spcPts val="1000"/>
              </a:spcBef>
              <a:spcAft>
                <a:spcPts val="0"/>
              </a:spcAft>
              <a:buSzPct val="80000"/>
              <a:buFont typeface="Noto Sans Symbols"/>
              <a:buChar char="✔"/>
            </a:pPr>
            <a:r>
              <a:rPr lang="en-US" sz="960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a:t>
            </a:r>
            <a:r>
              <a:rPr lang="en-US" sz="9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IVAREDDY PULI</a:t>
            </a:r>
            <a:r>
              <a:rPr lang="en-US" sz="960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(Y20IT</a:t>
            </a:r>
            <a:r>
              <a:rPr lang="en-US" sz="9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096</a:t>
            </a:r>
            <a:r>
              <a:rPr lang="en-US" sz="960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dirty="0"/>
          </a:p>
          <a:p>
            <a:pPr marL="685800" lvl="0" indent="-685800" algn="l" rtl="0">
              <a:spcBef>
                <a:spcPts val="1000"/>
              </a:spcBef>
              <a:spcAft>
                <a:spcPts val="0"/>
              </a:spcAft>
              <a:buSzPct val="80000"/>
              <a:buFont typeface="Noto Sans Symbols"/>
              <a:buChar char="✔"/>
            </a:pPr>
            <a:r>
              <a:rPr lang="en-US" sz="960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T.S</a:t>
            </a:r>
            <a:r>
              <a:rPr lang="en-US" sz="9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RINIJ</a:t>
            </a:r>
            <a:r>
              <a:rPr lang="en-US" sz="960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(Y20IT1</a:t>
            </a:r>
            <a:r>
              <a:rPr lang="en-US" sz="9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16</a:t>
            </a:r>
            <a:r>
              <a:rPr lang="en-US" sz="960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dirty="0"/>
          </a:p>
          <a:p>
            <a:pPr marL="685800" lvl="0" indent="-685800" algn="l" rtl="0">
              <a:spcBef>
                <a:spcPts val="1000"/>
              </a:spcBef>
              <a:spcAft>
                <a:spcPts val="0"/>
              </a:spcAft>
              <a:buSzPct val="80000"/>
              <a:buFont typeface="Noto Sans Symbols"/>
              <a:buChar char="✔"/>
            </a:pPr>
            <a:r>
              <a:rPr lang="en-US" sz="9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D.RAJ KUMAR</a:t>
            </a:r>
            <a:r>
              <a:rPr lang="en-US" sz="960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(L21IT131</a:t>
            </a:r>
            <a:r>
              <a:rPr lang="en-US" sz="9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9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85800" lvl="0" indent="-685800" algn="l" rtl="0">
              <a:spcBef>
                <a:spcPts val="1000"/>
              </a:spcBef>
              <a:spcAft>
                <a:spcPts val="0"/>
              </a:spcAft>
              <a:buSzPct val="80000"/>
              <a:buFont typeface="Noto Sans Symbols"/>
              <a:buChar char="✔"/>
            </a:pPr>
            <a:r>
              <a:rPr lang="en-US" sz="9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SK.NAYEEM(Y20IT102)</a:t>
            </a:r>
            <a:endParaRPr lang="en-US" sz="9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ct val="80000"/>
            </a:pPr>
            <a:endParaRPr sz="9600" cap="none" dirty="0">
              <a:latin typeface="Times New Roman" panose="02020603050405020304"/>
              <a:ea typeface="Times New Roman" panose="02020603050405020304"/>
              <a:cs typeface="Times New Roman" panose="02020603050405020304"/>
              <a:sym typeface="Times New Roman" panose="02020603050405020304"/>
            </a:endParaRPr>
          </a:p>
          <a:p>
            <a:pPr marL="685800" lvl="0" indent="-643890" algn="l" rtl="0">
              <a:spcBef>
                <a:spcPts val="1000"/>
              </a:spcBef>
              <a:spcAft>
                <a:spcPts val="0"/>
              </a:spcAft>
              <a:buSzPct val="80000"/>
              <a:buFont typeface="Noto Sans Symbols"/>
              <a:buNone/>
            </a:pPr>
            <a:endParaRPr sz="3300" cap="none" dirty="0">
              <a:latin typeface="Arial" panose="020B0604020202020204"/>
              <a:ea typeface="Arial" panose="020B0604020202020204"/>
              <a:cs typeface="Arial" panose="020B0604020202020204"/>
              <a:sym typeface="Arial" panose="020B0604020202020204"/>
            </a:endParaRPr>
          </a:p>
          <a:p>
            <a:pPr marL="685800" lvl="0" indent="-652780" algn="l" rtl="0">
              <a:spcBef>
                <a:spcPts val="1000"/>
              </a:spcBef>
              <a:spcAft>
                <a:spcPts val="0"/>
              </a:spcAft>
              <a:buSzPct val="80000"/>
              <a:buFont typeface="Noto Sans Symbols"/>
              <a:buNone/>
            </a:pPr>
            <a:endParaRPr sz="2600" cap="none" dirty="0">
              <a:latin typeface="Arial" panose="020B0604020202020204"/>
              <a:ea typeface="Arial" panose="020B0604020202020204"/>
              <a:cs typeface="Arial" panose="020B0604020202020204"/>
              <a:sym typeface="Arial" panose="020B0604020202020204"/>
            </a:endParaRPr>
          </a:p>
          <a:p>
            <a:pPr marL="0" lvl="0" indent="0" algn="l" rtl="0">
              <a:spcBef>
                <a:spcPts val="1000"/>
              </a:spcBef>
              <a:spcAft>
                <a:spcPts val="0"/>
              </a:spcAft>
              <a:buSzPct val="80000"/>
              <a:buNone/>
            </a:pPr>
            <a:r>
              <a:rPr lang="en-US" sz="3300" cap="none" dirty="0"/>
              <a:t>          </a:t>
            </a:r>
            <a:endParaRPr dirty="0"/>
          </a:p>
          <a:p>
            <a:pPr marL="0" lvl="0" indent="0" algn="r" rtl="0">
              <a:spcBef>
                <a:spcPts val="1000"/>
              </a:spcBef>
              <a:spcAft>
                <a:spcPts val="0"/>
              </a:spcAft>
              <a:buSzPct val="80000"/>
              <a:buNone/>
            </a:pPr>
            <a:endParaRPr sz="5000" dirty="0"/>
          </a:p>
        </p:txBody>
      </p:sp>
      <p:sp>
        <p:nvSpPr>
          <p:cNvPr id="171" name="Google Shape;171;p20"/>
          <p:cNvSpPr txBox="1"/>
          <p:nvPr/>
        </p:nvSpPr>
        <p:spPr>
          <a:xfrm>
            <a:off x="6909787" y="4276362"/>
            <a:ext cx="6094520" cy="11695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Guided By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8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800" b="0"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Dr.B.Hemanth</a:t>
            </a:r>
            <a:r>
              <a:rPr lang="en-US" sz="2800" b="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Kumar</a:t>
            </a: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2166620" y="106045"/>
            <a:ext cx="7794625" cy="103949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ct val="100000"/>
              <a:buFont typeface="Times New Roman" panose="02020603050405020304"/>
              <a:buNone/>
            </a:pPr>
            <a:r>
              <a:rPr lang="en-US" sz="3800" dirty="0">
                <a:latin typeface="Times New Roman" panose="02020603050405020304" pitchFamily="18" charset="0"/>
                <a:cs typeface="Times New Roman" panose="02020603050405020304" pitchFamily="18" charset="0"/>
                <a:sym typeface="+mn-ea"/>
              </a:rPr>
              <a:t>RESULTS &amp; DISCUSSIONS</a:t>
            </a:r>
            <a:endParaRPr lang="en-US" sz="3800" b="1">
              <a:latin typeface="Times New Roman" panose="02020603050405020304"/>
              <a:ea typeface="Times New Roman" panose="02020603050405020304"/>
              <a:cs typeface="Times New Roman" panose="02020603050405020304"/>
              <a:sym typeface="Times New Roman" panose="02020603050405020304"/>
            </a:endParaRPr>
          </a:p>
        </p:txBody>
      </p:sp>
      <p:sp>
        <p:nvSpPr>
          <p:cNvPr id="183" name="Google Shape;183;p22"/>
          <p:cNvSpPr txBox="1">
            <a:spLocks noGrp="1"/>
          </p:cNvSpPr>
          <p:nvPr>
            <p:ph idx="1"/>
          </p:nvPr>
        </p:nvSpPr>
        <p:spPr>
          <a:xfrm>
            <a:off x="569595" y="1342390"/>
            <a:ext cx="11622405" cy="5605145"/>
          </a:xfrm>
          <a:prstGeom prst="rect">
            <a:avLst/>
          </a:prstGeom>
          <a:noFill/>
          <a:ln>
            <a:noFill/>
          </a:ln>
        </p:spPr>
        <p:txBody>
          <a:bodyPr spcFirstLastPara="1" wrap="square" lIns="91425" tIns="45700" rIns="91425" bIns="45700" anchor="t" anchorCtr="0">
            <a:normAutofit/>
          </a:bodyPr>
          <a:lstStyle/>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We use totally 3 datasets in this project Dataset.csv, Fertilizer_Prediction.csv, test.csv</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got random 10-26-26</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Test Record : [0.00000000e+00 1.27085266e-03 8.47235108e-01 4.23617554e-04</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 0.00000000e+00 5.31216413e-01] Production would be : 12708.404624015584 KGs</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Yield would be : 1270</a:t>
            </a:r>
            <a:r>
              <a:rPr lang="en-IN" altLang="en-US" sz="2400" dirty="0">
                <a:latin typeface="Times New Roman" panose="02020603050405020304"/>
                <a:ea typeface="Times New Roman" panose="02020603050405020304"/>
                <a:cs typeface="Times New Roman" panose="02020603050405020304"/>
                <a:sym typeface="Times New Roman" panose="02020603050405020304"/>
              </a:rPr>
              <a:t>.</a:t>
            </a:r>
            <a:r>
              <a:rPr lang="en-US" sz="2400" dirty="0">
                <a:latin typeface="Times New Roman" panose="02020603050405020304"/>
                <a:ea typeface="Times New Roman" panose="02020603050405020304"/>
                <a:cs typeface="Times New Roman" panose="02020603050405020304"/>
                <a:sym typeface="Times New Roman" panose="02020603050405020304"/>
              </a:rPr>
              <a:t>8404624015585 KGs/acre</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Recommended Fertilizer : 10-26-26</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2166552" y="106197"/>
            <a:ext cx="5403328" cy="103957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ct val="100000"/>
              <a:buFont typeface="Times New Roman" panose="02020603050405020304"/>
              <a:buNone/>
            </a:pPr>
            <a:r>
              <a:rPr lang="en-US" sz="3800" b="1">
                <a:latin typeface="Times New Roman" panose="02020603050405020304"/>
                <a:ea typeface="Times New Roman" panose="02020603050405020304"/>
                <a:cs typeface="Times New Roman" panose="02020603050405020304"/>
                <a:sym typeface="Times New Roman" panose="02020603050405020304"/>
              </a:rPr>
              <a:t> </a:t>
            </a:r>
            <a:endParaRPr lang="en-US" sz="3800" b="1">
              <a:latin typeface="Times New Roman" panose="02020603050405020304"/>
              <a:ea typeface="Times New Roman" panose="02020603050405020304"/>
              <a:cs typeface="Times New Roman" panose="02020603050405020304"/>
              <a:sym typeface="Times New Roman" panose="02020603050405020304"/>
            </a:endParaRPr>
          </a:p>
        </p:txBody>
      </p:sp>
      <p:sp>
        <p:nvSpPr>
          <p:cNvPr id="183" name="Google Shape;183;p22"/>
          <p:cNvSpPr txBox="1">
            <a:spLocks noGrp="1"/>
          </p:cNvSpPr>
          <p:nvPr>
            <p:ph idx="1"/>
          </p:nvPr>
        </p:nvSpPr>
        <p:spPr>
          <a:xfrm>
            <a:off x="569595" y="1252855"/>
            <a:ext cx="11622405" cy="5605145"/>
          </a:xfrm>
          <a:prstGeom prst="rect">
            <a:avLst/>
          </a:prstGeom>
          <a:noFill/>
          <a:ln>
            <a:noFill/>
          </a:ln>
        </p:spPr>
        <p:txBody>
          <a:bodyPr spcFirstLastPara="1" wrap="square" lIns="91425" tIns="45700" rIns="91425" bIns="45700" anchor="t" anchorCtr="0">
            <a:normAutofit/>
          </a:bodyPr>
          <a:lstStyle/>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got random 14-35-14</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Test Record : [0.00000000e+00 1.49998538e-03 9.99990250e-01 4.99995125e-04</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 3.99996100e-03 9.99990250e-04]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Production would be : 2524.3205346918744 KGs</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Yield would be : 252</a:t>
            </a:r>
            <a:r>
              <a:rPr lang="en-IN" altLang="en-US" sz="2400" dirty="0">
                <a:latin typeface="Times New Roman" panose="02020603050405020304"/>
                <a:ea typeface="Times New Roman" panose="02020603050405020304"/>
                <a:cs typeface="Times New Roman" panose="02020603050405020304"/>
                <a:sym typeface="Times New Roman" panose="02020603050405020304"/>
              </a:rPr>
              <a:t>.</a:t>
            </a:r>
            <a:r>
              <a:rPr lang="en-US" sz="2400" dirty="0">
                <a:latin typeface="Times New Roman" panose="02020603050405020304"/>
                <a:ea typeface="Times New Roman" panose="02020603050405020304"/>
                <a:cs typeface="Times New Roman" panose="02020603050405020304"/>
                <a:sym typeface="Times New Roman" panose="02020603050405020304"/>
              </a:rPr>
              <a:t>43205346918745 KGs/acre</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Recommended Fertilizer : 14-35-14</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RMSE: 67.1382414509027;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US" sz="2400" dirty="0">
                <a:latin typeface="Times New Roman" panose="02020603050405020304"/>
                <a:ea typeface="Times New Roman" panose="02020603050405020304"/>
                <a:cs typeface="Times New Roman" panose="02020603050405020304"/>
                <a:sym typeface="Times New Roman" panose="02020603050405020304"/>
              </a:rPr>
              <a:t>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2166552" y="106197"/>
            <a:ext cx="5403328" cy="103957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ct val="100000"/>
              <a:buFont typeface="Times New Roman" panose="02020603050405020304"/>
              <a:buNone/>
            </a:pPr>
            <a:r>
              <a:rPr lang="en-US" sz="3800" b="1">
                <a:latin typeface="Times New Roman" panose="02020603050405020304"/>
                <a:ea typeface="Times New Roman" panose="02020603050405020304"/>
                <a:cs typeface="Times New Roman" panose="02020603050405020304"/>
                <a:sym typeface="Times New Roman" panose="02020603050405020304"/>
              </a:rPr>
              <a:t> </a:t>
            </a:r>
            <a:r>
              <a:rPr lang="en-US" sz="3800" b="1" dirty="0">
                <a:latin typeface="Times New Roman" panose="02020603050405020304" pitchFamily="18" charset="0"/>
                <a:cs typeface="Times New Roman" panose="02020603050405020304" pitchFamily="18" charset="0"/>
                <a:sym typeface="+mn-ea"/>
              </a:rPr>
              <a:t>CONCLUSION</a:t>
            </a:r>
            <a:endParaRPr lang="en-US" sz="3800" b="1">
              <a:latin typeface="Times New Roman" panose="02020603050405020304"/>
              <a:ea typeface="Times New Roman" panose="02020603050405020304"/>
              <a:cs typeface="Times New Roman" panose="02020603050405020304"/>
              <a:sym typeface="Times New Roman" panose="02020603050405020304"/>
            </a:endParaRPr>
          </a:p>
        </p:txBody>
      </p:sp>
      <p:sp>
        <p:nvSpPr>
          <p:cNvPr id="183" name="Google Shape;183;p22"/>
          <p:cNvSpPr txBox="1">
            <a:spLocks noGrp="1"/>
          </p:cNvSpPr>
          <p:nvPr>
            <p:ph idx="1"/>
          </p:nvPr>
        </p:nvSpPr>
        <p:spPr>
          <a:xfrm>
            <a:off x="569595" y="1252855"/>
            <a:ext cx="11622405" cy="5605145"/>
          </a:xfrm>
          <a:prstGeom prst="rect">
            <a:avLst/>
          </a:prstGeom>
          <a:noFill/>
          <a:ln>
            <a:noFill/>
          </a:ln>
        </p:spPr>
        <p:txBody>
          <a:bodyPr spcFirstLastPara="1" wrap="square" lIns="91425" tIns="45700" rIns="91425" bIns="45700" anchor="t" anchorCtr="0">
            <a:normAutofit/>
          </a:bodyPr>
          <a:lstStyle/>
          <a:p>
            <a:pPr marL="0" lvl="0" indent="0" algn="just" rtl="0">
              <a:spcBef>
                <a:spcPts val="1000"/>
              </a:spcBef>
              <a:spcAft>
                <a:spcPts val="0"/>
              </a:spcAft>
              <a:buSzPts val="2080"/>
              <a:buNone/>
            </a:pPr>
            <a:r>
              <a:rPr lang="en-US" sz="2400" dirty="0">
                <a:latin typeface="Times New Roman" panose="02020603050405020304"/>
                <a:ea typeface="Times New Roman" panose="02020603050405020304"/>
                <a:cs typeface="Times New Roman" panose="02020603050405020304"/>
                <a:sym typeface="Times New Roman" panose="02020603050405020304"/>
              </a:rPr>
              <a:t> Crop yield prediction and efficient use of the fertilizer issuccessfully predicted and also found the efficient algorithmrom both the algorithm and obtained the most efficient output</a:t>
            </a:r>
            <a:r>
              <a:rPr lang="en-IN" alt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a:latin typeface="Times New Roman" panose="02020603050405020304"/>
                <a:ea typeface="Times New Roman" panose="02020603050405020304"/>
                <a:cs typeface="Times New Roman" panose="02020603050405020304"/>
                <a:sym typeface="Times New Roman" panose="02020603050405020304"/>
              </a:rPr>
              <a:t>of the yield.</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US" sz="2400" dirty="0">
                <a:latin typeface="Times New Roman" panose="02020603050405020304"/>
                <a:ea typeface="Times New Roman" panose="02020603050405020304"/>
                <a:cs typeface="Times New Roman" panose="02020603050405020304"/>
                <a:sym typeface="Times New Roman" panose="02020603050405020304"/>
              </a:rPr>
              <a:t>In future developing the web application based onthis ideology and make the user use this easily and help theuser to understand the yield of the crop, he is going to crop in</a:t>
            </a:r>
            <a:r>
              <a:rPr lang="en-IN" altLang="en-US" sz="2400" dirty="0">
                <a:latin typeface="Times New Roman" panose="02020603050405020304"/>
                <a:ea typeface="Times New Roman" panose="02020603050405020304"/>
                <a:cs typeface="Times New Roman" panose="02020603050405020304"/>
                <a:sym typeface="Times New Roman" panose="02020603050405020304"/>
              </a:rPr>
              <a:t> </a:t>
            </a:r>
            <a:r>
              <a:rPr lang="en-US" sz="2400" dirty="0">
                <a:latin typeface="Times New Roman" panose="02020603050405020304"/>
                <a:ea typeface="Times New Roman" panose="02020603050405020304"/>
                <a:cs typeface="Times New Roman" panose="02020603050405020304"/>
                <a:sym typeface="Times New Roman" panose="02020603050405020304"/>
              </a:rPr>
              <a:t>that season.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540"/>
            <a:ext cx="10840914" cy="916275"/>
          </a:xfrm>
        </p:spPr>
        <p:txBody>
          <a:bodyPr>
            <a:normAutofit/>
          </a:bodyPr>
          <a:lstStyle/>
          <a:p>
            <a:pPr algn="ctr"/>
            <a:r>
              <a:rPr lang="en-IN" sz="3500" b="1" dirty="0">
                <a:latin typeface="Times New Roman" panose="02020603050405020304" pitchFamily="18" charset="0"/>
                <a:cs typeface="Times New Roman" panose="02020603050405020304" pitchFamily="18" charset="0"/>
              </a:rPr>
              <a:t>REFERENCES</a:t>
            </a:r>
            <a:endParaRPr lang="en-IN" sz="35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0743" y="1212826"/>
            <a:ext cx="10840914" cy="4950355"/>
          </a:xfrm>
        </p:spPr>
        <p:txBody>
          <a:bodyPr/>
          <a:lstStyle/>
          <a:p>
            <a:pPr algn="just">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Niketa</a:t>
            </a:r>
            <a:r>
              <a:rPr lang="en-IN" sz="2400" dirty="0">
                <a:latin typeface="Times New Roman" panose="02020603050405020304" pitchFamily="18" charset="0"/>
                <a:cs typeface="Times New Roman" panose="02020603050405020304" pitchFamily="18" charset="0"/>
              </a:rPr>
              <a:t> Gandhi et al ," Rice Crop Yield Forecasting of Tropical Wet and Dry Climatic Zone of India Using Data Mining </a:t>
            </a:r>
            <a:r>
              <a:rPr lang="en-IN" sz="2400" dirty="0" err="1">
                <a:latin typeface="Times New Roman" panose="02020603050405020304" pitchFamily="18" charset="0"/>
                <a:cs typeface="Times New Roman" panose="02020603050405020304" pitchFamily="18" charset="0"/>
              </a:rPr>
              <a:t>Techniques",IEEE</a:t>
            </a:r>
            <a:r>
              <a:rPr lang="en-IN" sz="2400" dirty="0">
                <a:latin typeface="Times New Roman" panose="02020603050405020304" pitchFamily="18" charset="0"/>
                <a:cs typeface="Times New Roman" panose="02020603050405020304" pitchFamily="18" charset="0"/>
              </a:rPr>
              <a:t> International Conference on Advances in Computer Applications (ICACA) , 2016.</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K.E. </a:t>
            </a:r>
            <a:r>
              <a:rPr lang="en-IN" sz="2400" dirty="0" err="1">
                <a:latin typeface="Times New Roman" panose="02020603050405020304" pitchFamily="18" charset="0"/>
                <a:cs typeface="Times New Roman" panose="02020603050405020304" pitchFamily="18" charset="0"/>
              </a:rPr>
              <a:t>Eswari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L.Vinitha</a:t>
            </a:r>
            <a:r>
              <a:rPr lang="en-IN" sz="2400" dirty="0">
                <a:latin typeface="Times New Roman" panose="02020603050405020304" pitchFamily="18" charset="0"/>
                <a:cs typeface="Times New Roman" panose="02020603050405020304" pitchFamily="18" charset="0"/>
              </a:rPr>
              <a:t>. " Crop Yield Prediction in Tamil Nadu Using   </a:t>
            </a:r>
            <a:r>
              <a:rPr lang="en-IN" sz="2400" dirty="0" err="1">
                <a:latin typeface="Times New Roman" panose="02020603050405020304" pitchFamily="18" charset="0"/>
                <a:cs typeface="Times New Roman" panose="02020603050405020304" pitchFamily="18" charset="0"/>
              </a:rPr>
              <a:t>Baysian</a:t>
            </a:r>
            <a:r>
              <a:rPr lang="en-IN" sz="2400" dirty="0">
                <a:latin typeface="Times New Roman" panose="02020603050405020304" pitchFamily="18" charset="0"/>
                <a:cs typeface="Times New Roman" panose="02020603050405020304" pitchFamily="18" charset="0"/>
              </a:rPr>
              <a:t> Network ", International Journal of Intellectual Advancements </a:t>
            </a:r>
            <a:r>
              <a:rPr lang="en-US" sz="2400" dirty="0">
                <a:latin typeface="Times New Roman" panose="02020603050405020304" pitchFamily="18" charset="0"/>
                <a:cs typeface="Times New Roman" panose="02020603050405020304" pitchFamily="18" charset="0"/>
              </a:rPr>
              <a:t>and Research in Engineering Computations, Volume-6,Issue-2,ISSN: 2348-2079.</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Shruti Mishra, Priyanka </a:t>
            </a:r>
            <a:r>
              <a:rPr lang="en-IN" sz="2400" dirty="0" err="1">
                <a:latin typeface="Times New Roman" panose="02020603050405020304" pitchFamily="18" charset="0"/>
                <a:cs typeface="Times New Roman" panose="02020603050405020304" pitchFamily="18" charset="0"/>
              </a:rPr>
              <a:t>Paygude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Snehal</a:t>
            </a:r>
            <a:r>
              <a:rPr lang="en-IN" sz="2400" dirty="0">
                <a:latin typeface="Times New Roman" panose="02020603050405020304" pitchFamily="18" charset="0"/>
                <a:cs typeface="Times New Roman" panose="02020603050405020304" pitchFamily="18" charset="0"/>
              </a:rPr>
              <a:t> Chaudhary, Sonali </a:t>
            </a:r>
            <a:r>
              <a:rPr lang="en-IN" sz="2400" dirty="0" err="1">
                <a:latin typeface="Times New Roman" panose="02020603050405020304" pitchFamily="18" charset="0"/>
                <a:cs typeface="Times New Roman" panose="02020603050405020304" pitchFamily="18" charset="0"/>
              </a:rPr>
              <a:t>Idate</a:t>
            </a:r>
            <a:r>
              <a:rPr lang="en-IN" sz="2400" dirty="0">
                <a:latin typeface="Times New Roman" panose="02020603050405020304" pitchFamily="18" charset="0"/>
                <a:cs typeface="Times New Roman" panose="02020603050405020304" pitchFamily="18" charset="0"/>
              </a:rPr>
              <a:t> “Use of Data Mining in Crop Yield Prediction” IEEE Xplore Compliant - Part Number:CFP18J06-ART, ISBN:978-1-5386-0807-4; DVD </a:t>
            </a:r>
            <a:r>
              <a:rPr lang="en-IN" sz="2400" dirty="0" err="1">
                <a:latin typeface="Times New Roman" panose="02020603050405020304" pitchFamily="18" charset="0"/>
                <a:cs typeface="Times New Roman" panose="02020603050405020304" pitchFamily="18" charset="0"/>
              </a:rPr>
              <a:t>PartNumber</a:t>
            </a:r>
            <a:r>
              <a:rPr lang="en-IN" sz="2400" dirty="0">
                <a:latin typeface="Times New Roman" panose="02020603050405020304" pitchFamily="18" charset="0"/>
                <a:cs typeface="Times New Roman" panose="02020603050405020304" pitchFamily="18" charset="0"/>
              </a:rPr>
              <a:t>: CFP18J06DVD , ISBN:978-1-5386-0806-7. </a:t>
            </a:r>
            <a:endParaRPr lang="en-IN" sz="2400" dirty="0">
              <a:latin typeface="Times New Roman" panose="02020603050405020304" pitchFamily="18" charset="0"/>
              <a:cs typeface="Times New Roman" panose="02020603050405020304" pitchFamily="18" charset="0"/>
            </a:endParaRPr>
          </a:p>
          <a:p>
            <a:pPr algn="just"/>
            <a:endParaRPr lang="en-IN" sz="24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540"/>
            <a:ext cx="10840914" cy="916275"/>
          </a:xfrm>
        </p:spPr>
        <p:txBody>
          <a:bodyPr>
            <a:normAutofit/>
          </a:bodyPr>
          <a:lstStyle/>
          <a:p>
            <a:pPr algn="ctr"/>
            <a:r>
              <a:rPr lang="en-IN" sz="3500" b="1" dirty="0">
                <a:latin typeface="Times New Roman" panose="02020603050405020304" pitchFamily="18" charset="0"/>
                <a:cs typeface="Times New Roman" panose="02020603050405020304" pitchFamily="18" charset="0"/>
              </a:rPr>
              <a:t>REFERENCES</a:t>
            </a:r>
            <a:endParaRPr lang="en-IN" sz="35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0743" y="1212826"/>
            <a:ext cx="10840914" cy="4950355"/>
          </a:xfrm>
        </p:spPr>
        <p:txBody>
          <a:bodyPr>
            <a:normAutofit/>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Anna </a:t>
            </a:r>
            <a:r>
              <a:rPr lang="en-IN" sz="2400" dirty="0" err="1">
                <a:latin typeface="Times New Roman" panose="02020603050405020304" pitchFamily="18" charset="0"/>
                <a:cs typeface="Times New Roman" panose="02020603050405020304" pitchFamily="18" charset="0"/>
              </a:rPr>
              <a:t>Chlingaryana</a:t>
            </a:r>
            <a:r>
              <a:rPr lang="en-IN" sz="2400" dirty="0">
                <a:latin typeface="Times New Roman" panose="02020603050405020304" pitchFamily="18" charset="0"/>
                <a:cs typeface="Times New Roman" panose="02020603050405020304" pitchFamily="18" charset="0"/>
              </a:rPr>
              <a:t>, Salah </a:t>
            </a:r>
            <a:r>
              <a:rPr lang="en-IN" sz="2400" dirty="0" err="1">
                <a:latin typeface="Times New Roman" panose="02020603050405020304" pitchFamily="18" charset="0"/>
                <a:cs typeface="Times New Roman" panose="02020603050405020304" pitchFamily="18" charset="0"/>
              </a:rPr>
              <a:t>Sukkarieha</a:t>
            </a:r>
            <a:r>
              <a:rPr lang="en-IN" sz="2400" dirty="0">
                <a:latin typeface="Times New Roman" panose="02020603050405020304" pitchFamily="18" charset="0"/>
                <a:cs typeface="Times New Roman" panose="02020603050405020304" pitchFamily="18" charset="0"/>
              </a:rPr>
              <a:t>, Brett </a:t>
            </a:r>
            <a:r>
              <a:rPr lang="en-IN" sz="2400" dirty="0" err="1">
                <a:latin typeface="Times New Roman" panose="02020603050405020304" pitchFamily="18" charset="0"/>
                <a:cs typeface="Times New Roman" panose="02020603050405020304" pitchFamily="18" charset="0"/>
              </a:rPr>
              <a:t>Whelanb</a:t>
            </a:r>
            <a:r>
              <a:rPr lang="en-IN" sz="2400" dirty="0">
                <a:latin typeface="Times New Roman" panose="02020603050405020304" pitchFamily="18" charset="0"/>
                <a:cs typeface="Times New Roman" panose="02020603050405020304" pitchFamily="18" charset="0"/>
              </a:rPr>
              <a:t> ― Machine learning approaches for crop yield prediction and nitrogen status estimation in precision agriculture: A review , Computers and Electronics in Agriculture 151 (2018) 61–69,Elisver,2018.</a:t>
            </a:r>
            <a:endParaRPr lang="en-IN" sz="2400" dirty="0">
              <a:latin typeface="Times New Roman" panose="02020603050405020304" pitchFamily="18" charset="0"/>
              <a:cs typeface="Times New Roman" panose="02020603050405020304" pitchFamily="18" charset="0"/>
            </a:endParaRPr>
          </a:p>
          <a:p>
            <a:pPr marL="137160" indent="0" algn="just">
              <a:buNone/>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Machine Learning by Tom M. Mitchell, ISBN: 0070428077</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Pooja M C et al, ―Implementation of Crop Yield Forecasting Using Data Mining , International Research Journal of Engineering and Technology (IRJET),2018,p-ISSN: 2395-0072 </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9856" y="1579930"/>
            <a:ext cx="8683625" cy="2421464"/>
          </a:xfrm>
        </p:spPr>
        <p:txBody>
          <a:bodyPr>
            <a:normAutofit/>
          </a:bodyPr>
          <a:lstStyle/>
          <a:p>
            <a:pPr algn="ctr"/>
            <a:r>
              <a:rPr lang="en-IN" sz="6000" b="1" dirty="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ctrTitle"/>
          </p:nvPr>
        </p:nvSpPr>
        <p:spPr>
          <a:xfrm>
            <a:off x="859053" y="90617"/>
            <a:ext cx="8683625" cy="78827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1"/>
              </a:buClr>
              <a:buSzPts val="54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CONTENTS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21"/>
          <p:cNvSpPr txBox="1"/>
          <p:nvPr/>
        </p:nvSpPr>
        <p:spPr>
          <a:xfrm>
            <a:off x="917575" y="708660"/>
            <a:ext cx="10584180" cy="64674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000" b="1" dirty="0">
                <a:latin typeface="Times New Roman" panose="02020603050405020304" pitchFamily="18" charset="0"/>
                <a:cs typeface="Times New Roman" panose="02020603050405020304" pitchFamily="18" charset="0"/>
                <a:sym typeface="+mn-ea"/>
              </a:rPr>
              <a:t>1. PROBLEM STATEMENT</a:t>
            </a:r>
            <a:endParaRPr lang="en-IN" sz="30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30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IN" sz="3000" b="1" dirty="0">
                <a:latin typeface="Times New Roman" panose="02020603050405020304" pitchFamily="18" charset="0"/>
                <a:cs typeface="Times New Roman" panose="02020603050405020304" pitchFamily="18" charset="0"/>
                <a:sym typeface="+mn-ea"/>
              </a:rPr>
              <a:t>2. PROPOSED METHOD</a:t>
            </a:r>
            <a:endParaRPr lang="en-IN" sz="30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30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IN" sz="3000" b="1" dirty="0">
                <a:latin typeface="Times New Roman" panose="02020603050405020304" pitchFamily="18" charset="0"/>
                <a:cs typeface="Times New Roman" panose="02020603050405020304" pitchFamily="18" charset="0"/>
                <a:sym typeface="+mn-ea"/>
              </a:rPr>
              <a:t>3.  BLOCK DIAGRAM</a:t>
            </a:r>
            <a:endParaRPr lang="en-IN" sz="30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30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IN" sz="3000" b="1" dirty="0">
                <a:latin typeface="Times New Roman" panose="02020603050405020304" pitchFamily="18" charset="0"/>
                <a:cs typeface="Times New Roman" panose="02020603050405020304" pitchFamily="18" charset="0"/>
                <a:sym typeface="+mn-ea"/>
              </a:rPr>
              <a:t>4.  PROPOSED METHOD ALGORITHMS</a:t>
            </a:r>
            <a:endParaRPr lang="en-IN" sz="30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30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IN" sz="3000" b="1" dirty="0">
                <a:latin typeface="Times New Roman" panose="02020603050405020304" pitchFamily="18" charset="0"/>
                <a:cs typeface="Times New Roman" panose="02020603050405020304" pitchFamily="18" charset="0"/>
                <a:sym typeface="+mn-ea"/>
              </a:rPr>
              <a:t>5.  RESULTS &amp; DISCUSSIONS</a:t>
            </a:r>
            <a:endParaRPr lang="en-IN" sz="30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30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IN" sz="3000" b="1" dirty="0">
                <a:latin typeface="Times New Roman" panose="02020603050405020304" pitchFamily="18" charset="0"/>
                <a:cs typeface="Times New Roman" panose="02020603050405020304" pitchFamily="18" charset="0"/>
                <a:sym typeface="+mn-ea"/>
              </a:rPr>
              <a:t>6.  CONCLUSION</a:t>
            </a:r>
            <a:endParaRPr lang="en-IN" sz="30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IN" sz="30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IN" sz="3000" b="1" dirty="0">
                <a:latin typeface="Times New Roman" panose="02020603050405020304" pitchFamily="18" charset="0"/>
                <a:cs typeface="Times New Roman" panose="02020603050405020304" pitchFamily="18" charset="0"/>
                <a:sym typeface="+mn-ea"/>
              </a:rPr>
              <a:t>7.  REFERENCES</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2166552" y="106197"/>
            <a:ext cx="5403328" cy="103957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imes New Roman" panose="02020603050405020304"/>
              <a:buNone/>
            </a:pPr>
            <a:r>
              <a:rPr lang="en-US" sz="3800" b="1">
                <a:latin typeface="Times New Roman" panose="02020603050405020304"/>
                <a:ea typeface="Times New Roman" panose="02020603050405020304"/>
                <a:cs typeface="Times New Roman" panose="02020603050405020304"/>
                <a:sym typeface="Times New Roman" panose="02020603050405020304"/>
              </a:rPr>
              <a:t>PROBLEM STATEMENT</a:t>
            </a:r>
            <a:endParaRPr lang="en-US" sz="3800" b="1">
              <a:latin typeface="Times New Roman" panose="02020603050405020304"/>
              <a:ea typeface="Times New Roman" panose="02020603050405020304"/>
              <a:cs typeface="Times New Roman" panose="02020603050405020304"/>
              <a:sym typeface="Times New Roman" panose="02020603050405020304"/>
            </a:endParaRPr>
          </a:p>
        </p:txBody>
      </p:sp>
      <p:sp>
        <p:nvSpPr>
          <p:cNvPr id="183" name="Google Shape;183;p22"/>
          <p:cNvSpPr txBox="1">
            <a:spLocks noGrp="1"/>
          </p:cNvSpPr>
          <p:nvPr>
            <p:ph idx="1"/>
          </p:nvPr>
        </p:nvSpPr>
        <p:spPr>
          <a:xfrm>
            <a:off x="569550" y="1342646"/>
            <a:ext cx="9266400" cy="5605200"/>
          </a:xfrm>
          <a:prstGeom prst="rect">
            <a:avLst/>
          </a:prstGeom>
          <a:noFill/>
          <a:ln>
            <a:noFill/>
          </a:ln>
        </p:spPr>
        <p:txBody>
          <a:bodyPr spcFirstLastPara="1" wrap="square" lIns="91425" tIns="45700" rIns="91425" bIns="45700" anchor="t" anchorCtr="0">
            <a:normAutofit/>
          </a:bodyPr>
          <a:lstStyle/>
          <a:p>
            <a:pPr marL="0" lvl="0" indent="0" algn="just" rtl="0">
              <a:spcBef>
                <a:spcPts val="1000"/>
              </a:spcBef>
              <a:spcAft>
                <a:spcPts val="0"/>
              </a:spcAft>
              <a:buSzPts val="2080"/>
              <a:buNone/>
            </a:pPr>
            <a:endParaRPr sz="2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spcBef>
                <a:spcPts val="1000"/>
              </a:spcBef>
              <a:spcAft>
                <a:spcPts val="0"/>
              </a:spcAft>
              <a:buSzPts val="2080"/>
              <a:buChar char="►"/>
            </a:pPr>
            <a:r>
              <a:rPr lang="en-US" sz="2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main aim is to Prediction of the crop yield using the efficient algorithms  and suggest how much quantity of fertilizer should be used to get the proper yield for the crop</a:t>
            </a:r>
            <a:endParaRPr dirty="0">
              <a:latin typeface="Times New Roman" panose="02020603050405020304" pitchFamily="18" charset="0"/>
              <a:cs typeface="Times New Roman" panose="02020603050405020304" pitchFamily="18" charset="0"/>
            </a:endParaRPr>
          </a:p>
          <a:p>
            <a:pPr marL="342900" lvl="0" indent="-220980" algn="l" rtl="0">
              <a:spcBef>
                <a:spcPts val="1000"/>
              </a:spcBef>
              <a:spcAft>
                <a:spcPts val="0"/>
              </a:spcAft>
              <a:buSzPts val="192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a:p>
            <a:pPr marL="342900" lvl="0" indent="-220980" algn="l" rtl="0">
              <a:spcBef>
                <a:spcPts val="1000"/>
              </a:spcBef>
              <a:spcAft>
                <a:spcPts val="0"/>
              </a:spcAft>
              <a:buSzPts val="192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940"/>
            <a:ext cx="9201096" cy="918741"/>
          </a:xfrm>
        </p:spPr>
        <p:txBody>
          <a:bodyPr>
            <a:normAutofit/>
          </a:bodyPr>
          <a:lstStyle/>
          <a:p>
            <a:pPr algn="ctr"/>
            <a:r>
              <a:rPr lang="en-US" sz="3200" b="1" dirty="0">
                <a:latin typeface="Times New Roman" panose="02020603050405020304" pitchFamily="18" charset="0"/>
                <a:cs typeface="Times New Roman" panose="02020603050405020304" pitchFamily="18" charset="0"/>
              </a:rPr>
              <a:t>PROPOSED </a:t>
            </a:r>
            <a:r>
              <a:rPr lang="en-IN" altLang="en-US" sz="3200" b="1" dirty="0">
                <a:latin typeface="Times New Roman" panose="02020603050405020304" pitchFamily="18" charset="0"/>
                <a:cs typeface="Times New Roman" panose="02020603050405020304" pitchFamily="18" charset="0"/>
              </a:rPr>
              <a:t>METHOD</a:t>
            </a:r>
            <a:endParaRPr lang="en-IN" alt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1513" y="995681"/>
            <a:ext cx="9809925" cy="5092081"/>
          </a:xfrm>
        </p:spPr>
        <p:txBody>
          <a:bodyPr>
            <a:normAutofit/>
          </a:bodyPr>
          <a:lstStyle/>
          <a:p>
            <a:pPr marL="0" indent="0" algn="just">
              <a:buNone/>
            </a:pPr>
            <a:r>
              <a:rPr lang="en-US" sz="2500" b="1" i="0" dirty="0">
                <a:effectLst/>
                <a:latin typeface="Times New Roman" panose="02020603050405020304" pitchFamily="18" charset="0"/>
                <a:cs typeface="Times New Roman" panose="02020603050405020304" pitchFamily="18" charset="0"/>
              </a:rPr>
              <a:t>Data Set Description </a:t>
            </a:r>
            <a:r>
              <a:rPr lang="en-IN" altLang="en-US" sz="2500" b="1" i="0" dirty="0">
                <a:effectLst/>
                <a:latin typeface="Times New Roman" panose="02020603050405020304" pitchFamily="18" charset="0"/>
                <a:cs typeface="Times New Roman" panose="02020603050405020304" pitchFamily="18" charset="0"/>
              </a:rPr>
              <a:t>:</a:t>
            </a:r>
            <a:endParaRPr lang="en-IN" altLang="en-US" sz="2500" b="1" i="0" dirty="0">
              <a:effectLst/>
              <a:latin typeface="Times New Roman" panose="02020603050405020304" pitchFamily="18" charset="0"/>
              <a:cs typeface="Times New Roman" panose="02020603050405020304" pitchFamily="18" charset="0"/>
            </a:endParaRPr>
          </a:p>
          <a:p>
            <a:pPr marL="0" indent="0" algn="just">
              <a:buNone/>
            </a:pPr>
            <a:r>
              <a:rPr lang="en-IN" altLang="en-US" sz="2500" b="1" i="0" dirty="0">
                <a:effectLst/>
                <a:latin typeface="Times New Roman" panose="02020603050405020304" pitchFamily="18" charset="0"/>
                <a:cs typeface="Times New Roman" panose="02020603050405020304" pitchFamily="18" charset="0"/>
              </a:rPr>
              <a:t>Table 1:</a:t>
            </a:r>
            <a:endParaRPr lang="en-IN" altLang="en-US" sz="2500" b="1" i="0" dirty="0">
              <a:effectLst/>
              <a:latin typeface="Times New Roman" panose="02020603050405020304" pitchFamily="18" charset="0"/>
              <a:cs typeface="Times New Roman" panose="02020603050405020304" pitchFamily="18" charset="0"/>
            </a:endParaRPr>
          </a:p>
          <a:p>
            <a:pPr marL="0" indent="0" algn="just">
              <a:buNone/>
            </a:pPr>
            <a:endParaRPr lang="en-IN" altLang="en-US" sz="2500" b="1" i="0" dirty="0">
              <a:effectLst/>
              <a:latin typeface="Times New Roman" panose="02020603050405020304" pitchFamily="18" charset="0"/>
              <a:cs typeface="Times New Roman" panose="02020603050405020304" pitchFamily="18" charset="0"/>
            </a:endParaRPr>
          </a:p>
          <a:p>
            <a:pPr marL="0" indent="0" algn="just">
              <a:buNone/>
            </a:pPr>
            <a:endParaRPr lang="en-IN" altLang="en-US" sz="2500" b="1" i="0" dirty="0">
              <a:effectLst/>
              <a:latin typeface="Times New Roman" panose="02020603050405020304" pitchFamily="18" charset="0"/>
              <a:cs typeface="Times New Roman" panose="02020603050405020304" pitchFamily="18" charset="0"/>
            </a:endParaRPr>
          </a:p>
          <a:p>
            <a:pPr marL="0" indent="0" algn="just">
              <a:buNone/>
            </a:pPr>
            <a:endParaRPr lang="en-IN" altLang="en-US" sz="2500" b="1" i="0" dirty="0">
              <a:effectLst/>
              <a:latin typeface="Times New Roman" panose="02020603050405020304" pitchFamily="18" charset="0"/>
              <a:cs typeface="Times New Roman" panose="02020603050405020304" pitchFamily="18" charset="0"/>
            </a:endParaRPr>
          </a:p>
          <a:p>
            <a:pPr marL="0" indent="0" algn="just">
              <a:buNone/>
            </a:pPr>
            <a:endParaRPr lang="en-IN" altLang="en-US" sz="2500" b="1" i="0" dirty="0">
              <a:effectLst/>
              <a:latin typeface="Times New Roman" panose="02020603050405020304" pitchFamily="18" charset="0"/>
              <a:cs typeface="Times New Roman" panose="02020603050405020304" pitchFamily="18" charset="0"/>
            </a:endParaRPr>
          </a:p>
          <a:p>
            <a:pPr marL="0" indent="0" algn="just">
              <a:buNone/>
            </a:pPr>
            <a:r>
              <a:rPr lang="en-IN" altLang="en-US" sz="2500" b="1" i="0" dirty="0">
                <a:effectLst/>
                <a:latin typeface="Times New Roman" panose="02020603050405020304" pitchFamily="18" charset="0"/>
                <a:cs typeface="Times New Roman" panose="02020603050405020304" pitchFamily="18" charset="0"/>
              </a:rPr>
              <a:t>Table 2:</a:t>
            </a:r>
            <a:endParaRPr lang="en-IN" altLang="en-US" sz="2500" b="1" i="0" dirty="0">
              <a:effectLst/>
              <a:latin typeface="Times New Roman" panose="02020603050405020304" pitchFamily="18" charset="0"/>
              <a:cs typeface="Times New Roman" panose="02020603050405020304" pitchFamily="18" charset="0"/>
            </a:endParaRPr>
          </a:p>
          <a:p>
            <a:pPr marL="0" indent="0" algn="just">
              <a:buNone/>
            </a:pPr>
            <a:endParaRPr lang="en-IN" altLang="en-US" sz="2500" b="1" i="0" dirty="0">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941705" y="2059305"/>
            <a:ext cx="6556375" cy="1976755"/>
          </a:xfrm>
          <a:prstGeom prst="rect">
            <a:avLst/>
          </a:prstGeom>
        </p:spPr>
      </p:pic>
      <p:pic>
        <p:nvPicPr>
          <p:cNvPr id="8" name="Picture 7"/>
          <p:cNvPicPr>
            <a:picLocks noChangeAspect="1"/>
          </p:cNvPicPr>
          <p:nvPr/>
        </p:nvPicPr>
        <p:blipFill>
          <a:blip r:embed="rId2"/>
          <a:stretch>
            <a:fillRect/>
          </a:stretch>
        </p:blipFill>
        <p:spPr>
          <a:xfrm>
            <a:off x="1413510" y="4462145"/>
            <a:ext cx="5972175" cy="2066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940"/>
            <a:ext cx="9201096" cy="918741"/>
          </a:xfrm>
        </p:spPr>
        <p:txBody>
          <a:bodyPr>
            <a:normAutofit/>
          </a:bodyPr>
          <a:lstStyle/>
          <a:p>
            <a:pPr algn="ctr"/>
            <a:r>
              <a:rPr lang="en-US" sz="3200" b="1" dirty="0">
                <a:latin typeface="Times New Roman" panose="02020603050405020304" pitchFamily="18" charset="0"/>
                <a:cs typeface="Times New Roman" panose="02020603050405020304" pitchFamily="18" charset="0"/>
              </a:rPr>
              <a:t>PROPOSED </a:t>
            </a:r>
            <a:r>
              <a:rPr lang="en-IN" altLang="en-US" sz="3200" b="1" dirty="0">
                <a:latin typeface="Times New Roman" panose="02020603050405020304" pitchFamily="18" charset="0"/>
                <a:cs typeface="Times New Roman" panose="02020603050405020304" pitchFamily="18" charset="0"/>
              </a:rPr>
              <a:t>METHOD</a:t>
            </a:r>
            <a:endParaRPr lang="en-IN" alt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1513" y="995681"/>
            <a:ext cx="9809925" cy="5092081"/>
          </a:xfrm>
        </p:spPr>
        <p:txBody>
          <a:bodyPr>
            <a:normAutofit/>
          </a:bodyPr>
          <a:lstStyle/>
          <a:p>
            <a:pPr marL="0" indent="0" algn="just">
              <a:buNone/>
            </a:pPr>
            <a:r>
              <a:rPr lang="en-IN" altLang="en-US" sz="2500" b="1" i="0" dirty="0">
                <a:effectLst/>
                <a:latin typeface="Times New Roman" panose="02020603050405020304" pitchFamily="18" charset="0"/>
                <a:cs typeface="Times New Roman" panose="02020603050405020304" pitchFamily="18" charset="0"/>
              </a:rPr>
              <a:t>Metadata:</a:t>
            </a:r>
            <a:endParaRPr lang="en-IN" altLang="en-US" sz="2500" b="1" i="0" dirty="0">
              <a:effectLst/>
              <a:latin typeface="Times New Roman" panose="02020603050405020304" pitchFamily="18" charset="0"/>
              <a:cs typeface="Times New Roman" panose="02020603050405020304" pitchFamily="18" charset="0"/>
            </a:endParaRPr>
          </a:p>
          <a:p>
            <a:pPr marL="0" indent="0" algn="just">
              <a:buNone/>
            </a:pPr>
            <a:r>
              <a:rPr lang="en-IN" altLang="en-US" sz="2500" b="1" i="0" dirty="0">
                <a:effectLst/>
                <a:latin typeface="Times New Roman" panose="02020603050405020304" pitchFamily="18" charset="0"/>
                <a:cs typeface="Times New Roman" panose="02020603050405020304" pitchFamily="18" charset="0"/>
              </a:rPr>
              <a:t> </a:t>
            </a:r>
            <a:r>
              <a:rPr lang="en-IN" altLang="en-US" sz="2000" i="0" dirty="0">
                <a:effectLst/>
                <a:latin typeface="Times New Roman" panose="02020603050405020304" pitchFamily="18" charset="0"/>
                <a:cs typeface="Times New Roman" panose="02020603050405020304" pitchFamily="18" charset="0"/>
              </a:rPr>
              <a:t>Here we convert all data into the numbers by useing label encoding techniques. Takeing example we have different crops in the data set we give each number to the each crop for rice giving as 1, red gram 2 etc..</a:t>
            </a:r>
            <a:endParaRPr lang="en-IN" altLang="en-US" sz="2000" i="0" dirty="0">
              <a:effectLst/>
              <a:latin typeface="Times New Roman" panose="02020603050405020304" pitchFamily="18" charset="0"/>
              <a:cs typeface="Times New Roman" panose="02020603050405020304" pitchFamily="18" charset="0"/>
            </a:endParaRPr>
          </a:p>
          <a:p>
            <a:pPr marL="0" indent="0" algn="just">
              <a:buNone/>
            </a:pPr>
            <a:endParaRPr lang="en-IN" altLang="en-US" sz="2000" i="0" dirty="0">
              <a:effectLst/>
              <a:latin typeface="Times New Roman" panose="02020603050405020304" pitchFamily="18" charset="0"/>
              <a:cs typeface="Times New Roman" panose="02020603050405020304" pitchFamily="18" charset="0"/>
            </a:endParaRPr>
          </a:p>
          <a:p>
            <a:pPr marL="0" indent="0" algn="just">
              <a:buNone/>
            </a:pPr>
            <a:r>
              <a:rPr lang="en-IN" altLang="en-US" sz="2500" b="1" i="0" dirty="0">
                <a:effectLst/>
                <a:latin typeface="Times New Roman" panose="02020603050405020304" pitchFamily="18" charset="0"/>
                <a:cs typeface="Times New Roman" panose="02020603050405020304" pitchFamily="18" charset="0"/>
              </a:rPr>
              <a:t>Data Pre-processing</a:t>
            </a:r>
            <a:r>
              <a:rPr lang="en-IN" altLang="en-US" sz="2000" i="0" dirty="0">
                <a:effectLst/>
                <a:latin typeface="Times New Roman" panose="02020603050405020304" pitchFamily="18" charset="0"/>
                <a:cs typeface="Times New Roman" panose="02020603050405020304" pitchFamily="18" charset="0"/>
              </a:rPr>
              <a:t>:</a:t>
            </a:r>
            <a:endParaRPr lang="en-IN" altLang="en-US" sz="2000" i="0" dirty="0">
              <a:effectLst/>
              <a:latin typeface="Times New Roman" panose="02020603050405020304" pitchFamily="18" charset="0"/>
              <a:cs typeface="Times New Roman" panose="02020603050405020304" pitchFamily="18" charset="0"/>
            </a:endParaRPr>
          </a:p>
          <a:p>
            <a:pPr marL="0" indent="0" algn="just">
              <a:buNone/>
            </a:pPr>
            <a:r>
              <a:rPr lang="en-IN" altLang="en-US" sz="2000" i="0" dirty="0">
                <a:effectLst/>
                <a:latin typeface="Times New Roman" panose="02020603050405020304" pitchFamily="18" charset="0"/>
                <a:cs typeface="Times New Roman" panose="02020603050405020304" pitchFamily="18" charset="0"/>
              </a:rPr>
              <a:t>Takeing the metadata we first clean the unwanted data like haveing null values in the label column. After this we processing with the outliers and missing values in the independent fields useing imputing technique and calucation q1, q2, q3 based on the values we treat the outliers. After this we check for the multicolliniarity in the data set if it have by useing vif we treat.</a:t>
            </a:r>
            <a:endParaRPr lang="en-IN" altLang="en-US" sz="2000" i="0" dirty="0">
              <a:effectLst/>
              <a:latin typeface="Times New Roman" panose="02020603050405020304" pitchFamily="18" charset="0"/>
              <a:cs typeface="Times New Roman" panose="02020603050405020304" pitchFamily="18" charset="0"/>
            </a:endParaRPr>
          </a:p>
          <a:p>
            <a:pPr marL="0" indent="0" algn="just">
              <a:buNone/>
            </a:pPr>
            <a:r>
              <a:rPr lang="en-IN" altLang="en-US" sz="2000" i="0" dirty="0">
                <a:effectLst/>
                <a:latin typeface="Times New Roman" panose="02020603050405020304" pitchFamily="18" charset="0"/>
                <a:cs typeface="Times New Roman" panose="02020603050405020304" pitchFamily="18" charset="0"/>
              </a:rPr>
              <a:t>After this we devide the data set into trian and test data by giving 30:70 percent or 20:80.</a:t>
            </a:r>
            <a:endParaRPr lang="en-IN" altLang="en-US" sz="2000" i="0" dirty="0">
              <a:effectLst/>
              <a:latin typeface="Times New Roman" panose="02020603050405020304" pitchFamily="18" charset="0"/>
              <a:cs typeface="Times New Roman" panose="02020603050405020304" pitchFamily="18" charset="0"/>
            </a:endParaRPr>
          </a:p>
          <a:p>
            <a:pPr marL="0" indent="0" algn="just">
              <a:buNone/>
            </a:pPr>
            <a:endParaRPr lang="en-IN" altLang="en-US" sz="2500" b="1" i="0" dirty="0">
              <a:effectLst/>
              <a:latin typeface="Times New Roman" panose="02020603050405020304" pitchFamily="18" charset="0"/>
              <a:cs typeface="Times New Roman" panose="02020603050405020304" pitchFamily="18" charset="0"/>
            </a:endParaRPr>
          </a:p>
          <a:p>
            <a:pPr marL="0" indent="0" algn="just">
              <a:buNone/>
            </a:pPr>
            <a:endParaRPr lang="en-IN" altLang="en-US" sz="2500" b="1" i="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476" y="76940"/>
            <a:ext cx="10840914" cy="918741"/>
          </a:xfrm>
        </p:spPr>
        <p:txBody>
          <a:bodyPr>
            <a:normAutofit/>
          </a:bodyPr>
          <a:lstStyle/>
          <a:p>
            <a:pPr algn="ctr"/>
            <a:r>
              <a:rPr lang="en-US" sz="3200" b="1" dirty="0">
                <a:latin typeface="Times New Roman" panose="02020603050405020304" pitchFamily="18" charset="0"/>
                <a:cs typeface="Times New Roman" panose="02020603050405020304" pitchFamily="18" charset="0"/>
              </a:rPr>
              <a:t>ARCHITECTURE</a:t>
            </a: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345914" y="1130157"/>
            <a:ext cx="8301519" cy="548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2166552" y="106197"/>
            <a:ext cx="5403328" cy="1039576"/>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imes New Roman" panose="02020603050405020304"/>
              <a:buNone/>
            </a:pPr>
            <a:r>
              <a:rPr lang="en-IN" altLang="en-US" sz="3800" b="1">
                <a:latin typeface="Times New Roman" panose="02020603050405020304"/>
                <a:ea typeface="Times New Roman" panose="02020603050405020304"/>
                <a:cs typeface="Times New Roman" panose="02020603050405020304"/>
                <a:sym typeface="Times New Roman" panose="02020603050405020304"/>
              </a:rPr>
              <a:t>           Random Forest Algo..</a:t>
            </a:r>
            <a:endParaRPr lang="en-IN" altLang="en-US" sz="3800" b="1">
              <a:latin typeface="Times New Roman" panose="02020603050405020304"/>
              <a:ea typeface="Times New Roman" panose="02020603050405020304"/>
              <a:cs typeface="Times New Roman" panose="02020603050405020304"/>
              <a:sym typeface="Times New Roman" panose="02020603050405020304"/>
            </a:endParaRPr>
          </a:p>
        </p:txBody>
      </p:sp>
      <p:sp>
        <p:nvSpPr>
          <p:cNvPr id="183" name="Google Shape;183;p22"/>
          <p:cNvSpPr txBox="1">
            <a:spLocks noGrp="1"/>
          </p:cNvSpPr>
          <p:nvPr>
            <p:ph idx="1"/>
          </p:nvPr>
        </p:nvSpPr>
        <p:spPr>
          <a:xfrm>
            <a:off x="569595" y="1342390"/>
            <a:ext cx="11622405" cy="5605145"/>
          </a:xfrm>
          <a:prstGeom prst="rect">
            <a:avLst/>
          </a:prstGeom>
          <a:noFill/>
          <a:ln>
            <a:noFill/>
          </a:ln>
        </p:spPr>
        <p:txBody>
          <a:bodyPr spcFirstLastPara="1" wrap="square" lIns="91425" tIns="45700" rIns="91425" bIns="45700" anchor="t" anchorCtr="0">
            <a:normAutofit lnSpcReduction="20000"/>
          </a:bodyPr>
          <a:lstStyle/>
          <a:p>
            <a:pPr lvl="0" algn="just" rtl="0">
              <a:spcBef>
                <a:spcPts val="1000"/>
              </a:spcBef>
              <a:spcAft>
                <a:spcPts val="0"/>
              </a:spcAft>
              <a:buSzPts val="2080"/>
              <a:buFont typeface="Arial" panose="020B0604020202020204" pitchFamily="34" charset="0"/>
              <a:buChar char="•"/>
            </a:pPr>
            <a:r>
              <a:rPr sz="2400" dirty="0">
                <a:latin typeface="Times New Roman" panose="02020603050405020304"/>
                <a:ea typeface="Times New Roman" panose="02020603050405020304"/>
                <a:cs typeface="Times New Roman" panose="02020603050405020304"/>
                <a:sym typeface="Times New Roman" panose="02020603050405020304"/>
              </a:rPr>
              <a:t>Random Forest Model Initialization:</a:t>
            </a:r>
            <a:endParaRPr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US" sz="2400" dirty="0">
                <a:latin typeface="Times New Roman" panose="02020603050405020304"/>
                <a:ea typeface="Times New Roman" panose="02020603050405020304"/>
                <a:cs typeface="Times New Roman" panose="02020603050405020304"/>
                <a:sym typeface="Times New Roman" panose="02020603050405020304"/>
              </a:rPr>
              <a:t>        1) Decide the number of trees (n_estimators) to be used in the forest.</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US" sz="2400" dirty="0">
                <a:latin typeface="Times New Roman" panose="02020603050405020304"/>
                <a:ea typeface="Times New Roman" panose="02020603050405020304"/>
                <a:cs typeface="Times New Roman" panose="02020603050405020304"/>
                <a:sym typeface="Times New Roman" panose="02020603050405020304"/>
              </a:rPr>
              <a:t>        2) Choose other hyperparameters such as maximum depth of the trees (max_depth),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US" sz="2400" dirty="0">
                <a:latin typeface="Times New Roman" panose="02020603050405020304"/>
                <a:ea typeface="Times New Roman" panose="02020603050405020304"/>
                <a:cs typeface="Times New Roman" panose="02020603050405020304"/>
                <a:sym typeface="Times New Roman" panose="02020603050405020304"/>
              </a:rPr>
              <a:t>            minimum samples required to split an internal node (min_samples_split).</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lvl="0" algn="just" rtl="0">
              <a:spcBef>
                <a:spcPts val="1000"/>
              </a:spcBef>
              <a:spcAft>
                <a:spcPts val="0"/>
              </a:spcAft>
              <a:buSzPts val="2080"/>
              <a:buFont typeface="Arial" panose="020B0604020202020204" pitchFamily="34" charset="0"/>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Bootstrap Sampling:</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US" sz="2400" dirty="0">
                <a:latin typeface="Times New Roman" panose="02020603050405020304"/>
                <a:ea typeface="Times New Roman" panose="02020603050405020304"/>
                <a:cs typeface="Times New Roman" panose="02020603050405020304"/>
                <a:sym typeface="Times New Roman" panose="02020603050405020304"/>
              </a:rPr>
              <a:t>       1) Randomly select samples from the training dataset with replacement . </a:t>
            </a:r>
            <a:r>
              <a:rPr lang="en-US" sz="2400" dirty="0">
                <a:latin typeface="Times New Roman" panose="02020603050405020304"/>
                <a:ea typeface="Times New Roman" panose="02020603050405020304"/>
                <a:cs typeface="Times New Roman" panose="02020603050405020304"/>
                <a:sym typeface="Times New Roman" panose="02020603050405020304"/>
              </a:rPr>
              <a:t>This creates</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US" sz="2400" dirty="0">
                <a:latin typeface="Times New Roman" panose="02020603050405020304"/>
                <a:ea typeface="Times New Roman" panose="02020603050405020304"/>
                <a:cs typeface="Times New Roman" panose="02020603050405020304"/>
                <a:sym typeface="Times New Roman" panose="02020603050405020304"/>
              </a:rPr>
              <a:t>           multiple subsets of the data for training each tree.</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lvl="0" algn="just" rtl="0">
              <a:spcBef>
                <a:spcPts val="1000"/>
              </a:spcBef>
              <a:spcAft>
                <a:spcPts val="0"/>
              </a:spcAft>
              <a:buSzPts val="2080"/>
              <a:buFont typeface="Arial" panose="020B0604020202020204" pitchFamily="34" charset="0"/>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Prediction:</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US" sz="2400" dirty="0">
                <a:latin typeface="Times New Roman" panose="02020603050405020304"/>
                <a:ea typeface="Times New Roman" panose="02020603050405020304"/>
                <a:cs typeface="Times New Roman" panose="02020603050405020304"/>
                <a:sym typeface="Times New Roman" panose="02020603050405020304"/>
              </a:rPr>
              <a:t>       1) Aggregate predictions from all the trees in the forest to make the final prediction.</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US" sz="2400" dirty="0">
                <a:latin typeface="Times New Roman" panose="02020603050405020304"/>
                <a:ea typeface="Times New Roman" panose="02020603050405020304"/>
                <a:cs typeface="Times New Roman" panose="02020603050405020304"/>
                <a:sym typeface="Times New Roman" panose="02020603050405020304"/>
              </a:rPr>
              <a:t>       2) For regression, the final prediction can be the mean or median of </a:t>
            </a:r>
            <a:r>
              <a:rPr lang="en-US" sz="2400" dirty="0">
                <a:latin typeface="Times New Roman" panose="02020603050405020304"/>
                <a:ea typeface="Times New Roman" panose="02020603050405020304"/>
                <a:cs typeface="Times New Roman" panose="02020603050405020304"/>
                <a:sym typeface="Times New Roman" panose="02020603050405020304"/>
              </a:rPr>
              <a:t>the predictions from</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US" sz="2400" dirty="0">
                <a:latin typeface="Times New Roman" panose="02020603050405020304"/>
                <a:ea typeface="Times New Roman" panose="02020603050405020304"/>
                <a:cs typeface="Times New Roman" panose="02020603050405020304"/>
                <a:sym typeface="Times New Roman" panose="02020603050405020304"/>
              </a:rPr>
              <a:t>           individual trees.</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US" sz="2400" dirty="0">
                <a:latin typeface="Times New Roman" panose="02020603050405020304"/>
                <a:ea typeface="Times New Roman" panose="02020603050405020304"/>
                <a:cs typeface="Times New Roman" panose="02020603050405020304"/>
                <a:sym typeface="Times New Roman" panose="02020603050405020304"/>
              </a:rPr>
              <a:t>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US" sz="2400" dirty="0">
                <a:latin typeface="Times New Roman" panose="02020603050405020304"/>
                <a:ea typeface="Times New Roman" panose="02020603050405020304"/>
                <a:cs typeface="Times New Roman" panose="02020603050405020304"/>
                <a:sym typeface="Times New Roman" panose="02020603050405020304"/>
              </a:rPr>
              <a:t>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2166552" y="106197"/>
            <a:ext cx="5403328" cy="103957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ct val="100000"/>
              <a:buFont typeface="Times New Roman" panose="02020603050405020304"/>
              <a:buNone/>
            </a:pPr>
            <a:endParaRPr lang="en-US" sz="3800" b="1">
              <a:latin typeface="Times New Roman" panose="02020603050405020304"/>
              <a:ea typeface="Times New Roman" panose="02020603050405020304"/>
              <a:cs typeface="Times New Roman" panose="02020603050405020304"/>
              <a:sym typeface="Times New Roman" panose="02020603050405020304"/>
            </a:endParaRPr>
          </a:p>
        </p:txBody>
      </p:sp>
      <p:sp>
        <p:nvSpPr>
          <p:cNvPr id="183" name="Google Shape;183;p22"/>
          <p:cNvSpPr txBox="1">
            <a:spLocks noGrp="1"/>
          </p:cNvSpPr>
          <p:nvPr>
            <p:ph idx="1"/>
          </p:nvPr>
        </p:nvSpPr>
        <p:spPr>
          <a:xfrm>
            <a:off x="569595" y="1342390"/>
            <a:ext cx="11622405" cy="5605145"/>
          </a:xfrm>
          <a:prstGeom prst="rect">
            <a:avLst/>
          </a:prstGeom>
          <a:noFill/>
          <a:ln>
            <a:noFill/>
          </a:ln>
        </p:spPr>
        <p:txBody>
          <a:bodyPr spcFirstLastPara="1" wrap="square" lIns="91425" tIns="45700" rIns="91425" bIns="45700" anchor="t" anchorCtr="0">
            <a:normAutofit/>
          </a:bodyPr>
          <a:lstStyle/>
          <a:p>
            <a:pPr lvl="0" algn="just" rtl="0">
              <a:spcBef>
                <a:spcPts val="1000"/>
              </a:spcBef>
              <a:spcAft>
                <a:spcPts val="0"/>
              </a:spcAft>
              <a:buSzPts val="2080"/>
              <a:buFont typeface="Arial" panose="020B0604020202020204" pitchFamily="34" charset="0"/>
              <a:buChar char="•"/>
            </a:pPr>
            <a:r>
              <a:rPr sz="2400" dirty="0">
                <a:latin typeface="Times New Roman" panose="02020603050405020304"/>
                <a:ea typeface="Times New Roman" panose="02020603050405020304"/>
                <a:cs typeface="Times New Roman" panose="02020603050405020304"/>
                <a:sym typeface="Times New Roman" panose="02020603050405020304"/>
              </a:rPr>
              <a:t>Feature Importance: </a:t>
            </a:r>
            <a:endParaRPr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        1) Assess the importance of features in the model to understand which </a:t>
            </a:r>
            <a:r>
              <a:rPr lang="en-US" sz="2400" dirty="0">
                <a:latin typeface="Times New Roman" panose="02020603050405020304"/>
                <a:ea typeface="Times New Roman" panose="02020603050405020304"/>
                <a:cs typeface="Times New Roman" panose="02020603050405020304"/>
                <a:sym typeface="Times New Roman" panose="02020603050405020304"/>
              </a:rPr>
              <a:t>variables have</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             the most significant impact on the prediction.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lvl="0" algn="just" rtl="0">
              <a:spcBef>
                <a:spcPts val="1000"/>
              </a:spcBef>
              <a:spcAft>
                <a:spcPts val="0"/>
              </a:spcAft>
              <a:buSzPts val="2080"/>
              <a:buFont typeface="Arial" panose="020B0604020202020204" pitchFamily="34" charset="0"/>
              <a:buChar char="•"/>
            </a:pPr>
            <a:r>
              <a:rPr lang="en-US" sz="2400" dirty="0">
                <a:latin typeface="Times New Roman" panose="02020603050405020304"/>
                <a:ea typeface="Times New Roman" panose="02020603050405020304"/>
                <a:cs typeface="Times New Roman" panose="02020603050405020304"/>
                <a:sym typeface="Times New Roman" panose="02020603050405020304"/>
              </a:rPr>
              <a:t>Deployment: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      1) Once satisfied with the model's performance, deploy it to </a:t>
            </a:r>
            <a:r>
              <a:rPr lang="en-US" sz="2400" dirty="0">
                <a:latin typeface="Times New Roman" panose="02020603050405020304"/>
                <a:ea typeface="Times New Roman" panose="02020603050405020304"/>
                <a:cs typeface="Times New Roman" panose="02020603050405020304"/>
                <a:sym typeface="Times New Roman" panose="02020603050405020304"/>
              </a:rPr>
              <a:t>make predictions on new,</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Font typeface="Arial" panose="020B0604020202020204" pitchFamily="34" charset="0"/>
              <a:buNone/>
            </a:pPr>
            <a:r>
              <a:rPr lang="en-US" sz="2400" dirty="0">
                <a:latin typeface="Times New Roman" panose="02020603050405020304"/>
                <a:ea typeface="Times New Roman" panose="02020603050405020304"/>
                <a:cs typeface="Times New Roman" panose="02020603050405020304"/>
                <a:sym typeface="Times New Roman" panose="02020603050405020304"/>
              </a:rPr>
              <a:t>           unseen data.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US" sz="2400" dirty="0">
                <a:latin typeface="Times New Roman" panose="02020603050405020304"/>
                <a:ea typeface="Times New Roman" panose="02020603050405020304"/>
                <a:cs typeface="Times New Roman" panose="02020603050405020304"/>
                <a:sym typeface="Times New Roman" panose="02020603050405020304"/>
              </a:rPr>
              <a:t>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2166552" y="106197"/>
            <a:ext cx="5403328" cy="103957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ct val="100000"/>
              <a:buFont typeface="Times New Roman" panose="02020603050405020304"/>
              <a:buNone/>
            </a:pPr>
            <a:r>
              <a:rPr lang="en-IN" altLang="en-US" sz="3800" b="1">
                <a:latin typeface="Times New Roman" panose="02020603050405020304"/>
                <a:ea typeface="Times New Roman" panose="02020603050405020304"/>
                <a:cs typeface="Times New Roman" panose="02020603050405020304"/>
                <a:sym typeface="Times New Roman" panose="02020603050405020304"/>
              </a:rPr>
              <a:t>      Back Propagation</a:t>
            </a:r>
            <a:endParaRPr lang="en-IN" altLang="en-US" sz="3800" b="1">
              <a:latin typeface="Times New Roman" panose="02020603050405020304"/>
              <a:ea typeface="Times New Roman" panose="02020603050405020304"/>
              <a:cs typeface="Times New Roman" panose="02020603050405020304"/>
              <a:sym typeface="Times New Roman" panose="02020603050405020304"/>
            </a:endParaRPr>
          </a:p>
        </p:txBody>
      </p:sp>
      <p:sp>
        <p:nvSpPr>
          <p:cNvPr id="183" name="Google Shape;183;p22"/>
          <p:cNvSpPr txBox="1">
            <a:spLocks noGrp="1"/>
          </p:cNvSpPr>
          <p:nvPr>
            <p:ph idx="1"/>
          </p:nvPr>
        </p:nvSpPr>
        <p:spPr>
          <a:xfrm>
            <a:off x="569595" y="1342390"/>
            <a:ext cx="11622405" cy="5605145"/>
          </a:xfrm>
          <a:prstGeom prst="rect">
            <a:avLst/>
          </a:prstGeom>
          <a:noFill/>
          <a:ln>
            <a:noFill/>
          </a:ln>
        </p:spPr>
        <p:txBody>
          <a:bodyPr spcFirstLastPara="1" wrap="square" lIns="91425" tIns="45700" rIns="91425" bIns="45700" anchor="t" anchorCtr="0">
            <a:normAutofit lnSpcReduction="20000"/>
          </a:bodyPr>
          <a:lstStyle/>
          <a:p>
            <a:pPr lvl="0" algn="just" rtl="0">
              <a:spcBef>
                <a:spcPts val="1000"/>
              </a:spcBef>
              <a:spcAft>
                <a:spcPts val="0"/>
              </a:spcAft>
              <a:buSzPts val="2080"/>
              <a:buFont typeface="Wingdings" panose="05000000000000000000" charset="0"/>
              <a:buChar char="Ø"/>
            </a:pPr>
            <a:r>
              <a:rPr lang="en-US" sz="2400" dirty="0">
                <a:latin typeface="Times New Roman" panose="02020603050405020304"/>
                <a:ea typeface="Times New Roman" panose="02020603050405020304"/>
                <a:cs typeface="Times New Roman" panose="02020603050405020304"/>
                <a:sym typeface="Times New Roman" panose="02020603050405020304"/>
              </a:rPr>
              <a:t> At first, to train the network we initialize the weights and bias.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lvl="0" algn="just" rtl="0">
              <a:spcBef>
                <a:spcPts val="1000"/>
              </a:spcBef>
              <a:spcAft>
                <a:spcPts val="0"/>
              </a:spcAft>
              <a:buSzPts val="2080"/>
              <a:buFont typeface="Wingdings" panose="05000000000000000000" charset="0"/>
              <a:buChar char="Ø"/>
            </a:pPr>
            <a:r>
              <a:rPr lang="en-US" sz="2400" dirty="0">
                <a:latin typeface="Times New Roman" panose="02020603050405020304"/>
                <a:ea typeface="Times New Roman" panose="02020603050405020304"/>
                <a:cs typeface="Times New Roman" panose="02020603050405020304"/>
                <a:sym typeface="Times New Roman" panose="02020603050405020304"/>
              </a:rPr>
              <a:t>Considering all attributes x from the dataset d compute the output for every unit in the network.</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lvl="0" algn="just" rtl="0">
              <a:spcBef>
                <a:spcPts val="1000"/>
              </a:spcBef>
              <a:spcAft>
                <a:spcPts val="0"/>
              </a:spcAft>
              <a:buSzPts val="2080"/>
              <a:buFont typeface="Wingdings" panose="05000000000000000000" charset="0"/>
              <a:buChar char="Ø"/>
            </a:pPr>
            <a:r>
              <a:rPr lang="en-US" sz="2400" dirty="0">
                <a:latin typeface="Times New Roman" panose="02020603050405020304"/>
                <a:ea typeface="Times New Roman" panose="02020603050405020304"/>
                <a:cs typeface="Times New Roman" panose="02020603050405020304"/>
                <a:sym typeface="Times New Roman" panose="02020603050405020304"/>
              </a:rPr>
              <a:t>Then it back-propagates the error in the network  For each output from the network as k, Calculate it’s error term ∂k </a:t>
            </a: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IN" altLang="en-US" sz="2400" dirty="0">
                <a:latin typeface="Times New Roman" panose="02020603050405020304"/>
                <a:ea typeface="Times New Roman" panose="02020603050405020304"/>
                <a:cs typeface="Times New Roman" panose="02020603050405020304"/>
                <a:sym typeface="Times New Roman" panose="02020603050405020304"/>
              </a:rPr>
              <a:t>                       ∂k = ⵔk(1-ⵔk)(t-ⵔk)</a:t>
            </a:r>
            <a:endParaRPr lang="en-IN" alt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IN" altLang="en-US" sz="2400" dirty="0">
                <a:latin typeface="Times New Roman" panose="02020603050405020304"/>
                <a:ea typeface="Times New Roman" panose="02020603050405020304"/>
                <a:cs typeface="Times New Roman" panose="02020603050405020304"/>
                <a:sym typeface="Times New Roman" panose="02020603050405020304"/>
              </a:rPr>
              <a:t>                       For each hidden unit h, calculate its error term ∂h</a:t>
            </a:r>
            <a:endParaRPr lang="en-IN" alt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IN" altLang="en-US" sz="2400" dirty="0">
                <a:latin typeface="Times New Roman" panose="02020603050405020304"/>
                <a:ea typeface="Times New Roman" panose="02020603050405020304"/>
                <a:cs typeface="Times New Roman" panose="02020603050405020304"/>
                <a:sym typeface="Times New Roman" panose="02020603050405020304"/>
              </a:rPr>
              <a:t>                       ∂h = ⵔh(1-ⵔh)∑ Wkh∂k </a:t>
            </a:r>
            <a:endParaRPr lang="en-IN" alt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IN" altLang="en-US" sz="2400" dirty="0">
                <a:latin typeface="Times New Roman" panose="02020603050405020304"/>
                <a:ea typeface="Times New Roman" panose="02020603050405020304"/>
                <a:cs typeface="Times New Roman" panose="02020603050405020304"/>
                <a:sym typeface="Times New Roman" panose="02020603050405020304"/>
              </a:rPr>
              <a:t>                                                  </a:t>
            </a:r>
            <a:r>
              <a:rPr lang="en-IN" altLang="en-US" sz="2400" dirty="0">
                <a:latin typeface="Times New Roman" panose="02020603050405020304"/>
                <a:ea typeface="Times New Roman" panose="02020603050405020304"/>
                <a:cs typeface="Times New Roman" panose="02020603050405020304"/>
                <a:sym typeface="Times New Roman" panose="02020603050405020304"/>
              </a:rPr>
              <a:t>K=outputs</a:t>
            </a:r>
            <a:endParaRPr lang="en-IN" alt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IN" altLang="en-US" sz="2400" dirty="0">
                <a:latin typeface="Times New Roman" panose="02020603050405020304"/>
                <a:ea typeface="Times New Roman" panose="02020603050405020304"/>
                <a:cs typeface="Times New Roman" panose="02020603050405020304"/>
                <a:sym typeface="Times New Roman" panose="02020603050405020304"/>
              </a:rPr>
              <a:t>                     Update each network weight </a:t>
            </a:r>
            <a:endParaRPr lang="en-IN" alt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IN" altLang="en-US" sz="2400" dirty="0">
                <a:latin typeface="Times New Roman" panose="02020603050405020304"/>
                <a:ea typeface="Times New Roman" panose="02020603050405020304"/>
                <a:cs typeface="Times New Roman" panose="02020603050405020304"/>
                <a:sym typeface="Times New Roman" panose="02020603050405020304"/>
              </a:rPr>
              <a:t>                                      Wji = Wji+∆Wji </a:t>
            </a:r>
            <a:endParaRPr lang="en-IN" alt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IN" altLang="en-US" sz="2400" dirty="0">
                <a:latin typeface="Times New Roman" panose="02020603050405020304"/>
                <a:ea typeface="Times New Roman" panose="02020603050405020304"/>
                <a:cs typeface="Times New Roman" panose="02020603050405020304"/>
                <a:sym typeface="Times New Roman" panose="02020603050405020304"/>
              </a:rPr>
              <a:t>                    Where </a:t>
            </a:r>
            <a:endParaRPr lang="en-IN" alt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r>
              <a:rPr lang="en-IN" altLang="en-US" sz="2400" dirty="0">
                <a:latin typeface="Times New Roman" panose="02020603050405020304"/>
                <a:ea typeface="Times New Roman" panose="02020603050405020304"/>
                <a:cs typeface="Times New Roman" panose="02020603050405020304"/>
                <a:sym typeface="Times New Roman" panose="02020603050405020304"/>
              </a:rPr>
              <a:t>                                      ∆Wji = ɳ ∂j xji   </a:t>
            </a:r>
            <a:endParaRPr lang="en-IN" altLang="en-US" sz="24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000"/>
              </a:spcBef>
              <a:spcAft>
                <a:spcPts val="0"/>
              </a:spcAft>
              <a:buSzPts val="2080"/>
              <a:buNone/>
            </a:pPr>
            <a:endParaRPr lang="en-IN" altLang="en-US" sz="24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slow">
    <p:push dir="u"/>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5378</Words>
  <Application>WPS Presentation</Application>
  <PresentationFormat>Widescreen</PresentationFormat>
  <Paragraphs>152</Paragraphs>
  <Slides>15</Slides>
  <Notes>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SimSun</vt:lpstr>
      <vt:lpstr>Wingdings</vt:lpstr>
      <vt:lpstr>Wingdings 3</vt:lpstr>
      <vt:lpstr>Arial</vt:lpstr>
      <vt:lpstr>Trebuchet MS</vt:lpstr>
      <vt:lpstr>Calibri</vt:lpstr>
      <vt:lpstr>Times New Roman</vt:lpstr>
      <vt:lpstr>Noto Sans Symbols</vt:lpstr>
      <vt:lpstr>Segoe Print</vt:lpstr>
      <vt:lpstr>Times New Roman</vt:lpstr>
      <vt:lpstr>Wingdings</vt:lpstr>
      <vt:lpstr>Century Gothic</vt:lpstr>
      <vt:lpstr>Microsoft YaHei</vt:lpstr>
      <vt:lpstr>Arial Unicode MS</vt:lpstr>
      <vt:lpstr>Wisp</vt:lpstr>
      <vt:lpstr>                         Fertilizers</vt:lpstr>
      <vt:lpstr>CONTENTS</vt:lpstr>
      <vt:lpstr>PROBLEM STATEMENT</vt:lpstr>
      <vt:lpstr>PROPOSED ALGORITHMS</vt:lpstr>
      <vt:lpstr>PROPOSED METHOD</vt:lpstr>
      <vt:lpstr>ARCHITECTURE</vt:lpstr>
      <vt:lpstr>PROPOSED METHOD</vt:lpstr>
      <vt:lpstr>PROPOSED METHOD</vt:lpstr>
      <vt:lpstr>PowerPoint 演示文稿</vt:lpstr>
      <vt:lpstr>RESULTS &amp; DISCUSSIONS</vt:lpstr>
      <vt:lpstr> </vt:lpstr>
      <vt:lpstr> CONCLUSION</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Crop Yield Prediction and Efficient use of                           Fertilizers</dc:title>
  <dc:creator>SIVAREDDY PULI</dc:creator>
  <cp:lastModifiedBy>sivar</cp:lastModifiedBy>
  <cp:revision>21</cp:revision>
  <dcterms:created xsi:type="dcterms:W3CDTF">2024-03-02T04:30:00Z</dcterms:created>
  <dcterms:modified xsi:type="dcterms:W3CDTF">2024-03-25T02:58:15Z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A1149B4EA0D548829CB40C2032E064C5_13</vt:lpwstr>
  </property>
  <property fmtid="{D5CDD505-2E9C-101B-9397-08002B2CF9AE}" pid="3" name="KSOProductBuildVer">
    <vt:lpwstr>1033-12.2.0.13489</vt:lpwstr>
  </property>
</Properties>
</file>