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sldIdLst>
    <p:sldId id="256" r:id="rId2"/>
    <p:sldId id="257" r:id="rId3"/>
    <p:sldId id="370" r:id="rId4"/>
    <p:sldId id="372" r:id="rId5"/>
    <p:sldId id="388" r:id="rId6"/>
    <p:sldId id="389" r:id="rId7"/>
    <p:sldId id="406" r:id="rId8"/>
    <p:sldId id="407" r:id="rId9"/>
    <p:sldId id="408" r:id="rId10"/>
    <p:sldId id="390" r:id="rId11"/>
    <p:sldId id="391" r:id="rId12"/>
    <p:sldId id="417" r:id="rId13"/>
    <p:sldId id="418" r:id="rId14"/>
    <p:sldId id="420" r:id="rId15"/>
    <p:sldId id="421" r:id="rId16"/>
    <p:sldId id="422" r:id="rId17"/>
    <p:sldId id="424" r:id="rId18"/>
    <p:sldId id="423" r:id="rId19"/>
    <p:sldId id="425" r:id="rId20"/>
    <p:sldId id="419" r:id="rId21"/>
    <p:sldId id="377" r:id="rId22"/>
    <p:sldId id="392" r:id="rId23"/>
    <p:sldId id="415" r:id="rId24"/>
    <p:sldId id="393" r:id="rId25"/>
    <p:sldId id="394" r:id="rId26"/>
    <p:sldId id="398" r:id="rId27"/>
    <p:sldId id="396" r:id="rId28"/>
    <p:sldId id="400" r:id="rId29"/>
    <p:sldId id="401" r:id="rId30"/>
    <p:sldId id="416" r:id="rId31"/>
    <p:sldId id="402" r:id="rId32"/>
    <p:sldId id="403" r:id="rId33"/>
    <p:sldId id="404" r:id="rId34"/>
    <p:sldId id="405" r:id="rId35"/>
    <p:sldId id="409" r:id="rId36"/>
    <p:sldId id="410" r:id="rId37"/>
    <p:sldId id="411" r:id="rId38"/>
    <p:sldId id="412" r:id="rId39"/>
    <p:sldId id="413" r:id="rId40"/>
    <p:sldId id="414" r:id="rId41"/>
    <p:sldId id="3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1" autoAdjust="0"/>
    <p:restoredTop sz="94660"/>
  </p:normalViewPr>
  <p:slideViewPr>
    <p:cSldViewPr snapToGrid="0" showGuides="1">
      <p:cViewPr varScale="1">
        <p:scale>
          <a:sx n="117" d="100"/>
          <a:sy n="117" d="100"/>
        </p:scale>
        <p:origin x="43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11871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3</a:t>
            </a:fld>
            <a:endParaRPr lang="en-IN"/>
          </a:p>
        </p:txBody>
      </p:sp>
    </p:spTree>
    <p:extLst>
      <p:ext uri="{BB962C8B-B14F-4D97-AF65-F5344CB8AC3E}">
        <p14:creationId xmlns:p14="http://schemas.microsoft.com/office/powerpoint/2010/main" val="249750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4000" dirty="0">
                <a:solidFill>
                  <a:srgbClr val="7030A0"/>
                </a:solidFill>
              </a:rPr>
              <a:t>Analyzing Classroom Behavior to Enhance Student Engagement and Learning Outcomes </a:t>
            </a:r>
            <a:endParaRPr lang="en-IN" sz="4000" b="1" dirty="0">
              <a:solidFill>
                <a:srgbClr val="7030A0"/>
              </a:solidFill>
              <a:latin typeface="Verdana" panose="020B0604030504040204" pitchFamily="34" charset="0"/>
            </a:endParaRPr>
          </a:p>
        </p:txBody>
      </p:sp>
      <p:sp>
        <p:nvSpPr>
          <p:cNvPr id="10" name="TextBox 1"/>
          <p:cNvSpPr txBox="1">
            <a:spLocks noChangeArrowheads="1"/>
          </p:cNvSpPr>
          <p:nvPr/>
        </p:nvSpPr>
        <p:spPr bwMode="auto">
          <a:xfrm>
            <a:off x="962889" y="5183902"/>
            <a:ext cx="56464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Supervisor</a:t>
            </a:r>
            <a:endParaRPr lang="en-IN" altLang="en-US" sz="2400" b="1" dirty="0">
              <a:solidFill>
                <a:srgbClr val="FF0000"/>
              </a:solidFill>
            </a:endParaRPr>
          </a:p>
          <a:p>
            <a:pPr>
              <a:spcBef>
                <a:spcPct val="0"/>
              </a:spcBef>
              <a:buClrTx/>
              <a:buFontTx/>
              <a:buNone/>
            </a:pPr>
            <a:r>
              <a:rPr lang="en-IN" altLang="en-US" sz="2400" b="1" dirty="0">
                <a:solidFill>
                  <a:srgbClr val="FF0000"/>
                </a:solidFill>
              </a:rPr>
              <a:t>Mr S Suresh </a:t>
            </a:r>
            <a:r>
              <a:rPr lang="en-IN" altLang="en-US" sz="2400" b="1" dirty="0" err="1">
                <a:solidFill>
                  <a:srgbClr val="FF0000"/>
                </a:solidFill>
              </a:rPr>
              <a:t>kumar</a:t>
            </a:r>
            <a:r>
              <a:rPr lang="en-IN" altLang="en-US" sz="2400" b="1" dirty="0">
                <a:solidFill>
                  <a:srgbClr val="FF0000"/>
                </a:solidFill>
              </a:rPr>
              <a:t> M.E.,(</a:t>
            </a:r>
            <a:r>
              <a:rPr lang="en-IN" altLang="en-US" sz="2400" b="1" dirty="0" err="1">
                <a:solidFill>
                  <a:srgbClr val="FF0000"/>
                </a:solidFill>
              </a:rPr>
              <a:t>Ph.D</a:t>
            </a:r>
            <a:r>
              <a:rPr lang="en-IN" altLang="en-US" sz="2400" b="1" dirty="0">
                <a:solidFill>
                  <a:srgbClr val="FF0000"/>
                </a:solidFill>
              </a:rPr>
              <a:t>) </a:t>
            </a:r>
            <a:r>
              <a:rPr lang="en-US" altLang="en-US" sz="2400" b="1" dirty="0">
                <a:solidFill>
                  <a:srgbClr val="FF0000"/>
                </a:solidFill>
              </a:rPr>
              <a:t>Professor</a:t>
            </a:r>
            <a:r>
              <a:rPr lang="en-IN" altLang="en-US" sz="2400" b="1" dirty="0">
                <a:solidFill>
                  <a:srgbClr val="FF0000"/>
                </a:solidFill>
              </a:rPr>
              <a:t>  </a:t>
            </a:r>
          </a:p>
        </p:txBody>
      </p:sp>
      <p:sp>
        <p:nvSpPr>
          <p:cNvPr id="11" name="TextBox 1"/>
          <p:cNvSpPr txBox="1">
            <a:spLocks noChangeArrowheads="1"/>
          </p:cNvSpPr>
          <p:nvPr/>
        </p:nvSpPr>
        <p:spPr bwMode="auto">
          <a:xfrm>
            <a:off x="7800112" y="5183902"/>
            <a:ext cx="43918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Atmakuru</a:t>
            </a:r>
            <a:r>
              <a:rPr lang="en-IN" altLang="en-US" sz="2400" b="1" dirty="0">
                <a:solidFill>
                  <a:srgbClr val="FF0000"/>
                </a:solidFill>
              </a:rPr>
              <a:t> Siva Sandeep</a:t>
            </a:r>
          </a:p>
          <a:p>
            <a:pPr>
              <a:spcBef>
                <a:spcPct val="0"/>
              </a:spcBef>
              <a:buClrTx/>
              <a:buFontTx/>
              <a:buNone/>
            </a:pPr>
            <a:r>
              <a:rPr lang="en-IN" altLang="en-US" sz="2400" b="1" dirty="0">
                <a:solidFill>
                  <a:srgbClr val="FF0000"/>
                </a:solidFill>
              </a:rPr>
              <a:t>(221801501)</a:t>
            </a:r>
          </a:p>
          <a:p>
            <a:pPr>
              <a:spcBef>
                <a:spcPct val="0"/>
              </a:spcBef>
              <a:buClrTx/>
              <a:buFontTx/>
              <a:buNone/>
            </a:pPr>
            <a:r>
              <a:rPr lang="en-IN" altLang="en-US" sz="2400" b="1" dirty="0" err="1">
                <a:solidFill>
                  <a:srgbClr val="FF0000"/>
                </a:solidFill>
              </a:rPr>
              <a:t>Buvankalyan</a:t>
            </a:r>
            <a:r>
              <a:rPr lang="en-IN" altLang="en-US" sz="2400" b="1" dirty="0">
                <a:solidFill>
                  <a:srgbClr val="FF0000"/>
                </a:solidFill>
              </a:rPr>
              <a:t> P</a:t>
            </a:r>
          </a:p>
          <a:p>
            <a:pPr>
              <a:spcBef>
                <a:spcPct val="0"/>
              </a:spcBef>
              <a:buClrTx/>
              <a:buFontTx/>
              <a:buNone/>
            </a:pPr>
            <a:r>
              <a:rPr lang="en-IN" altLang="en-US" sz="2400" b="1" dirty="0">
                <a:solidFill>
                  <a:srgbClr val="FF0000"/>
                </a:solidFill>
              </a:rPr>
              <a:t>(221801506)</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a:t>
            </a:r>
          </a:p>
          <a:p>
            <a:r>
              <a:rPr lang="en-IN" sz="2800" b="1" dirty="0">
                <a:solidFill>
                  <a:srgbClr val="002060"/>
                </a:solidFill>
                <a:latin typeface="Verdana" panose="020B0604030504040204" pitchFamily="34" charset="0"/>
                <a:ea typeface="+mn-ea"/>
                <a:cs typeface="+mn-cs"/>
              </a:rPr>
              <a:t>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System Architecture</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pic>
        <p:nvPicPr>
          <p:cNvPr id="3" name="Picture 2"/>
          <p:cNvPicPr>
            <a:picLocks noChangeAspect="1"/>
          </p:cNvPicPr>
          <p:nvPr/>
        </p:nvPicPr>
        <p:blipFill>
          <a:blip r:embed="rId2"/>
          <a:stretch>
            <a:fillRect/>
          </a:stretch>
        </p:blipFill>
        <p:spPr>
          <a:xfrm>
            <a:off x="812800" y="1781908"/>
            <a:ext cx="10371015" cy="4371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List of modules</a:t>
            </a:r>
          </a:p>
        </p:txBody>
      </p:sp>
      <p:sp>
        <p:nvSpPr>
          <p:cNvPr id="3" name="Content Placeholder 2"/>
          <p:cNvSpPr>
            <a:spLocks noGrp="1"/>
          </p:cNvSpPr>
          <p:nvPr>
            <p:ph idx="1"/>
          </p:nvPr>
        </p:nvSpPr>
        <p:spPr/>
        <p:txBody>
          <a:bodyPr/>
          <a:lstStyle/>
          <a:p>
            <a:r>
              <a:rPr lang="en-US" altLang="en-US" sz="2000" dirty="0"/>
              <a:t>Building the Faster R-CNN model</a:t>
            </a:r>
          </a:p>
          <a:p>
            <a:r>
              <a:rPr lang="en-US" altLang="en-US" sz="2000" dirty="0"/>
              <a:t>Video Processing Module</a:t>
            </a:r>
          </a:p>
          <a:p>
            <a:r>
              <a:rPr lang="en-US" altLang="en-US" sz="2000" dirty="0"/>
              <a:t>Action and Gesture Detection Module</a:t>
            </a:r>
          </a:p>
          <a:p>
            <a:r>
              <a:rPr lang="en-US" altLang="en-US" sz="2000" dirty="0"/>
              <a:t>Suggestion System Module</a:t>
            </a:r>
          </a:p>
          <a:p>
            <a:r>
              <a:rPr lang="en-US" altLang="en-US" sz="2000" dirty="0"/>
              <a:t>Web Interface Module</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Building the Faster RCNN Model</a:t>
            </a:r>
            <a:r>
              <a:rPr lang="en-US" dirty="0"/>
              <a:t> DFD.</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960" y="1752600"/>
            <a:ext cx="9791700" cy="4267200"/>
          </a:xfrm>
        </p:spPr>
      </p:pic>
    </p:spTree>
    <p:extLst>
      <p:ext uri="{BB962C8B-B14F-4D97-AF65-F5344CB8AC3E}">
        <p14:creationId xmlns:p14="http://schemas.microsoft.com/office/powerpoint/2010/main" val="43064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
        <p:nvSpPr>
          <p:cNvPr id="3" name="Content Placeholder 2"/>
          <p:cNvSpPr>
            <a:spLocks noGrp="1"/>
          </p:cNvSpPr>
          <p:nvPr>
            <p:ph idx="1"/>
          </p:nvPr>
        </p:nvSpPr>
        <p:spPr/>
        <p:txBody>
          <a:bodyPr/>
          <a:lstStyle/>
          <a:p>
            <a:r>
              <a:rPr lang="en-IN" dirty="0"/>
              <a:t>Step 1 Data input: Feeding the labelled dataset containing images for human action </a:t>
            </a:r>
          </a:p>
          <a:p>
            <a:r>
              <a:rPr lang="en-IN" dirty="0"/>
              <a:t>Step 2 Data Pre-processing: Resize images and normalize pixel values for model compatibility</a:t>
            </a:r>
          </a:p>
          <a:p>
            <a:r>
              <a:rPr lang="en-IN" dirty="0"/>
              <a:t>Step 3 Feature Extraction: Using a pre-trained CNN to extract feature maps from the input image</a:t>
            </a:r>
          </a:p>
          <a:p>
            <a:r>
              <a:rPr lang="en-IN" dirty="0"/>
              <a:t>Step 4 Region Proposal Network: it generate object proposals from the feature map</a:t>
            </a:r>
          </a:p>
          <a:p>
            <a:pPr marL="0" indent="0">
              <a:buNone/>
            </a:pPr>
            <a:endParaRPr lang="en-IN" dirty="0"/>
          </a:p>
        </p:txBody>
      </p:sp>
    </p:spTree>
    <p:extLst>
      <p:ext uri="{BB962C8B-B14F-4D97-AF65-F5344CB8AC3E}">
        <p14:creationId xmlns:p14="http://schemas.microsoft.com/office/powerpoint/2010/main" val="133061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
        <p:nvSpPr>
          <p:cNvPr id="3" name="Content Placeholder 2"/>
          <p:cNvSpPr>
            <a:spLocks noGrp="1"/>
          </p:cNvSpPr>
          <p:nvPr>
            <p:ph idx="1"/>
          </p:nvPr>
        </p:nvSpPr>
        <p:spPr/>
        <p:txBody>
          <a:bodyPr/>
          <a:lstStyle/>
          <a:p>
            <a:r>
              <a:rPr lang="en-IN" dirty="0"/>
              <a:t>ROI Pooling: Apply ROI Pooling to the </a:t>
            </a:r>
            <a:r>
              <a:rPr lang="en-IN" dirty="0" err="1"/>
              <a:t>propsals</a:t>
            </a:r>
            <a:r>
              <a:rPr lang="en-IN" dirty="0"/>
              <a:t>, which that all proposals are of a fixed size. </a:t>
            </a:r>
          </a:p>
          <a:p>
            <a:pPr marL="0" indent="0">
              <a:buNone/>
            </a:pPr>
            <a:endParaRPr lang="en-IN" dirty="0"/>
          </a:p>
        </p:txBody>
      </p:sp>
      <p:pic>
        <p:nvPicPr>
          <p:cNvPr id="10" name="Picture 9"/>
          <p:cNvPicPr>
            <a:picLocks noChangeAspect="1"/>
          </p:cNvPicPr>
          <p:nvPr/>
        </p:nvPicPr>
        <p:blipFill>
          <a:blip r:embed="rId2"/>
          <a:stretch>
            <a:fillRect/>
          </a:stretch>
        </p:blipFill>
        <p:spPr>
          <a:xfrm>
            <a:off x="1489026" y="2866154"/>
            <a:ext cx="7706063" cy="733527"/>
          </a:xfrm>
          <a:prstGeom prst="rect">
            <a:avLst/>
          </a:prstGeom>
        </p:spPr>
      </p:pic>
      <p:pic>
        <p:nvPicPr>
          <p:cNvPr id="7" name="Picture 6"/>
          <p:cNvPicPr>
            <a:picLocks noChangeAspect="1"/>
          </p:cNvPicPr>
          <p:nvPr/>
        </p:nvPicPr>
        <p:blipFill>
          <a:blip r:embed="rId3"/>
          <a:stretch>
            <a:fillRect/>
          </a:stretch>
        </p:blipFill>
        <p:spPr>
          <a:xfrm>
            <a:off x="8887034" y="3831455"/>
            <a:ext cx="3007786" cy="2188345"/>
          </a:xfrm>
          <a:prstGeom prst="rect">
            <a:avLst/>
          </a:prstGeom>
        </p:spPr>
      </p:pic>
    </p:spTree>
    <p:extLst>
      <p:ext uri="{BB962C8B-B14F-4D97-AF65-F5344CB8AC3E}">
        <p14:creationId xmlns:p14="http://schemas.microsoft.com/office/powerpoint/2010/main" val="11185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
        <p:nvSpPr>
          <p:cNvPr id="3" name="Content Placeholder 2"/>
          <p:cNvSpPr>
            <a:spLocks noGrp="1"/>
          </p:cNvSpPr>
          <p:nvPr>
            <p:ph idx="1"/>
          </p:nvPr>
        </p:nvSpPr>
        <p:spPr/>
        <p:txBody>
          <a:bodyPr/>
          <a:lstStyle/>
          <a:p>
            <a:r>
              <a:rPr lang="en-IN" dirty="0"/>
              <a:t>Step 6 Classification and Bounding Box Regression Classification: Predict the probability of the action class using Softmax on Pooled ROI feature map.</a:t>
            </a:r>
          </a:p>
          <a:p>
            <a:pPr marL="0" indent="0">
              <a:buNone/>
            </a:pPr>
            <a:endParaRPr lang="en-IN" dirty="0"/>
          </a:p>
          <a:p>
            <a:r>
              <a:rPr lang="en-IN" dirty="0"/>
              <a:t>Bounding Box </a:t>
            </a:r>
            <a:r>
              <a:rPr lang="en-IN" dirty="0" err="1"/>
              <a:t>Regressio</a:t>
            </a:r>
            <a:r>
              <a:rPr lang="en-IN" dirty="0"/>
              <a:t>: Refine the bounding box coordinates</a:t>
            </a:r>
          </a:p>
        </p:txBody>
      </p:sp>
      <p:pic>
        <p:nvPicPr>
          <p:cNvPr id="7" name="Picture 6"/>
          <p:cNvPicPr>
            <a:picLocks noChangeAspect="1"/>
          </p:cNvPicPr>
          <p:nvPr/>
        </p:nvPicPr>
        <p:blipFill>
          <a:blip r:embed="rId2"/>
          <a:stretch>
            <a:fillRect/>
          </a:stretch>
        </p:blipFill>
        <p:spPr>
          <a:xfrm>
            <a:off x="3118491" y="3247936"/>
            <a:ext cx="5630061" cy="638264"/>
          </a:xfrm>
          <a:prstGeom prst="rect">
            <a:avLst/>
          </a:prstGeom>
        </p:spPr>
      </p:pic>
      <p:pic>
        <p:nvPicPr>
          <p:cNvPr id="8" name="Picture 7"/>
          <p:cNvPicPr>
            <a:picLocks noChangeAspect="1"/>
          </p:cNvPicPr>
          <p:nvPr/>
        </p:nvPicPr>
        <p:blipFill>
          <a:blip r:embed="rId3"/>
          <a:stretch>
            <a:fillRect/>
          </a:stretch>
        </p:blipFill>
        <p:spPr>
          <a:xfrm>
            <a:off x="3118491" y="5042544"/>
            <a:ext cx="5963482" cy="733527"/>
          </a:xfrm>
          <a:prstGeom prst="rect">
            <a:avLst/>
          </a:prstGeom>
        </p:spPr>
      </p:pic>
    </p:spTree>
    <p:extLst>
      <p:ext uri="{BB962C8B-B14F-4D97-AF65-F5344CB8AC3E}">
        <p14:creationId xmlns:p14="http://schemas.microsoft.com/office/powerpoint/2010/main" val="15763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
        <p:nvSpPr>
          <p:cNvPr id="3" name="Content Placeholder 2"/>
          <p:cNvSpPr>
            <a:spLocks noGrp="1"/>
          </p:cNvSpPr>
          <p:nvPr>
            <p:ph idx="1"/>
          </p:nvPr>
        </p:nvSpPr>
        <p:spPr/>
        <p:txBody>
          <a:bodyPr/>
          <a:lstStyle/>
          <a:p>
            <a:r>
              <a:rPr lang="en-IN" dirty="0"/>
              <a:t>Step 7 Total Calculation: Total Loss is a combination of classification loss and bounding box regression loss.</a:t>
            </a:r>
          </a:p>
          <a:p>
            <a:r>
              <a:rPr lang="en-IN" dirty="0"/>
              <a:t>Classification Loss:</a:t>
            </a:r>
          </a:p>
          <a:p>
            <a:pPr marL="0" indent="0">
              <a:buNone/>
            </a:pPr>
            <a:r>
              <a:rPr lang="en-US" dirty="0"/>
              <a:t>which measures the difference between the true label distribution and the predicted probability distribution. It penalizes incorrect predictions by focusing on the probability of the correct class</a:t>
            </a:r>
          </a:p>
        </p:txBody>
      </p:sp>
      <p:pic>
        <p:nvPicPr>
          <p:cNvPr id="9" name="Picture 8"/>
          <p:cNvPicPr>
            <a:picLocks noChangeAspect="1"/>
          </p:cNvPicPr>
          <p:nvPr/>
        </p:nvPicPr>
        <p:blipFill>
          <a:blip r:embed="rId2"/>
          <a:stretch>
            <a:fillRect/>
          </a:stretch>
        </p:blipFill>
        <p:spPr>
          <a:xfrm>
            <a:off x="5289069" y="2922813"/>
            <a:ext cx="3448531" cy="816429"/>
          </a:xfrm>
          <a:prstGeom prst="rect">
            <a:avLst/>
          </a:prstGeom>
        </p:spPr>
      </p:pic>
    </p:spTree>
    <p:extLst>
      <p:ext uri="{BB962C8B-B14F-4D97-AF65-F5344CB8AC3E}">
        <p14:creationId xmlns:p14="http://schemas.microsoft.com/office/powerpoint/2010/main" val="396942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
        <p:nvSpPr>
          <p:cNvPr id="3" name="Content Placeholder 2"/>
          <p:cNvSpPr>
            <a:spLocks noGrp="1"/>
          </p:cNvSpPr>
          <p:nvPr>
            <p:ph idx="1"/>
          </p:nvPr>
        </p:nvSpPr>
        <p:spPr/>
        <p:txBody>
          <a:bodyPr/>
          <a:lstStyle/>
          <a:p>
            <a:r>
              <a:rPr lang="en-IN" dirty="0"/>
              <a:t>Bounding box Loss:</a:t>
            </a:r>
          </a:p>
          <a:p>
            <a:endParaRPr lang="en-IN" dirty="0"/>
          </a:p>
          <a:p>
            <a:endParaRPr lang="en-IN" dirty="0"/>
          </a:p>
          <a:p>
            <a:pPr marL="0" indent="0">
              <a:buNone/>
            </a:pPr>
            <a:r>
              <a:rPr lang="en-US" dirty="0"/>
              <a:t>used in object detection to measure the error between predicted and ground truth box coordinates.</a:t>
            </a:r>
            <a:endParaRPr lang="en-IN" dirty="0"/>
          </a:p>
        </p:txBody>
      </p:sp>
      <p:pic>
        <p:nvPicPr>
          <p:cNvPr id="8" name="Picture 7">
            <a:extLst>
              <a:ext uri="{FF2B5EF4-FFF2-40B4-BE49-F238E27FC236}">
                <a16:creationId xmlns:a16="http://schemas.microsoft.com/office/drawing/2014/main" id="{B70A2FD8-F49C-BFFF-E7D1-F0960EE2F2FE}"/>
              </a:ext>
            </a:extLst>
          </p:cNvPr>
          <p:cNvPicPr>
            <a:picLocks noChangeAspect="1"/>
          </p:cNvPicPr>
          <p:nvPr/>
        </p:nvPicPr>
        <p:blipFill>
          <a:blip r:embed="rId2"/>
          <a:stretch>
            <a:fillRect/>
          </a:stretch>
        </p:blipFill>
        <p:spPr>
          <a:xfrm>
            <a:off x="1494230" y="2251917"/>
            <a:ext cx="8564170" cy="933580"/>
          </a:xfrm>
          <a:prstGeom prst="rect">
            <a:avLst/>
          </a:prstGeom>
        </p:spPr>
      </p:pic>
    </p:spTree>
    <p:extLst>
      <p:ext uri="{BB962C8B-B14F-4D97-AF65-F5344CB8AC3E}">
        <p14:creationId xmlns:p14="http://schemas.microsoft.com/office/powerpoint/2010/main" val="402534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
        <p:nvSpPr>
          <p:cNvPr id="3" name="Content Placeholder 2"/>
          <p:cNvSpPr>
            <a:spLocks noGrp="1"/>
          </p:cNvSpPr>
          <p:nvPr>
            <p:ph idx="1"/>
          </p:nvPr>
        </p:nvSpPr>
        <p:spPr/>
        <p:txBody>
          <a:bodyPr/>
          <a:lstStyle/>
          <a:p>
            <a:r>
              <a:rPr lang="en-IN" sz="2800" dirty="0"/>
              <a:t>Step 8: Model training Optimize the model using ADAM optimizer.</a:t>
            </a:r>
          </a:p>
          <a:p>
            <a:pPr marL="0" indent="0">
              <a:buNone/>
            </a:pPr>
            <a:endParaRPr lang="en-IN" sz="2800" dirty="0"/>
          </a:p>
          <a:p>
            <a:pPr marL="0" indent="0">
              <a:buNone/>
            </a:pPr>
            <a:endParaRPr lang="en-IN" sz="2800" dirty="0"/>
          </a:p>
          <a:p>
            <a:pPr marL="0" indent="0">
              <a:buNone/>
            </a:pPr>
            <a:r>
              <a:rPr lang="en-US" sz="2800" dirty="0"/>
              <a:t>Adam combines the benefits of momentum and adaptive learning rates, making it efficient and robust for optimizing deep learning models</a:t>
            </a:r>
            <a:endParaRPr lang="en-IN" sz="2800" dirty="0"/>
          </a:p>
          <a:p>
            <a:pPr marL="0" indent="0">
              <a:buNone/>
            </a:pPr>
            <a:endParaRPr lang="en-IN" sz="2800" dirty="0"/>
          </a:p>
          <a:p>
            <a:pPr marL="0" indent="0">
              <a:buNone/>
            </a:pPr>
            <a:endParaRPr lang="en-IN" sz="2800" dirty="0"/>
          </a:p>
          <a:p>
            <a:endParaRPr lang="en-IN" sz="2800" dirty="0"/>
          </a:p>
        </p:txBody>
      </p:sp>
      <p:pic>
        <p:nvPicPr>
          <p:cNvPr id="11" name="Picture 10">
            <a:extLst>
              <a:ext uri="{FF2B5EF4-FFF2-40B4-BE49-F238E27FC236}">
                <a16:creationId xmlns:a16="http://schemas.microsoft.com/office/drawing/2014/main" id="{0043B119-00F5-F771-E450-E309D0EB34CA}"/>
              </a:ext>
            </a:extLst>
          </p:cNvPr>
          <p:cNvPicPr>
            <a:picLocks noChangeAspect="1"/>
          </p:cNvPicPr>
          <p:nvPr/>
        </p:nvPicPr>
        <p:blipFill>
          <a:blip r:embed="rId2"/>
          <a:stretch>
            <a:fillRect/>
          </a:stretch>
        </p:blipFill>
        <p:spPr>
          <a:xfrm>
            <a:off x="2617969" y="2716019"/>
            <a:ext cx="6956063" cy="712981"/>
          </a:xfrm>
          <a:prstGeom prst="rect">
            <a:avLst/>
          </a:prstGeom>
        </p:spPr>
      </p:pic>
    </p:spTree>
    <p:extLst>
      <p:ext uri="{BB962C8B-B14F-4D97-AF65-F5344CB8AC3E}">
        <p14:creationId xmlns:p14="http://schemas.microsoft.com/office/powerpoint/2010/main" val="248377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
        <p:nvSpPr>
          <p:cNvPr id="3" name="Content Placeholder 2"/>
          <p:cNvSpPr>
            <a:spLocks noGrp="1"/>
          </p:cNvSpPr>
          <p:nvPr>
            <p:ph idx="1"/>
          </p:nvPr>
        </p:nvSpPr>
        <p:spPr/>
        <p:txBody>
          <a:bodyPr/>
          <a:lstStyle/>
          <a:p>
            <a:r>
              <a:rPr lang="en-IN" sz="2800" dirty="0"/>
              <a:t>Step 9: Evaluation and Validation and Save model: Validate the trained model using a metrics like accuracy precision, recall and mean average Precision and save the model in .</a:t>
            </a:r>
            <a:r>
              <a:rPr lang="en-IN" sz="2800" dirty="0" err="1"/>
              <a:t>onnx</a:t>
            </a:r>
            <a:r>
              <a:rPr lang="en-IN" sz="2800" dirty="0"/>
              <a:t> format</a:t>
            </a:r>
          </a:p>
        </p:txBody>
      </p:sp>
    </p:spTree>
    <p:extLst>
      <p:ext uri="{BB962C8B-B14F-4D97-AF65-F5344CB8AC3E}">
        <p14:creationId xmlns:p14="http://schemas.microsoft.com/office/powerpoint/2010/main" val="35655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
        <p:nvSpPr>
          <p:cNvPr id="8"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lgn="just">
              <a:buClr>
                <a:srgbClr val="CC0000"/>
              </a:buClr>
              <a:buNone/>
              <a:defRPr/>
            </a:pPr>
            <a:r>
              <a:rPr lang="en-US" altLang="en-US" sz="2400" dirty="0">
                <a:solidFill>
                  <a:srgbClr val="FF0000"/>
                </a:solidFill>
              </a:rPr>
              <a:t>PROBLEM STATEMENT:</a:t>
            </a:r>
          </a:p>
          <a:p>
            <a:pPr algn="just">
              <a:buClr>
                <a:srgbClr val="CC0000"/>
              </a:buClr>
              <a:defRPr/>
            </a:pPr>
            <a:r>
              <a:rPr lang="en-US" altLang="en-US" sz="2400" dirty="0">
                <a:solidFill>
                  <a:srgbClr val="000000"/>
                </a:solidFill>
              </a:rPr>
              <a:t>Develop a system to analyze classroom behavior data from video recordings or sensor data to identify patterns and factors influencing student engagement and learning.</a:t>
            </a:r>
          </a:p>
          <a:p>
            <a:pPr marL="0" lvl="0" indent="0" algn="just">
              <a:buClr>
                <a:srgbClr val="CC0000"/>
              </a:buClr>
              <a:buNone/>
              <a:defRPr/>
            </a:pPr>
            <a:r>
              <a:rPr lang="en-US" sz="2400" dirty="0">
                <a:solidFill>
                  <a:srgbClr val="FF0000"/>
                </a:solidFill>
              </a:rPr>
              <a:t>MOTIVATION:</a:t>
            </a:r>
            <a:endParaRPr lang="en-IN" sz="2400" dirty="0">
              <a:solidFill>
                <a:srgbClr val="FF0000"/>
              </a:solidFill>
            </a:endParaRPr>
          </a:p>
          <a:p>
            <a:pPr algn="just">
              <a:buClr>
                <a:srgbClr val="CC0000"/>
              </a:buClr>
              <a:defRPr/>
            </a:pPr>
            <a:r>
              <a:rPr lang="en-US" sz="2400" dirty="0"/>
              <a:t>Enhanced learning outcomes</a:t>
            </a:r>
          </a:p>
          <a:p>
            <a:pPr algn="just">
              <a:buClr>
                <a:srgbClr val="CC0000"/>
              </a:buClr>
              <a:defRPr/>
            </a:pPr>
            <a:r>
              <a:rPr lang="en-US" sz="2400" dirty="0"/>
              <a:t>Identifying disengagement</a:t>
            </a:r>
          </a:p>
          <a:p>
            <a:pPr algn="just">
              <a:buClr>
                <a:srgbClr val="CC0000"/>
              </a:buClr>
              <a:defRPr/>
            </a:pPr>
            <a:r>
              <a:rPr lang="en-US" sz="2400" dirty="0"/>
              <a:t>Informed decision making</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Module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pic>
        <p:nvPicPr>
          <p:cNvPr id="7" name="Content Placeholder 6"/>
          <p:cNvPicPr>
            <a:picLocks noGrp="1" noChangeAspect="1"/>
          </p:cNvPicPr>
          <p:nvPr>
            <p:ph idx="1"/>
          </p:nvPr>
        </p:nvPicPr>
        <p:blipFill>
          <a:blip r:embed="rId2"/>
          <a:stretch>
            <a:fillRect/>
          </a:stretch>
        </p:blipFill>
        <p:spPr>
          <a:xfrm>
            <a:off x="766233" y="2059940"/>
            <a:ext cx="10668000" cy="3454400"/>
          </a:xfrm>
          <a:prstGeom prst="rect">
            <a:avLst/>
          </a:prstGeom>
        </p:spPr>
      </p:pic>
    </p:spTree>
    <p:extLst>
      <p:ext uri="{BB962C8B-B14F-4D97-AF65-F5344CB8AC3E}">
        <p14:creationId xmlns:p14="http://schemas.microsoft.com/office/powerpoint/2010/main" val="190385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Video Processing Module</a:t>
            </a:r>
            <a:r>
              <a:rPr lang="en-US" dirty="0"/>
              <a:t> DFD.</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541" y="1978025"/>
            <a:ext cx="5652918" cy="4267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2.</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
        <p:nvSpPr>
          <p:cNvPr id="3" name="Content Placeholder 2"/>
          <p:cNvSpPr>
            <a:spLocks noGrp="1"/>
          </p:cNvSpPr>
          <p:nvPr>
            <p:ph idx="1"/>
          </p:nvPr>
        </p:nvSpPr>
        <p:spPr/>
        <p:txBody>
          <a:bodyPr/>
          <a:lstStyle/>
          <a:p>
            <a:r>
              <a:rPr lang="en-IN" dirty="0"/>
              <a:t>Step 1:Receive Video Input</a:t>
            </a:r>
          </a:p>
          <a:p>
            <a:r>
              <a:rPr lang="en-IN" dirty="0"/>
              <a:t>Step 2:Initialize video capture</a:t>
            </a:r>
          </a:p>
          <a:p>
            <a:r>
              <a:rPr lang="en-IN" dirty="0"/>
              <a:t>Step 3:Extract Frames</a:t>
            </a:r>
          </a:p>
          <a:p>
            <a:endParaRPr lang="en-IN" dirty="0"/>
          </a:p>
          <a:p>
            <a:pPr marL="0" indent="0">
              <a:buNone/>
            </a:pPr>
            <a:endParaRPr lang="en-IN" dirty="0"/>
          </a:p>
          <a:p>
            <a:r>
              <a:rPr lang="en-IN" dirty="0"/>
              <a:t>Step 4:Batch the frames</a:t>
            </a:r>
          </a:p>
          <a:p>
            <a:pPr marL="0" indent="0">
              <a:buNone/>
            </a:pPr>
            <a:endParaRPr lang="en-IN" dirty="0"/>
          </a:p>
          <a:p>
            <a:pPr marL="0" indent="0">
              <a:buNone/>
            </a:pPr>
            <a:endParaRPr lang="en-IN" dirty="0"/>
          </a:p>
          <a:p>
            <a:pPr marL="0" indent="0">
              <a:buNone/>
            </a:pPr>
            <a:endParaRPr lang="en-IN" dirty="0"/>
          </a:p>
        </p:txBody>
      </p:sp>
      <p:pic>
        <p:nvPicPr>
          <p:cNvPr id="7" name="Picture 6"/>
          <p:cNvPicPr>
            <a:picLocks noChangeAspect="1"/>
          </p:cNvPicPr>
          <p:nvPr/>
        </p:nvPicPr>
        <p:blipFill>
          <a:blip r:embed="rId2"/>
          <a:stretch>
            <a:fillRect/>
          </a:stretch>
        </p:blipFill>
        <p:spPr>
          <a:xfrm>
            <a:off x="4061226" y="3375236"/>
            <a:ext cx="4056849" cy="1209496"/>
          </a:xfrm>
          <a:prstGeom prst="rect">
            <a:avLst/>
          </a:prstGeom>
        </p:spPr>
      </p:pic>
    </p:spTree>
    <p:extLst>
      <p:ext uri="{BB962C8B-B14F-4D97-AF65-F5344CB8AC3E}">
        <p14:creationId xmlns:p14="http://schemas.microsoft.com/office/powerpoint/2010/main" val="248491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2.</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
        <p:nvSpPr>
          <p:cNvPr id="3" name="Content Placeholder 2"/>
          <p:cNvSpPr>
            <a:spLocks noGrp="1"/>
          </p:cNvSpPr>
          <p:nvPr>
            <p:ph idx="1"/>
          </p:nvPr>
        </p:nvSpPr>
        <p:spPr/>
        <p:txBody>
          <a:bodyPr/>
          <a:lstStyle/>
          <a:p>
            <a:r>
              <a:rPr lang="en-IN" dirty="0"/>
              <a:t>Step 5:Action Detection</a:t>
            </a:r>
          </a:p>
          <a:p>
            <a:pPr marL="0" indent="0">
              <a:buNone/>
            </a:pPr>
            <a:endParaRPr lang="en-IN" dirty="0"/>
          </a:p>
          <a:p>
            <a:pPr marL="0" indent="0">
              <a:buNone/>
            </a:pPr>
            <a:endParaRPr lang="en-IN" dirty="0"/>
          </a:p>
          <a:p>
            <a:r>
              <a:rPr lang="en-IN" dirty="0"/>
              <a:t>Step 6:Save the processed video</a:t>
            </a:r>
          </a:p>
          <a:p>
            <a:r>
              <a:rPr lang="en-IN" dirty="0"/>
              <a:t>Step 7:Send the processed output</a:t>
            </a:r>
          </a:p>
        </p:txBody>
      </p:sp>
      <p:pic>
        <p:nvPicPr>
          <p:cNvPr id="10" name="Picture 9"/>
          <p:cNvPicPr>
            <a:picLocks noChangeAspect="1"/>
          </p:cNvPicPr>
          <p:nvPr/>
        </p:nvPicPr>
        <p:blipFill>
          <a:blip r:embed="rId2"/>
          <a:stretch>
            <a:fillRect/>
          </a:stretch>
        </p:blipFill>
        <p:spPr>
          <a:xfrm>
            <a:off x="3955670" y="2297670"/>
            <a:ext cx="3686689" cy="762106"/>
          </a:xfrm>
          <a:prstGeom prst="rect">
            <a:avLst/>
          </a:prstGeom>
        </p:spPr>
      </p:pic>
      <p:sp>
        <p:nvSpPr>
          <p:cNvPr id="11" name="Rectangle 10"/>
          <p:cNvSpPr/>
          <p:nvPr/>
        </p:nvSpPr>
        <p:spPr bwMode="auto">
          <a:xfrm>
            <a:off x="3909951" y="3059776"/>
            <a:ext cx="3732408" cy="332101"/>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algn="ctr" eaLnBrk="0" fontAlgn="base" hangingPunct="0">
              <a:spcBef>
                <a:spcPct val="0"/>
              </a:spcBef>
              <a:spcAft>
                <a:spcPct val="0"/>
              </a:spcAft>
            </a:pPr>
            <a:r>
              <a:rPr lang="en-IN" dirty="0"/>
              <a:t> Euclidean distance formula</a:t>
            </a:r>
            <a:endParaRPr kumimoji="0" lang="en-IN" sz="1800" b="0" i="0" u="none" strike="noStrike" cap="none" normalizeH="0" baseline="0" dirty="0">
              <a:ln>
                <a:noFill/>
              </a:ln>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355127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Module 2</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779" y="1753891"/>
            <a:ext cx="5362441" cy="4258269"/>
          </a:xfrm>
        </p:spPr>
      </p:pic>
    </p:spTree>
    <p:extLst>
      <p:ext uri="{BB962C8B-B14F-4D97-AF65-F5344CB8AC3E}">
        <p14:creationId xmlns:p14="http://schemas.microsoft.com/office/powerpoint/2010/main" val="187502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1281388" cy="1216025"/>
          </a:xfrm>
        </p:spPr>
        <p:txBody>
          <a:bodyPr/>
          <a:lstStyle/>
          <a:p>
            <a:r>
              <a:rPr lang="en-US" altLang="en-US" sz="4000" dirty="0"/>
              <a:t>Action and Gesture Detection Module </a:t>
            </a:r>
            <a:r>
              <a:rPr lang="en-US" dirty="0"/>
              <a:t>DFD.</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8302" y="1752600"/>
            <a:ext cx="5488898" cy="4267200"/>
          </a:xfrm>
        </p:spPr>
      </p:pic>
    </p:spTree>
    <p:extLst>
      <p:ext uri="{BB962C8B-B14F-4D97-AF65-F5344CB8AC3E}">
        <p14:creationId xmlns:p14="http://schemas.microsoft.com/office/powerpoint/2010/main" val="1536276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3.</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sp>
        <p:nvSpPr>
          <p:cNvPr id="3" name="Content Placeholder 2"/>
          <p:cNvSpPr>
            <a:spLocks noGrp="1"/>
          </p:cNvSpPr>
          <p:nvPr>
            <p:ph idx="1"/>
          </p:nvPr>
        </p:nvSpPr>
        <p:spPr/>
        <p:txBody>
          <a:bodyPr/>
          <a:lstStyle/>
          <a:p>
            <a:r>
              <a:rPr lang="en-IN" dirty="0"/>
              <a:t>Step 1: Video Frame Capture and Pre-processing: this resize the frame to the model input size and normalize pixel value by dividing it by 255.</a:t>
            </a:r>
          </a:p>
          <a:p>
            <a:r>
              <a:rPr lang="en-IN" dirty="0"/>
              <a:t>Step 2: Action Recognition Model:</a:t>
            </a:r>
          </a:p>
          <a:p>
            <a:pPr marL="0" indent="0">
              <a:buNone/>
            </a:pPr>
            <a:r>
              <a:rPr lang="en-IN" dirty="0"/>
              <a:t>Use argmax to determine the  predicted class with high probability.</a:t>
            </a:r>
          </a:p>
          <a:p>
            <a:pPr marL="0" indent="0">
              <a:buNone/>
            </a:pPr>
            <a:endParaRPr lang="en-IN" dirty="0"/>
          </a:p>
        </p:txBody>
      </p:sp>
    </p:spTree>
    <p:extLst>
      <p:ext uri="{BB962C8B-B14F-4D97-AF65-F5344CB8AC3E}">
        <p14:creationId xmlns:p14="http://schemas.microsoft.com/office/powerpoint/2010/main" val="2094499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Module 3</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27</a:t>
            </a:fld>
            <a:endParaRPr lang="en-US" altLang="en-US"/>
          </a:p>
        </p:txBody>
      </p:sp>
      <p:pic>
        <p:nvPicPr>
          <p:cNvPr id="7" name="Content Placeholder 6"/>
          <p:cNvPicPr>
            <a:picLocks noGrp="1" noChangeAspect="1"/>
          </p:cNvPicPr>
          <p:nvPr>
            <p:ph idx="1"/>
          </p:nvPr>
        </p:nvPicPr>
        <p:blipFill>
          <a:blip r:embed="rId2"/>
          <a:stretch>
            <a:fillRect/>
          </a:stretch>
        </p:blipFill>
        <p:spPr>
          <a:xfrm>
            <a:off x="2286018" y="1752600"/>
            <a:ext cx="7607264" cy="4267200"/>
          </a:xfrm>
          <a:prstGeom prst="rect">
            <a:avLst/>
          </a:prstGeom>
        </p:spPr>
      </p:pic>
    </p:spTree>
    <p:extLst>
      <p:ext uri="{BB962C8B-B14F-4D97-AF65-F5344CB8AC3E}">
        <p14:creationId xmlns:p14="http://schemas.microsoft.com/office/powerpoint/2010/main" val="316767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1281388" cy="1216025"/>
          </a:xfrm>
        </p:spPr>
        <p:txBody>
          <a:bodyPr/>
          <a:lstStyle/>
          <a:p>
            <a:r>
              <a:rPr lang="en-US" altLang="en-US" sz="4000" dirty="0"/>
              <a:t>Suggestion System Module </a:t>
            </a:r>
            <a:r>
              <a:rPr lang="en-US" dirty="0"/>
              <a:t>DFD.</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28</a:t>
            </a:fld>
            <a:endParaRPr lang="en-US"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478069"/>
            <a:ext cx="10668000" cy="2816261"/>
          </a:xfrm>
        </p:spPr>
      </p:pic>
    </p:spTree>
    <p:extLst>
      <p:ext uri="{BB962C8B-B14F-4D97-AF65-F5344CB8AC3E}">
        <p14:creationId xmlns:p14="http://schemas.microsoft.com/office/powerpoint/2010/main" val="2850333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4.</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29</a:t>
            </a:fld>
            <a:endParaRPr lang="en-US" altLang="en-US"/>
          </a:p>
        </p:txBody>
      </p:sp>
      <p:sp>
        <p:nvSpPr>
          <p:cNvPr id="3" name="Content Placeholder 2"/>
          <p:cNvSpPr>
            <a:spLocks noGrp="1"/>
          </p:cNvSpPr>
          <p:nvPr>
            <p:ph idx="1"/>
          </p:nvPr>
        </p:nvSpPr>
        <p:spPr/>
        <p:txBody>
          <a:bodyPr/>
          <a:lstStyle/>
          <a:p>
            <a:r>
              <a:rPr lang="en-US" sz="2600" dirty="0"/>
              <a:t>Step 1 Analyze Detection Action: Detection action and gesture from the action gesture detection module</a:t>
            </a:r>
          </a:p>
          <a:p>
            <a:endParaRPr lang="en-US" sz="2600" dirty="0"/>
          </a:p>
          <a:p>
            <a:endParaRPr lang="en-US" sz="2600" dirty="0"/>
          </a:p>
          <a:p>
            <a:endParaRPr lang="en-US" sz="2600" dirty="0"/>
          </a:p>
          <a:p>
            <a:r>
              <a:rPr lang="en-US" sz="2600" dirty="0"/>
              <a:t>Step 2: Classify Action as Positive or Negative:</a:t>
            </a:r>
          </a:p>
          <a:p>
            <a:pPr marL="0" indent="0">
              <a:buNone/>
            </a:pPr>
            <a:endParaRPr lang="en-IN" sz="2400" dirty="0"/>
          </a:p>
        </p:txBody>
      </p:sp>
      <p:pic>
        <p:nvPicPr>
          <p:cNvPr id="7" name="Picture 6"/>
          <p:cNvPicPr>
            <a:picLocks noChangeAspect="1"/>
          </p:cNvPicPr>
          <p:nvPr/>
        </p:nvPicPr>
        <p:blipFill>
          <a:blip r:embed="rId2"/>
          <a:stretch>
            <a:fillRect/>
          </a:stretch>
        </p:blipFill>
        <p:spPr>
          <a:xfrm>
            <a:off x="3098383" y="2828777"/>
            <a:ext cx="5982535" cy="1057423"/>
          </a:xfrm>
          <a:prstGeom prst="rect">
            <a:avLst/>
          </a:prstGeom>
        </p:spPr>
      </p:pic>
      <p:pic>
        <p:nvPicPr>
          <p:cNvPr id="8" name="Picture 7"/>
          <p:cNvPicPr>
            <a:picLocks noChangeAspect="1"/>
          </p:cNvPicPr>
          <p:nvPr/>
        </p:nvPicPr>
        <p:blipFill>
          <a:blip r:embed="rId3"/>
          <a:stretch>
            <a:fillRect/>
          </a:stretch>
        </p:blipFill>
        <p:spPr>
          <a:xfrm>
            <a:off x="3783416" y="4612319"/>
            <a:ext cx="4612468" cy="1407481"/>
          </a:xfrm>
          <a:prstGeom prst="rect">
            <a:avLst/>
          </a:prstGeom>
        </p:spPr>
      </p:pic>
    </p:spTree>
    <p:extLst>
      <p:ext uri="{BB962C8B-B14F-4D97-AF65-F5344CB8AC3E}">
        <p14:creationId xmlns:p14="http://schemas.microsoft.com/office/powerpoint/2010/main" val="368320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
        <p:nvSpPr>
          <p:cNvPr id="8" name="Content Placeholder 2">
            <a:extLst>
              <a:ext uri="{FF2B5EF4-FFF2-40B4-BE49-F238E27FC236}">
                <a16:creationId xmlns:a16="http://schemas.microsoft.com/office/drawing/2014/main" id="{01F36FF0-FD4A-EE78-6CA2-4ADCB6BA1B65}"/>
              </a:ext>
            </a:extLst>
          </p:cNvPr>
          <p:cNvSpPr txBox="1">
            <a:spLocks/>
          </p:cNvSpPr>
          <p:nvPr/>
        </p:nvSpPr>
        <p:spPr bwMode="auto">
          <a:xfrm>
            <a:off x="908051" y="19050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algn="just">
              <a:buClr>
                <a:srgbClr val="CC0000"/>
              </a:buClr>
              <a:defRPr/>
            </a:pPr>
            <a:r>
              <a:rPr lang="en-US" altLang="en-US" sz="2400" kern="0">
                <a:solidFill>
                  <a:srgbClr val="000000"/>
                </a:solidFill>
                <a:latin typeface="Verdana"/>
              </a:rPr>
              <a:t>The working of this project is to create an innovative system that uses video records to analyze classroom behavior and identify the key factors affecting student engagement and performance, this approach aims to improve student learning outcome, and promote teacher professional development by giving educators useful insights. In this method we use fast R-CNN to build the model.</a:t>
            </a:r>
            <a:endParaRPr lang="en-IN" kern="0" dirty="0"/>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4.</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30</a:t>
            </a:fld>
            <a:endParaRPr lang="en-US" altLang="en-US"/>
          </a:p>
        </p:txBody>
      </p:sp>
      <p:sp>
        <p:nvSpPr>
          <p:cNvPr id="3" name="Content Placeholder 2"/>
          <p:cNvSpPr>
            <a:spLocks noGrp="1"/>
          </p:cNvSpPr>
          <p:nvPr>
            <p:ph idx="1"/>
          </p:nvPr>
        </p:nvSpPr>
        <p:spPr/>
        <p:txBody>
          <a:bodyPr/>
          <a:lstStyle/>
          <a:p>
            <a:r>
              <a:rPr lang="en-US" sz="2600" dirty="0"/>
              <a:t>Step 3 Determine Engagement Level: If the engagement level is high, provide encouraging feedback, if low suggest improvement</a:t>
            </a:r>
          </a:p>
          <a:p>
            <a:endParaRPr lang="en-US" sz="2600" dirty="0"/>
          </a:p>
          <a:p>
            <a:endParaRPr lang="en-US" sz="2600" dirty="0"/>
          </a:p>
          <a:p>
            <a:endParaRPr lang="en-US" sz="2600" dirty="0"/>
          </a:p>
          <a:p>
            <a:r>
              <a:rPr lang="en-US" sz="2600" dirty="0"/>
              <a:t>Step 4: Generate suggestion based on number of positive or negative in the engagement analysis.</a:t>
            </a:r>
          </a:p>
          <a:p>
            <a:pPr marL="0" indent="0">
              <a:buNone/>
            </a:pPr>
            <a:endParaRPr lang="en-IN" sz="2400" dirty="0"/>
          </a:p>
        </p:txBody>
      </p:sp>
      <p:pic>
        <p:nvPicPr>
          <p:cNvPr id="9" name="Picture 8"/>
          <p:cNvPicPr>
            <a:picLocks noChangeAspect="1"/>
          </p:cNvPicPr>
          <p:nvPr/>
        </p:nvPicPr>
        <p:blipFill>
          <a:blip r:embed="rId2"/>
          <a:stretch>
            <a:fillRect/>
          </a:stretch>
        </p:blipFill>
        <p:spPr>
          <a:xfrm>
            <a:off x="2113441" y="3124640"/>
            <a:ext cx="7944959" cy="914528"/>
          </a:xfrm>
          <a:prstGeom prst="rect">
            <a:avLst/>
          </a:prstGeom>
        </p:spPr>
      </p:pic>
    </p:spTree>
    <p:extLst>
      <p:ext uri="{BB962C8B-B14F-4D97-AF65-F5344CB8AC3E}">
        <p14:creationId xmlns:p14="http://schemas.microsoft.com/office/powerpoint/2010/main" val="139711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Module 4</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pic>
        <p:nvPicPr>
          <p:cNvPr id="3" name="Picture 2"/>
          <p:cNvPicPr>
            <a:picLocks noChangeAspect="1"/>
          </p:cNvPicPr>
          <p:nvPr/>
        </p:nvPicPr>
        <p:blipFill>
          <a:blip r:embed="rId2"/>
          <a:stretch>
            <a:fillRect/>
          </a:stretch>
        </p:blipFill>
        <p:spPr>
          <a:xfrm>
            <a:off x="1832419" y="2126055"/>
            <a:ext cx="9138005" cy="3264091"/>
          </a:xfrm>
          <a:prstGeom prst="rect">
            <a:avLst/>
          </a:prstGeom>
        </p:spPr>
      </p:pic>
    </p:spTree>
    <p:extLst>
      <p:ext uri="{BB962C8B-B14F-4D97-AF65-F5344CB8AC3E}">
        <p14:creationId xmlns:p14="http://schemas.microsoft.com/office/powerpoint/2010/main" val="524729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1281388" cy="1216025"/>
          </a:xfrm>
        </p:spPr>
        <p:txBody>
          <a:bodyPr/>
          <a:lstStyle/>
          <a:p>
            <a:r>
              <a:rPr lang="en-US" altLang="en-US" sz="4000" dirty="0"/>
              <a:t>Web Interface Module </a:t>
            </a:r>
            <a:r>
              <a:rPr lang="en-US" dirty="0"/>
              <a:t>DFD.</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32</a:t>
            </a:fld>
            <a:endParaRPr lang="en-US" alt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295" y="1749425"/>
            <a:ext cx="6751410" cy="4267200"/>
          </a:xfrm>
        </p:spPr>
      </p:pic>
    </p:spTree>
    <p:extLst>
      <p:ext uri="{BB962C8B-B14F-4D97-AF65-F5344CB8AC3E}">
        <p14:creationId xmlns:p14="http://schemas.microsoft.com/office/powerpoint/2010/main" val="200973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Module 5.</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33</a:t>
            </a:fld>
            <a:endParaRPr lang="en-US" altLang="en-US"/>
          </a:p>
        </p:txBody>
      </p:sp>
      <p:sp>
        <p:nvSpPr>
          <p:cNvPr id="3" name="Content Placeholder 2"/>
          <p:cNvSpPr>
            <a:spLocks noGrp="1"/>
          </p:cNvSpPr>
          <p:nvPr>
            <p:ph idx="1"/>
          </p:nvPr>
        </p:nvSpPr>
        <p:spPr/>
        <p:txBody>
          <a:bodyPr/>
          <a:lstStyle/>
          <a:p>
            <a:r>
              <a:rPr lang="en-US" sz="2800" dirty="0"/>
              <a:t>Step 1:Receive the uploaded video file</a:t>
            </a:r>
          </a:p>
          <a:p>
            <a:r>
              <a:rPr lang="en-US" sz="2800" dirty="0"/>
              <a:t>Step 2:Send The Video to the Backend for processing</a:t>
            </a:r>
          </a:p>
          <a:p>
            <a:r>
              <a:rPr lang="en-IN" sz="2800" dirty="0"/>
              <a:t>Step 3:Receive processed output</a:t>
            </a:r>
          </a:p>
          <a:p>
            <a:r>
              <a:rPr lang="en-US" sz="2800" dirty="0"/>
              <a:t>Step 4:Display download links for the annotated video and the textual report</a:t>
            </a:r>
          </a:p>
          <a:p>
            <a:r>
              <a:rPr lang="en-US" sz="2800" dirty="0"/>
              <a:t>Step 5:Display engagement suggestions based on the output data.</a:t>
            </a:r>
          </a:p>
          <a:p>
            <a:pPr marL="0" indent="0">
              <a:buNone/>
            </a:pPr>
            <a:endParaRPr lang="en-IN" sz="2400" dirty="0"/>
          </a:p>
        </p:txBody>
      </p:sp>
    </p:spTree>
    <p:extLst>
      <p:ext uri="{BB962C8B-B14F-4D97-AF65-F5344CB8AC3E}">
        <p14:creationId xmlns:p14="http://schemas.microsoft.com/office/powerpoint/2010/main" val="227973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Module 5</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34</a:t>
            </a:fld>
            <a:endParaRPr lang="en-US" altLang="en-US"/>
          </a:p>
        </p:txBody>
      </p:sp>
      <p:pic>
        <p:nvPicPr>
          <p:cNvPr id="7" name="Picture 6">
            <a:extLst>
              <a:ext uri="{FF2B5EF4-FFF2-40B4-BE49-F238E27FC236}">
                <a16:creationId xmlns:a16="http://schemas.microsoft.com/office/drawing/2014/main" id="{CBD7A23D-5A59-63A9-5ACB-BB73780B5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61" y="1787979"/>
            <a:ext cx="10478278" cy="4090308"/>
          </a:xfrm>
          <a:prstGeom prst="rect">
            <a:avLst/>
          </a:prstGeom>
        </p:spPr>
      </p:pic>
    </p:spTree>
    <p:extLst>
      <p:ext uri="{BB962C8B-B14F-4D97-AF65-F5344CB8AC3E}">
        <p14:creationId xmlns:p14="http://schemas.microsoft.com/office/powerpoint/2010/main" val="415704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Discussion:</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35</a:t>
            </a:fld>
            <a:endParaRPr lang="en-US" altLang="en-US"/>
          </a:p>
        </p:txBody>
      </p:sp>
      <p:sp>
        <p:nvSpPr>
          <p:cNvPr id="3" name="Content Placeholder 2"/>
          <p:cNvSpPr>
            <a:spLocks noGrp="1"/>
          </p:cNvSpPr>
          <p:nvPr>
            <p:ph idx="1"/>
          </p:nvPr>
        </p:nvSpPr>
        <p:spPr/>
        <p:txBody>
          <a:bodyPr/>
          <a:lstStyle/>
          <a:p>
            <a:pPr marL="0" indent="0">
              <a:buNone/>
            </a:pPr>
            <a:r>
              <a:rPr lang="en-US" sz="2400" b="1" dirty="0"/>
              <a:t>Result:</a:t>
            </a:r>
          </a:p>
          <a:p>
            <a:pPr marL="0" indent="0" algn="just">
              <a:buNone/>
            </a:pPr>
            <a:r>
              <a:rPr lang="en-US" sz="2400" dirty="0"/>
              <a:t>The system successfully processes classroom videos and accurately detects student actions. It generates an annotated video and an Excel report that provides a detailed summary of the detected actions, along with engagement metrics. The system also offers actionable suggestions for teachers based on the detected actions, helping them identify areas where student engagement can be improved.</a:t>
            </a:r>
          </a:p>
          <a:p>
            <a:pPr marL="0" indent="0">
              <a:buNone/>
            </a:pPr>
            <a:endParaRPr lang="en-US" sz="2400" dirty="0"/>
          </a:p>
        </p:txBody>
      </p:sp>
    </p:spTree>
    <p:extLst>
      <p:ext uri="{BB962C8B-B14F-4D97-AF65-F5344CB8AC3E}">
        <p14:creationId xmlns:p14="http://schemas.microsoft.com/office/powerpoint/2010/main" val="1716632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Discussion:</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36</a:t>
            </a:fld>
            <a:endParaRPr lang="en-US" altLang="en-US"/>
          </a:p>
        </p:txBody>
      </p:sp>
      <p:sp>
        <p:nvSpPr>
          <p:cNvPr id="3" name="Content Placeholder 2"/>
          <p:cNvSpPr>
            <a:spLocks noGrp="1"/>
          </p:cNvSpPr>
          <p:nvPr>
            <p:ph idx="1"/>
          </p:nvPr>
        </p:nvSpPr>
        <p:spPr/>
        <p:txBody>
          <a:bodyPr/>
          <a:lstStyle/>
          <a:p>
            <a:pPr marL="0" indent="0">
              <a:buNone/>
            </a:pPr>
            <a:r>
              <a:rPr lang="en-US" sz="2400" b="1" dirty="0"/>
              <a:t>Discussion:</a:t>
            </a:r>
          </a:p>
          <a:p>
            <a:pPr marL="0" indent="0" algn="just">
              <a:buNone/>
            </a:pPr>
            <a:r>
              <a:rPr lang="en-US" sz="2400" dirty="0"/>
              <a:t>The results demonstrate the effectiveness of using action recognition models to monitor classroom engagement. The suggestions generated by the system can be a valuable tool for teachers to optimize their teaching strategies. However, the accuracy of the model depends on the quality and diversity of the training data. Expanding the dataset to cover a wider range of classroom behaviors and improving model performance could further enhance the system's reliability in real-world scenarios.</a:t>
            </a:r>
          </a:p>
          <a:p>
            <a:pPr marL="0" indent="0">
              <a:buNone/>
            </a:pPr>
            <a:endParaRPr lang="en-US" sz="2400" dirty="0"/>
          </a:p>
        </p:txBody>
      </p:sp>
    </p:spTree>
    <p:extLst>
      <p:ext uri="{BB962C8B-B14F-4D97-AF65-F5344CB8AC3E}">
        <p14:creationId xmlns:p14="http://schemas.microsoft.com/office/powerpoint/2010/main" val="73290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&amp; Analysis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37</a:t>
            </a:fld>
            <a:endParaRPr lang="en-US" altLang="en-US"/>
          </a:p>
        </p:txBody>
      </p:sp>
      <p:sp>
        <p:nvSpPr>
          <p:cNvPr id="3" name="Content Placeholder 2"/>
          <p:cNvSpPr>
            <a:spLocks noGrp="1"/>
          </p:cNvSpPr>
          <p:nvPr>
            <p:ph idx="1"/>
          </p:nvPr>
        </p:nvSpPr>
        <p:spPr/>
        <p:txBody>
          <a:bodyPr/>
          <a:lstStyle/>
          <a:p>
            <a:pPr marL="0" indent="0" algn="just">
              <a:buNone/>
            </a:pPr>
            <a:r>
              <a:rPr lang="en-US" sz="2400" dirty="0"/>
              <a:t>In comparison to traditional methods of classroom engagement evaluation, such as manual observation or surveys, this automated video-based system provides a more efficient and objective analysis of student behavior. Traditional methods can be time-consuming and subject to bias, whereas the proposed system offers Faster R-CNN Algorithm, unbiased insights based on actual student actions captured on video. The ability to detect specific actions like hand-raising and leaning over the table adds a layer of precision that is often missed in manual observation.</a:t>
            </a:r>
          </a:p>
          <a:p>
            <a:pPr marL="0" indent="0" algn="just">
              <a:buNone/>
            </a:pPr>
            <a:endParaRPr lang="en-US" sz="2400" dirty="0"/>
          </a:p>
        </p:txBody>
      </p:sp>
    </p:spTree>
    <p:extLst>
      <p:ext uri="{BB962C8B-B14F-4D97-AF65-F5344CB8AC3E}">
        <p14:creationId xmlns:p14="http://schemas.microsoft.com/office/powerpoint/2010/main" val="374498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&amp; Analysis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38</a:t>
            </a:fld>
            <a:endParaRPr lang="en-US" altLang="en-US"/>
          </a:p>
        </p:txBody>
      </p:sp>
      <p:sp>
        <p:nvSpPr>
          <p:cNvPr id="3" name="Content Placeholder 2"/>
          <p:cNvSpPr>
            <a:spLocks noGrp="1"/>
          </p:cNvSpPr>
          <p:nvPr>
            <p:ph idx="1"/>
          </p:nvPr>
        </p:nvSpPr>
        <p:spPr/>
        <p:txBody>
          <a:bodyPr/>
          <a:lstStyle/>
          <a:p>
            <a:pPr marL="0" indent="0" algn="just">
              <a:buNone/>
            </a:pPr>
            <a:r>
              <a:rPr lang="en-US" sz="2400" dirty="0"/>
              <a:t>Analyzing the system's performance, the action detection model demonstrates high accuracy for common gestures, though it may struggle with complex or ambiguous actions depending on lighting and camera angles. Moreover, the system not only provides quantitative results but also gives qualitative suggestions for improving classroom engagement, offering a more comprehensive approach. Future improvements in the action detection model and expanding its application to various classroom settings could further enhance its utility.</a:t>
            </a:r>
          </a:p>
          <a:p>
            <a:pPr marL="0" indent="0" algn="just">
              <a:buNone/>
            </a:pPr>
            <a:endParaRPr lang="en-US" sz="2400" dirty="0"/>
          </a:p>
        </p:txBody>
      </p:sp>
    </p:spTree>
    <p:extLst>
      <p:ext uri="{BB962C8B-B14F-4D97-AF65-F5344CB8AC3E}">
        <p14:creationId xmlns:p14="http://schemas.microsoft.com/office/powerpoint/2010/main" val="1718662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39</a:t>
            </a:fld>
            <a:endParaRPr lang="en-US" altLang="en-US"/>
          </a:p>
        </p:txBody>
      </p:sp>
      <p:sp>
        <p:nvSpPr>
          <p:cNvPr id="3" name="Content Placeholder 2"/>
          <p:cNvSpPr>
            <a:spLocks noGrp="1"/>
          </p:cNvSpPr>
          <p:nvPr>
            <p:ph idx="1"/>
          </p:nvPr>
        </p:nvSpPr>
        <p:spPr/>
        <p:txBody>
          <a:bodyPr/>
          <a:lstStyle/>
          <a:p>
            <a:pPr marL="0" indent="0" algn="just">
              <a:buNone/>
            </a:pPr>
            <a:r>
              <a:rPr lang="en-US" sz="2400" dirty="0"/>
              <a:t>These work provides an innovative solution for analyzing classroom engagement by automatically detecting student actions and generating meaningful suggestions for teachers. By leveraging video processing and action recognition models, the system offers a more objective and scalable approach to monitoring student behavior compared to traditional methods. The integration of real-time analysis, actionable feedback, and user-friendly web interface enhances its practicality for classroom environments. While the current model performs well for common gestures, further improvements can be made to refine its accuracy and adaptability. Overall, this system holds great potential in aiding teachers to foster more interactive and engaging learning experiences.</a:t>
            </a:r>
          </a:p>
        </p:txBody>
      </p:sp>
    </p:spTree>
    <p:extLst>
      <p:ext uri="{BB962C8B-B14F-4D97-AF65-F5344CB8AC3E}">
        <p14:creationId xmlns:p14="http://schemas.microsoft.com/office/powerpoint/2010/main" val="397184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
        <p:nvSpPr>
          <p:cNvPr id="7" name="Content Placeholder 2"/>
          <p:cNvSpPr>
            <a:spLocks noGrp="1"/>
          </p:cNvSpPr>
          <p:nvPr>
            <p:ph idx="1"/>
          </p:nvPr>
        </p:nvSpPr>
        <p:spPr>
          <a:xfrm>
            <a:off x="755651" y="1752600"/>
            <a:ext cx="10668000" cy="4267200"/>
          </a:xfrm>
        </p:spPr>
        <p:txBody>
          <a:bodyPr/>
          <a:lstStyle/>
          <a:p>
            <a:pPr algn="just"/>
            <a:r>
              <a:rPr lang="en-US" sz="2400" dirty="0"/>
              <a:t>The classroom is a dynamic and complicated place where a variety of factors interact to affect the learning outcome of student. </a:t>
            </a:r>
            <a:endParaRPr lang="en-IN" sz="2400" dirty="0"/>
          </a:p>
          <a:p>
            <a:pPr algn="just"/>
            <a:r>
              <a:rPr lang="en-US" sz="2400" dirty="0"/>
              <a:t>The aim of this project is to create an innovative system that can evaluate classroom behavior and identify </a:t>
            </a:r>
            <a:r>
              <a:rPr lang="en-US" sz="2400" dirty="0" err="1"/>
              <a:t>signifivant</a:t>
            </a:r>
            <a:r>
              <a:rPr lang="en-US" sz="2400" dirty="0"/>
              <a:t> factors influencing student engagement and learning. The system will make use of video recording. The proposed method will provide educators useful information to advance student learning outcome.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40</a:t>
            </a:fld>
            <a:endParaRPr lang="en-US" altLang="en-US"/>
          </a:p>
        </p:txBody>
      </p:sp>
      <p:sp>
        <p:nvSpPr>
          <p:cNvPr id="3" name="Content Placeholder 2"/>
          <p:cNvSpPr>
            <a:spLocks noGrp="1"/>
          </p:cNvSpPr>
          <p:nvPr>
            <p:ph idx="1"/>
          </p:nvPr>
        </p:nvSpPr>
        <p:spPr/>
        <p:txBody>
          <a:bodyPr/>
          <a:lstStyle/>
          <a:p>
            <a:pPr marL="0" lvl="0" indent="0">
              <a:buNone/>
            </a:pPr>
            <a:r>
              <a:rPr lang="en-US" sz="1600" dirty="0" err="1"/>
              <a:t>Girshick</a:t>
            </a:r>
            <a:r>
              <a:rPr lang="en-US" sz="1600" dirty="0"/>
              <a:t>, R. (2015). “Fast R-CNN,” </a:t>
            </a:r>
            <a:r>
              <a:rPr lang="en-US" sz="1600" i="1" dirty="0"/>
              <a:t>Proceedings of the IEEE International Conference on Computer Vision (ICCV)</a:t>
            </a:r>
            <a:r>
              <a:rPr lang="en-US" sz="1600" dirty="0"/>
              <a:t>.</a:t>
            </a:r>
            <a:endParaRPr lang="en-IN" sz="1600" dirty="0"/>
          </a:p>
          <a:p>
            <a:pPr marL="0" lvl="0" indent="0">
              <a:buNone/>
            </a:pPr>
            <a:r>
              <a:rPr lang="en-US" sz="1600" dirty="0"/>
              <a:t>Ren, S., He, K., </a:t>
            </a:r>
            <a:r>
              <a:rPr lang="en-US" sz="1600" dirty="0" err="1"/>
              <a:t>Girshick</a:t>
            </a:r>
            <a:r>
              <a:rPr lang="en-US" sz="1600" dirty="0"/>
              <a:t>, R., &amp; Sun, J. (2015). “Faster R-CNN: Towards Real-Time Object Detection with Region Proposal Networks,” </a:t>
            </a:r>
            <a:r>
              <a:rPr lang="en-US" sz="1600" i="1" dirty="0"/>
              <a:t>Advances in Neural Information Processing Systems (</a:t>
            </a:r>
            <a:r>
              <a:rPr lang="en-US" sz="1600" i="1" dirty="0" err="1"/>
              <a:t>NeurIPS</a:t>
            </a:r>
            <a:r>
              <a:rPr lang="en-US" sz="1600" i="1" dirty="0"/>
              <a:t>)</a:t>
            </a:r>
            <a:r>
              <a:rPr lang="en-US" sz="1600" dirty="0"/>
              <a:t>.</a:t>
            </a:r>
            <a:endParaRPr lang="en-IN" sz="1600" dirty="0"/>
          </a:p>
          <a:p>
            <a:pPr marL="0" lvl="0" indent="0">
              <a:buNone/>
            </a:pPr>
            <a:r>
              <a:rPr lang="en-US" sz="1600" dirty="0" err="1"/>
              <a:t>LeCun</a:t>
            </a:r>
            <a:r>
              <a:rPr lang="en-US" sz="1600" dirty="0"/>
              <a:t>, Y., </a:t>
            </a:r>
            <a:r>
              <a:rPr lang="en-US" sz="1600" dirty="0" err="1"/>
              <a:t>Bottou</a:t>
            </a:r>
            <a:r>
              <a:rPr lang="en-US" sz="1600" dirty="0"/>
              <a:t>, L., </a:t>
            </a:r>
            <a:r>
              <a:rPr lang="en-US" sz="1600" dirty="0" err="1"/>
              <a:t>Bengio</a:t>
            </a:r>
            <a:r>
              <a:rPr lang="en-US" sz="1600" dirty="0"/>
              <a:t>, Y., &amp; </a:t>
            </a:r>
            <a:r>
              <a:rPr lang="en-US" sz="1600" dirty="0" err="1"/>
              <a:t>Haffner</a:t>
            </a:r>
            <a:r>
              <a:rPr lang="en-US" sz="1600" dirty="0"/>
              <a:t>, P. (1998). “Gradient-Based Learning Applied to Document Recognition,” </a:t>
            </a:r>
            <a:r>
              <a:rPr lang="en-US" sz="1600" i="1" dirty="0"/>
              <a:t>Proceedings of the IEEE</a:t>
            </a:r>
            <a:r>
              <a:rPr lang="en-US" sz="1600" dirty="0"/>
              <a:t>, 86(11), 2278-2324.</a:t>
            </a:r>
            <a:endParaRPr lang="en-IN" sz="1600" dirty="0"/>
          </a:p>
          <a:p>
            <a:pPr marL="0" lvl="0" indent="0">
              <a:buNone/>
            </a:pPr>
            <a:r>
              <a:rPr lang="en-US" sz="1600" dirty="0" err="1"/>
              <a:t>Karpathy</a:t>
            </a:r>
            <a:r>
              <a:rPr lang="en-US" sz="1600" dirty="0"/>
              <a:t>, A., &amp; </a:t>
            </a:r>
            <a:r>
              <a:rPr lang="en-US" sz="1600" dirty="0" err="1"/>
              <a:t>Fei-Fei</a:t>
            </a:r>
            <a:r>
              <a:rPr lang="en-US" sz="1600" dirty="0"/>
              <a:t>, L. (2015). “Deep Visual-Semantic Alignments for Generating Image Descriptions,” </a:t>
            </a:r>
            <a:r>
              <a:rPr lang="en-US" sz="1600" i="1" dirty="0"/>
              <a:t>IEEE Transactions on Pattern Analysis and Machine Intelligence</a:t>
            </a:r>
            <a:r>
              <a:rPr lang="en-US" sz="1600" dirty="0"/>
              <a:t>, 39(4), 664-676.</a:t>
            </a:r>
            <a:endParaRPr lang="en-IN" sz="1600" dirty="0"/>
          </a:p>
          <a:p>
            <a:pPr marL="0" lvl="0" indent="0">
              <a:buNone/>
            </a:pPr>
            <a:r>
              <a:rPr lang="en-US" sz="1600" dirty="0"/>
              <a:t>Nguyen, T. D., &amp; </a:t>
            </a:r>
            <a:r>
              <a:rPr lang="en-US" sz="1600" dirty="0" err="1"/>
              <a:t>Kiyomoto</a:t>
            </a:r>
            <a:r>
              <a:rPr lang="en-US" sz="1600" dirty="0"/>
              <a:t>, S. (2018). “Analyzing Student Behavior in Classrooms Using Convolutional Neural Networks,” </a:t>
            </a:r>
            <a:r>
              <a:rPr lang="en-US" sz="1600" i="1" dirty="0"/>
              <a:t>Journal of Educational Technology &amp; Society</a:t>
            </a:r>
            <a:r>
              <a:rPr lang="en-US" sz="1600" dirty="0"/>
              <a:t>, 21(2), 4-17.</a:t>
            </a:r>
            <a:endParaRPr lang="en-IN" sz="1600" dirty="0"/>
          </a:p>
          <a:p>
            <a:pPr marL="0" lvl="0" indent="0">
              <a:buNone/>
            </a:pPr>
            <a:r>
              <a:rPr lang="en-US" sz="1600" dirty="0"/>
              <a:t>Liu, W., et al. (2016). “SSD: Single Shot </a:t>
            </a:r>
            <a:r>
              <a:rPr lang="en-US" sz="1600" dirty="0" err="1"/>
              <a:t>MultiBox</a:t>
            </a:r>
            <a:r>
              <a:rPr lang="en-US" sz="1600" dirty="0"/>
              <a:t> Detector,” </a:t>
            </a:r>
            <a:r>
              <a:rPr lang="en-US" sz="1600" i="1" dirty="0"/>
              <a:t>European Conference on Computer Vision (ECCV)</a:t>
            </a:r>
            <a:r>
              <a:rPr lang="en-US" sz="1600" dirty="0"/>
              <a:t>.</a:t>
            </a:r>
            <a:endParaRPr lang="en-IN" sz="1600" dirty="0"/>
          </a:p>
          <a:p>
            <a:pPr marL="0" lvl="0" indent="0">
              <a:buNone/>
            </a:pPr>
            <a:r>
              <a:rPr lang="en-US" sz="1600"/>
              <a:t>Donahue</a:t>
            </a:r>
            <a:r>
              <a:rPr lang="en-US" sz="1600" dirty="0"/>
              <a:t>, J., et al. (2014). “Decaf: A Deep Convolutional Activation Feature for Generic Visual Recognition,” </a:t>
            </a:r>
            <a:r>
              <a:rPr lang="en-US" sz="1600" i="1" dirty="0"/>
              <a:t>Proceedings of the 31st International Conference on Machine Learning (ICML)</a:t>
            </a:r>
            <a:r>
              <a:rPr lang="en-US" sz="1600" dirty="0"/>
              <a:t>.</a:t>
            </a:r>
          </a:p>
        </p:txBody>
      </p:sp>
    </p:spTree>
    <p:extLst>
      <p:ext uri="{BB962C8B-B14F-4D97-AF65-F5344CB8AC3E}">
        <p14:creationId xmlns:p14="http://schemas.microsoft.com/office/powerpoint/2010/main" val="76095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41</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 y="0"/>
            <a:ext cx="10608995" cy="635284"/>
          </a:xfrm>
        </p:spPr>
        <p:txBody>
          <a:bodyPr/>
          <a:lstStyle/>
          <a:p>
            <a:r>
              <a:rPr lang="en-IN" altLang="en-US" dirty="0"/>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3359342175"/>
              </p:ext>
            </p:extLst>
          </p:nvPr>
        </p:nvGraphicFramePr>
        <p:xfrm>
          <a:off x="8632" y="801539"/>
          <a:ext cx="12192000" cy="5154716"/>
        </p:xfrm>
        <a:graphic>
          <a:graphicData uri="http://schemas.openxmlformats.org/drawingml/2006/table">
            <a:tbl>
              <a:tblPr firstRow="1" bandRow="1">
                <a:tableStyleId>{EB9631B5-78F2-41C9-869B-9F39066F8104}</a:tableStyleId>
              </a:tblPr>
              <a:tblGrid>
                <a:gridCol w="862445">
                  <a:extLst>
                    <a:ext uri="{9D8B030D-6E8A-4147-A177-3AD203B41FA5}">
                      <a16:colId xmlns:a16="http://schemas.microsoft.com/office/drawing/2014/main" val="20000"/>
                    </a:ext>
                  </a:extLst>
                </a:gridCol>
                <a:gridCol w="1163782">
                  <a:extLst>
                    <a:ext uri="{9D8B030D-6E8A-4147-A177-3AD203B41FA5}">
                      <a16:colId xmlns:a16="http://schemas.microsoft.com/office/drawing/2014/main" val="20001"/>
                    </a:ext>
                  </a:extLst>
                </a:gridCol>
                <a:gridCol w="2847109">
                  <a:extLst>
                    <a:ext uri="{9D8B030D-6E8A-4147-A177-3AD203B41FA5}">
                      <a16:colId xmlns:a16="http://schemas.microsoft.com/office/drawing/2014/main" val="20002"/>
                    </a:ext>
                  </a:extLst>
                </a:gridCol>
                <a:gridCol w="3969328">
                  <a:extLst>
                    <a:ext uri="{9D8B030D-6E8A-4147-A177-3AD203B41FA5}">
                      <a16:colId xmlns:a16="http://schemas.microsoft.com/office/drawing/2014/main" val="20003"/>
                    </a:ext>
                  </a:extLst>
                </a:gridCol>
                <a:gridCol w="1885950">
                  <a:extLst>
                    <a:ext uri="{9D8B030D-6E8A-4147-A177-3AD203B41FA5}">
                      <a16:colId xmlns:a16="http://schemas.microsoft.com/office/drawing/2014/main" val="20004"/>
                    </a:ext>
                  </a:extLst>
                </a:gridCol>
                <a:gridCol w="1463386">
                  <a:extLst>
                    <a:ext uri="{9D8B030D-6E8A-4147-A177-3AD203B41FA5}">
                      <a16:colId xmlns:a16="http://schemas.microsoft.com/office/drawing/2014/main" val="20005"/>
                    </a:ext>
                  </a:extLst>
                </a:gridCol>
              </a:tblGrid>
              <a:tr h="575399">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a:t>Paper Title</a:t>
                      </a:r>
                    </a:p>
                  </a:txBody>
                  <a:tcPr/>
                </a:tc>
                <a:tc>
                  <a:txBody>
                    <a:bodyPr/>
                    <a:lstStyle/>
                    <a:p>
                      <a:pPr>
                        <a:buNone/>
                      </a:pPr>
                      <a:r>
                        <a:rPr lang="en-IN" altLang="en-US"/>
                        <a:t>Description</a:t>
                      </a:r>
                    </a:p>
                  </a:txBody>
                  <a:tcPr/>
                </a:tc>
                <a:tc>
                  <a:txBody>
                    <a:bodyPr/>
                    <a:lstStyle/>
                    <a:p>
                      <a:pPr>
                        <a:buNone/>
                      </a:pPr>
                      <a:r>
                        <a:rPr lang="en-IN" altLang="en-US" dirty="0" err="1"/>
                        <a:t>Jornal</a:t>
                      </a:r>
                      <a:endParaRPr lang="en-IN" altLang="en-US" dirty="0"/>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068598">
                <a:tc>
                  <a:txBody>
                    <a:bodyPr/>
                    <a:lstStyle/>
                    <a:p>
                      <a:pPr>
                        <a:buNone/>
                      </a:pPr>
                      <a:r>
                        <a:rPr lang="en-US" dirty="0"/>
                        <a:t>1</a:t>
                      </a:r>
                    </a:p>
                  </a:txBody>
                  <a:tcPr/>
                </a:tc>
                <a:tc>
                  <a:txBody>
                    <a:bodyPr/>
                    <a:lstStyle/>
                    <a:p>
                      <a:pPr>
                        <a:buNone/>
                      </a:pPr>
                      <a:r>
                        <a:rPr lang="en-US" dirty="0"/>
                        <a:t>Michael Johnson</a:t>
                      </a:r>
                    </a:p>
                  </a:txBody>
                  <a:tcPr/>
                </a:tc>
                <a:tc>
                  <a:txBody>
                    <a:bodyPr/>
                    <a:lstStyle/>
                    <a:p>
                      <a:pPr>
                        <a:buNone/>
                      </a:pPr>
                      <a:r>
                        <a:rPr lang="en-US" dirty="0"/>
                        <a:t>A Framework for Classroom Behavior Monitoring Using Computer Vision</a:t>
                      </a:r>
                    </a:p>
                  </a:txBody>
                  <a:tcPr/>
                </a:tc>
                <a:tc>
                  <a:txBody>
                    <a:bodyPr/>
                    <a:lstStyle/>
                    <a:p>
                      <a:pPr>
                        <a:buNone/>
                      </a:pPr>
                      <a:r>
                        <a:rPr lang="en-US" dirty="0"/>
                        <a:t>Integrates YOLO for real-time detection and tracking of student activities.</a:t>
                      </a:r>
                    </a:p>
                  </a:txBody>
                  <a:tcPr/>
                </a:tc>
                <a:tc>
                  <a:txBody>
                    <a:bodyPr/>
                    <a:lstStyle/>
                    <a:p>
                      <a:pPr>
                        <a:buNone/>
                      </a:pPr>
                      <a:r>
                        <a:rPr lang="en-US" dirty="0"/>
                        <a:t>IEEE Trans. on Education</a:t>
                      </a:r>
                    </a:p>
                  </a:txBody>
                  <a:tcPr/>
                </a:tc>
                <a:tc>
                  <a:txBody>
                    <a:bodyPr/>
                    <a:lstStyle/>
                    <a:p>
                      <a:pPr>
                        <a:buNone/>
                      </a:pPr>
                      <a:r>
                        <a:rPr lang="en-US" dirty="0"/>
                        <a:t>2019</a:t>
                      </a:r>
                    </a:p>
                  </a:txBody>
                  <a:tcPr/>
                </a:tc>
                <a:extLst>
                  <a:ext uri="{0D108BD9-81ED-4DB2-BD59-A6C34878D82A}">
                    <a16:rowId xmlns:a16="http://schemas.microsoft.com/office/drawing/2014/main" val="10002"/>
                  </a:ext>
                </a:extLst>
              </a:tr>
              <a:tr h="1068598">
                <a:tc>
                  <a:txBody>
                    <a:bodyPr/>
                    <a:lstStyle/>
                    <a:p>
                      <a:pPr>
                        <a:buNone/>
                      </a:pPr>
                      <a:r>
                        <a:rPr lang="en-US" dirty="0"/>
                        <a:t>2</a:t>
                      </a:r>
                    </a:p>
                  </a:txBody>
                  <a:tcPr/>
                </a:tc>
                <a:tc>
                  <a:txBody>
                    <a:bodyPr/>
                    <a:lstStyle/>
                    <a:p>
                      <a:pPr>
                        <a:buNone/>
                      </a:pPr>
                      <a:r>
                        <a:rPr lang="en-US" dirty="0"/>
                        <a:t>Jane Smith</a:t>
                      </a:r>
                    </a:p>
                  </a:txBody>
                  <a:tcPr/>
                </a:tc>
                <a:tc>
                  <a:txBody>
                    <a:bodyPr/>
                    <a:lstStyle/>
                    <a:p>
                      <a:pPr>
                        <a:buNone/>
                      </a:pPr>
                      <a:r>
                        <a:rPr lang="en-US" dirty="0"/>
                        <a:t>Machine Learning for Analyzing Classroom Behavior</a:t>
                      </a:r>
                    </a:p>
                  </a:txBody>
                  <a:tcPr/>
                </a:tc>
                <a:tc>
                  <a:txBody>
                    <a:bodyPr/>
                    <a:lstStyle/>
                    <a:p>
                      <a:pPr>
                        <a:buNone/>
                      </a:pPr>
                      <a:r>
                        <a:rPr lang="en-US" dirty="0"/>
                        <a:t>Applies Random Forest and SVM to classify behaviors like attention and distraction.</a:t>
                      </a:r>
                    </a:p>
                  </a:txBody>
                  <a:tcPr/>
                </a:tc>
                <a:tc>
                  <a:txBody>
                    <a:bodyPr/>
                    <a:lstStyle/>
                    <a:p>
                      <a:pPr>
                        <a:buNone/>
                      </a:pPr>
                      <a:r>
                        <a:rPr lang="en-US" dirty="0"/>
                        <a:t>IEEE Access</a:t>
                      </a:r>
                    </a:p>
                  </a:txBody>
                  <a:tcPr/>
                </a:tc>
                <a:tc>
                  <a:txBody>
                    <a:bodyPr/>
                    <a:lstStyle/>
                    <a:p>
                      <a:pPr>
                        <a:buNone/>
                      </a:pPr>
                      <a:r>
                        <a:rPr lang="en-US" dirty="0"/>
                        <a:t>2020</a:t>
                      </a:r>
                    </a:p>
                  </a:txBody>
                  <a:tcPr/>
                </a:tc>
                <a:extLst>
                  <a:ext uri="{0D108BD9-81ED-4DB2-BD59-A6C34878D82A}">
                    <a16:rowId xmlns:a16="http://schemas.microsoft.com/office/drawing/2014/main" val="10003"/>
                  </a:ext>
                </a:extLst>
              </a:tr>
              <a:tr h="1068598">
                <a:tc>
                  <a:txBody>
                    <a:bodyPr/>
                    <a:lstStyle/>
                    <a:p>
                      <a:pPr>
                        <a:buNone/>
                      </a:pPr>
                      <a:r>
                        <a:rPr lang="en-US" dirty="0"/>
                        <a:t>3</a:t>
                      </a:r>
                    </a:p>
                  </a:txBody>
                  <a:tcPr/>
                </a:tc>
                <a:tc>
                  <a:txBody>
                    <a:bodyPr/>
                    <a:lstStyle/>
                    <a:p>
                      <a:pPr>
                        <a:buNone/>
                      </a:pPr>
                      <a:r>
                        <a:rPr lang="en-US" dirty="0"/>
                        <a:t>John Doe</a:t>
                      </a:r>
                    </a:p>
                  </a:txBody>
                  <a:tcPr/>
                </a:tc>
                <a:tc>
                  <a:txBody>
                    <a:bodyPr/>
                    <a:lstStyle/>
                    <a:p>
                      <a:pPr>
                        <a:buNone/>
                      </a:pPr>
                      <a:r>
                        <a:rPr lang="en-US" dirty="0"/>
                        <a:t>Automated Detection of Classroom Engagement Using Video Analysis</a:t>
                      </a:r>
                    </a:p>
                  </a:txBody>
                  <a:tcPr/>
                </a:tc>
                <a:tc>
                  <a:txBody>
                    <a:bodyPr/>
                    <a:lstStyle/>
                    <a:p>
                      <a:pPr>
                        <a:buNone/>
                      </a:pPr>
                      <a:r>
                        <a:rPr lang="en-US" dirty="0"/>
                        <a:t>Uses CNN to detect student engagement through facial expressions and gestures in real-time.</a:t>
                      </a:r>
                    </a:p>
                  </a:txBody>
                  <a:tcPr/>
                </a:tc>
                <a:tc>
                  <a:txBody>
                    <a:bodyPr/>
                    <a:lstStyle/>
                    <a:p>
                      <a:pPr>
                        <a:buNone/>
                      </a:pPr>
                      <a:r>
                        <a:rPr lang="en-US" dirty="0"/>
                        <a:t>IEEE Trans. on Affective Computing</a:t>
                      </a:r>
                    </a:p>
                  </a:txBody>
                  <a:tcPr/>
                </a:tc>
                <a:tc>
                  <a:txBody>
                    <a:bodyPr/>
                    <a:lstStyle/>
                    <a:p>
                      <a:pPr>
                        <a:buNone/>
                      </a:pPr>
                      <a:r>
                        <a:rPr lang="en-US" dirty="0"/>
                        <a:t>2021</a:t>
                      </a:r>
                    </a:p>
                  </a:txBody>
                  <a:tcPr/>
                </a:tc>
                <a:extLst>
                  <a:ext uri="{0D108BD9-81ED-4DB2-BD59-A6C34878D82A}">
                    <a16:rowId xmlns:a16="http://schemas.microsoft.com/office/drawing/2014/main" val="10001"/>
                  </a:ext>
                </a:extLst>
              </a:tr>
              <a:tr h="1068598">
                <a:tc>
                  <a:txBody>
                    <a:bodyPr/>
                    <a:lstStyle/>
                    <a:p>
                      <a:pPr>
                        <a:buNone/>
                      </a:pPr>
                      <a:r>
                        <a:rPr lang="en-US" dirty="0"/>
                        <a:t>4</a:t>
                      </a:r>
                    </a:p>
                  </a:txBody>
                  <a:tcPr/>
                </a:tc>
                <a:tc>
                  <a:txBody>
                    <a:bodyPr/>
                    <a:lstStyle/>
                    <a:p>
                      <a:pPr>
                        <a:buNone/>
                      </a:pPr>
                      <a:r>
                        <a:rPr lang="en-US" dirty="0"/>
                        <a:t>Richard Roe</a:t>
                      </a:r>
                    </a:p>
                  </a:txBody>
                  <a:tcPr/>
                </a:tc>
                <a:tc>
                  <a:txBody>
                    <a:bodyPr/>
                    <a:lstStyle/>
                    <a:p>
                      <a:pPr>
                        <a:buNone/>
                      </a:pPr>
                      <a:r>
                        <a:rPr lang="en-US" dirty="0"/>
                        <a:t>Real-time Behavior Analysis in Educational Environments Using AI</a:t>
                      </a:r>
                    </a:p>
                  </a:txBody>
                  <a:tcPr/>
                </a:tc>
                <a:tc>
                  <a:txBody>
                    <a:bodyPr/>
                    <a:lstStyle/>
                    <a:p>
                      <a:pPr>
                        <a:buNone/>
                      </a:pPr>
                      <a:r>
                        <a:rPr lang="en-US" dirty="0"/>
                        <a:t>Utilizes RNNs to analyze sequential video data for predicting classroom behaviors.</a:t>
                      </a:r>
                    </a:p>
                  </a:txBody>
                  <a:tcPr/>
                </a:tc>
                <a:tc>
                  <a:txBody>
                    <a:bodyPr/>
                    <a:lstStyle/>
                    <a:p>
                      <a:pPr>
                        <a:buNone/>
                      </a:pPr>
                      <a:r>
                        <a:rPr lang="en-US" dirty="0"/>
                        <a:t>IEEE Trans. on Learning Technologies</a:t>
                      </a:r>
                    </a:p>
                  </a:txBody>
                  <a:tcPr/>
                </a:tc>
                <a:tc>
                  <a:txBody>
                    <a:bodyPr/>
                    <a:lstStyle/>
                    <a:p>
                      <a:pPr>
                        <a:buNone/>
                      </a:pPr>
                      <a:r>
                        <a:rPr lang="en-US" dirty="0"/>
                        <a:t>2022</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endParaRPr lang="en-IN" altLang="en-US" dirty="0"/>
          </a:p>
        </p:txBody>
      </p:sp>
      <p:sp>
        <p:nvSpPr>
          <p:cNvPr id="3" name="Content Placeholder 2"/>
          <p:cNvSpPr>
            <a:spLocks noGrp="1"/>
          </p:cNvSpPr>
          <p:nvPr>
            <p:ph idx="1"/>
          </p:nvPr>
        </p:nvSpPr>
        <p:spPr>
          <a:xfrm>
            <a:off x="755651" y="1752600"/>
            <a:ext cx="10668000" cy="2273968"/>
          </a:xfrm>
        </p:spPr>
        <p:txBody>
          <a:bodyPr/>
          <a:lstStyle/>
          <a:p>
            <a:pPr marL="0" indent="0" algn="just">
              <a:buNone/>
            </a:pPr>
            <a:r>
              <a:rPr lang="en-IN" altLang="en-US" b="1" dirty="0"/>
              <a:t>1.Problem Definition: </a:t>
            </a:r>
            <a:r>
              <a:rPr lang="en-IN" altLang="en-US" dirty="0"/>
              <a:t>Using a video-based system that recognizes student behaviours and offers teachers suggestion for enhancing engagement, the objective is to examine student involvement in the classroom.</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
        <p:nvSpPr>
          <p:cNvPr id="9" name="TextBox 8"/>
          <p:cNvSpPr txBox="1"/>
          <p:nvPr/>
        </p:nvSpPr>
        <p:spPr>
          <a:xfrm>
            <a:off x="812801" y="4026568"/>
            <a:ext cx="10621432" cy="1477328"/>
          </a:xfrm>
          <a:prstGeom prst="rect">
            <a:avLst/>
          </a:prstGeom>
          <a:noFill/>
        </p:spPr>
        <p:txBody>
          <a:bodyPr wrap="square" rtlCol="0">
            <a:spAutoFit/>
          </a:bodyPr>
          <a:lstStyle/>
          <a:p>
            <a:pPr algn="just"/>
            <a:r>
              <a:rPr lang="en-IN" sz="3000" b="1" dirty="0"/>
              <a:t>2.Data Collection: </a:t>
            </a:r>
            <a:r>
              <a:rPr lang="en-IN" sz="3000" dirty="0"/>
              <a:t>Collecting dataset of classroom-related action and preparing training data by labelling image according to the predefined 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endParaRPr lang="en-IN" altLang="en-US" dirty="0"/>
          </a:p>
        </p:txBody>
      </p:sp>
      <p:sp>
        <p:nvSpPr>
          <p:cNvPr id="3" name="Content Placeholder 2"/>
          <p:cNvSpPr>
            <a:spLocks noGrp="1"/>
          </p:cNvSpPr>
          <p:nvPr>
            <p:ph idx="1"/>
          </p:nvPr>
        </p:nvSpPr>
        <p:spPr>
          <a:xfrm>
            <a:off x="755651" y="1752600"/>
            <a:ext cx="11259886" cy="2273968"/>
          </a:xfrm>
        </p:spPr>
        <p:txBody>
          <a:bodyPr/>
          <a:lstStyle/>
          <a:p>
            <a:pPr marL="0" indent="0" algn="just">
              <a:buNone/>
            </a:pPr>
            <a:r>
              <a:rPr lang="en-IN" altLang="en-US" b="1" dirty="0"/>
              <a:t>3. Model selection and training: </a:t>
            </a:r>
            <a:r>
              <a:rPr lang="en-IN" altLang="en-US" dirty="0"/>
              <a:t>In this work we are using a pre-trained Faster R CNN model to detect the general actions and fine-tune the model with custom dataset to recognize classroom-specific action and we trained model to achieve the accurate detection</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sp>
        <p:nvSpPr>
          <p:cNvPr id="9" name="TextBox 8"/>
          <p:cNvSpPr txBox="1"/>
          <p:nvPr/>
        </p:nvSpPr>
        <p:spPr>
          <a:xfrm>
            <a:off x="755651" y="4258342"/>
            <a:ext cx="11259886" cy="1938992"/>
          </a:xfrm>
          <a:prstGeom prst="rect">
            <a:avLst/>
          </a:prstGeom>
          <a:noFill/>
        </p:spPr>
        <p:txBody>
          <a:bodyPr wrap="square" rtlCol="0">
            <a:spAutoFit/>
          </a:bodyPr>
          <a:lstStyle/>
          <a:p>
            <a:pPr algn="just"/>
            <a:r>
              <a:rPr lang="en-IN" sz="3000" b="1" dirty="0"/>
              <a:t>4. Video Processing Module: </a:t>
            </a:r>
            <a:r>
              <a:rPr lang="en-IN" sz="3000" dirty="0"/>
              <a:t>extracting frames from the uploaded video pre-process the frames to prepare them for action detection</a:t>
            </a:r>
            <a:r>
              <a:rPr lang="en-IN" sz="3000" b="1" dirty="0"/>
              <a:t> </a:t>
            </a:r>
            <a:r>
              <a:rPr lang="en-IN" sz="3000" dirty="0"/>
              <a:t>pass the frame to action and gesture detection module</a:t>
            </a:r>
          </a:p>
        </p:txBody>
      </p:sp>
    </p:spTree>
    <p:extLst>
      <p:ext uri="{BB962C8B-B14F-4D97-AF65-F5344CB8AC3E}">
        <p14:creationId xmlns:p14="http://schemas.microsoft.com/office/powerpoint/2010/main" val="305849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endParaRPr lang="en-IN" altLang="en-US" dirty="0"/>
          </a:p>
        </p:txBody>
      </p:sp>
      <p:sp>
        <p:nvSpPr>
          <p:cNvPr id="3" name="Content Placeholder 2"/>
          <p:cNvSpPr>
            <a:spLocks noGrp="1"/>
          </p:cNvSpPr>
          <p:nvPr>
            <p:ph idx="1"/>
          </p:nvPr>
        </p:nvSpPr>
        <p:spPr>
          <a:xfrm>
            <a:off x="755651" y="1752600"/>
            <a:ext cx="11259886" cy="2273968"/>
          </a:xfrm>
        </p:spPr>
        <p:txBody>
          <a:bodyPr/>
          <a:lstStyle/>
          <a:p>
            <a:pPr marL="0" indent="0" algn="just">
              <a:buNone/>
            </a:pPr>
            <a:r>
              <a:rPr lang="en-IN" altLang="en-US" b="1" dirty="0"/>
              <a:t>5. Action and Gesture Detection Module: </a:t>
            </a:r>
            <a:r>
              <a:rPr lang="en-IN" altLang="en-US" dirty="0"/>
              <a:t>Use the trained model to detect and classify actions in each frame and Recognize gesture and store the results including detected actions and their timestamps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8</a:t>
            </a:fld>
            <a:endParaRPr lang="en-US" altLang="en-US"/>
          </a:p>
        </p:txBody>
      </p:sp>
      <p:sp>
        <p:nvSpPr>
          <p:cNvPr id="9" name="TextBox 8"/>
          <p:cNvSpPr txBox="1"/>
          <p:nvPr/>
        </p:nvSpPr>
        <p:spPr>
          <a:xfrm>
            <a:off x="755651" y="3704344"/>
            <a:ext cx="11259886" cy="1938992"/>
          </a:xfrm>
          <a:prstGeom prst="rect">
            <a:avLst/>
          </a:prstGeom>
          <a:noFill/>
        </p:spPr>
        <p:txBody>
          <a:bodyPr wrap="square" rtlCol="0">
            <a:spAutoFit/>
          </a:bodyPr>
          <a:lstStyle/>
          <a:p>
            <a:pPr algn="just"/>
            <a:r>
              <a:rPr lang="en-IN" sz="3000" b="1" dirty="0"/>
              <a:t>6. Output Generation Module: </a:t>
            </a:r>
            <a:r>
              <a:rPr lang="en-IN" sz="3000" dirty="0"/>
              <a:t>Annotate the detected actions and gestures on the video frames and generate an output video that include labelled actions and gestures and create a text based report.</a:t>
            </a:r>
          </a:p>
        </p:txBody>
      </p:sp>
    </p:spTree>
    <p:extLst>
      <p:ext uri="{BB962C8B-B14F-4D97-AF65-F5344CB8AC3E}">
        <p14:creationId xmlns:p14="http://schemas.microsoft.com/office/powerpoint/2010/main" val="389685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endParaRPr lang="en-IN" altLang="en-US" dirty="0"/>
          </a:p>
        </p:txBody>
      </p:sp>
      <p:sp>
        <p:nvSpPr>
          <p:cNvPr id="3" name="Content Placeholder 2"/>
          <p:cNvSpPr>
            <a:spLocks noGrp="1"/>
          </p:cNvSpPr>
          <p:nvPr>
            <p:ph idx="1"/>
          </p:nvPr>
        </p:nvSpPr>
        <p:spPr>
          <a:xfrm>
            <a:off x="755651" y="1752600"/>
            <a:ext cx="10623549" cy="1937084"/>
          </a:xfrm>
        </p:spPr>
        <p:txBody>
          <a:bodyPr/>
          <a:lstStyle/>
          <a:p>
            <a:pPr marL="0" indent="0" algn="just">
              <a:buNone/>
            </a:pPr>
            <a:r>
              <a:rPr lang="en-IN" altLang="en-US" b="1" dirty="0"/>
              <a:t>7. Suggestion Generation Module: </a:t>
            </a:r>
            <a:r>
              <a:rPr lang="en-IN" altLang="en-US" dirty="0" err="1"/>
              <a:t>Analyze</a:t>
            </a:r>
            <a:r>
              <a:rPr lang="en-IN" altLang="en-US" dirty="0"/>
              <a:t> the detected actions and engagement metrics based and this generate suggestion for improving classroom engagement.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
        <p:nvSpPr>
          <p:cNvPr id="9" name="TextBox 8"/>
          <p:cNvSpPr txBox="1"/>
          <p:nvPr/>
        </p:nvSpPr>
        <p:spPr>
          <a:xfrm>
            <a:off x="755651" y="3689684"/>
            <a:ext cx="11259886" cy="1938992"/>
          </a:xfrm>
          <a:prstGeom prst="rect">
            <a:avLst/>
          </a:prstGeom>
          <a:noFill/>
        </p:spPr>
        <p:txBody>
          <a:bodyPr wrap="square" rtlCol="0">
            <a:spAutoFit/>
          </a:bodyPr>
          <a:lstStyle/>
          <a:p>
            <a:pPr algn="just"/>
            <a:r>
              <a:rPr lang="en-IN" sz="3000" b="1" dirty="0"/>
              <a:t>8. Web Interface Module: </a:t>
            </a:r>
            <a:r>
              <a:rPr lang="en-IN" sz="3000" dirty="0"/>
              <a:t>In this work we have provide a user friendly web interface where staff’s can upload the classroom video and the results will be displayed after the processing of the uploaded video</a:t>
            </a:r>
          </a:p>
        </p:txBody>
      </p:sp>
    </p:spTree>
    <p:extLst>
      <p:ext uri="{BB962C8B-B14F-4D97-AF65-F5344CB8AC3E}">
        <p14:creationId xmlns:p14="http://schemas.microsoft.com/office/powerpoint/2010/main" val="2041980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850</TotalTime>
  <Words>2279</Words>
  <Application>Microsoft Office PowerPoint</Application>
  <PresentationFormat>Widescreen</PresentationFormat>
  <Paragraphs>289</Paragraphs>
  <Slides>41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Verdana</vt:lpstr>
      <vt:lpstr>Wingdings</vt:lpstr>
      <vt:lpstr>Profile</vt:lpstr>
      <vt:lpstr>PowerPoint Presentation</vt:lpstr>
      <vt:lpstr>Problem Statement and Motivation</vt:lpstr>
      <vt:lpstr>Abstract</vt:lpstr>
      <vt:lpstr> Introduction and Overview of the Project.</vt:lpstr>
      <vt:lpstr>Literature Survey</vt:lpstr>
      <vt:lpstr>Methodology</vt:lpstr>
      <vt:lpstr>Methodology</vt:lpstr>
      <vt:lpstr>Methodology</vt:lpstr>
      <vt:lpstr>Methodology</vt:lpstr>
      <vt:lpstr>System Architecture</vt:lpstr>
      <vt:lpstr>List of modules</vt:lpstr>
      <vt:lpstr>Building the Faster RCNN Model DFD.</vt:lpstr>
      <vt:lpstr>Algorithm of Module 1.</vt:lpstr>
      <vt:lpstr>Algorithm of Module 1.</vt:lpstr>
      <vt:lpstr>Algorithm of Module 1.</vt:lpstr>
      <vt:lpstr>Algorithm of Module 1.</vt:lpstr>
      <vt:lpstr>Algorithm of Module 1.</vt:lpstr>
      <vt:lpstr>Algorithm of Module 1.</vt:lpstr>
      <vt:lpstr>Algorithm of Module 1.</vt:lpstr>
      <vt:lpstr>Output of Module 1</vt:lpstr>
      <vt:lpstr>Video Processing Module DFD.</vt:lpstr>
      <vt:lpstr>Algorithm of Module 2.</vt:lpstr>
      <vt:lpstr>Algorithm of Module 2.</vt:lpstr>
      <vt:lpstr>Output of Module 2</vt:lpstr>
      <vt:lpstr>Action and Gesture Detection Module DFD.</vt:lpstr>
      <vt:lpstr>Algorithm of Module 3.</vt:lpstr>
      <vt:lpstr>Output of Module 3</vt:lpstr>
      <vt:lpstr>Suggestion System Module DFD.</vt:lpstr>
      <vt:lpstr>Algorithm of Module 4.</vt:lpstr>
      <vt:lpstr>Algorithm of Module 4.</vt:lpstr>
      <vt:lpstr>Output of Module 4</vt:lpstr>
      <vt:lpstr>Web Interface Module DFD.</vt:lpstr>
      <vt:lpstr>Algorithm of Module 5.</vt:lpstr>
      <vt:lpstr>Output of Module 5</vt:lpstr>
      <vt:lpstr>Result and Discussion:</vt:lpstr>
      <vt:lpstr>Result and Discussion:</vt:lpstr>
      <vt:lpstr>Comparison &amp; Analysis</vt:lpstr>
      <vt:lpstr>Comparison &amp; Analysis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buvan kalyan</cp:lastModifiedBy>
  <cp:revision>78</cp:revision>
  <dcterms:created xsi:type="dcterms:W3CDTF">2023-08-03T04:32:00Z</dcterms:created>
  <dcterms:modified xsi:type="dcterms:W3CDTF">2024-11-22T16:03:26Z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