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62" r:id="rId5"/>
    <p:sldId id="263" r:id="rId6"/>
    <p:sldId id="264" r:id="rId7"/>
    <p:sldId id="265" r:id="rId8"/>
    <p:sldId id="268" r:id="rId9"/>
    <p:sldId id="269" r:id="rId10"/>
    <p:sldId id="271" r:id="rId11"/>
    <p:sldId id="270" r:id="rId12"/>
    <p:sldId id="266" r:id="rId13"/>
    <p:sldId id="272" r:id="rId14"/>
    <p:sldId id="273" r:id="rId15"/>
  </p:sldIdLst>
  <p:sldSz cx="18288000" cy="10287000"/>
  <p:notesSz cx="6858000" cy="9144000"/>
  <p:embeddedFontLst>
    <p:embeddedFont>
      <p:font typeface="Montserrat" panose="00000500000000000000" pitchFamily="2" charset="0"/>
      <p:regular r:id="rId17"/>
      <p:bold r:id="rId18"/>
      <p:italic r:id="rId19"/>
      <p:boldItalic r:id="rId20"/>
    </p:embeddedFont>
    <p:embeddedFont>
      <p:font typeface="Montserrat Bold" panose="00000800000000000000"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54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22" autoAdjust="0"/>
  </p:normalViewPr>
  <p:slideViewPr>
    <p:cSldViewPr>
      <p:cViewPr varScale="1">
        <p:scale>
          <a:sx n="60" d="100"/>
          <a:sy n="60" d="100"/>
        </p:scale>
        <p:origin x="6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55DD0-5F1D-4E67-AAF2-837BD367686A}" type="datetimeFigureOut">
              <a:rPr lang="en-US" smtClean="0"/>
              <a:t>5/13/2025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AE714-0A27-4367-B407-925E23B873AB}" type="slidenum">
              <a:rPr lang="en-US" smtClean="0"/>
              <a:t>‹#›</a:t>
            </a:fld>
            <a:endParaRPr lang="en-US"/>
          </a:p>
        </p:txBody>
      </p:sp>
    </p:spTree>
    <p:extLst>
      <p:ext uri="{BB962C8B-B14F-4D97-AF65-F5344CB8AC3E}">
        <p14:creationId xmlns:p14="http://schemas.microsoft.com/office/powerpoint/2010/main" val="1724925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1F27D-3AAB-CA8A-C2CF-89BA7EBEDE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8073CA-6409-1C60-6513-8BE7180B0F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2E53E8-BFFB-B676-B556-486757CC01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F46E78-F573-E620-30F8-5620A166DEB0}"/>
              </a:ext>
            </a:extLst>
          </p:cNvPr>
          <p:cNvSpPr>
            <a:spLocks noGrp="1"/>
          </p:cNvSpPr>
          <p:nvPr>
            <p:ph type="sldNum" sz="quarter" idx="5"/>
          </p:nvPr>
        </p:nvSpPr>
        <p:spPr/>
        <p:txBody>
          <a:bodyPr/>
          <a:lstStyle/>
          <a:p>
            <a:fld id="{444AE714-0A27-4367-B407-925E23B873AB}" type="slidenum">
              <a:rPr lang="en-US" smtClean="0"/>
              <a:t>8</a:t>
            </a:fld>
            <a:endParaRPr lang="en-US"/>
          </a:p>
        </p:txBody>
      </p:sp>
    </p:spTree>
    <p:extLst>
      <p:ext uri="{BB962C8B-B14F-4D97-AF65-F5344CB8AC3E}">
        <p14:creationId xmlns:p14="http://schemas.microsoft.com/office/powerpoint/2010/main" val="1208256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BCC4A-C9A4-C7D6-CF94-B22C596089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C457D5-018A-9AD8-9DA8-E3E9E2AAA8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EB353D-0C73-E817-36F6-854D65308CC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B0B031-10A0-4D49-1F45-735CBFB362FA}"/>
              </a:ext>
            </a:extLst>
          </p:cNvPr>
          <p:cNvSpPr>
            <a:spLocks noGrp="1"/>
          </p:cNvSpPr>
          <p:nvPr>
            <p:ph type="sldNum" sz="quarter" idx="5"/>
          </p:nvPr>
        </p:nvSpPr>
        <p:spPr/>
        <p:txBody>
          <a:bodyPr/>
          <a:lstStyle/>
          <a:p>
            <a:fld id="{444AE714-0A27-4367-B407-925E23B873AB}" type="slidenum">
              <a:rPr lang="en-US" smtClean="0"/>
              <a:t>10</a:t>
            </a:fld>
            <a:endParaRPr lang="en-US"/>
          </a:p>
        </p:txBody>
      </p:sp>
    </p:spTree>
    <p:extLst>
      <p:ext uri="{BB962C8B-B14F-4D97-AF65-F5344CB8AC3E}">
        <p14:creationId xmlns:p14="http://schemas.microsoft.com/office/powerpoint/2010/main" val="1854353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1EAC2-3067-8BAD-A56C-5F5CB957FB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BCDE45-B330-A0C2-D940-449CD24AE0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536CBD-2AF3-9591-4616-EE6F281664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B6856E1-DB03-D7F9-9B2F-693ED25C32FE}"/>
              </a:ext>
            </a:extLst>
          </p:cNvPr>
          <p:cNvSpPr>
            <a:spLocks noGrp="1"/>
          </p:cNvSpPr>
          <p:nvPr>
            <p:ph type="sldNum" sz="quarter" idx="5"/>
          </p:nvPr>
        </p:nvSpPr>
        <p:spPr/>
        <p:txBody>
          <a:bodyPr/>
          <a:lstStyle/>
          <a:p>
            <a:fld id="{444AE714-0A27-4367-B407-925E23B873AB}" type="slidenum">
              <a:rPr lang="en-US" smtClean="0"/>
              <a:t>11</a:t>
            </a:fld>
            <a:endParaRPr lang="en-US"/>
          </a:p>
        </p:txBody>
      </p:sp>
    </p:spTree>
    <p:extLst>
      <p:ext uri="{BB962C8B-B14F-4D97-AF65-F5344CB8AC3E}">
        <p14:creationId xmlns:p14="http://schemas.microsoft.com/office/powerpoint/2010/main" val="484361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4AE714-0A27-4367-B407-925E23B873AB}" type="slidenum">
              <a:rPr lang="en-US" smtClean="0"/>
              <a:t>12</a:t>
            </a:fld>
            <a:endParaRPr lang="en-US"/>
          </a:p>
        </p:txBody>
      </p:sp>
    </p:spTree>
    <p:extLst>
      <p:ext uri="{BB962C8B-B14F-4D97-AF65-F5344CB8AC3E}">
        <p14:creationId xmlns:p14="http://schemas.microsoft.com/office/powerpoint/2010/main" val="1463801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343B5-C213-5CB0-38A8-DE22AFD8C1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107E31-31D0-FB02-C59A-1E69B06B81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4E845F-800E-7296-371E-7868AE351F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5C7307D-80A8-03B5-06D1-472345E2C0DF}"/>
              </a:ext>
            </a:extLst>
          </p:cNvPr>
          <p:cNvSpPr>
            <a:spLocks noGrp="1"/>
          </p:cNvSpPr>
          <p:nvPr>
            <p:ph type="sldNum" sz="quarter" idx="5"/>
          </p:nvPr>
        </p:nvSpPr>
        <p:spPr/>
        <p:txBody>
          <a:bodyPr/>
          <a:lstStyle/>
          <a:p>
            <a:fld id="{444AE714-0A27-4367-B407-925E23B873AB}" type="slidenum">
              <a:rPr lang="en-US" smtClean="0"/>
              <a:t>13</a:t>
            </a:fld>
            <a:endParaRPr lang="en-US"/>
          </a:p>
        </p:txBody>
      </p:sp>
    </p:spTree>
    <p:extLst>
      <p:ext uri="{BB962C8B-B14F-4D97-AF65-F5344CB8AC3E}">
        <p14:creationId xmlns:p14="http://schemas.microsoft.com/office/powerpoint/2010/main" val="4073383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46F4C-88F1-0E72-365F-5370BBC7CB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DD8275-6228-95C7-2EBC-BCA080A5C6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37CF36-1394-246A-CBD2-C7E8872F4F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4C13DA-B105-6E36-5D45-FBE69AEA12EA}"/>
              </a:ext>
            </a:extLst>
          </p:cNvPr>
          <p:cNvSpPr>
            <a:spLocks noGrp="1"/>
          </p:cNvSpPr>
          <p:nvPr>
            <p:ph type="sldNum" sz="quarter" idx="5"/>
          </p:nvPr>
        </p:nvSpPr>
        <p:spPr/>
        <p:txBody>
          <a:bodyPr/>
          <a:lstStyle/>
          <a:p>
            <a:fld id="{444AE714-0A27-4367-B407-925E23B873AB}" type="slidenum">
              <a:rPr lang="en-US" smtClean="0"/>
              <a:t>14</a:t>
            </a:fld>
            <a:endParaRPr lang="en-US"/>
          </a:p>
        </p:txBody>
      </p:sp>
    </p:spTree>
    <p:extLst>
      <p:ext uri="{BB962C8B-B14F-4D97-AF65-F5344CB8AC3E}">
        <p14:creationId xmlns:p14="http://schemas.microsoft.com/office/powerpoint/2010/main" val="2954656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200"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3333" r="-33333"/>
            </a:stretch>
          </a:blipFill>
        </p:spPr>
        <p:txBody>
          <a:bodyPr/>
          <a:lstStyle/>
          <a:p>
            <a:endParaRPr lang="en-US" dirty="0"/>
          </a:p>
        </p:txBody>
      </p:sp>
      <p:sp>
        <p:nvSpPr>
          <p:cNvPr id="3" name="AutoShape 3"/>
          <p:cNvSpPr/>
          <p:nvPr/>
        </p:nvSpPr>
        <p:spPr>
          <a:xfrm flipV="1">
            <a:off x="917564" y="3085461"/>
            <a:ext cx="16357182" cy="48077"/>
          </a:xfrm>
          <a:prstGeom prst="line">
            <a:avLst/>
          </a:prstGeom>
          <a:ln w="66675" cap="flat">
            <a:solidFill>
              <a:srgbClr val="2254C5"/>
            </a:solidFill>
            <a:prstDash val="solid"/>
            <a:headEnd type="none" w="sm" len="sm"/>
            <a:tailEnd type="none" w="sm" len="sm"/>
          </a:ln>
        </p:spPr>
      </p:sp>
      <p:sp>
        <p:nvSpPr>
          <p:cNvPr id="4" name="TextBox 4"/>
          <p:cNvSpPr txBox="1"/>
          <p:nvPr/>
        </p:nvSpPr>
        <p:spPr>
          <a:xfrm>
            <a:off x="1" y="1091930"/>
            <a:ext cx="18288000" cy="1661993"/>
          </a:xfrm>
          <a:prstGeom prst="rect">
            <a:avLst/>
          </a:prstGeom>
        </p:spPr>
        <p:txBody>
          <a:bodyPr wrap="square" lIns="0" tIns="0" rIns="0" bIns="0" rtlCol="0" anchor="t">
            <a:spAutoFit/>
          </a:bodyPr>
          <a:lstStyle/>
          <a:p>
            <a:pPr marL="479425" marR="381000" indent="3810" algn="ctr">
              <a:spcBef>
                <a:spcPts val="340"/>
              </a:spcBef>
            </a:pPr>
            <a:r>
              <a:rPr lang="en-US" sz="5400" i="1" dirty="0">
                <a:solidFill>
                  <a:schemeClr val="tx2">
                    <a:lumMod val="60000"/>
                    <a:lumOff val="40000"/>
                  </a:schemeClr>
                </a:solidFill>
                <a:effectLst/>
                <a:latin typeface="Times New Roman" panose="02020603050405020304" pitchFamily="18" charset="0"/>
                <a:ea typeface="Times New Roman" panose="02020603050405020304" pitchFamily="18" charset="0"/>
              </a:rPr>
              <a:t>NLP-Driven Sentiment Analysis and Portfolio Management for Stock Price Forecasting</a:t>
            </a:r>
          </a:p>
        </p:txBody>
      </p:sp>
      <p:sp>
        <p:nvSpPr>
          <p:cNvPr id="5" name="TextBox 5"/>
          <p:cNvSpPr txBox="1"/>
          <p:nvPr/>
        </p:nvSpPr>
        <p:spPr>
          <a:xfrm>
            <a:off x="12401384" y="7903656"/>
            <a:ext cx="4280384" cy="268407"/>
          </a:xfrm>
          <a:prstGeom prst="rect">
            <a:avLst/>
          </a:prstGeom>
        </p:spPr>
        <p:txBody>
          <a:bodyPr wrap="square" lIns="0" tIns="0" rIns="0" bIns="0" rtlCol="0" anchor="t">
            <a:spAutoFit/>
          </a:bodyPr>
          <a:lstStyle/>
          <a:p>
            <a:pPr algn="l">
              <a:lnSpc>
                <a:spcPts val="1959"/>
              </a:lnSpc>
            </a:pPr>
            <a:r>
              <a:rPr lang="en-US" sz="2400" b="1" dirty="0">
                <a:solidFill>
                  <a:srgbClr val="2254C5"/>
                </a:solidFill>
                <a:latin typeface="Montserrat"/>
                <a:ea typeface="Montserrat"/>
                <a:cs typeface="Montserrat"/>
                <a:sym typeface="Montserrat"/>
              </a:rPr>
              <a:t>Project Members</a:t>
            </a:r>
          </a:p>
        </p:txBody>
      </p:sp>
      <p:sp>
        <p:nvSpPr>
          <p:cNvPr id="7" name="TextBox 7"/>
          <p:cNvSpPr txBox="1"/>
          <p:nvPr/>
        </p:nvSpPr>
        <p:spPr>
          <a:xfrm>
            <a:off x="12420600" y="8251762"/>
            <a:ext cx="6019800" cy="1332929"/>
          </a:xfrm>
          <a:prstGeom prst="rect">
            <a:avLst/>
          </a:prstGeom>
        </p:spPr>
        <p:txBody>
          <a:bodyPr wrap="square" lIns="0" tIns="0" rIns="0" bIns="0" rtlCol="0" anchor="t">
            <a:spAutoFit/>
          </a:bodyPr>
          <a:lstStyle/>
          <a:p>
            <a:pPr algn="l">
              <a:lnSpc>
                <a:spcPct val="150000"/>
              </a:lnSpc>
            </a:pPr>
            <a:r>
              <a:rPr lang="en-US" sz="2000" dirty="0">
                <a:solidFill>
                  <a:srgbClr val="2254C5"/>
                </a:solidFill>
                <a:latin typeface="Montserrat"/>
                <a:ea typeface="Montserrat"/>
                <a:cs typeface="Montserrat"/>
                <a:sym typeface="Montserrat"/>
              </a:rPr>
              <a:t>ATMAKARU SIVA SANDEEP (221801501)</a:t>
            </a:r>
          </a:p>
          <a:p>
            <a:pPr algn="l">
              <a:lnSpc>
                <a:spcPct val="150000"/>
              </a:lnSpc>
            </a:pPr>
            <a:r>
              <a:rPr lang="en-US" sz="2000" dirty="0">
                <a:solidFill>
                  <a:srgbClr val="2254C5"/>
                </a:solidFill>
                <a:latin typeface="Montserrat"/>
                <a:ea typeface="Montserrat"/>
                <a:cs typeface="Montserrat"/>
                <a:sym typeface="Montserrat"/>
              </a:rPr>
              <a:t>GIRIDHARAN M (221801504) </a:t>
            </a:r>
          </a:p>
          <a:p>
            <a:pPr algn="l">
              <a:lnSpc>
                <a:spcPct val="150000"/>
              </a:lnSpc>
            </a:pPr>
            <a:r>
              <a:rPr lang="en-US" sz="2000" dirty="0">
                <a:solidFill>
                  <a:srgbClr val="2254C5"/>
                </a:solidFill>
                <a:latin typeface="Montserrat"/>
                <a:ea typeface="Montserrat"/>
                <a:cs typeface="Montserrat"/>
                <a:sym typeface="Montserrat"/>
              </a:rPr>
              <a:t>PRAVEEN B (221801503)</a:t>
            </a:r>
          </a:p>
        </p:txBody>
      </p:sp>
      <p:sp>
        <p:nvSpPr>
          <p:cNvPr id="8" name="TextBox 8"/>
          <p:cNvSpPr txBox="1"/>
          <p:nvPr/>
        </p:nvSpPr>
        <p:spPr>
          <a:xfrm>
            <a:off x="12401384" y="9578396"/>
            <a:ext cx="1647437" cy="201530"/>
          </a:xfrm>
          <a:prstGeom prst="rect">
            <a:avLst/>
          </a:prstGeom>
        </p:spPr>
        <p:txBody>
          <a:bodyPr lIns="0" tIns="0" rIns="0" bIns="0" rtlCol="0" anchor="t">
            <a:spAutoFit/>
          </a:bodyPr>
          <a:lstStyle/>
          <a:p>
            <a:pPr algn="l">
              <a:lnSpc>
                <a:spcPts val="1679"/>
              </a:lnSpc>
            </a:pPr>
            <a:r>
              <a:rPr lang="en-US" sz="1200" dirty="0">
                <a:solidFill>
                  <a:srgbClr val="2254C5"/>
                </a:solidFill>
                <a:latin typeface="Montserrat"/>
                <a:ea typeface="Montserrat"/>
                <a:cs typeface="Montserrat"/>
                <a:sym typeface="Montserrat"/>
              </a:rPr>
              <a:t>- AI and DS</a:t>
            </a:r>
          </a:p>
        </p:txBody>
      </p:sp>
      <p:sp>
        <p:nvSpPr>
          <p:cNvPr id="12" name="TextBox 11">
            <a:extLst>
              <a:ext uri="{FF2B5EF4-FFF2-40B4-BE49-F238E27FC236}">
                <a16:creationId xmlns:a16="http://schemas.microsoft.com/office/drawing/2014/main" id="{11D4104F-39EB-41C0-5386-F129BBAC2CB7}"/>
              </a:ext>
            </a:extLst>
          </p:cNvPr>
          <p:cNvSpPr txBox="1"/>
          <p:nvPr/>
        </p:nvSpPr>
        <p:spPr>
          <a:xfrm>
            <a:off x="-1" y="3238500"/>
            <a:ext cx="18288000" cy="584775"/>
          </a:xfrm>
          <a:prstGeom prst="rect">
            <a:avLst/>
          </a:prstGeom>
          <a:noFill/>
        </p:spPr>
        <p:txBody>
          <a:bodyPr wrap="square" rtlCol="0">
            <a:spAutoFit/>
          </a:bodyPr>
          <a:lstStyle/>
          <a:p>
            <a:pPr algn="ctr"/>
            <a:r>
              <a:rPr lang="en-US" sz="3200" dirty="0">
                <a:solidFill>
                  <a:schemeClr val="accent1">
                    <a:lumMod val="75000"/>
                  </a:schemeClr>
                </a:solidFill>
              </a:rPr>
              <a:t>INNOVATION &amp; DESIGN THINKING </a:t>
            </a:r>
          </a:p>
        </p:txBody>
      </p:sp>
      <p:sp>
        <p:nvSpPr>
          <p:cNvPr id="13" name="TextBox 12">
            <a:extLst>
              <a:ext uri="{FF2B5EF4-FFF2-40B4-BE49-F238E27FC236}">
                <a16:creationId xmlns:a16="http://schemas.microsoft.com/office/drawing/2014/main" id="{8D066607-2EF1-0B6D-0284-99ED6C138AA5}"/>
              </a:ext>
            </a:extLst>
          </p:cNvPr>
          <p:cNvSpPr txBox="1"/>
          <p:nvPr/>
        </p:nvSpPr>
        <p:spPr>
          <a:xfrm>
            <a:off x="0" y="4305300"/>
            <a:ext cx="18288000" cy="830997"/>
          </a:xfrm>
          <a:prstGeom prst="rect">
            <a:avLst/>
          </a:prstGeom>
          <a:noFill/>
        </p:spPr>
        <p:txBody>
          <a:bodyPr wrap="square" rtlCol="0">
            <a:spAutoFit/>
          </a:bodyPr>
          <a:lstStyle/>
          <a:p>
            <a:pPr algn="ctr"/>
            <a:r>
              <a:rPr lang="en-US" sz="4000" b="1" dirty="0">
                <a:solidFill>
                  <a:schemeClr val="accent1">
                    <a:lumMod val="75000"/>
                  </a:schemeClr>
                </a:solidFill>
              </a:rPr>
              <a:t>PROJECT </a:t>
            </a:r>
            <a:r>
              <a:rPr lang="en-US" sz="4800" b="1" dirty="0">
                <a:solidFill>
                  <a:schemeClr val="accent1">
                    <a:lumMod val="75000"/>
                  </a:schemeClr>
                </a:solidFill>
              </a:rPr>
              <a:t>REVIEW</a:t>
            </a:r>
          </a:p>
        </p:txBody>
      </p:sp>
      <p:sp>
        <p:nvSpPr>
          <p:cNvPr id="14" name="TextBox 13">
            <a:extLst>
              <a:ext uri="{FF2B5EF4-FFF2-40B4-BE49-F238E27FC236}">
                <a16:creationId xmlns:a16="http://schemas.microsoft.com/office/drawing/2014/main" id="{9294C4D0-9997-E8BD-DEEC-0482E637AEE2}"/>
              </a:ext>
            </a:extLst>
          </p:cNvPr>
          <p:cNvSpPr txBox="1"/>
          <p:nvPr/>
        </p:nvSpPr>
        <p:spPr>
          <a:xfrm>
            <a:off x="0" y="5905500"/>
            <a:ext cx="18288000" cy="1077218"/>
          </a:xfrm>
          <a:prstGeom prst="rect">
            <a:avLst/>
          </a:prstGeom>
          <a:noFill/>
        </p:spPr>
        <p:txBody>
          <a:bodyPr wrap="square" rtlCol="0">
            <a:spAutoFit/>
          </a:bodyPr>
          <a:lstStyle/>
          <a:p>
            <a:pPr algn="ctr"/>
            <a:r>
              <a:rPr lang="en-US" sz="3200" b="1" dirty="0">
                <a:solidFill>
                  <a:schemeClr val="accent1">
                    <a:lumMod val="75000"/>
                  </a:schemeClr>
                </a:solidFill>
              </a:rPr>
              <a:t>Under the Guidance of</a:t>
            </a:r>
            <a:r>
              <a:rPr lang="en-US" dirty="0"/>
              <a:t> </a:t>
            </a:r>
          </a:p>
          <a:p>
            <a:pPr algn="ctr"/>
            <a:r>
              <a:rPr lang="en-US" sz="3200" dirty="0">
                <a:solidFill>
                  <a:schemeClr val="tx2">
                    <a:lumMod val="60000"/>
                    <a:lumOff val="40000"/>
                  </a:schemeClr>
                </a:solidFill>
              </a:rPr>
              <a:t>Mr. Suresh Kumar</a:t>
            </a:r>
          </a:p>
        </p:txBody>
      </p:sp>
      <p:sp>
        <p:nvSpPr>
          <p:cNvPr id="15" name="TextBox 14">
            <a:extLst>
              <a:ext uri="{FF2B5EF4-FFF2-40B4-BE49-F238E27FC236}">
                <a16:creationId xmlns:a16="http://schemas.microsoft.com/office/drawing/2014/main" id="{E7DCEE11-27FF-764B-5865-C1FEA883D4F0}"/>
              </a:ext>
            </a:extLst>
          </p:cNvPr>
          <p:cNvSpPr txBox="1"/>
          <p:nvPr/>
        </p:nvSpPr>
        <p:spPr>
          <a:xfrm>
            <a:off x="2971800" y="7878146"/>
            <a:ext cx="4280384" cy="461665"/>
          </a:xfrm>
          <a:prstGeom prst="rect">
            <a:avLst/>
          </a:prstGeom>
          <a:noFill/>
        </p:spPr>
        <p:txBody>
          <a:bodyPr wrap="square" rtlCol="0">
            <a:spAutoFit/>
          </a:bodyPr>
          <a:lstStyle/>
          <a:p>
            <a:r>
              <a:rPr lang="en-US" sz="2400" dirty="0">
                <a:solidFill>
                  <a:schemeClr val="accent1">
                    <a:lumMod val="75000"/>
                  </a:schemeClr>
                </a:solidFill>
              </a:rPr>
              <a:t>DATE: 13/05/2025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1AD98-5723-6BDA-6A77-7289F58479F7}"/>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D0C6AE1E-5B6F-1405-F200-C2CBB02D8D5C}"/>
              </a:ext>
            </a:extLst>
          </p:cNvPr>
          <p:cNvSpPr/>
          <p:nvPr/>
        </p:nvSpPr>
        <p:spPr>
          <a:xfrm>
            <a:off x="9144000" y="645473"/>
            <a:ext cx="9144000" cy="30162"/>
          </a:xfrm>
          <a:prstGeom prst="line">
            <a:avLst/>
          </a:prstGeom>
          <a:ln w="28575" cap="flat">
            <a:solidFill>
              <a:srgbClr val="2254C5"/>
            </a:solidFill>
            <a:prstDash val="solid"/>
            <a:headEnd type="none" w="sm" len="sm"/>
            <a:tailEnd type="none" w="sm" len="sm"/>
          </a:ln>
        </p:spPr>
      </p:sp>
      <p:sp>
        <p:nvSpPr>
          <p:cNvPr id="3" name="AutoShape 3">
            <a:extLst>
              <a:ext uri="{FF2B5EF4-FFF2-40B4-BE49-F238E27FC236}">
                <a16:creationId xmlns:a16="http://schemas.microsoft.com/office/drawing/2014/main" id="{026FFDBA-8E75-C005-BC4E-A34B9B65EB62}"/>
              </a:ext>
            </a:extLst>
          </p:cNvPr>
          <p:cNvSpPr/>
          <p:nvPr/>
        </p:nvSpPr>
        <p:spPr>
          <a:xfrm>
            <a:off x="0" y="9728445"/>
            <a:ext cx="18395101" cy="0"/>
          </a:xfrm>
          <a:prstGeom prst="line">
            <a:avLst/>
          </a:prstGeom>
          <a:ln w="38100" cap="flat">
            <a:solidFill>
              <a:srgbClr val="2254C5"/>
            </a:solidFill>
            <a:prstDash val="solid"/>
            <a:headEnd type="none" w="sm" len="sm"/>
            <a:tailEnd type="none" w="sm" len="sm"/>
          </a:ln>
        </p:spPr>
      </p:sp>
      <p:sp>
        <p:nvSpPr>
          <p:cNvPr id="11" name="TextBox 11">
            <a:extLst>
              <a:ext uri="{FF2B5EF4-FFF2-40B4-BE49-F238E27FC236}">
                <a16:creationId xmlns:a16="http://schemas.microsoft.com/office/drawing/2014/main" id="{ADE470A5-6AB9-5FB8-8AC1-21393FF49266}"/>
              </a:ext>
            </a:extLst>
          </p:cNvPr>
          <p:cNvSpPr txBox="1"/>
          <p:nvPr/>
        </p:nvSpPr>
        <p:spPr>
          <a:xfrm>
            <a:off x="381000" y="645473"/>
            <a:ext cx="5257800" cy="992836"/>
          </a:xfrm>
          <a:prstGeom prst="rect">
            <a:avLst/>
          </a:prstGeom>
        </p:spPr>
        <p:txBody>
          <a:bodyPr wrap="square" lIns="0" tIns="0" rIns="0" bIns="0" rtlCol="0" anchor="t">
            <a:spAutoFit/>
          </a:bodyPr>
          <a:lstStyle/>
          <a:p>
            <a:pPr algn="l">
              <a:lnSpc>
                <a:spcPts val="9404"/>
              </a:lnSpc>
            </a:pPr>
            <a:r>
              <a:rPr lang="en-US" sz="2800" b="1" dirty="0">
                <a:solidFill>
                  <a:srgbClr val="2254C5"/>
                </a:solidFill>
                <a:latin typeface="Montserrat Bold"/>
                <a:ea typeface="Montserrat Bold"/>
                <a:cs typeface="Montserrat Bold"/>
                <a:sym typeface="Montserrat Bold"/>
              </a:rPr>
              <a:t>RESULT AND DISCUSSIONS:</a:t>
            </a:r>
          </a:p>
        </p:txBody>
      </p:sp>
      <p:sp>
        <p:nvSpPr>
          <p:cNvPr id="4" name="TextBox 3">
            <a:extLst>
              <a:ext uri="{FF2B5EF4-FFF2-40B4-BE49-F238E27FC236}">
                <a16:creationId xmlns:a16="http://schemas.microsoft.com/office/drawing/2014/main" id="{A01EC850-24CF-9150-FD58-F5EDD2F2EA8C}"/>
              </a:ext>
            </a:extLst>
          </p:cNvPr>
          <p:cNvSpPr txBox="1"/>
          <p:nvPr/>
        </p:nvSpPr>
        <p:spPr>
          <a:xfrm>
            <a:off x="2438400" y="2476500"/>
            <a:ext cx="12725400" cy="4801314"/>
          </a:xfrm>
          <a:prstGeom prst="rect">
            <a:avLst/>
          </a:prstGeom>
          <a:noFill/>
        </p:spPr>
        <p:txBody>
          <a:bodyPr wrap="square" rtlCol="0">
            <a:spAutoFit/>
          </a:bodyPr>
          <a:lstStyle/>
          <a:p>
            <a:pPr algn="just"/>
            <a:r>
              <a:rPr lang="en-US" sz="2400" dirty="0">
                <a:effectLst/>
                <a:latin typeface="+mj-lt"/>
                <a:ea typeface="Times New Roman" panose="02020603050405020304" pitchFamily="18" charset="0"/>
              </a:rPr>
              <a:t>The suggested system was developed as a Python-based web application using Flask and connected with the Mboum Finance API to provide real-time news and stock data. To assess its performance, the application was tested on a range of stock tickers from various industries, such as energy, finance, and technology. The main goal was to determine how well and swiftly the system could analyze and display the relationship between news sentiment and stock price changes. The findings demonstrated that the system was able to obtain current news headlines about the inputted stock and calculate sentiment ratings using </a:t>
            </a:r>
            <a:r>
              <a:rPr lang="en-US" sz="2400" dirty="0" err="1">
                <a:effectLst/>
                <a:latin typeface="+mj-lt"/>
                <a:ea typeface="Times New Roman" panose="02020603050405020304" pitchFamily="18" charset="0"/>
              </a:rPr>
              <a:t>TextBlob</a:t>
            </a:r>
            <a:r>
              <a:rPr lang="en-US" sz="2400" dirty="0">
                <a:effectLst/>
                <a:latin typeface="+mj-lt"/>
                <a:ea typeface="Times New Roman" panose="02020603050405020304" pitchFamily="18" charset="0"/>
              </a:rPr>
              <a:t>. These ratings were grouped as positive, negative, or neutral before being compared to relevant historical stock prices. The stock prices were represented as a line graph, and the sentiment distribution was represented as an interactive bar chart. Users could spot clear trends, like price rises after a group of favorable news or declines after a surge of unfavorable sentiment, thanks to these two visualizations.</a:t>
            </a:r>
          </a:p>
          <a:p>
            <a:pPr algn="just"/>
            <a:endParaRPr lang="en-US" sz="2400" dirty="0">
              <a:effectLst/>
              <a:latin typeface="+mj-lt"/>
              <a:ea typeface="Times New Roman" panose="02020603050405020304" pitchFamily="18" charset="0"/>
            </a:endParaRPr>
          </a:p>
          <a:p>
            <a:endParaRPr lang="en-US" dirty="0"/>
          </a:p>
        </p:txBody>
      </p:sp>
    </p:spTree>
    <p:extLst>
      <p:ext uri="{BB962C8B-B14F-4D97-AF65-F5344CB8AC3E}">
        <p14:creationId xmlns:p14="http://schemas.microsoft.com/office/powerpoint/2010/main" val="226140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13046-D233-D15B-847D-1B38E6B874EE}"/>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5392B51B-73A9-5C76-85FF-661F61A1A5A9}"/>
              </a:ext>
            </a:extLst>
          </p:cNvPr>
          <p:cNvSpPr/>
          <p:nvPr/>
        </p:nvSpPr>
        <p:spPr>
          <a:xfrm>
            <a:off x="9144000" y="645473"/>
            <a:ext cx="9144000" cy="30162"/>
          </a:xfrm>
          <a:prstGeom prst="line">
            <a:avLst/>
          </a:prstGeom>
          <a:ln w="28575" cap="flat">
            <a:solidFill>
              <a:srgbClr val="2254C5"/>
            </a:solidFill>
            <a:prstDash val="solid"/>
            <a:headEnd type="none" w="sm" len="sm"/>
            <a:tailEnd type="none" w="sm" len="sm"/>
          </a:ln>
        </p:spPr>
      </p:sp>
      <p:sp>
        <p:nvSpPr>
          <p:cNvPr id="3" name="AutoShape 3">
            <a:extLst>
              <a:ext uri="{FF2B5EF4-FFF2-40B4-BE49-F238E27FC236}">
                <a16:creationId xmlns:a16="http://schemas.microsoft.com/office/drawing/2014/main" id="{FD264352-2E44-78E1-9A70-7B316321E558}"/>
              </a:ext>
            </a:extLst>
          </p:cNvPr>
          <p:cNvSpPr/>
          <p:nvPr/>
        </p:nvSpPr>
        <p:spPr>
          <a:xfrm>
            <a:off x="0" y="9728445"/>
            <a:ext cx="18395101" cy="0"/>
          </a:xfrm>
          <a:prstGeom prst="line">
            <a:avLst/>
          </a:prstGeom>
          <a:ln w="38100" cap="flat">
            <a:solidFill>
              <a:srgbClr val="2254C5"/>
            </a:solidFill>
            <a:prstDash val="solid"/>
            <a:headEnd type="none" w="sm" len="sm"/>
            <a:tailEnd type="none" w="sm" len="sm"/>
          </a:ln>
        </p:spPr>
      </p:sp>
      <p:sp>
        <p:nvSpPr>
          <p:cNvPr id="11" name="TextBox 11">
            <a:extLst>
              <a:ext uri="{FF2B5EF4-FFF2-40B4-BE49-F238E27FC236}">
                <a16:creationId xmlns:a16="http://schemas.microsoft.com/office/drawing/2014/main" id="{CD77556B-61CB-F57A-BF76-290E9F5B35D6}"/>
              </a:ext>
            </a:extLst>
          </p:cNvPr>
          <p:cNvSpPr txBox="1"/>
          <p:nvPr/>
        </p:nvSpPr>
        <p:spPr>
          <a:xfrm>
            <a:off x="381000" y="-347363"/>
            <a:ext cx="3886199" cy="992836"/>
          </a:xfrm>
          <a:prstGeom prst="rect">
            <a:avLst/>
          </a:prstGeom>
        </p:spPr>
        <p:txBody>
          <a:bodyPr wrap="square" lIns="0" tIns="0" rIns="0" bIns="0" rtlCol="0" anchor="t">
            <a:spAutoFit/>
          </a:bodyPr>
          <a:lstStyle/>
          <a:p>
            <a:pPr algn="l">
              <a:lnSpc>
                <a:spcPts val="9404"/>
              </a:lnSpc>
            </a:pPr>
            <a:r>
              <a:rPr lang="en-US" sz="2800" b="1" dirty="0">
                <a:solidFill>
                  <a:srgbClr val="2254C5"/>
                </a:solidFill>
                <a:latin typeface="Montserrat Bold"/>
                <a:ea typeface="Montserrat Bold"/>
                <a:cs typeface="Montserrat Bold"/>
                <a:sym typeface="Montserrat Bold"/>
              </a:rPr>
              <a:t>Project Output:</a:t>
            </a:r>
          </a:p>
        </p:txBody>
      </p:sp>
      <p:pic>
        <p:nvPicPr>
          <p:cNvPr id="5" name="Picture 4">
            <a:extLst>
              <a:ext uri="{FF2B5EF4-FFF2-40B4-BE49-F238E27FC236}">
                <a16:creationId xmlns:a16="http://schemas.microsoft.com/office/drawing/2014/main" id="{1C8DC3D4-5EDF-B010-13C7-577CC05097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634" y="645473"/>
            <a:ext cx="16806732" cy="9649939"/>
          </a:xfrm>
          <a:prstGeom prst="rect">
            <a:avLst/>
          </a:prstGeom>
        </p:spPr>
      </p:pic>
    </p:spTree>
    <p:extLst>
      <p:ext uri="{BB962C8B-B14F-4D97-AF65-F5344CB8AC3E}">
        <p14:creationId xmlns:p14="http://schemas.microsoft.com/office/powerpoint/2010/main" val="314077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DB464-3EE4-7E41-B0CB-9DA5BBEDDD82}"/>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4B4EA1BE-CDF0-6398-D983-A613D61E5AA5}"/>
              </a:ext>
            </a:extLst>
          </p:cNvPr>
          <p:cNvSpPr/>
          <p:nvPr/>
        </p:nvSpPr>
        <p:spPr>
          <a:xfrm>
            <a:off x="-28049" y="998538"/>
            <a:ext cx="8333849" cy="30162"/>
          </a:xfrm>
          <a:prstGeom prst="line">
            <a:avLst/>
          </a:prstGeom>
          <a:ln w="28575" cap="flat">
            <a:solidFill>
              <a:srgbClr val="2254C5"/>
            </a:solidFill>
            <a:prstDash val="solid"/>
            <a:headEnd type="none" w="sm" len="sm"/>
            <a:tailEnd type="none" w="sm" len="sm"/>
          </a:ln>
        </p:spPr>
      </p:sp>
      <p:sp>
        <p:nvSpPr>
          <p:cNvPr id="9" name="Rectangle 8">
            <a:extLst>
              <a:ext uri="{FF2B5EF4-FFF2-40B4-BE49-F238E27FC236}">
                <a16:creationId xmlns:a16="http://schemas.microsoft.com/office/drawing/2014/main" id="{72AABC75-12DE-8441-8121-262859BAADFB}"/>
              </a:ext>
            </a:extLst>
          </p:cNvPr>
          <p:cNvSpPr/>
          <p:nvPr/>
        </p:nvSpPr>
        <p:spPr>
          <a:xfrm>
            <a:off x="-28050" y="0"/>
            <a:ext cx="18316050" cy="10287000"/>
          </a:xfrm>
          <a:prstGeom prst="rect">
            <a:avLst/>
          </a:prstGeom>
          <a:solidFill>
            <a:srgbClr val="2254C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B1F6B13-AF4C-A512-9E3C-E582B0B29EE3}"/>
              </a:ext>
            </a:extLst>
          </p:cNvPr>
          <p:cNvSpPr txBox="1"/>
          <p:nvPr/>
        </p:nvSpPr>
        <p:spPr>
          <a:xfrm>
            <a:off x="1219200" y="495300"/>
            <a:ext cx="9829800" cy="2062103"/>
          </a:xfrm>
          <a:prstGeom prst="rect">
            <a:avLst/>
          </a:prstGeom>
          <a:noFill/>
        </p:spPr>
        <p:txBody>
          <a:bodyPr wrap="square" rtlCol="0">
            <a:spAutoFit/>
          </a:bodyPr>
          <a:lstStyle/>
          <a:p>
            <a:r>
              <a:rPr lang="en-US" sz="4800" b="1" dirty="0">
                <a:solidFill>
                  <a:schemeClr val="bg1"/>
                </a:solidFill>
              </a:rPr>
              <a:t>ADVANTAGES OF PROPOSED SYSTEM:</a:t>
            </a:r>
          </a:p>
          <a:p>
            <a:endParaRPr lang="en-US" sz="8000" b="1" dirty="0">
              <a:solidFill>
                <a:schemeClr val="bg1"/>
              </a:solidFill>
            </a:endParaRPr>
          </a:p>
        </p:txBody>
      </p:sp>
      <p:sp>
        <p:nvSpPr>
          <p:cNvPr id="10" name="Rectangle 2">
            <a:extLst>
              <a:ext uri="{FF2B5EF4-FFF2-40B4-BE49-F238E27FC236}">
                <a16:creationId xmlns:a16="http://schemas.microsoft.com/office/drawing/2014/main" id="{B2126283-74E1-AB21-8087-4378632F0C83}"/>
              </a:ext>
            </a:extLst>
          </p:cNvPr>
          <p:cNvSpPr>
            <a:spLocks noChangeArrowheads="1"/>
          </p:cNvSpPr>
          <p:nvPr/>
        </p:nvSpPr>
        <p:spPr bwMode="auto">
          <a:xfrm>
            <a:off x="1990284" y="-9486900"/>
            <a:ext cx="14307431" cy="16377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bg1"/>
                </a:solidFill>
                <a:effectLst/>
                <a:latin typeface="+mj-lt"/>
              </a:rPr>
              <a:t>Better Decision-Making</a:t>
            </a:r>
            <a:r>
              <a:rPr kumimoji="0" lang="en-US" altLang="en-US" sz="3200" b="0" i="0" u="none" strike="noStrike" cap="none" normalizeH="0" baseline="0" dirty="0">
                <a:ln>
                  <a:noFill/>
                </a:ln>
                <a:solidFill>
                  <a:schemeClr val="bg1"/>
                </a:solidFill>
                <a:effectLst/>
                <a:latin typeface="+mj-lt"/>
              </a:rPr>
              <a:t>: Helps investors make informed buy/sell decisions by understanding market mood and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bg1"/>
                </a:solidFill>
                <a:effectLst/>
                <a:latin typeface="+mj-lt"/>
              </a:rPr>
              <a:t>Risk Reduction</a:t>
            </a:r>
            <a:r>
              <a:rPr kumimoji="0" lang="en-US" altLang="en-US" sz="3200" b="0" i="0" u="none" strike="noStrike" cap="none" normalizeH="0" baseline="0" dirty="0">
                <a:ln>
                  <a:noFill/>
                </a:ln>
                <a:solidFill>
                  <a:schemeClr val="bg1"/>
                </a:solidFill>
                <a:effectLst/>
                <a:latin typeface="+mj-lt"/>
              </a:rPr>
              <a:t>: Detects early warning signs of market downturns, allowing timely adjustments to reduce losses.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bg1"/>
                </a:solidFill>
                <a:effectLst/>
                <a:latin typeface="+mj-lt"/>
              </a:rPr>
              <a:t>Opportunity Spotting</a:t>
            </a:r>
            <a:r>
              <a:rPr kumimoji="0" lang="en-US" altLang="en-US" sz="3200" b="0" i="0" u="none" strike="noStrike" cap="none" normalizeH="0" baseline="0" dirty="0">
                <a:ln>
                  <a:noFill/>
                </a:ln>
                <a:solidFill>
                  <a:schemeClr val="bg1"/>
                </a:solidFill>
                <a:effectLst/>
                <a:latin typeface="+mj-lt"/>
              </a:rPr>
              <a:t>: Identifies undervalued or trending stocks through positive sentiment before prices surge.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bg1"/>
                </a:solidFill>
                <a:effectLst/>
                <a:latin typeface="+mj-lt"/>
              </a:rPr>
              <a:t>Real-Time Insights</a:t>
            </a:r>
            <a:r>
              <a:rPr kumimoji="0" lang="en-US" altLang="en-US" sz="3200" b="0" i="0" u="none" strike="noStrike" cap="none" normalizeH="0" baseline="0" dirty="0">
                <a:ln>
                  <a:noFill/>
                </a:ln>
                <a:solidFill>
                  <a:schemeClr val="bg1"/>
                </a:solidFill>
                <a:effectLst/>
                <a:latin typeface="+mj-lt"/>
              </a:rPr>
              <a:t>: Provides instant updates from news and social media, enabling quicker portfolio adjustments.</a:t>
            </a:r>
          </a:p>
        </p:txBody>
      </p:sp>
    </p:spTree>
    <p:extLst>
      <p:ext uri="{BB962C8B-B14F-4D97-AF65-F5344CB8AC3E}">
        <p14:creationId xmlns:p14="http://schemas.microsoft.com/office/powerpoint/2010/main" val="3216881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70338-747B-869E-1EDC-49E45071AEBD}"/>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003ABFAD-0C6E-269F-A6CB-6826421B83AA}"/>
              </a:ext>
            </a:extLst>
          </p:cNvPr>
          <p:cNvSpPr/>
          <p:nvPr/>
        </p:nvSpPr>
        <p:spPr>
          <a:xfrm>
            <a:off x="9144000" y="645473"/>
            <a:ext cx="9144000" cy="30162"/>
          </a:xfrm>
          <a:prstGeom prst="line">
            <a:avLst/>
          </a:prstGeom>
          <a:ln w="28575" cap="flat">
            <a:solidFill>
              <a:srgbClr val="2254C5"/>
            </a:solidFill>
            <a:prstDash val="solid"/>
            <a:headEnd type="none" w="sm" len="sm"/>
            <a:tailEnd type="none" w="sm" len="sm"/>
          </a:ln>
        </p:spPr>
      </p:sp>
      <p:sp>
        <p:nvSpPr>
          <p:cNvPr id="3" name="AutoShape 3">
            <a:extLst>
              <a:ext uri="{FF2B5EF4-FFF2-40B4-BE49-F238E27FC236}">
                <a16:creationId xmlns:a16="http://schemas.microsoft.com/office/drawing/2014/main" id="{75D2EC4A-96E6-6F22-C361-8AA3A5E699AD}"/>
              </a:ext>
            </a:extLst>
          </p:cNvPr>
          <p:cNvSpPr/>
          <p:nvPr/>
        </p:nvSpPr>
        <p:spPr>
          <a:xfrm>
            <a:off x="0" y="9728445"/>
            <a:ext cx="18395101" cy="0"/>
          </a:xfrm>
          <a:prstGeom prst="line">
            <a:avLst/>
          </a:prstGeom>
          <a:ln w="38100" cap="flat">
            <a:solidFill>
              <a:srgbClr val="2254C5"/>
            </a:solidFill>
            <a:prstDash val="solid"/>
            <a:headEnd type="none" w="sm" len="sm"/>
            <a:tailEnd type="none" w="sm" len="sm"/>
          </a:ln>
        </p:spPr>
      </p:sp>
      <p:sp>
        <p:nvSpPr>
          <p:cNvPr id="11" name="TextBox 11">
            <a:extLst>
              <a:ext uri="{FF2B5EF4-FFF2-40B4-BE49-F238E27FC236}">
                <a16:creationId xmlns:a16="http://schemas.microsoft.com/office/drawing/2014/main" id="{C57C751B-9C1D-42BF-577F-F92BC737E057}"/>
              </a:ext>
            </a:extLst>
          </p:cNvPr>
          <p:cNvSpPr txBox="1"/>
          <p:nvPr/>
        </p:nvSpPr>
        <p:spPr>
          <a:xfrm>
            <a:off x="381000" y="645473"/>
            <a:ext cx="6019800" cy="992836"/>
          </a:xfrm>
          <a:prstGeom prst="rect">
            <a:avLst/>
          </a:prstGeom>
        </p:spPr>
        <p:txBody>
          <a:bodyPr wrap="square" lIns="0" tIns="0" rIns="0" bIns="0" rtlCol="0" anchor="t">
            <a:spAutoFit/>
          </a:bodyPr>
          <a:lstStyle/>
          <a:p>
            <a:pPr algn="l">
              <a:lnSpc>
                <a:spcPts val="9404"/>
              </a:lnSpc>
            </a:pPr>
            <a:r>
              <a:rPr lang="en-US" sz="2800" b="1" dirty="0">
                <a:solidFill>
                  <a:srgbClr val="2254C5"/>
                </a:solidFill>
                <a:latin typeface="Montserrat Bold"/>
                <a:ea typeface="Montserrat Bold"/>
                <a:cs typeface="Montserrat Bold"/>
                <a:sym typeface="Montserrat Bold"/>
              </a:rPr>
              <a:t>CONCLUSION: </a:t>
            </a:r>
          </a:p>
        </p:txBody>
      </p:sp>
      <p:sp>
        <p:nvSpPr>
          <p:cNvPr id="4" name="TextBox 3">
            <a:extLst>
              <a:ext uri="{FF2B5EF4-FFF2-40B4-BE49-F238E27FC236}">
                <a16:creationId xmlns:a16="http://schemas.microsoft.com/office/drawing/2014/main" id="{27E038EE-7FE8-BF2E-2F5B-0AA0A0040EE3}"/>
              </a:ext>
            </a:extLst>
          </p:cNvPr>
          <p:cNvSpPr txBox="1"/>
          <p:nvPr/>
        </p:nvSpPr>
        <p:spPr>
          <a:xfrm>
            <a:off x="2438400" y="2476500"/>
            <a:ext cx="12725400" cy="7238905"/>
          </a:xfrm>
          <a:prstGeom prst="rect">
            <a:avLst/>
          </a:prstGeom>
          <a:noFill/>
        </p:spPr>
        <p:txBody>
          <a:bodyPr wrap="square" rtlCol="0">
            <a:spAutoFit/>
          </a:bodyPr>
          <a:lstStyle/>
          <a:p>
            <a:pPr marL="0" marR="29845" algn="just">
              <a:lnSpc>
                <a:spcPct val="110000"/>
              </a:lnSpc>
            </a:pPr>
            <a:r>
              <a:rPr lang="en-US" sz="2400" dirty="0">
                <a:effectLst/>
                <a:latin typeface="Times New Roman" panose="02020603050405020304" pitchFamily="18" charset="0"/>
                <a:ea typeface="Times New Roman" panose="02020603050405020304" pitchFamily="18" charset="0"/>
              </a:rPr>
              <a:t>In conclusion, This project's combination of Natural Language Processing (NLP) with financial data analytics has effectively shown a feasible and efficient method for improving algorithmic trading strategies via real-time sentiment analysis. The system effectively collects real-time news and historical stock data by creating a Flask-based Python web application and utilizing the Mboum Finance API. It then converts the unstructured text into measurable sentiment scores using </a:t>
            </a:r>
            <a:r>
              <a:rPr lang="en-US" sz="2400" dirty="0" err="1">
                <a:effectLst/>
                <a:latin typeface="Times New Roman" panose="02020603050405020304" pitchFamily="18" charset="0"/>
                <a:ea typeface="Times New Roman" panose="02020603050405020304" pitchFamily="18" charset="0"/>
              </a:rPr>
              <a:t>TextBlob</a:t>
            </a:r>
            <a:r>
              <a:rPr lang="en-US" sz="2400" dirty="0">
                <a:effectLst/>
                <a:latin typeface="Times New Roman" panose="02020603050405020304" pitchFamily="18" charset="0"/>
                <a:ea typeface="Times New Roman" panose="02020603050405020304" pitchFamily="18" charset="0"/>
              </a:rPr>
              <a:t> and NLTK. When these ratings are compared to market trends and displayed via interactive graphs, they give users a better understanding of the emotional factors influencing stock performance. The intuitive interface connects qualitative news content with quantitative financial activity, enabling analysts and traders to make rapid and well-informed decisions. Additionally, the system's extensibility toward entirely automated trading settings is underscored by the possible integration with Order Management Systems (OMS). The findings highlight that sentiment can be a key factor in predicting market direction and controlling investment risk when it is properly extracted and shown. This work provides a solid basis for future improvements, including the use of deep learning-based sentiment models, broadening data sources beyond news (such as social media), and enhancing predictive capabilities, all of which will eventually aid in creating more intelligent, responsive, and effective trading platforms.</a:t>
            </a:r>
          </a:p>
          <a:p>
            <a:pPr algn="just"/>
            <a:endParaRPr lang="en-US" sz="2400" dirty="0">
              <a:effectLst/>
              <a:latin typeface="+mj-lt"/>
              <a:ea typeface="Times New Roman" panose="02020603050405020304" pitchFamily="18" charset="0"/>
            </a:endParaRPr>
          </a:p>
          <a:p>
            <a:endParaRPr lang="en-US" dirty="0"/>
          </a:p>
        </p:txBody>
      </p:sp>
    </p:spTree>
    <p:extLst>
      <p:ext uri="{BB962C8B-B14F-4D97-AF65-F5344CB8AC3E}">
        <p14:creationId xmlns:p14="http://schemas.microsoft.com/office/powerpoint/2010/main" val="554000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0C643-06E5-4811-3404-0FA0168ECE69}"/>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921B4C8A-81E7-A03C-BE2F-7A525376B775}"/>
              </a:ext>
            </a:extLst>
          </p:cNvPr>
          <p:cNvSpPr/>
          <p:nvPr/>
        </p:nvSpPr>
        <p:spPr>
          <a:xfrm>
            <a:off x="-28049" y="998538"/>
            <a:ext cx="8333849" cy="30162"/>
          </a:xfrm>
          <a:prstGeom prst="line">
            <a:avLst/>
          </a:prstGeom>
          <a:ln w="28575" cap="flat">
            <a:solidFill>
              <a:srgbClr val="2254C5"/>
            </a:solidFill>
            <a:prstDash val="solid"/>
            <a:headEnd type="none" w="sm" len="sm"/>
            <a:tailEnd type="none" w="sm" len="sm"/>
          </a:ln>
        </p:spPr>
      </p:sp>
      <p:sp>
        <p:nvSpPr>
          <p:cNvPr id="9" name="Rectangle 8">
            <a:extLst>
              <a:ext uri="{FF2B5EF4-FFF2-40B4-BE49-F238E27FC236}">
                <a16:creationId xmlns:a16="http://schemas.microsoft.com/office/drawing/2014/main" id="{91CBFD33-AF40-120B-D16C-EE84A0B1316F}"/>
              </a:ext>
            </a:extLst>
          </p:cNvPr>
          <p:cNvSpPr/>
          <p:nvPr/>
        </p:nvSpPr>
        <p:spPr>
          <a:xfrm>
            <a:off x="-28050" y="0"/>
            <a:ext cx="18316050" cy="10287000"/>
          </a:xfrm>
          <a:prstGeom prst="rect">
            <a:avLst/>
          </a:prstGeom>
          <a:solidFill>
            <a:srgbClr val="2254C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859988-1D92-C90B-24BB-FA8D589E273F}"/>
              </a:ext>
            </a:extLst>
          </p:cNvPr>
          <p:cNvSpPr txBox="1"/>
          <p:nvPr/>
        </p:nvSpPr>
        <p:spPr>
          <a:xfrm>
            <a:off x="1219200" y="495300"/>
            <a:ext cx="9829800" cy="2062103"/>
          </a:xfrm>
          <a:prstGeom prst="rect">
            <a:avLst/>
          </a:prstGeom>
          <a:noFill/>
        </p:spPr>
        <p:txBody>
          <a:bodyPr wrap="square" rtlCol="0">
            <a:spAutoFit/>
          </a:bodyPr>
          <a:lstStyle/>
          <a:p>
            <a:r>
              <a:rPr lang="en-US" sz="4800" b="1" dirty="0">
                <a:solidFill>
                  <a:schemeClr val="bg1"/>
                </a:solidFill>
              </a:rPr>
              <a:t>REFERENCES:</a:t>
            </a:r>
          </a:p>
          <a:p>
            <a:endParaRPr lang="en-US" sz="8000" b="1" dirty="0">
              <a:solidFill>
                <a:schemeClr val="bg1"/>
              </a:solidFill>
            </a:endParaRPr>
          </a:p>
        </p:txBody>
      </p:sp>
      <p:sp>
        <p:nvSpPr>
          <p:cNvPr id="10" name="Rectangle 2">
            <a:extLst>
              <a:ext uri="{FF2B5EF4-FFF2-40B4-BE49-F238E27FC236}">
                <a16:creationId xmlns:a16="http://schemas.microsoft.com/office/drawing/2014/main" id="{7922B20E-82FC-D901-5387-3EE4F91EF22D}"/>
              </a:ext>
            </a:extLst>
          </p:cNvPr>
          <p:cNvSpPr>
            <a:spLocks noChangeArrowheads="1"/>
          </p:cNvSpPr>
          <p:nvPr/>
        </p:nvSpPr>
        <p:spPr bwMode="auto">
          <a:xfrm>
            <a:off x="1990284" y="-9461547"/>
            <a:ext cx="14307431" cy="16326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bg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bg1"/>
              </a:solidFill>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bg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bg1"/>
              </a:solidFill>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bg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bg1"/>
              </a:solidFill>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bg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bg1"/>
              </a:solidFill>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bg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bg1"/>
              </a:solidFill>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bg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bg1"/>
              </a:solidFill>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bg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bg1"/>
              </a:solidFill>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bg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bg1"/>
              </a:solidFill>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bg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bg1"/>
              </a:solidFill>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bg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bg1"/>
              </a:solidFill>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bg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bg1"/>
              </a:solidFill>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bg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bg1"/>
              </a:solidFill>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bg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bg1"/>
              </a:solidFill>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bg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bg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bg1"/>
              </a:solidFill>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bg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bg1"/>
              </a:solidFill>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bg1"/>
              </a:solidFill>
              <a:effectLst/>
              <a:latin typeface="+mj-lt"/>
            </a:endParaRPr>
          </a:p>
          <a:p>
            <a:pPr marR="28575" lvl="0" algn="just">
              <a:lnSpc>
                <a:spcPct val="97000"/>
              </a:lnSpc>
              <a:spcBef>
                <a:spcPts val="1250"/>
              </a:spcBef>
              <a:buSzPts val="800"/>
              <a:tabLst>
                <a:tab pos="531495" algn="l"/>
              </a:tabLst>
            </a:pPr>
            <a:r>
              <a:rPr lang="en-US" sz="2400" spc="-40" dirty="0">
                <a:solidFill>
                  <a:schemeClr val="bg1"/>
                </a:solidFill>
                <a:effectLst/>
                <a:latin typeface="Times New Roman" panose="02020603050405020304" pitchFamily="18" charset="0"/>
                <a:ea typeface="Times New Roman" panose="02020603050405020304" pitchFamily="18" charset="0"/>
              </a:rPr>
              <a:t>1.Zhang, X., &amp; Wang, Y. (2021).  “Sentiment Analysis for Financial News Using Deep Learning,” International Journal of Computational Finance, 15(4), 212-229.</a:t>
            </a:r>
          </a:p>
          <a:p>
            <a:pPr marR="28575" lvl="0" algn="just">
              <a:lnSpc>
                <a:spcPct val="97000"/>
              </a:lnSpc>
              <a:spcBef>
                <a:spcPts val="1250"/>
              </a:spcBef>
              <a:buSzPts val="800"/>
              <a:tabLst>
                <a:tab pos="531495" algn="l"/>
              </a:tabLst>
            </a:pPr>
            <a:r>
              <a:rPr lang="en-US" sz="2400" spc="-40" dirty="0">
                <a:solidFill>
                  <a:schemeClr val="bg1"/>
                </a:solidFill>
                <a:latin typeface="Times New Roman" panose="02020603050405020304" pitchFamily="18" charset="0"/>
                <a:ea typeface="Times New Roman" panose="02020603050405020304" pitchFamily="18" charset="0"/>
              </a:rPr>
              <a:t>2.</a:t>
            </a:r>
            <a:r>
              <a:rPr lang="en-US" sz="2400" spc="-40" dirty="0">
                <a:solidFill>
                  <a:schemeClr val="bg1"/>
                </a:solidFill>
                <a:effectLst/>
                <a:latin typeface="Times New Roman" panose="02020603050405020304" pitchFamily="18" charset="0"/>
                <a:ea typeface="Times New Roman" panose="02020603050405020304" pitchFamily="18" charset="0"/>
              </a:rPr>
              <a:t>Li, H., et al. (2020).  “Financial News and Stock Market Prediction: A Deep Learning Approach,” Journal of Financial Data Science, 7(2), 78-92.</a:t>
            </a:r>
          </a:p>
          <a:p>
            <a:pPr marR="28575" lvl="0" algn="just">
              <a:lnSpc>
                <a:spcPct val="97000"/>
              </a:lnSpc>
              <a:spcBef>
                <a:spcPts val="1250"/>
              </a:spcBef>
              <a:buSzPts val="800"/>
              <a:tabLst>
                <a:tab pos="531495" algn="l"/>
              </a:tabLst>
            </a:pPr>
            <a:r>
              <a:rPr lang="en-US" sz="2400" spc="-40" dirty="0">
                <a:solidFill>
                  <a:schemeClr val="bg1"/>
                </a:solidFill>
                <a:latin typeface="Times New Roman" panose="02020603050405020304" pitchFamily="18" charset="0"/>
                <a:ea typeface="Times New Roman" panose="02020603050405020304" pitchFamily="18" charset="0"/>
              </a:rPr>
              <a:t>3.</a:t>
            </a:r>
            <a:r>
              <a:rPr lang="en-US" sz="2400" spc="-40" dirty="0">
                <a:solidFill>
                  <a:schemeClr val="bg1"/>
                </a:solidFill>
                <a:effectLst/>
                <a:latin typeface="Times New Roman" panose="02020603050405020304" pitchFamily="18" charset="0"/>
                <a:ea typeface="Times New Roman" panose="02020603050405020304" pitchFamily="18" charset="0"/>
              </a:rPr>
              <a:t>Gupta, R., &amp; Gupta, A. (2018).  “Natural Language Processing for Sentiment Analysis in Financial Markets,” Journal of Artificial Intelligence in Finance, 11(5), 154-167.</a:t>
            </a:r>
          </a:p>
          <a:p>
            <a:pPr marR="28575" lvl="0" algn="just">
              <a:lnSpc>
                <a:spcPct val="97000"/>
              </a:lnSpc>
              <a:spcBef>
                <a:spcPts val="1250"/>
              </a:spcBef>
              <a:buSzPts val="800"/>
              <a:tabLst>
                <a:tab pos="531495" algn="l"/>
              </a:tabLst>
            </a:pPr>
            <a:r>
              <a:rPr lang="en-US" sz="2400" spc="-40" dirty="0">
                <a:solidFill>
                  <a:schemeClr val="bg1"/>
                </a:solidFill>
                <a:effectLst/>
                <a:latin typeface="Times New Roman" panose="02020603050405020304" pitchFamily="18" charset="0"/>
                <a:ea typeface="Times New Roman" panose="02020603050405020304" pitchFamily="18" charset="0"/>
              </a:rPr>
              <a:t>4.Ranjan, A., &amp; Jain, P. (2019).  “News Sentiment and Stock Price Correlation: A Comprehensive Analysis Using Machine Learning,” International Journal of Machine Learning &amp; Applications, 22(6), 303-317.</a:t>
            </a:r>
          </a:p>
          <a:p>
            <a:pPr marR="28575" lvl="0" algn="just">
              <a:lnSpc>
                <a:spcPct val="97000"/>
              </a:lnSpc>
              <a:spcBef>
                <a:spcPts val="1250"/>
              </a:spcBef>
              <a:buSzPts val="800"/>
              <a:tabLst>
                <a:tab pos="531495" algn="l"/>
              </a:tabLst>
            </a:pPr>
            <a:r>
              <a:rPr lang="en-US" sz="2400" spc="-40" dirty="0">
                <a:solidFill>
                  <a:schemeClr val="bg1"/>
                </a:solidFill>
                <a:latin typeface="Times New Roman" panose="02020603050405020304" pitchFamily="18" charset="0"/>
                <a:ea typeface="Times New Roman" panose="02020603050405020304" pitchFamily="18" charset="0"/>
              </a:rPr>
              <a:t>5.</a:t>
            </a:r>
            <a:r>
              <a:rPr lang="en-US" sz="2400" spc="-40" dirty="0">
                <a:solidFill>
                  <a:schemeClr val="bg1"/>
                </a:solidFill>
                <a:effectLst/>
                <a:latin typeface="Times New Roman" panose="02020603050405020304" pitchFamily="18" charset="0"/>
                <a:ea typeface="Times New Roman" panose="02020603050405020304" pitchFamily="18" charset="0"/>
              </a:rPr>
              <a:t>Kumar, S., &amp; Sharma, M. (2020).  “Predicting Stock Movements Based on Sentiment Analysis of News Articles,” International Journal of Data Science, 14(1), 45-58.</a:t>
            </a:r>
          </a:p>
        </p:txBody>
      </p:sp>
    </p:spTree>
    <p:extLst>
      <p:ext uri="{BB962C8B-B14F-4D97-AF65-F5344CB8AC3E}">
        <p14:creationId xmlns:p14="http://schemas.microsoft.com/office/powerpoint/2010/main" val="1160851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954151" y="617656"/>
            <a:ext cx="8333849" cy="30162"/>
          </a:xfrm>
          <a:prstGeom prst="line">
            <a:avLst/>
          </a:prstGeom>
          <a:ln w="28575" cap="flat">
            <a:solidFill>
              <a:srgbClr val="2254C5"/>
            </a:solidFill>
            <a:prstDash val="solid"/>
            <a:headEnd type="none" w="sm" len="sm"/>
            <a:tailEnd type="none" w="sm" len="sm"/>
          </a:ln>
        </p:spPr>
      </p:sp>
      <p:sp>
        <p:nvSpPr>
          <p:cNvPr id="3" name="Freeform 3"/>
          <p:cNvSpPr/>
          <p:nvPr/>
        </p:nvSpPr>
        <p:spPr>
          <a:xfrm>
            <a:off x="-436861" y="1028700"/>
            <a:ext cx="9168387" cy="9099624"/>
          </a:xfrm>
          <a:custGeom>
            <a:avLst/>
            <a:gdLst/>
            <a:ahLst/>
            <a:cxnLst/>
            <a:rect l="l" t="t" r="r" b="b"/>
            <a:pathLst>
              <a:path w="9168387" h="9099624">
                <a:moveTo>
                  <a:pt x="0" y="0"/>
                </a:moveTo>
                <a:lnTo>
                  <a:pt x="9168387" y="0"/>
                </a:lnTo>
                <a:lnTo>
                  <a:pt x="9168387" y="9099624"/>
                </a:lnTo>
                <a:lnTo>
                  <a:pt x="0" y="90996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8731526" y="3162300"/>
            <a:ext cx="8661955" cy="4431983"/>
          </a:xfrm>
          <a:prstGeom prst="rect">
            <a:avLst/>
          </a:prstGeom>
        </p:spPr>
        <p:txBody>
          <a:bodyPr lIns="0" tIns="0" rIns="0" bIns="0" rtlCol="0" anchor="t">
            <a:spAutoFit/>
          </a:bodyPr>
          <a:lstStyle/>
          <a:p>
            <a:pPr algn="just"/>
            <a:r>
              <a:rPr lang="en-US" sz="2400" dirty="0"/>
              <a:t>Investors often struggle to quickly understand how breaking news affects their stock holdings. When market news emerges, it can be difficult to determine whether it will positively or negatively impact specific stocks in a portfolio. This project addresses this challenge by creating a system that automatically analyzes news sentiment related to stocks in real-time. The system monitors multiple news sources, determines whether the news is positive or negative for particular stocks, and shows how this might affect the overall portfolio. By providing this information quickly and clearly, investors can make more informed decisions about whether to buy, sell, or hold their positions based on how current news is likely to influence their investments.</a:t>
            </a:r>
          </a:p>
        </p:txBody>
      </p:sp>
      <p:sp>
        <p:nvSpPr>
          <p:cNvPr id="5" name="TextBox 5"/>
          <p:cNvSpPr txBox="1"/>
          <p:nvPr/>
        </p:nvSpPr>
        <p:spPr>
          <a:xfrm>
            <a:off x="8731526" y="1383806"/>
            <a:ext cx="8413366" cy="1397612"/>
          </a:xfrm>
          <a:prstGeom prst="rect">
            <a:avLst/>
          </a:prstGeom>
        </p:spPr>
        <p:txBody>
          <a:bodyPr lIns="0" tIns="0" rIns="0" bIns="0" rtlCol="0" anchor="t">
            <a:spAutoFit/>
          </a:bodyPr>
          <a:lstStyle/>
          <a:p>
            <a:pPr algn="l">
              <a:lnSpc>
                <a:spcPts val="10951"/>
              </a:lnSpc>
            </a:pPr>
            <a:r>
              <a:rPr lang="en-US" sz="9360" b="1" dirty="0">
                <a:solidFill>
                  <a:srgbClr val="2254C5"/>
                </a:solidFill>
                <a:latin typeface="Montserrat Bold"/>
                <a:ea typeface="Montserrat Bold"/>
                <a:cs typeface="Montserrat Bold"/>
                <a:sym typeface="Montserrat Bold"/>
              </a:rPr>
              <a:t>Problem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54C5"/>
        </a:solidFill>
        <a:effectLst/>
      </p:bgPr>
    </p:bg>
    <p:spTree>
      <p:nvGrpSpPr>
        <p:cNvPr id="1" name=""/>
        <p:cNvGrpSpPr/>
        <p:nvPr/>
      </p:nvGrpSpPr>
      <p:grpSpPr>
        <a:xfrm>
          <a:off x="0" y="0"/>
          <a:ext cx="0" cy="0"/>
          <a:chOff x="0" y="0"/>
          <a:chExt cx="0" cy="0"/>
        </a:xfrm>
      </p:grpSpPr>
      <p:sp>
        <p:nvSpPr>
          <p:cNvPr id="2" name="AutoShape 2"/>
          <p:cNvSpPr/>
          <p:nvPr/>
        </p:nvSpPr>
        <p:spPr>
          <a:xfrm>
            <a:off x="0" y="9700628"/>
            <a:ext cx="18395101" cy="0"/>
          </a:xfrm>
          <a:prstGeom prst="line">
            <a:avLst/>
          </a:prstGeom>
          <a:ln w="38100" cap="flat">
            <a:solidFill>
              <a:srgbClr val="FFFFFF"/>
            </a:solidFill>
            <a:prstDash val="solid"/>
            <a:headEnd type="none" w="sm" len="sm"/>
            <a:tailEnd type="none" w="sm" len="sm"/>
          </a:ln>
        </p:spPr>
      </p:sp>
      <p:sp>
        <p:nvSpPr>
          <p:cNvPr id="3" name="AutoShape 3"/>
          <p:cNvSpPr/>
          <p:nvPr/>
        </p:nvSpPr>
        <p:spPr>
          <a:xfrm>
            <a:off x="7764618" y="617656"/>
            <a:ext cx="10523382" cy="30162"/>
          </a:xfrm>
          <a:prstGeom prst="line">
            <a:avLst/>
          </a:prstGeom>
          <a:ln w="28575" cap="flat">
            <a:solidFill>
              <a:srgbClr val="FFFFFF"/>
            </a:solidFill>
            <a:prstDash val="solid"/>
            <a:headEnd type="none" w="sm" len="sm"/>
            <a:tailEnd type="none" w="sm" len="sm"/>
          </a:ln>
        </p:spPr>
      </p:sp>
      <p:sp>
        <p:nvSpPr>
          <p:cNvPr id="4" name="Freeform 4"/>
          <p:cNvSpPr/>
          <p:nvPr/>
        </p:nvSpPr>
        <p:spPr>
          <a:xfrm>
            <a:off x="10668000" y="-1866900"/>
            <a:ext cx="8948451" cy="9570536"/>
          </a:xfrm>
          <a:custGeom>
            <a:avLst/>
            <a:gdLst/>
            <a:ahLst/>
            <a:cxnLst/>
            <a:rect l="l" t="t" r="r" b="b"/>
            <a:pathLst>
              <a:path w="8948451" h="9570536">
                <a:moveTo>
                  <a:pt x="0" y="0"/>
                </a:moveTo>
                <a:lnTo>
                  <a:pt x="8948451" y="0"/>
                </a:lnTo>
                <a:lnTo>
                  <a:pt x="8948451" y="9570536"/>
                </a:lnTo>
                <a:lnTo>
                  <a:pt x="0" y="9570536"/>
                </a:lnTo>
                <a:lnTo>
                  <a:pt x="0" y="0"/>
                </a:lnTo>
                <a:close/>
              </a:path>
            </a:pathLst>
          </a:custGeom>
          <a:blipFill>
            <a:blip r:embed="rId2"/>
            <a:stretch>
              <a:fillRect/>
            </a:stretch>
          </a:blipFill>
          <a:effectLst>
            <a:glow rad="101600">
              <a:srgbClr val="2254C5">
                <a:alpha val="60000"/>
              </a:srgbClr>
            </a:glow>
          </a:effectLst>
        </p:spPr>
      </p:sp>
      <p:sp>
        <p:nvSpPr>
          <p:cNvPr id="5" name="Freeform 5"/>
          <p:cNvSpPr/>
          <p:nvPr/>
        </p:nvSpPr>
        <p:spPr>
          <a:xfrm>
            <a:off x="14624009" y="4137454"/>
            <a:ext cx="5837341" cy="6243145"/>
          </a:xfrm>
          <a:custGeom>
            <a:avLst/>
            <a:gdLst/>
            <a:ahLst/>
            <a:cxnLst/>
            <a:rect l="l" t="t" r="r" b="b"/>
            <a:pathLst>
              <a:path w="5837341" h="6243145">
                <a:moveTo>
                  <a:pt x="0" y="0"/>
                </a:moveTo>
                <a:lnTo>
                  <a:pt x="5837341" y="0"/>
                </a:lnTo>
                <a:lnTo>
                  <a:pt x="5837341" y="6243145"/>
                </a:lnTo>
                <a:lnTo>
                  <a:pt x="0" y="6243145"/>
                </a:lnTo>
                <a:lnTo>
                  <a:pt x="0" y="0"/>
                </a:lnTo>
                <a:close/>
              </a:path>
            </a:pathLst>
          </a:custGeom>
          <a:blipFill>
            <a:blip r:embed="rId2"/>
            <a:stretch>
              <a:fillRect/>
            </a:stretch>
          </a:blipFill>
          <a:effectLst>
            <a:glow rad="101600">
              <a:srgbClr val="2254C5">
                <a:alpha val="28000"/>
              </a:srgbClr>
            </a:glow>
          </a:effectLst>
        </p:spPr>
      </p:sp>
      <p:sp>
        <p:nvSpPr>
          <p:cNvPr id="6" name="TextBox 6"/>
          <p:cNvSpPr txBox="1"/>
          <p:nvPr/>
        </p:nvSpPr>
        <p:spPr>
          <a:xfrm>
            <a:off x="1447800" y="609053"/>
            <a:ext cx="9568716" cy="2134790"/>
          </a:xfrm>
          <a:prstGeom prst="rect">
            <a:avLst/>
          </a:prstGeom>
        </p:spPr>
        <p:txBody>
          <a:bodyPr lIns="0" tIns="0" rIns="0" bIns="0" rtlCol="0" anchor="t">
            <a:spAutoFit/>
          </a:bodyPr>
          <a:lstStyle/>
          <a:p>
            <a:pPr algn="l">
              <a:lnSpc>
                <a:spcPts val="17470"/>
              </a:lnSpc>
            </a:pPr>
            <a:r>
              <a:rPr lang="en-US" sz="12478" b="1" dirty="0">
                <a:latin typeface="Montserrat Bold"/>
                <a:ea typeface="Montserrat Bold"/>
                <a:cs typeface="Montserrat Bold"/>
                <a:sym typeface="Montserrat Bold"/>
              </a:rPr>
              <a:t>Abstract</a:t>
            </a:r>
          </a:p>
        </p:txBody>
      </p:sp>
      <p:sp>
        <p:nvSpPr>
          <p:cNvPr id="7" name="TextBox 7"/>
          <p:cNvSpPr txBox="1"/>
          <p:nvPr/>
        </p:nvSpPr>
        <p:spPr>
          <a:xfrm>
            <a:off x="1290433" y="2829565"/>
            <a:ext cx="9568716" cy="5909310"/>
          </a:xfrm>
          <a:prstGeom prst="rect">
            <a:avLst/>
          </a:prstGeom>
        </p:spPr>
        <p:txBody>
          <a:bodyPr lIns="0" tIns="0" rIns="0" bIns="0" rtlCol="0" anchor="t">
            <a:spAutoFit/>
          </a:bodyPr>
          <a:lstStyle/>
          <a:p>
            <a:pPr algn="just"/>
            <a:r>
              <a:rPr lang="en-US" sz="2400" dirty="0">
                <a:solidFill>
                  <a:schemeClr val="bg1"/>
                </a:solidFill>
              </a:rPr>
              <a:t>This project implements an advanced stock market sentiment analysis system that monitors real-time news to evaluate market impacts on specific securities within an investment portfolio. By aggregating and analyzing sentiment data from multiple financial news sources, the system provides investors with timely insights into how current market narratives may influence stock performance. The approach combines natural language processing techniques with financial domain knowledge to classify news sentiment across various dimensions, including relevance, source credibility, and emotional intensity. This multi-resource methodology enables the detection of sentiment shifts that often precede price movements, allowing for more informed investment decisions. The system continuously tracks portfolio holdings, providing a comprehensive view of how evolving market sentiment may impact overall portfolio performance. Preliminary results demonstrate the system's ability to identify significant sentiment-driven market events before they fully materialize in price action, potentially offering a meaningful edge in today's information-driven markets.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12C84-8C4B-2809-9457-C63D3F82D137}"/>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63B64BF6-AB76-D239-0AC4-DBFEA728396F}"/>
              </a:ext>
            </a:extLst>
          </p:cNvPr>
          <p:cNvSpPr/>
          <p:nvPr/>
        </p:nvSpPr>
        <p:spPr>
          <a:xfrm>
            <a:off x="9954151" y="617656"/>
            <a:ext cx="8333849" cy="30162"/>
          </a:xfrm>
          <a:prstGeom prst="line">
            <a:avLst/>
          </a:prstGeom>
          <a:ln w="28575" cap="flat">
            <a:solidFill>
              <a:srgbClr val="2254C5"/>
            </a:solidFill>
            <a:prstDash val="solid"/>
            <a:headEnd type="none" w="sm" len="sm"/>
            <a:tailEnd type="none" w="sm" len="sm"/>
          </a:ln>
        </p:spPr>
      </p:sp>
      <p:sp>
        <p:nvSpPr>
          <p:cNvPr id="4" name="TextBox 4">
            <a:extLst>
              <a:ext uri="{FF2B5EF4-FFF2-40B4-BE49-F238E27FC236}">
                <a16:creationId xmlns:a16="http://schemas.microsoft.com/office/drawing/2014/main" id="{A46FED58-4BFF-9190-2DA1-3A316EE77399}"/>
              </a:ext>
            </a:extLst>
          </p:cNvPr>
          <p:cNvSpPr txBox="1"/>
          <p:nvPr/>
        </p:nvSpPr>
        <p:spPr>
          <a:xfrm>
            <a:off x="7315200" y="3467100"/>
            <a:ext cx="8661955" cy="3693319"/>
          </a:xfrm>
          <a:prstGeom prst="rect">
            <a:avLst/>
          </a:prstGeom>
        </p:spPr>
        <p:txBody>
          <a:bodyPr lIns="0" tIns="0" rIns="0" bIns="0" rtlCol="0" anchor="t">
            <a:spAutoFit/>
          </a:bodyPr>
          <a:lstStyle/>
          <a:p>
            <a:pPr algn="just"/>
            <a:r>
              <a:rPr lang="en-US" sz="2400" dirty="0"/>
              <a:t>In today's fast-moving financial markets, investors often struggle to quickly assess how breaking news affects their stock holdings. This project introduces a real-time sentiment analysis system that monitors financial news, analyzes its tone using natural language processing, and evaluates its impact on specific stocks in an investor's portfolio. By automatically identifying whether news is positive, negative, or neutral for each stock, the system helps investors make timely decisions—whether to buy, sell, or hold—based on current market sentiment. This enables more informed and strategic portfolio management in response to rapidly changing market conditions</a:t>
            </a:r>
          </a:p>
        </p:txBody>
      </p:sp>
      <p:sp>
        <p:nvSpPr>
          <p:cNvPr id="5" name="TextBox 5">
            <a:extLst>
              <a:ext uri="{FF2B5EF4-FFF2-40B4-BE49-F238E27FC236}">
                <a16:creationId xmlns:a16="http://schemas.microsoft.com/office/drawing/2014/main" id="{B21F05E8-8471-519A-74C4-EEFE18FBE32E}"/>
              </a:ext>
            </a:extLst>
          </p:cNvPr>
          <p:cNvSpPr txBox="1"/>
          <p:nvPr/>
        </p:nvSpPr>
        <p:spPr>
          <a:xfrm>
            <a:off x="-152400" y="1383806"/>
            <a:ext cx="18592800" cy="1397612"/>
          </a:xfrm>
          <a:prstGeom prst="rect">
            <a:avLst/>
          </a:prstGeom>
        </p:spPr>
        <p:txBody>
          <a:bodyPr wrap="square" lIns="0" tIns="0" rIns="0" bIns="0" rtlCol="0" anchor="t">
            <a:spAutoFit/>
          </a:bodyPr>
          <a:lstStyle/>
          <a:p>
            <a:pPr algn="ctr">
              <a:lnSpc>
                <a:spcPts val="10951"/>
              </a:lnSpc>
            </a:pPr>
            <a:r>
              <a:rPr lang="en-US" sz="9360" b="1" dirty="0">
                <a:solidFill>
                  <a:srgbClr val="2254C5"/>
                </a:solidFill>
                <a:latin typeface="Montserrat Bold"/>
                <a:ea typeface="Montserrat Bold"/>
                <a:cs typeface="Montserrat Bold"/>
                <a:sym typeface="Montserrat Bold"/>
              </a:rPr>
              <a:t>Introduction  </a:t>
            </a:r>
          </a:p>
        </p:txBody>
      </p:sp>
      <p:sp>
        <p:nvSpPr>
          <p:cNvPr id="6" name="Rectangle 1">
            <a:extLst>
              <a:ext uri="{FF2B5EF4-FFF2-40B4-BE49-F238E27FC236}">
                <a16:creationId xmlns:a16="http://schemas.microsoft.com/office/drawing/2014/main" id="{86AD9086-3D48-D77B-7FAE-88A56966E7A8}"/>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a:extLst>
              <a:ext uri="{FF2B5EF4-FFF2-40B4-BE49-F238E27FC236}">
                <a16:creationId xmlns:a16="http://schemas.microsoft.com/office/drawing/2014/main" id="{34841073-CED1-6CDC-4986-97FDA3B8586C}"/>
              </a:ext>
            </a:extLst>
          </p:cNvPr>
          <p:cNvPicPr>
            <a:picLocks noChangeAspect="1"/>
          </p:cNvPicPr>
          <p:nvPr/>
        </p:nvPicPr>
        <p:blipFill>
          <a:blip r:embed="rId2"/>
          <a:stretch>
            <a:fillRect/>
          </a:stretch>
        </p:blipFill>
        <p:spPr>
          <a:xfrm>
            <a:off x="917048" y="2781417"/>
            <a:ext cx="5864752" cy="5583873"/>
          </a:xfrm>
          <a:prstGeom prst="rect">
            <a:avLst/>
          </a:prstGeom>
        </p:spPr>
      </p:pic>
    </p:spTree>
    <p:extLst>
      <p:ext uri="{BB962C8B-B14F-4D97-AF65-F5344CB8AC3E}">
        <p14:creationId xmlns:p14="http://schemas.microsoft.com/office/powerpoint/2010/main" val="2681144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254C5"/>
        </a:solidFill>
        <a:effectLst/>
      </p:bgPr>
    </p:bg>
    <p:spTree>
      <p:nvGrpSpPr>
        <p:cNvPr id="1" name="">
          <a:extLst>
            <a:ext uri="{FF2B5EF4-FFF2-40B4-BE49-F238E27FC236}">
              <a16:creationId xmlns:a16="http://schemas.microsoft.com/office/drawing/2014/main" id="{AE2994DE-A16B-A138-6150-17BA2CA51FD5}"/>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54BD1850-EB93-91F8-D28F-E560756DEB96}"/>
              </a:ext>
            </a:extLst>
          </p:cNvPr>
          <p:cNvSpPr/>
          <p:nvPr/>
        </p:nvSpPr>
        <p:spPr>
          <a:xfrm>
            <a:off x="0" y="9700628"/>
            <a:ext cx="18395101" cy="0"/>
          </a:xfrm>
          <a:prstGeom prst="line">
            <a:avLst/>
          </a:prstGeom>
          <a:ln w="38100" cap="flat">
            <a:solidFill>
              <a:srgbClr val="FFFFFF"/>
            </a:solidFill>
            <a:prstDash val="solid"/>
            <a:headEnd type="none" w="sm" len="sm"/>
            <a:tailEnd type="none" w="sm" len="sm"/>
          </a:ln>
        </p:spPr>
      </p:sp>
      <p:sp>
        <p:nvSpPr>
          <p:cNvPr id="3" name="AutoShape 3">
            <a:extLst>
              <a:ext uri="{FF2B5EF4-FFF2-40B4-BE49-F238E27FC236}">
                <a16:creationId xmlns:a16="http://schemas.microsoft.com/office/drawing/2014/main" id="{EB4F930B-6035-7119-7F1F-0CB59DE5A155}"/>
              </a:ext>
            </a:extLst>
          </p:cNvPr>
          <p:cNvSpPr/>
          <p:nvPr/>
        </p:nvSpPr>
        <p:spPr>
          <a:xfrm>
            <a:off x="7764618" y="617656"/>
            <a:ext cx="10523382" cy="30162"/>
          </a:xfrm>
          <a:prstGeom prst="line">
            <a:avLst/>
          </a:prstGeom>
          <a:ln w="28575" cap="flat">
            <a:solidFill>
              <a:srgbClr val="FFFFFF"/>
            </a:solidFill>
            <a:prstDash val="solid"/>
            <a:headEnd type="none" w="sm" len="sm"/>
            <a:tailEnd type="none" w="sm" len="sm"/>
          </a:ln>
        </p:spPr>
      </p:sp>
      <p:sp>
        <p:nvSpPr>
          <p:cNvPr id="6" name="TextBox 6">
            <a:extLst>
              <a:ext uri="{FF2B5EF4-FFF2-40B4-BE49-F238E27FC236}">
                <a16:creationId xmlns:a16="http://schemas.microsoft.com/office/drawing/2014/main" id="{567BA3C7-BF69-D12E-D261-527BDC427168}"/>
              </a:ext>
            </a:extLst>
          </p:cNvPr>
          <p:cNvSpPr txBox="1"/>
          <p:nvPr/>
        </p:nvSpPr>
        <p:spPr>
          <a:xfrm>
            <a:off x="1371600" y="586371"/>
            <a:ext cx="15163800" cy="2078518"/>
          </a:xfrm>
          <a:prstGeom prst="rect">
            <a:avLst/>
          </a:prstGeom>
        </p:spPr>
        <p:txBody>
          <a:bodyPr wrap="square" lIns="0" tIns="0" rIns="0" bIns="0" rtlCol="0" anchor="t">
            <a:spAutoFit/>
          </a:bodyPr>
          <a:lstStyle/>
          <a:p>
            <a:pPr algn="l">
              <a:lnSpc>
                <a:spcPts val="17470"/>
              </a:lnSpc>
            </a:pPr>
            <a:r>
              <a:rPr lang="en-US" sz="11000" b="1" dirty="0">
                <a:latin typeface="Montserrat Bold"/>
                <a:ea typeface="Montserrat Bold"/>
                <a:cs typeface="Montserrat Bold"/>
                <a:sym typeface="Montserrat Bold"/>
              </a:rPr>
              <a:t>Existing System</a:t>
            </a:r>
          </a:p>
        </p:txBody>
      </p:sp>
      <p:sp>
        <p:nvSpPr>
          <p:cNvPr id="7" name="TextBox 7">
            <a:extLst>
              <a:ext uri="{FF2B5EF4-FFF2-40B4-BE49-F238E27FC236}">
                <a16:creationId xmlns:a16="http://schemas.microsoft.com/office/drawing/2014/main" id="{7665A073-942F-BAEE-9492-D589FB54A9C2}"/>
              </a:ext>
            </a:extLst>
          </p:cNvPr>
          <p:cNvSpPr txBox="1"/>
          <p:nvPr/>
        </p:nvSpPr>
        <p:spPr>
          <a:xfrm>
            <a:off x="1290433" y="2829565"/>
            <a:ext cx="9910968" cy="6713826"/>
          </a:xfrm>
          <a:prstGeom prst="rect">
            <a:avLst/>
          </a:prstGeom>
        </p:spPr>
        <p:txBody>
          <a:bodyPr wrap="square" lIns="0" tIns="0" rIns="0" bIns="0" rtlCol="0" anchor="t">
            <a:spAutoFit/>
          </a:bodyPr>
          <a:lstStyle/>
          <a:p>
            <a:pPr algn="just">
              <a:buNone/>
            </a:pPr>
            <a:r>
              <a:rPr lang="en-US" sz="2200" b="1" dirty="0">
                <a:solidFill>
                  <a:schemeClr val="bg1"/>
                </a:solidFill>
              </a:rPr>
              <a:t>Existing systems for stock market sentiment analysis have several limitations, which this project aims to overcome. The key drawbacks include:</a:t>
            </a:r>
            <a:endParaRPr lang="en-US" sz="2200" dirty="0">
              <a:solidFill>
                <a:schemeClr val="bg1"/>
              </a:solidFill>
            </a:endParaRPr>
          </a:p>
          <a:p>
            <a:pPr marL="457200" indent="-457200" algn="just">
              <a:lnSpc>
                <a:spcPct val="150000"/>
              </a:lnSpc>
              <a:buFont typeface="+mj-lt"/>
              <a:buAutoNum type="arabicPeriod"/>
            </a:pPr>
            <a:r>
              <a:rPr lang="en-US" sz="2400" dirty="0">
                <a:solidFill>
                  <a:schemeClr val="bg1"/>
                </a:solidFill>
              </a:rPr>
              <a:t>Manual Analysis: Investors often rely on manually reading and interpreting financial news to make investment decisions.</a:t>
            </a:r>
          </a:p>
          <a:p>
            <a:pPr marL="457200" indent="-457200" algn="just">
              <a:lnSpc>
                <a:spcPct val="150000"/>
              </a:lnSpc>
              <a:buFont typeface="+mj-lt"/>
              <a:buAutoNum type="arabicPeriod"/>
            </a:pPr>
            <a:r>
              <a:rPr lang="en-US" sz="2400" dirty="0">
                <a:solidFill>
                  <a:schemeClr val="bg1"/>
                </a:solidFill>
              </a:rPr>
              <a:t>News Aggregator Platforms: Websites like Google News and Yahoo Finance collect financial headlines but don’t analyze sentiment.</a:t>
            </a:r>
          </a:p>
          <a:p>
            <a:pPr marL="457200" indent="-457200" algn="just">
              <a:lnSpc>
                <a:spcPct val="150000"/>
              </a:lnSpc>
              <a:buFont typeface="+mj-lt"/>
              <a:buAutoNum type="arabicPeriod"/>
            </a:pPr>
            <a:r>
              <a:rPr lang="en-US" sz="2400" dirty="0">
                <a:solidFill>
                  <a:schemeClr val="bg1"/>
                </a:solidFill>
              </a:rPr>
              <a:t>Professional Financial Tools: Services such as Bloomberg Terminal and Reuters Eikon offer sentiment tools, mainly for institutional investors.</a:t>
            </a:r>
          </a:p>
          <a:p>
            <a:pPr marL="457200" indent="-457200" algn="just">
              <a:lnSpc>
                <a:spcPct val="150000"/>
              </a:lnSpc>
              <a:buFont typeface="+mj-lt"/>
              <a:buAutoNum type="arabicPeriod"/>
            </a:pPr>
            <a:r>
              <a:rPr lang="en-US" sz="2400" dirty="0">
                <a:solidFill>
                  <a:schemeClr val="bg1"/>
                </a:solidFill>
              </a:rPr>
              <a:t>Social Media Monitoring: Tools like </a:t>
            </a:r>
            <a:r>
              <a:rPr lang="en-US" sz="2400" dirty="0" err="1">
                <a:solidFill>
                  <a:schemeClr val="bg1"/>
                </a:solidFill>
              </a:rPr>
              <a:t>StockTwits</a:t>
            </a:r>
            <a:r>
              <a:rPr lang="en-US" sz="2400" dirty="0">
                <a:solidFill>
                  <a:schemeClr val="bg1"/>
                </a:solidFill>
              </a:rPr>
              <a:t> and Reddit trackers provide crowd sentiment but lack depth and accuracy.</a:t>
            </a:r>
          </a:p>
          <a:p>
            <a:pPr marL="457200" indent="-457200" algn="just">
              <a:lnSpc>
                <a:spcPct val="150000"/>
              </a:lnSpc>
              <a:buFont typeface="+mj-lt"/>
              <a:buAutoNum type="arabicPeriod"/>
            </a:pPr>
            <a:r>
              <a:rPr lang="en-US" sz="2400" dirty="0">
                <a:solidFill>
                  <a:schemeClr val="bg1"/>
                </a:solidFill>
              </a:rPr>
              <a:t>AI-based Sentiment Tools: Some basic sentiment analyzers use generic NLP models to classify news but are not finance-specific.</a:t>
            </a:r>
          </a:p>
          <a:p>
            <a:pPr algn="just">
              <a:lnSpc>
                <a:spcPct val="150000"/>
              </a:lnSpc>
            </a:pPr>
            <a:endParaRPr lang="en-US" sz="2400" dirty="0">
              <a:solidFill>
                <a:schemeClr val="bg1"/>
              </a:solidFill>
            </a:endParaRPr>
          </a:p>
        </p:txBody>
      </p:sp>
      <p:pic>
        <p:nvPicPr>
          <p:cNvPr id="9" name="Picture 8">
            <a:extLst>
              <a:ext uri="{FF2B5EF4-FFF2-40B4-BE49-F238E27FC236}">
                <a16:creationId xmlns:a16="http://schemas.microsoft.com/office/drawing/2014/main" id="{BCC196EB-CA05-4D2B-C99D-4247FCDFA16C}"/>
              </a:ext>
            </a:extLst>
          </p:cNvPr>
          <p:cNvPicPr>
            <a:picLocks noChangeAspect="1"/>
          </p:cNvPicPr>
          <p:nvPr/>
        </p:nvPicPr>
        <p:blipFill>
          <a:blip r:embed="rId2"/>
          <a:stretch>
            <a:fillRect/>
          </a:stretch>
        </p:blipFill>
        <p:spPr>
          <a:xfrm>
            <a:off x="11734800" y="3238500"/>
            <a:ext cx="5662028" cy="5220831"/>
          </a:xfrm>
          <a:prstGeom prst="rect">
            <a:avLst/>
          </a:prstGeom>
        </p:spPr>
      </p:pic>
    </p:spTree>
    <p:extLst>
      <p:ext uri="{BB962C8B-B14F-4D97-AF65-F5344CB8AC3E}">
        <p14:creationId xmlns:p14="http://schemas.microsoft.com/office/powerpoint/2010/main" val="3235802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3F9F6-56A2-C7F2-3DA6-8F139E417FE6}"/>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42CE8FA6-3E91-CE1F-8D59-D6E2E029084B}"/>
              </a:ext>
            </a:extLst>
          </p:cNvPr>
          <p:cNvSpPr/>
          <p:nvPr/>
        </p:nvSpPr>
        <p:spPr>
          <a:xfrm>
            <a:off x="9954151" y="617656"/>
            <a:ext cx="8333849" cy="30162"/>
          </a:xfrm>
          <a:prstGeom prst="line">
            <a:avLst/>
          </a:prstGeom>
          <a:ln w="28575" cap="flat">
            <a:solidFill>
              <a:srgbClr val="2254C5"/>
            </a:solidFill>
            <a:prstDash val="solid"/>
            <a:headEnd type="none" w="sm" len="sm"/>
            <a:tailEnd type="none" w="sm" len="sm"/>
          </a:ln>
        </p:spPr>
      </p:sp>
      <p:sp>
        <p:nvSpPr>
          <p:cNvPr id="4" name="TextBox 4">
            <a:extLst>
              <a:ext uri="{FF2B5EF4-FFF2-40B4-BE49-F238E27FC236}">
                <a16:creationId xmlns:a16="http://schemas.microsoft.com/office/drawing/2014/main" id="{C3EA5E01-2864-6487-2290-E6DD83DB8E05}"/>
              </a:ext>
            </a:extLst>
          </p:cNvPr>
          <p:cNvSpPr txBox="1"/>
          <p:nvPr/>
        </p:nvSpPr>
        <p:spPr>
          <a:xfrm>
            <a:off x="7239000" y="3050468"/>
            <a:ext cx="9982200" cy="6590715"/>
          </a:xfrm>
          <a:prstGeom prst="rect">
            <a:avLst/>
          </a:prstGeom>
        </p:spPr>
        <p:txBody>
          <a:bodyPr wrap="square" lIns="0" tIns="0" rIns="0" bIns="0" rtlCol="0" anchor="t">
            <a:spAutoFit/>
          </a:bodyPr>
          <a:lstStyle/>
          <a:p>
            <a:pPr marL="457200" indent="-457200" algn="just">
              <a:lnSpc>
                <a:spcPct val="150000"/>
              </a:lnSpc>
              <a:buFont typeface="+mj-lt"/>
              <a:buAutoNum type="arabicPeriod"/>
            </a:pPr>
            <a:r>
              <a:rPr lang="en-US" sz="2400" dirty="0"/>
              <a:t>Time-Consuming: Manual analysis delays decision-making in fast-moving markets.</a:t>
            </a:r>
          </a:p>
          <a:p>
            <a:pPr marL="457200" indent="-457200" algn="just">
              <a:lnSpc>
                <a:spcPct val="150000"/>
              </a:lnSpc>
              <a:buFont typeface="+mj-lt"/>
              <a:buAutoNum type="arabicPeriod"/>
            </a:pPr>
            <a:r>
              <a:rPr lang="en-US" sz="2400" dirty="0"/>
              <a:t>Lack of Sentiment Analysis: Aggregators do not assess whether news is positive or negative.</a:t>
            </a:r>
          </a:p>
          <a:p>
            <a:pPr marL="457200" indent="-457200" algn="just">
              <a:lnSpc>
                <a:spcPct val="150000"/>
              </a:lnSpc>
              <a:buFont typeface="+mj-lt"/>
              <a:buAutoNum type="arabicPeriod"/>
            </a:pPr>
            <a:r>
              <a:rPr lang="en-US" sz="2400" dirty="0"/>
              <a:t>High Cost: Advanced tools are expensive and not accessible to retail investors.</a:t>
            </a:r>
          </a:p>
          <a:p>
            <a:pPr marL="457200" indent="-457200" algn="just">
              <a:lnSpc>
                <a:spcPct val="150000"/>
              </a:lnSpc>
              <a:buFont typeface="+mj-lt"/>
              <a:buAutoNum type="arabicPeriod"/>
            </a:pPr>
            <a:r>
              <a:rPr lang="en-US" sz="2400" dirty="0"/>
              <a:t>Low Credibility Control: Social media-based tools may rely on unverified or misleading sources.</a:t>
            </a:r>
          </a:p>
          <a:p>
            <a:pPr marL="457200" indent="-457200" algn="just">
              <a:lnSpc>
                <a:spcPct val="150000"/>
              </a:lnSpc>
              <a:buFont typeface="+mj-lt"/>
              <a:buAutoNum type="arabicPeriod"/>
            </a:pPr>
            <a:r>
              <a:rPr lang="en-US" sz="2400" dirty="0"/>
              <a:t>No Portfolio Mapping: Most systems don’t show how news affects specific stocks in a user’s portfolio.</a:t>
            </a:r>
          </a:p>
          <a:p>
            <a:pPr marL="457200" indent="-457200" algn="just">
              <a:lnSpc>
                <a:spcPct val="150000"/>
              </a:lnSpc>
              <a:buFont typeface="+mj-lt"/>
              <a:buAutoNum type="arabicPeriod"/>
            </a:pPr>
            <a:r>
              <a:rPr lang="en-US" sz="2400" dirty="0"/>
              <a:t>Lack of Real-Time Insights: Delayed updates reduce the effectiveness of investment decisions.</a:t>
            </a:r>
          </a:p>
        </p:txBody>
      </p:sp>
      <p:sp>
        <p:nvSpPr>
          <p:cNvPr id="5" name="TextBox 5">
            <a:extLst>
              <a:ext uri="{FF2B5EF4-FFF2-40B4-BE49-F238E27FC236}">
                <a16:creationId xmlns:a16="http://schemas.microsoft.com/office/drawing/2014/main" id="{33F90BC4-1D51-32CC-EC32-4896F0D81CEF}"/>
              </a:ext>
            </a:extLst>
          </p:cNvPr>
          <p:cNvSpPr txBox="1"/>
          <p:nvPr/>
        </p:nvSpPr>
        <p:spPr>
          <a:xfrm>
            <a:off x="-152400" y="1383806"/>
            <a:ext cx="18592800" cy="1397612"/>
          </a:xfrm>
          <a:prstGeom prst="rect">
            <a:avLst/>
          </a:prstGeom>
        </p:spPr>
        <p:txBody>
          <a:bodyPr wrap="square" lIns="0" tIns="0" rIns="0" bIns="0" rtlCol="0" anchor="t">
            <a:spAutoFit/>
          </a:bodyPr>
          <a:lstStyle/>
          <a:p>
            <a:pPr algn="ctr">
              <a:lnSpc>
                <a:spcPts val="10951"/>
              </a:lnSpc>
            </a:pPr>
            <a:r>
              <a:rPr lang="en-US" sz="9360" b="1" dirty="0">
                <a:solidFill>
                  <a:srgbClr val="2254C5"/>
                </a:solidFill>
                <a:latin typeface="Montserrat Bold"/>
                <a:ea typeface="Montserrat Bold"/>
                <a:cs typeface="Montserrat Bold"/>
                <a:sym typeface="Montserrat Bold"/>
              </a:rPr>
              <a:t>Limitations  </a:t>
            </a:r>
          </a:p>
        </p:txBody>
      </p:sp>
      <p:sp>
        <p:nvSpPr>
          <p:cNvPr id="6" name="Rectangle 1">
            <a:extLst>
              <a:ext uri="{FF2B5EF4-FFF2-40B4-BE49-F238E27FC236}">
                <a16:creationId xmlns:a16="http://schemas.microsoft.com/office/drawing/2014/main" id="{6C6DF59E-32BE-A5C0-8E70-F6372D2C3250}"/>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2890B89D-4177-38D6-637C-550D4C537C49}"/>
              </a:ext>
            </a:extLst>
          </p:cNvPr>
          <p:cNvPicPr>
            <a:picLocks noChangeAspect="1"/>
          </p:cNvPicPr>
          <p:nvPr/>
        </p:nvPicPr>
        <p:blipFill>
          <a:blip r:embed="rId2"/>
          <a:stretch>
            <a:fillRect/>
          </a:stretch>
        </p:blipFill>
        <p:spPr>
          <a:xfrm>
            <a:off x="1447800" y="3390900"/>
            <a:ext cx="4321516" cy="4434056"/>
          </a:xfrm>
          <a:prstGeom prst="rect">
            <a:avLst/>
          </a:prstGeom>
        </p:spPr>
      </p:pic>
    </p:spTree>
    <p:extLst>
      <p:ext uri="{BB962C8B-B14F-4D97-AF65-F5344CB8AC3E}">
        <p14:creationId xmlns:p14="http://schemas.microsoft.com/office/powerpoint/2010/main" val="2958787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254C5"/>
        </a:solidFill>
        <a:effectLst/>
      </p:bgPr>
    </p:bg>
    <p:spTree>
      <p:nvGrpSpPr>
        <p:cNvPr id="1" name="">
          <a:extLst>
            <a:ext uri="{FF2B5EF4-FFF2-40B4-BE49-F238E27FC236}">
              <a16:creationId xmlns:a16="http://schemas.microsoft.com/office/drawing/2014/main" id="{4B7521E0-4883-5D58-3FA7-8F1B43227750}"/>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773CE638-BA30-5F21-54DF-5AC4F325A098}"/>
              </a:ext>
            </a:extLst>
          </p:cNvPr>
          <p:cNvSpPr/>
          <p:nvPr/>
        </p:nvSpPr>
        <p:spPr>
          <a:xfrm>
            <a:off x="0" y="9700628"/>
            <a:ext cx="18395101" cy="0"/>
          </a:xfrm>
          <a:prstGeom prst="line">
            <a:avLst/>
          </a:prstGeom>
          <a:ln w="38100" cap="flat">
            <a:solidFill>
              <a:srgbClr val="FFFFFF"/>
            </a:solidFill>
            <a:prstDash val="solid"/>
            <a:headEnd type="none" w="sm" len="sm"/>
            <a:tailEnd type="none" w="sm" len="sm"/>
          </a:ln>
        </p:spPr>
      </p:sp>
      <p:sp>
        <p:nvSpPr>
          <p:cNvPr id="3" name="AutoShape 3">
            <a:extLst>
              <a:ext uri="{FF2B5EF4-FFF2-40B4-BE49-F238E27FC236}">
                <a16:creationId xmlns:a16="http://schemas.microsoft.com/office/drawing/2014/main" id="{06743759-AE8F-6F91-510F-A64D63748299}"/>
              </a:ext>
            </a:extLst>
          </p:cNvPr>
          <p:cNvSpPr/>
          <p:nvPr/>
        </p:nvSpPr>
        <p:spPr>
          <a:xfrm>
            <a:off x="7764618" y="617656"/>
            <a:ext cx="10523382" cy="30162"/>
          </a:xfrm>
          <a:prstGeom prst="line">
            <a:avLst/>
          </a:prstGeom>
          <a:ln w="28575" cap="flat">
            <a:solidFill>
              <a:srgbClr val="FFFFFF"/>
            </a:solidFill>
            <a:prstDash val="solid"/>
            <a:headEnd type="none" w="sm" len="sm"/>
            <a:tailEnd type="none" w="sm" len="sm"/>
          </a:ln>
        </p:spPr>
      </p:sp>
      <p:sp>
        <p:nvSpPr>
          <p:cNvPr id="6" name="TextBox 6">
            <a:extLst>
              <a:ext uri="{FF2B5EF4-FFF2-40B4-BE49-F238E27FC236}">
                <a16:creationId xmlns:a16="http://schemas.microsoft.com/office/drawing/2014/main" id="{E3BBABB0-FB98-F4FB-5B88-C41248C328FD}"/>
              </a:ext>
            </a:extLst>
          </p:cNvPr>
          <p:cNvSpPr txBox="1"/>
          <p:nvPr/>
        </p:nvSpPr>
        <p:spPr>
          <a:xfrm>
            <a:off x="1371600" y="586371"/>
            <a:ext cx="15163800" cy="2078518"/>
          </a:xfrm>
          <a:prstGeom prst="rect">
            <a:avLst/>
          </a:prstGeom>
        </p:spPr>
        <p:txBody>
          <a:bodyPr wrap="square" lIns="0" tIns="0" rIns="0" bIns="0" rtlCol="0" anchor="t">
            <a:spAutoFit/>
          </a:bodyPr>
          <a:lstStyle/>
          <a:p>
            <a:pPr algn="l">
              <a:lnSpc>
                <a:spcPts val="17470"/>
              </a:lnSpc>
            </a:pPr>
            <a:r>
              <a:rPr lang="en-US" sz="11000" b="1" dirty="0">
                <a:latin typeface="Montserrat Bold"/>
                <a:ea typeface="Montserrat Bold"/>
                <a:cs typeface="Montserrat Bold"/>
                <a:sym typeface="Montserrat Bold"/>
              </a:rPr>
              <a:t>Proposed System</a:t>
            </a:r>
          </a:p>
        </p:txBody>
      </p:sp>
      <p:sp>
        <p:nvSpPr>
          <p:cNvPr id="7" name="TextBox 7">
            <a:extLst>
              <a:ext uri="{FF2B5EF4-FFF2-40B4-BE49-F238E27FC236}">
                <a16:creationId xmlns:a16="http://schemas.microsoft.com/office/drawing/2014/main" id="{D8822C7E-51A3-5E0B-6EE3-EFDFE51185B0}"/>
              </a:ext>
            </a:extLst>
          </p:cNvPr>
          <p:cNvSpPr txBox="1"/>
          <p:nvPr/>
        </p:nvSpPr>
        <p:spPr>
          <a:xfrm>
            <a:off x="1290433" y="2829565"/>
            <a:ext cx="9910968" cy="4374724"/>
          </a:xfrm>
          <a:prstGeom prst="rect">
            <a:avLst/>
          </a:prstGeom>
        </p:spPr>
        <p:txBody>
          <a:bodyPr wrap="square" lIns="0" tIns="0" rIns="0" bIns="0" rtlCol="0" anchor="t">
            <a:spAutoFit/>
          </a:bodyPr>
          <a:lstStyle/>
          <a:p>
            <a:pPr marL="457200" indent="-457200">
              <a:lnSpc>
                <a:spcPct val="150000"/>
              </a:lnSpc>
              <a:buFont typeface="+mj-lt"/>
              <a:buAutoNum type="arabicPeriod"/>
            </a:pPr>
            <a:r>
              <a:rPr lang="en-US" sz="2400" dirty="0">
                <a:solidFill>
                  <a:schemeClr val="bg1"/>
                </a:solidFill>
              </a:rPr>
              <a:t>Real-Time News Analysis: Continuously monitors trusted financial news sources to detect relevant updates.</a:t>
            </a:r>
          </a:p>
          <a:p>
            <a:pPr marL="457200" indent="-457200">
              <a:lnSpc>
                <a:spcPct val="150000"/>
              </a:lnSpc>
              <a:buFont typeface="+mj-lt"/>
              <a:buAutoNum type="arabicPeriod"/>
            </a:pPr>
            <a:r>
              <a:rPr lang="en-US" sz="2400" dirty="0">
                <a:solidFill>
                  <a:schemeClr val="bg1"/>
                </a:solidFill>
              </a:rPr>
              <a:t>Sentiment Classification: Uses NLP to analyze and classify news as positive, negative, or neutral for specific stocks.</a:t>
            </a:r>
          </a:p>
          <a:p>
            <a:pPr marL="457200" indent="-457200">
              <a:lnSpc>
                <a:spcPct val="150000"/>
              </a:lnSpc>
              <a:buFont typeface="+mj-lt"/>
              <a:buAutoNum type="arabicPeriod"/>
            </a:pPr>
            <a:r>
              <a:rPr lang="en-US" sz="2400" dirty="0">
                <a:solidFill>
                  <a:schemeClr val="bg1"/>
                </a:solidFill>
              </a:rPr>
              <a:t>Portfolio Impact Mapping: Links analyzed sentiment directly to the user's portfolio to show stock-wise and overall impact.</a:t>
            </a:r>
          </a:p>
          <a:p>
            <a:pPr marL="457200" indent="-457200">
              <a:lnSpc>
                <a:spcPct val="150000"/>
              </a:lnSpc>
              <a:buFont typeface="+mj-lt"/>
              <a:buAutoNum type="arabicPeriod"/>
            </a:pPr>
            <a:r>
              <a:rPr lang="en-US" sz="2400" dirty="0">
                <a:solidFill>
                  <a:schemeClr val="bg1"/>
                </a:solidFill>
              </a:rPr>
              <a:t>Actionable Insights: Provides clear, real-time alerts and recommendations to help investors make informed decisions.</a:t>
            </a:r>
          </a:p>
        </p:txBody>
      </p:sp>
      <p:pic>
        <p:nvPicPr>
          <p:cNvPr id="9" name="Picture 8">
            <a:extLst>
              <a:ext uri="{FF2B5EF4-FFF2-40B4-BE49-F238E27FC236}">
                <a16:creationId xmlns:a16="http://schemas.microsoft.com/office/drawing/2014/main" id="{C33D517B-DAA1-EE30-E942-B5EB7E5F5EE4}"/>
              </a:ext>
            </a:extLst>
          </p:cNvPr>
          <p:cNvPicPr>
            <a:picLocks noChangeAspect="1"/>
          </p:cNvPicPr>
          <p:nvPr/>
        </p:nvPicPr>
        <p:blipFill>
          <a:blip r:embed="rId2"/>
          <a:stretch>
            <a:fillRect/>
          </a:stretch>
        </p:blipFill>
        <p:spPr>
          <a:xfrm>
            <a:off x="11734800" y="3238500"/>
            <a:ext cx="5662028" cy="5220831"/>
          </a:xfrm>
          <a:prstGeom prst="rect">
            <a:avLst/>
          </a:prstGeom>
        </p:spPr>
      </p:pic>
    </p:spTree>
    <p:extLst>
      <p:ext uri="{BB962C8B-B14F-4D97-AF65-F5344CB8AC3E}">
        <p14:creationId xmlns:p14="http://schemas.microsoft.com/office/powerpoint/2010/main" val="135535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877B3-B0B5-84CB-0979-DCA0118672A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7F12BF8-9E30-A41A-2359-666A306F865D}"/>
              </a:ext>
            </a:extLst>
          </p:cNvPr>
          <p:cNvSpPr txBox="1"/>
          <p:nvPr/>
        </p:nvSpPr>
        <p:spPr>
          <a:xfrm>
            <a:off x="-19216" y="1181100"/>
            <a:ext cx="6587541" cy="3785652"/>
          </a:xfrm>
          <a:prstGeom prst="rect">
            <a:avLst/>
          </a:prstGeom>
          <a:noFill/>
        </p:spPr>
        <p:txBody>
          <a:bodyPr wrap="square" rtlCol="0">
            <a:spAutoFit/>
          </a:bodyPr>
          <a:lstStyle/>
          <a:p>
            <a:r>
              <a:rPr lang="en-US" sz="8000" b="1" dirty="0">
                <a:solidFill>
                  <a:srgbClr val="2254C5"/>
                </a:solidFill>
              </a:rPr>
              <a:t>System Architecture</a:t>
            </a:r>
          </a:p>
          <a:p>
            <a:endParaRPr lang="en-US" sz="8000" b="1" dirty="0">
              <a:solidFill>
                <a:schemeClr val="bg1"/>
              </a:solidFill>
            </a:endParaRPr>
          </a:p>
        </p:txBody>
      </p:sp>
      <p:pic>
        <p:nvPicPr>
          <p:cNvPr id="5" name="Picture 4">
            <a:extLst>
              <a:ext uri="{FF2B5EF4-FFF2-40B4-BE49-F238E27FC236}">
                <a16:creationId xmlns:a16="http://schemas.microsoft.com/office/drawing/2014/main" id="{A17A7616-95CD-AEB4-42C5-2708E04C3146}"/>
              </a:ext>
            </a:extLst>
          </p:cNvPr>
          <p:cNvPicPr>
            <a:picLocks noChangeAspect="1"/>
          </p:cNvPicPr>
          <p:nvPr/>
        </p:nvPicPr>
        <p:blipFill>
          <a:blip r:embed="rId3"/>
          <a:stretch>
            <a:fillRect/>
          </a:stretch>
        </p:blipFill>
        <p:spPr>
          <a:xfrm>
            <a:off x="5334000" y="202096"/>
            <a:ext cx="12559402" cy="9882808"/>
          </a:xfrm>
          <a:prstGeom prst="rect">
            <a:avLst/>
          </a:prstGeom>
        </p:spPr>
      </p:pic>
    </p:spTree>
    <p:extLst>
      <p:ext uri="{BB962C8B-B14F-4D97-AF65-F5344CB8AC3E}">
        <p14:creationId xmlns:p14="http://schemas.microsoft.com/office/powerpoint/2010/main" val="82745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254C5"/>
        </a:solidFill>
        <a:effectLst/>
      </p:bgPr>
    </p:bg>
    <p:spTree>
      <p:nvGrpSpPr>
        <p:cNvPr id="1" name="">
          <a:extLst>
            <a:ext uri="{FF2B5EF4-FFF2-40B4-BE49-F238E27FC236}">
              <a16:creationId xmlns:a16="http://schemas.microsoft.com/office/drawing/2014/main" id="{F91C3551-EA59-532C-442D-8CCAD4897170}"/>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5ACD0EB9-7CB5-99EC-C3B3-748D30179C3D}"/>
              </a:ext>
            </a:extLst>
          </p:cNvPr>
          <p:cNvSpPr/>
          <p:nvPr/>
        </p:nvSpPr>
        <p:spPr>
          <a:xfrm>
            <a:off x="0" y="9700628"/>
            <a:ext cx="18395101" cy="0"/>
          </a:xfrm>
          <a:prstGeom prst="line">
            <a:avLst/>
          </a:prstGeom>
          <a:ln w="38100" cap="flat">
            <a:solidFill>
              <a:srgbClr val="FFFFFF"/>
            </a:solidFill>
            <a:prstDash val="solid"/>
            <a:headEnd type="none" w="sm" len="sm"/>
            <a:tailEnd type="none" w="sm" len="sm"/>
          </a:ln>
        </p:spPr>
      </p:sp>
      <p:sp>
        <p:nvSpPr>
          <p:cNvPr id="3" name="AutoShape 3">
            <a:extLst>
              <a:ext uri="{FF2B5EF4-FFF2-40B4-BE49-F238E27FC236}">
                <a16:creationId xmlns:a16="http://schemas.microsoft.com/office/drawing/2014/main" id="{5B48D0F5-AA6A-B5AC-5A4B-5773CCD56DCA}"/>
              </a:ext>
            </a:extLst>
          </p:cNvPr>
          <p:cNvSpPr/>
          <p:nvPr/>
        </p:nvSpPr>
        <p:spPr>
          <a:xfrm>
            <a:off x="7764618" y="617656"/>
            <a:ext cx="10523382" cy="30162"/>
          </a:xfrm>
          <a:prstGeom prst="line">
            <a:avLst/>
          </a:prstGeom>
          <a:ln w="28575" cap="flat">
            <a:solidFill>
              <a:srgbClr val="FFFFFF"/>
            </a:solidFill>
            <a:prstDash val="solid"/>
            <a:headEnd type="none" w="sm" len="sm"/>
            <a:tailEnd type="none" w="sm" len="sm"/>
          </a:ln>
        </p:spPr>
      </p:sp>
      <p:sp>
        <p:nvSpPr>
          <p:cNvPr id="6" name="TextBox 6">
            <a:extLst>
              <a:ext uri="{FF2B5EF4-FFF2-40B4-BE49-F238E27FC236}">
                <a16:creationId xmlns:a16="http://schemas.microsoft.com/office/drawing/2014/main" id="{1FFED135-3D41-B6F4-852C-567F47DF314F}"/>
              </a:ext>
            </a:extLst>
          </p:cNvPr>
          <p:cNvSpPr txBox="1"/>
          <p:nvPr/>
        </p:nvSpPr>
        <p:spPr>
          <a:xfrm>
            <a:off x="1371600" y="586371"/>
            <a:ext cx="15163800" cy="2078518"/>
          </a:xfrm>
          <a:prstGeom prst="rect">
            <a:avLst/>
          </a:prstGeom>
        </p:spPr>
        <p:txBody>
          <a:bodyPr wrap="square" lIns="0" tIns="0" rIns="0" bIns="0" rtlCol="0" anchor="t">
            <a:spAutoFit/>
          </a:bodyPr>
          <a:lstStyle/>
          <a:p>
            <a:pPr algn="l">
              <a:lnSpc>
                <a:spcPts val="17470"/>
              </a:lnSpc>
            </a:pPr>
            <a:r>
              <a:rPr lang="en-US" sz="11000" b="1" dirty="0">
                <a:latin typeface="Montserrat Bold"/>
                <a:ea typeface="Montserrat Bold"/>
                <a:cs typeface="Montserrat Bold"/>
                <a:sym typeface="Montserrat Bold"/>
              </a:rPr>
              <a:t>Proposed System</a:t>
            </a:r>
          </a:p>
        </p:txBody>
      </p:sp>
      <p:sp>
        <p:nvSpPr>
          <p:cNvPr id="7" name="TextBox 7">
            <a:extLst>
              <a:ext uri="{FF2B5EF4-FFF2-40B4-BE49-F238E27FC236}">
                <a16:creationId xmlns:a16="http://schemas.microsoft.com/office/drawing/2014/main" id="{B8BA3576-945F-561B-4CA9-6F89508EC12B}"/>
              </a:ext>
            </a:extLst>
          </p:cNvPr>
          <p:cNvSpPr txBox="1"/>
          <p:nvPr/>
        </p:nvSpPr>
        <p:spPr>
          <a:xfrm>
            <a:off x="1290433" y="2829565"/>
            <a:ext cx="9910968" cy="4374724"/>
          </a:xfrm>
          <a:prstGeom prst="rect">
            <a:avLst/>
          </a:prstGeom>
        </p:spPr>
        <p:txBody>
          <a:bodyPr wrap="square" lIns="0" tIns="0" rIns="0" bIns="0" rtlCol="0" anchor="t">
            <a:spAutoFit/>
          </a:bodyPr>
          <a:lstStyle/>
          <a:p>
            <a:pPr marL="457200" indent="-457200">
              <a:lnSpc>
                <a:spcPct val="150000"/>
              </a:lnSpc>
              <a:buFont typeface="+mj-lt"/>
              <a:buAutoNum type="arabicPeriod"/>
            </a:pPr>
            <a:r>
              <a:rPr lang="en-US" sz="2400" dirty="0">
                <a:solidFill>
                  <a:schemeClr val="bg1"/>
                </a:solidFill>
              </a:rPr>
              <a:t>Real-Time News Analysis: Continuously monitors trusted financial news sources to detect relevant updates.</a:t>
            </a:r>
          </a:p>
          <a:p>
            <a:pPr marL="457200" indent="-457200">
              <a:lnSpc>
                <a:spcPct val="150000"/>
              </a:lnSpc>
              <a:buFont typeface="+mj-lt"/>
              <a:buAutoNum type="arabicPeriod"/>
            </a:pPr>
            <a:r>
              <a:rPr lang="en-US" sz="2400" dirty="0">
                <a:solidFill>
                  <a:schemeClr val="bg1"/>
                </a:solidFill>
              </a:rPr>
              <a:t>Sentiment Classification: Uses NLP to analyze and classify news as positive, negative, or neutral for specific stocks.</a:t>
            </a:r>
          </a:p>
          <a:p>
            <a:pPr marL="457200" indent="-457200">
              <a:lnSpc>
                <a:spcPct val="150000"/>
              </a:lnSpc>
              <a:buFont typeface="+mj-lt"/>
              <a:buAutoNum type="arabicPeriod"/>
            </a:pPr>
            <a:r>
              <a:rPr lang="en-US" sz="2400" dirty="0">
                <a:solidFill>
                  <a:schemeClr val="bg1"/>
                </a:solidFill>
              </a:rPr>
              <a:t>Portfolio Impact Mapping: Links analyzed sentiment directly to the user's portfolio to show stock-wise and overall impact.</a:t>
            </a:r>
          </a:p>
          <a:p>
            <a:pPr marL="457200" indent="-457200">
              <a:lnSpc>
                <a:spcPct val="150000"/>
              </a:lnSpc>
              <a:buFont typeface="+mj-lt"/>
              <a:buAutoNum type="arabicPeriod"/>
            </a:pPr>
            <a:r>
              <a:rPr lang="en-US" sz="2400" dirty="0">
                <a:solidFill>
                  <a:schemeClr val="bg1"/>
                </a:solidFill>
              </a:rPr>
              <a:t>Actionable Insights: Provides clear, real-time alerts and recommendations to help investors make informed decisions.</a:t>
            </a:r>
          </a:p>
        </p:txBody>
      </p:sp>
      <p:pic>
        <p:nvPicPr>
          <p:cNvPr id="9" name="Picture 8">
            <a:extLst>
              <a:ext uri="{FF2B5EF4-FFF2-40B4-BE49-F238E27FC236}">
                <a16:creationId xmlns:a16="http://schemas.microsoft.com/office/drawing/2014/main" id="{C2B64167-0625-75BD-BD85-51AD52800E86}"/>
              </a:ext>
            </a:extLst>
          </p:cNvPr>
          <p:cNvPicPr>
            <a:picLocks noChangeAspect="1"/>
          </p:cNvPicPr>
          <p:nvPr/>
        </p:nvPicPr>
        <p:blipFill>
          <a:blip r:embed="rId2"/>
          <a:stretch>
            <a:fillRect/>
          </a:stretch>
        </p:blipFill>
        <p:spPr>
          <a:xfrm>
            <a:off x="11734800" y="3238500"/>
            <a:ext cx="5662028" cy="5220831"/>
          </a:xfrm>
          <a:prstGeom prst="rect">
            <a:avLst/>
          </a:prstGeom>
        </p:spPr>
      </p:pic>
    </p:spTree>
    <p:extLst>
      <p:ext uri="{BB962C8B-B14F-4D97-AF65-F5344CB8AC3E}">
        <p14:creationId xmlns:p14="http://schemas.microsoft.com/office/powerpoint/2010/main" val="343710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TotalTime>
  <Words>1477</Words>
  <Application>Microsoft Office PowerPoint</Application>
  <PresentationFormat>Custom</PresentationFormat>
  <Paragraphs>129</Paragraphs>
  <Slides>14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Montserrat Bold</vt:lpstr>
      <vt:lpstr>Calibri</vt:lpstr>
      <vt:lpstr>Montserrat</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siva</dc:creator>
  <cp:lastModifiedBy>asivasandeep61@gmail.com</cp:lastModifiedBy>
  <cp:revision>9</cp:revision>
  <dcterms:created xsi:type="dcterms:W3CDTF">2006-08-16T00:00:00Z</dcterms:created>
  <dcterms:modified xsi:type="dcterms:W3CDTF">2025-05-13T04:36:56Z</dcterms:modified>
  <dc:identifier>DAGfClvyK1A</dc:identifier>
</cp:coreProperties>
</file>